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Lst>
  <p:notesMasterIdLst>
    <p:notesMasterId r:id="rId25"/>
  </p:notesMasterIdLst>
  <p:sldIdLst>
    <p:sldId id="534" r:id="rId3"/>
    <p:sldId id="527" r:id="rId4"/>
    <p:sldId id="523" r:id="rId5"/>
    <p:sldId id="524" r:id="rId6"/>
    <p:sldId id="525" r:id="rId7"/>
    <p:sldId id="521" r:id="rId8"/>
    <p:sldId id="528" r:id="rId9"/>
    <p:sldId id="449" r:id="rId10"/>
    <p:sldId id="529" r:id="rId11"/>
    <p:sldId id="507" r:id="rId12"/>
    <p:sldId id="508" r:id="rId13"/>
    <p:sldId id="505" r:id="rId14"/>
    <p:sldId id="510" r:id="rId15"/>
    <p:sldId id="530" r:id="rId16"/>
    <p:sldId id="511" r:id="rId17"/>
    <p:sldId id="357" r:id="rId18"/>
    <p:sldId id="359" r:id="rId19"/>
    <p:sldId id="513" r:id="rId20"/>
    <p:sldId id="531" r:id="rId21"/>
    <p:sldId id="532" r:id="rId22"/>
    <p:sldId id="533" r:id="rId23"/>
    <p:sldId id="3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4F58E95-9B98-4052-9BD9-DA3EDAA45533}">
          <p14:sldIdLst>
            <p14:sldId id="534"/>
            <p14:sldId id="527"/>
            <p14:sldId id="523"/>
            <p14:sldId id="524"/>
            <p14:sldId id="525"/>
            <p14:sldId id="521"/>
            <p14:sldId id="528"/>
            <p14:sldId id="449"/>
            <p14:sldId id="529"/>
            <p14:sldId id="507"/>
            <p14:sldId id="508"/>
            <p14:sldId id="505"/>
            <p14:sldId id="510"/>
            <p14:sldId id="530"/>
            <p14:sldId id="511"/>
            <p14:sldId id="357"/>
            <p14:sldId id="359"/>
            <p14:sldId id="513"/>
            <p14:sldId id="531"/>
            <p14:sldId id="532"/>
            <p14:sldId id="533"/>
            <p14:sldId id="3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315"/>
    <a:srgbClr val="F6F378"/>
    <a:srgbClr val="FDDCD7"/>
    <a:srgbClr val="FDEBD8"/>
    <a:srgbClr val="E1DACC"/>
    <a:srgbClr val="F2E9CD"/>
    <a:srgbClr val="7E343A"/>
    <a:srgbClr val="85CFB4"/>
    <a:srgbClr val="FFEEBA"/>
    <a:srgbClr val="B0B0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102A3-FB02-4574-B7FC-AB442D82257E}"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006E6-4147-4690-9C9D-81E2B743FC0D}" type="slidenum">
              <a:rPr lang="en-US" smtClean="0"/>
              <a:t>‹#›</a:t>
            </a:fld>
            <a:endParaRPr lang="en-US"/>
          </a:p>
        </p:txBody>
      </p:sp>
    </p:spTree>
    <p:extLst>
      <p:ext uri="{BB962C8B-B14F-4D97-AF65-F5344CB8AC3E}">
        <p14:creationId xmlns:p14="http://schemas.microsoft.com/office/powerpoint/2010/main" val="2669451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62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C8A35-9CD8-4AAF-82D9-D60379A39E78}" type="slidenum">
              <a:rPr lang="en-US" smtClean="0"/>
              <a:t>5</a:t>
            </a:fld>
            <a:endParaRPr lang="en-US"/>
          </a:p>
        </p:txBody>
      </p:sp>
    </p:spTree>
    <p:extLst>
      <p:ext uri="{BB962C8B-B14F-4D97-AF65-F5344CB8AC3E}">
        <p14:creationId xmlns:p14="http://schemas.microsoft.com/office/powerpoint/2010/main" val="220800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51F339-2630-450A-AA72-C8B7D9A3DEE9}" type="slidenum">
              <a:rPr lang="en-US" smtClean="0"/>
              <a:t>12</a:t>
            </a:fld>
            <a:endParaRPr lang="en-US"/>
          </a:p>
        </p:txBody>
      </p:sp>
    </p:spTree>
    <p:extLst>
      <p:ext uri="{BB962C8B-B14F-4D97-AF65-F5344CB8AC3E}">
        <p14:creationId xmlns:p14="http://schemas.microsoft.com/office/powerpoint/2010/main" val="147910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4078-9342-497C-96C8-A984EB240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5BE1B-1C71-42EC-A7A6-23A436BE5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EBE82-192B-4CE9-8581-C9DE1CEF1646}"/>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8917C7B5-E5E6-4530-A5D7-4C98776F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6293-C182-4BA6-9D24-CFBCEDAE953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91356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80BB-96BA-4FC2-AFEA-5D126971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8FD4F-86BB-4840-B0B1-6A2FF1FE5D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C973E-5554-4804-942E-70E7AE012CE0}"/>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50D35A22-73CD-4B86-B5B2-5C78194DA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D9F56-50E5-4D09-974D-6164C54C5BE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12692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E0DD6-2BCD-4366-ABA8-3A4513674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63896-3EA4-4F0E-A5DD-426FE6307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3C8D3-73AC-4122-BE9D-2373CEB60668}"/>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9F7DDF1D-3AF1-4C95-8E08-EA4773F15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5E642-09EE-4F58-8488-EF7451F0209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92026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E485439-3277-4004-8FD7-F6FD60152F12}" type="slidenum">
              <a:rPr lang="en-US"/>
              <a:pPr>
                <a:defRPr/>
              </a:pPr>
              <a:t>‹#›</a:t>
            </a:fld>
            <a:endParaRPr lang="en-US"/>
          </a:p>
        </p:txBody>
      </p:sp>
    </p:spTree>
    <p:extLst>
      <p:ext uri="{BB962C8B-B14F-4D97-AF65-F5344CB8AC3E}">
        <p14:creationId xmlns:p14="http://schemas.microsoft.com/office/powerpoint/2010/main" val="337427010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applause.wav"/>
          </p:stSnd>
        </p:sndAc>
      </p:transition>
    </mc:Choice>
    <mc:Fallback xmlns="">
      <p:transition spd="slow">
        <p:sndAc>
          <p:stSnd>
            <p:snd r:embed="rId3"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041676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33106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192718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309762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4150671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134488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62157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A8EA-95F0-4F55-BEB3-DEE8EDC99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3CC78-7F98-48B4-9BA7-89FECFC28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2092E-3FE1-4E02-BDB4-1F6C275D0754}"/>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5244A04D-0A0D-4C99-9587-5301CA9AB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4883-EA18-4377-BA51-BAEA5D814EC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355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402022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2003389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427760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val="319328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90B0-7E05-4FBD-AE21-019CA9E59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A75BB-78FE-4938-BD06-1E5793CEF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0E0224-BFDD-4AAC-AA3F-31E7BDBA53A7}"/>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1BA8AC72-3A8D-4669-8BB5-99CE4CA19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87350-922A-4483-BA5A-71BAB3B017C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81585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6E11-DF92-43AC-B3B4-7CB99CA79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A0E1-E196-49B7-B123-2766E67B4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A7183-28EE-4723-B4CE-A8FD3309E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5C56E-8AEC-4BE6-A029-51D12268D2B4}"/>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6" name="Footer Placeholder 5">
            <a:extLst>
              <a:ext uri="{FF2B5EF4-FFF2-40B4-BE49-F238E27FC236}">
                <a16:creationId xmlns:a16="http://schemas.microsoft.com/office/drawing/2014/main" id="{893B86B6-D88E-4C6F-8FF6-9767DD022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D3C55-E825-46BB-A336-2FF9EF26ADD6}"/>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4604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385D-003B-4838-A098-979BAE1CAE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ADD51-F1D5-40DA-B6B4-85F92937A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AC21E-EC10-44E8-86E5-E1C1CC600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1DF40-B7C6-4AEB-B2E9-D59F46D81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42E1DF-5A51-40A3-A4B6-43A7D2AE4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EBE3C9-9383-4B8D-BCAD-77196315A2C4}"/>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8" name="Footer Placeholder 7">
            <a:extLst>
              <a:ext uri="{FF2B5EF4-FFF2-40B4-BE49-F238E27FC236}">
                <a16:creationId xmlns:a16="http://schemas.microsoft.com/office/drawing/2014/main" id="{4A96F892-9AF9-4AB7-9327-76EE163CC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B923C8-3056-4C94-B4DD-9FD6D5AA0E77}"/>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28945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5B8F-726F-47B2-AE84-5AA15A4EB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C2065-1FAF-49C5-A60B-3DAE2DDCCE86}"/>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4" name="Footer Placeholder 3">
            <a:extLst>
              <a:ext uri="{FF2B5EF4-FFF2-40B4-BE49-F238E27FC236}">
                <a16:creationId xmlns:a16="http://schemas.microsoft.com/office/drawing/2014/main" id="{7377C124-22B7-415D-8F96-EAB3BDAFD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6E1441-7270-44FC-A3DC-39D9C7C1990A}"/>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32210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66ADA-3879-41CE-B3CE-69C42ECF4484}"/>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3" name="Footer Placeholder 2">
            <a:extLst>
              <a:ext uri="{FF2B5EF4-FFF2-40B4-BE49-F238E27FC236}">
                <a16:creationId xmlns:a16="http://schemas.microsoft.com/office/drawing/2014/main" id="{FFE60F1B-A9EE-48EE-A371-2C78BFF4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90C8A5-61BD-4826-BBF7-9D69A51B6A03}"/>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8060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BA32-C693-4CC0-929B-10E508AA1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D43A0-D01C-451B-BEA5-CC9093799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48F445-7EDC-4DA0-8C2B-C4597B185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5C683-450E-4563-992D-62A4142717F8}"/>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6" name="Footer Placeholder 5">
            <a:extLst>
              <a:ext uri="{FF2B5EF4-FFF2-40B4-BE49-F238E27FC236}">
                <a16:creationId xmlns:a16="http://schemas.microsoft.com/office/drawing/2014/main" id="{73450A65-0D33-4419-BF6F-3BAC7849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EC09E-3E9C-41FF-995D-FB2BFEA62A3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45222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D379-96EE-451B-913A-E7C0BBDA2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991EA-48BC-4AD3-B4EA-B1B1CBB78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8AD23-2635-42A1-B2BD-8569DED4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83B01-FE9D-4817-BC14-9056CC44C7E0}"/>
              </a:ext>
            </a:extLst>
          </p:cNvPr>
          <p:cNvSpPr>
            <a:spLocks noGrp="1"/>
          </p:cNvSpPr>
          <p:nvPr>
            <p:ph type="dt" sz="half" idx="10"/>
          </p:nvPr>
        </p:nvSpPr>
        <p:spPr/>
        <p:txBody>
          <a:bodyPr/>
          <a:lstStyle/>
          <a:p>
            <a:fld id="{2A6B1648-F42B-48C3-951D-20D1E07C6CBB}" type="datetimeFigureOut">
              <a:rPr lang="en-US" smtClean="0"/>
              <a:pPr/>
              <a:t>11/11/2024</a:t>
            </a:fld>
            <a:endParaRPr lang="en-US"/>
          </a:p>
        </p:txBody>
      </p:sp>
      <p:sp>
        <p:nvSpPr>
          <p:cNvPr id="6" name="Footer Placeholder 5">
            <a:extLst>
              <a:ext uri="{FF2B5EF4-FFF2-40B4-BE49-F238E27FC236}">
                <a16:creationId xmlns:a16="http://schemas.microsoft.com/office/drawing/2014/main" id="{B1D6528D-EC05-4190-AACC-37BFA68AD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4CB76-28BC-40B7-8258-4C702B89A168}"/>
              </a:ext>
            </a:extLst>
          </p:cNvPr>
          <p:cNvSpPr>
            <a:spLocks noGrp="1"/>
          </p:cNvSpPr>
          <p:nvPr>
            <p:ph type="sldNum" sz="quarter" idx="12"/>
          </p:nvPr>
        </p:nvSpPr>
        <p:spPr/>
        <p:txBody>
          <a:bodyPr/>
          <a:lstStyle/>
          <a:p>
            <a:fld id="{3A52C790-6765-4622-9BD0-26D1469B583A}" type="slidenum">
              <a:rPr lang="en-US" smtClean="0"/>
              <a:pPr/>
              <a:t>‹#›</a:t>
            </a:fld>
            <a:endParaRPr lang="en-US"/>
          </a:p>
        </p:txBody>
      </p:sp>
    </p:spTree>
    <p:extLst>
      <p:ext uri="{BB962C8B-B14F-4D97-AF65-F5344CB8AC3E}">
        <p14:creationId xmlns:p14="http://schemas.microsoft.com/office/powerpoint/2010/main" val="251541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EAE0F-FFA2-46A6-A78C-2B5655652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6543C-68CC-43E0-B782-A36541516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76FB3-FB15-40EE-A01B-96ECC6D65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pPr/>
              <a:t>11/11/2024</a:t>
            </a:fld>
            <a:endParaRPr lang="en-US"/>
          </a:p>
        </p:txBody>
      </p:sp>
      <p:sp>
        <p:nvSpPr>
          <p:cNvPr id="5" name="Footer Placeholder 4">
            <a:extLst>
              <a:ext uri="{FF2B5EF4-FFF2-40B4-BE49-F238E27FC236}">
                <a16:creationId xmlns:a16="http://schemas.microsoft.com/office/drawing/2014/main" id="{2CF91048-07E9-463A-9215-E26C4CDAB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08BE1F-3720-425F-80EA-27D92F1E6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pPr/>
              <a:t>‹#›</a:t>
            </a:fld>
            <a:endParaRPr lang="en-US"/>
          </a:p>
        </p:txBody>
      </p:sp>
    </p:spTree>
    <p:extLst>
      <p:ext uri="{BB962C8B-B14F-4D97-AF65-F5344CB8AC3E}">
        <p14:creationId xmlns:p14="http://schemas.microsoft.com/office/powerpoint/2010/main" val="419698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pPr/>
              <a:t>11/11/2024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pPr/>
              <a:t>‹#›</a:t>
            </a:fld>
            <a:endParaRPr lang="en-US"/>
          </a:p>
        </p:txBody>
      </p:sp>
    </p:spTree>
    <p:extLst>
      <p:ext uri="{BB962C8B-B14F-4D97-AF65-F5344CB8AC3E}">
        <p14:creationId xmlns:p14="http://schemas.microsoft.com/office/powerpoint/2010/main" val="29655830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audio"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audio" Target="NUL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C16665-1C28-745C-F74F-DB831B78D146}"/>
              </a:ext>
            </a:extLst>
          </p:cNvPr>
          <p:cNvSpPr>
            <a:spLocks noGrp="1"/>
          </p:cNvSpPr>
          <p:nvPr>
            <p:ph type="body" idx="1"/>
          </p:nvPr>
        </p:nvSpPr>
        <p:spPr>
          <a:xfrm>
            <a:off x="639054" y="1954795"/>
            <a:ext cx="10967729" cy="3017400"/>
          </a:xfrm>
        </p:spPr>
        <p:txBody>
          <a:bodyPr>
            <a:normAutofit/>
          </a:bodyPr>
          <a:lstStyle/>
          <a:p>
            <a:pPr marL="0" indent="0" algn="ctr" eaLnBrk="1" hangingPunct="1">
              <a:buNone/>
              <a:defRPr/>
            </a:pPr>
            <a:r>
              <a:rPr lang="en-US" sz="6000" b="1" dirty="0">
                <a:ln w="10541" cmpd="sng">
                  <a:solidFill>
                    <a:schemeClr val="accent1">
                      <a:shade val="88000"/>
                      <a:satMod val="110000"/>
                    </a:schemeClr>
                  </a:solidFill>
                  <a:prstDash val="solid"/>
                </a:ln>
                <a:solidFill>
                  <a:srgbClr val="0033CC"/>
                </a:solidFill>
                <a:latin typeface="Times New Roman" panose="02020603050405020304" pitchFamily="18" charset="0"/>
                <a:cs typeface="Times New Roman" panose="02020603050405020304" pitchFamily="18" charset="0"/>
              </a:rPr>
              <a:t>TẬP HUẤN</a:t>
            </a:r>
          </a:p>
          <a:p>
            <a:pPr marL="76204" indent="0" algn="ctr" eaLnBrk="1" hangingPunct="1">
              <a:buNone/>
              <a:defRPr/>
            </a:pPr>
            <a:r>
              <a:rPr lang="en-US" sz="4300" b="1" dirty="0">
                <a:ln w="10541" cmpd="sng">
                  <a:solidFill>
                    <a:schemeClr val="accent1">
                      <a:shade val="88000"/>
                      <a:satMod val="110000"/>
                    </a:schemeClr>
                  </a:solidFill>
                  <a:prstDash val="solid"/>
                </a:ln>
                <a:solidFill>
                  <a:srgbClr val="0C7E1F"/>
                </a:solidFill>
                <a:latin typeface="Times New Roman" panose="02020603050405020304" pitchFamily="18" charset="0"/>
                <a:cs typeface="Times New Roman" panose="02020603050405020304" pitchFamily="18" charset="0"/>
              </a:rPr>
              <a:t>GIÁO VIÊN DẠY LỒNG GHÉP NỘI DUNG GIÁO DỤC QUỐC PHÒNG VÀ AN NINH</a:t>
            </a:r>
          </a:p>
          <a:p>
            <a:pPr marL="76204" indent="0" algn="ctr" eaLnBrk="1" hangingPunct="1">
              <a:buNone/>
              <a:defRPr/>
            </a:pPr>
            <a:r>
              <a:rPr lang="en-US" sz="4300" b="1" dirty="0">
                <a:ln w="10541" cmpd="sng">
                  <a:solidFill>
                    <a:schemeClr val="accent1">
                      <a:shade val="88000"/>
                      <a:satMod val="110000"/>
                    </a:schemeClr>
                  </a:solidFill>
                  <a:prstDash val="solid"/>
                </a:ln>
                <a:solidFill>
                  <a:srgbClr val="0C7E1F"/>
                </a:solidFill>
                <a:latin typeface="Times New Roman" panose="02020603050405020304" pitchFamily="18" charset="0"/>
                <a:cs typeface="Times New Roman" panose="02020603050405020304" pitchFamily="18" charset="0"/>
              </a:rPr>
              <a:t> NĂM 2024</a:t>
            </a:r>
          </a:p>
          <a:p>
            <a:endParaRPr lang="en-US" sz="4300" dirty="0"/>
          </a:p>
        </p:txBody>
      </p:sp>
    </p:spTree>
    <p:extLst>
      <p:ext uri="{BB962C8B-B14F-4D97-AF65-F5344CB8AC3E}">
        <p14:creationId xmlns:p14="http://schemas.microsoft.com/office/powerpoint/2010/main" val="76920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432999"/>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viết</a:t>
            </a:r>
            <a:endParaRPr lang="vi-VN" sz="2800" b="1" dirty="0">
              <a:solidFill>
                <a:schemeClr val="tx1"/>
              </a:solidFill>
              <a:latin typeface="Times New Roman" pitchFamily="18" charset="0"/>
              <a:cs typeface="Times New Roman" pitchFamily="18" charset="0"/>
            </a:endParaRPr>
          </a:p>
        </p:txBody>
      </p:sp>
      <p:sp>
        <p:nvSpPr>
          <p:cNvPr id="4" name="Double Wave 3"/>
          <p:cNvSpPr/>
          <p:nvPr/>
        </p:nvSpPr>
        <p:spPr>
          <a:xfrm>
            <a:off x="2458655" y="125993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Mục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đích</a:t>
            </a:r>
            <a:endParaRPr lang="vi-VN" sz="2800" b="1" dirty="0">
              <a:solidFill>
                <a:schemeClr val="tx1"/>
              </a:solidFill>
              <a:latin typeface="Times New Roman" pitchFamily="18" charset="0"/>
              <a:cs typeface="Times New Roman" pitchFamily="18" charset="0"/>
            </a:endParaRPr>
          </a:p>
        </p:txBody>
      </p:sp>
      <p:sp>
        <p:nvSpPr>
          <p:cNvPr id="5" name="Double Wave 4"/>
          <p:cNvSpPr/>
          <p:nvPr/>
        </p:nvSpPr>
        <p:spPr>
          <a:xfrm>
            <a:off x="2467412" y="2180443"/>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văn</a:t>
            </a:r>
            <a:endParaRPr lang="vi-VN" sz="2800" b="1" dirty="0">
              <a:solidFill>
                <a:schemeClr val="tx1"/>
              </a:solidFill>
              <a:latin typeface="Times New Roman" pitchFamily="18" charset="0"/>
              <a:cs typeface="Times New Roman" pitchFamily="18" charset="0"/>
            </a:endParaRPr>
          </a:p>
        </p:txBody>
      </p:sp>
      <p:sp>
        <p:nvSpPr>
          <p:cNvPr id="6" name="Double Wave 5"/>
          <p:cNvSpPr/>
          <p:nvPr/>
        </p:nvSpPr>
        <p:spPr>
          <a:xfrm>
            <a:off x="2445516" y="3152361"/>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Giọng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điệu</a:t>
            </a:r>
            <a:endParaRPr lang="vi-VN" sz="2800" b="1" dirty="0">
              <a:solidFill>
                <a:schemeClr val="tx1"/>
              </a:solidFill>
              <a:latin typeface="Times New Roman" pitchFamily="18" charset="0"/>
              <a:cs typeface="Times New Roman" pitchFamily="18" charset="0"/>
            </a:endParaRPr>
          </a:p>
        </p:txBody>
      </p:sp>
      <p:sp>
        <p:nvSpPr>
          <p:cNvPr id="7" name="Double Wave 6"/>
          <p:cNvSpPr/>
          <p:nvPr/>
        </p:nvSpPr>
        <p:spPr>
          <a:xfrm>
            <a:off x="2458655" y="4099306"/>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Lập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luận</a:t>
            </a:r>
            <a:r>
              <a:rPr lang="en-US" sz="2800" b="1" dirty="0">
                <a:solidFill>
                  <a:schemeClr val="tx1"/>
                </a:solidFill>
                <a:latin typeface="Times New Roman" pitchFamily="18" charset="0"/>
                <a:cs typeface="Times New Roman" pitchFamily="18" charset="0"/>
              </a:rPr>
              <a:t> </a:t>
            </a:r>
            <a:endParaRPr lang="vi-VN" sz="2800" b="1" dirty="0">
              <a:solidFill>
                <a:schemeClr val="tx1"/>
              </a:solidFill>
              <a:latin typeface="Times New Roman" pitchFamily="18" charset="0"/>
              <a:cs typeface="Times New Roman" pitchFamily="18" charset="0"/>
            </a:endParaRPr>
          </a:p>
        </p:txBody>
      </p:sp>
      <p:sp>
        <p:nvSpPr>
          <p:cNvPr id="8" name="Double Wave 7"/>
          <p:cNvSpPr/>
          <p:nvPr/>
        </p:nvSpPr>
        <p:spPr>
          <a:xfrm>
            <a:off x="2436765" y="4979854"/>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Kết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cấu</a:t>
            </a:r>
            <a:endParaRPr lang="vi-VN" sz="2800" b="1" dirty="0">
              <a:solidFill>
                <a:schemeClr val="tx1"/>
              </a:solidFill>
              <a:latin typeface="Times New Roman" pitchFamily="18" charset="0"/>
              <a:cs typeface="Times New Roman" pitchFamily="18" charset="0"/>
            </a:endParaRPr>
          </a:p>
        </p:txBody>
      </p:sp>
      <p:sp>
        <p:nvSpPr>
          <p:cNvPr id="10" name="Rounded Rectangle 9"/>
          <p:cNvSpPr/>
          <p:nvPr/>
        </p:nvSpPr>
        <p:spPr>
          <a:xfrm>
            <a:off x="4608351" y="474716"/>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Vua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chúa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lĩnh</a:t>
            </a:r>
            <a:r>
              <a:rPr lang="fr-FR" sz="2800" dirty="0">
                <a:solidFill>
                  <a:schemeClr val="tx1"/>
                </a:solidFill>
                <a:latin typeface="Times New Roman" pitchFamily="18" charset="0"/>
                <a:ea typeface="Times New Roman"/>
                <a:cs typeface="Times New Roman" pitchFamily="18" charset="0"/>
              </a:rPr>
              <a:t> </a:t>
            </a:r>
            <a:endParaRPr lang="vi-VN" sz="2800" dirty="0">
              <a:solidFill>
                <a:schemeClr val="tx1"/>
              </a:solidFill>
              <a:latin typeface="Times New Roman" pitchFamily="18" charset="0"/>
              <a:ea typeface="Arial"/>
              <a:cs typeface="Times New Roman" pitchFamily="18" charset="0"/>
            </a:endParaRPr>
          </a:p>
        </p:txBody>
      </p:sp>
      <p:sp>
        <p:nvSpPr>
          <p:cNvPr id="11" name="Rounded Rectangle 10"/>
          <p:cNvSpPr/>
          <p:nvPr/>
        </p:nvSpPr>
        <p:spPr>
          <a:xfrm>
            <a:off x="4608350" y="1324498"/>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anose="02020603050405020304" pitchFamily="18" charset="0"/>
                <a:ea typeface="Times New Roman"/>
                <a:cs typeface="Times New Roman" pitchFamily="18" charset="0"/>
              </a:rPr>
              <a:t>Khích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lệ</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sĩ</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thù</a:t>
            </a:r>
            <a:endParaRPr lang="fr-FR" sz="2800" dirty="0">
              <a:solidFill>
                <a:schemeClr val="tx1"/>
              </a:solidFill>
              <a:latin typeface="Times New Roman" pitchFamily="18" charset="0"/>
              <a:ea typeface="Times New Roman"/>
              <a:cs typeface="Times New Roman" pitchFamily="18" charset="0"/>
            </a:endParaRPr>
          </a:p>
        </p:txBody>
      </p:sp>
      <p:sp>
        <p:nvSpPr>
          <p:cNvPr id="12" name="Rounded Rectangle 11"/>
          <p:cNvSpPr/>
          <p:nvPr/>
        </p:nvSpPr>
        <p:spPr>
          <a:xfrm>
            <a:off x="4624225" y="2250170"/>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xuôi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vần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biền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655976" y="3183039"/>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itchFamily="18" charset="0"/>
                <a:ea typeface="Times New Roman"/>
                <a:cs typeface="Times New Roman" pitchFamily="18" charset="0"/>
              </a:rPr>
              <a:t>Hùng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hồn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hào</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sảng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đanh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thép</a:t>
            </a:r>
            <a:endParaRPr lang="vi-VN" sz="2800" dirty="0">
              <a:solidFill>
                <a:schemeClr val="tx1"/>
              </a:solidFill>
              <a:latin typeface="Times New Roman" pitchFamily="18" charset="0"/>
              <a:ea typeface="Arial"/>
              <a:cs typeface="Times New Roman" pitchFamily="18" charset="0"/>
            </a:endParaRPr>
          </a:p>
        </p:txBody>
      </p:sp>
      <p:sp>
        <p:nvSpPr>
          <p:cNvPr id="14" name="Rounded Rectangle 13"/>
          <p:cNvSpPr/>
          <p:nvPr/>
        </p:nvSpPr>
        <p:spPr>
          <a:xfrm>
            <a:off x="4655976" y="4133596"/>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Chặt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chẽ</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dẫn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chứng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phú</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thuyết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phục</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61" name="Rounded Rectangle 60"/>
          <p:cNvSpPr/>
          <p:nvPr/>
        </p:nvSpPr>
        <p:spPr>
          <a:xfrm>
            <a:off x="4608349" y="4841451"/>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Mở</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đầu</a:t>
            </a:r>
            <a:r>
              <a:rPr lang="fr-FR" sz="2800" b="1"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vấn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đề</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2: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truyền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vang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sử</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sách</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3: </a:t>
            </a:r>
            <a:r>
              <a:rPr lang="fr-FR" sz="2800" dirty="0" err="1">
                <a:solidFill>
                  <a:schemeClr val="tx1"/>
                </a:solidFill>
                <a:latin typeface="Times New Roman" pitchFamily="18" charset="0"/>
                <a:ea typeface="Times New Roman"/>
                <a:cs typeface="Times New Roman" pitchFamily="18" charset="0"/>
              </a:rPr>
              <a:t>Nhận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định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phân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phải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trái</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Kết</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thúc</a:t>
            </a:r>
            <a:r>
              <a:rPr lang="fr-FR" sz="2800" b="1" dirty="0">
                <a:solidFill>
                  <a:schemeClr val="tx1"/>
                </a:solidFill>
                <a:latin typeface="Times New Roman" pitchFamily="18" charset="0"/>
                <a:ea typeface="Times New Roman"/>
                <a:cs typeface="Times New Roman" pitchFamily="18" charset="0"/>
              </a:rPr>
              <a:t> : </a:t>
            </a:r>
            <a:r>
              <a:rPr lang="fr-FR" sz="2800" dirty="0" err="1">
                <a:solidFill>
                  <a:schemeClr val="tx1"/>
                </a:solidFill>
                <a:latin typeface="Times New Roman" pitchFamily="18" charset="0"/>
                <a:ea typeface="Times New Roman"/>
                <a:cs typeface="Times New Roman" pitchFamily="18" charset="0"/>
              </a:rPr>
              <a:t>Đề</a:t>
            </a:r>
            <a:r>
              <a:rPr lang="fr-FR" sz="2800" dirty="0">
                <a:solidFill>
                  <a:schemeClr val="tx1"/>
                </a:solidFill>
                <a:latin typeface="Times New Roman" pitchFamily="18" charset="0"/>
                <a:ea typeface="Times New Roman"/>
                <a:cs typeface="Times New Roman" pitchFamily="18" charset="0"/>
              </a:rPr>
              <a:t> ra </a:t>
            </a:r>
            <a:r>
              <a:rPr lang="fr-FR" sz="2800" dirty="0" err="1">
                <a:solidFill>
                  <a:schemeClr val="tx1"/>
                </a:solidFill>
                <a:latin typeface="Times New Roman" pitchFamily="18" charset="0"/>
                <a:ea typeface="Times New Roman"/>
                <a:cs typeface="Times New Roman" pitchFamily="18" charset="0"/>
              </a:rPr>
              <a:t>chủ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trương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đấu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tranh</a:t>
            </a:r>
            <a:endParaRPr lang="vi-VN" sz="2800" dirty="0">
              <a:solidFill>
                <a:schemeClr val="tx1"/>
              </a:solidFill>
              <a:latin typeface="Times New Roman" pitchFamily="18" charset="0"/>
              <a:ea typeface="Arial"/>
              <a:cs typeface="Times New Roman" pitchFamily="18" charset="0"/>
            </a:endParaRPr>
          </a:p>
        </p:txBody>
      </p:sp>
      <p:sp>
        <p:nvSpPr>
          <p:cNvPr id="9" name="Rectangle 8"/>
          <p:cNvSpPr/>
          <p:nvPr/>
        </p:nvSpPr>
        <p:spPr>
          <a:xfrm>
            <a:off x="326473" y="3009927"/>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Hịch</a:t>
            </a: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718749"/>
            <a:ext cx="1082965" cy="2629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545680"/>
            <a:ext cx="1074208" cy="18027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348417"/>
            <a:ext cx="1074208" cy="1036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348417"/>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466193"/>
            <a:ext cx="1082965" cy="882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348417"/>
            <a:ext cx="1061069" cy="89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03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964978"/>
            <a:ext cx="8022094"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ct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851765"/>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115007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412118"/>
            <a:ext cx="8022094"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endParaRPr>
          </a:p>
          <a:p>
            <a:pPr marL="0" marR="0" lvl="0" indent="0" algn="ctr" defTabSz="914396" rtl="0" eaLnBrk="1" fontAlgn="auto" latinLnBrk="0" hangingPunct="1">
              <a:lnSpc>
                <a:spcPct val="100000"/>
              </a:lnSpc>
              <a:spcBef>
                <a:spcPts val="0"/>
              </a:spcBef>
              <a:spcAft>
                <a:spcPts val="0"/>
              </a:spcAft>
              <a:buClrTx/>
              <a:buSzTx/>
              <a:buFontTx/>
              <a:buNone/>
              <a:tabLst/>
              <a:defRPr/>
            </a:pPr>
            <a:r>
              <a:rPr lang="en-US" sz="2800" b="1" dirty="0">
                <a:solidFill>
                  <a:srgbClr val="44546A"/>
                </a:solidFill>
                <a:latin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Tuấn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2252892"/>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56292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4" y="3836838"/>
            <a:ext cx="8115880"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lang="en-US" sz="2800" b="1" dirty="0" err="1">
                <a:solidFill>
                  <a:srgbClr val="FF0000"/>
                </a:solidFill>
                <a:latin typeface="Times New Roman" panose="02020603050405020304" pitchFamily="18" charset="0"/>
                <a:cs typeface="Times New Roman" panose="02020603050405020304" pitchFamily="18" charset="0"/>
              </a:rPr>
              <a:t>Mối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8022094"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ct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p>
          <a:p>
            <a:pPr marL="0" marR="0" lvl="0" indent="892175" algn="ct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lang="en-US" sz="2800" b="1" dirty="0" err="1">
                <a:solidFill>
                  <a:srgbClr val="FF0000"/>
                </a:solidFill>
                <a:latin typeface="Times New Roman" panose="02020603050405020304" pitchFamily="18" charset="0"/>
                <a:cs typeface="Times New Roman" panose="02020603050405020304" pitchFamily="18" charset="0"/>
              </a:rPr>
              <a:t>Khuyên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05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693104" y="1108620"/>
            <a:ext cx="4124325" cy="369328"/>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a:latin typeface="Times New Roman" pitchFamily="18" charset="0"/>
                <a:cs typeface="Times New Roman" pitchFamily="18" charset="0"/>
              </a:rPr>
              <a:t>P1: Nêu vấn đề</a:t>
            </a: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676400" y="4137855"/>
            <a:ext cx="4191000" cy="64632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dirty="0">
                <a:latin typeface="Times New Roman" pitchFamily="18" charset="0"/>
                <a:cs typeface="Times New Roman" pitchFamily="18" charset="0"/>
              </a:rPr>
              <a:t>P3</a:t>
            </a:r>
            <a:r>
              <a:rPr lang="en-US" b="1" i="1">
                <a:latin typeface="Times New Roman" pitchFamily="18" charset="0"/>
                <a:cs typeface="Times New Roman" pitchFamily="18" charset="0"/>
              </a:rPr>
              <a:t>: Nhận định tình hình, phân tích phải trái để gây lòng căm thù giặc </a:t>
            </a:r>
            <a:endParaRPr lang="en-US" b="1" i="1" dirty="0">
              <a:latin typeface="Times New Roman" pitchFamily="18" charset="0"/>
              <a:cs typeface="Times New Roman" pitchFamily="18"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676400" y="2409663"/>
            <a:ext cx="4191000" cy="64632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dirty="0">
                <a:latin typeface="Times New Roman" pitchFamily="18" charset="0"/>
                <a:cs typeface="Times New Roman" pitchFamily="18" charset="0"/>
              </a:rPr>
              <a:t>P2</a:t>
            </a:r>
            <a:r>
              <a:rPr lang="en-US" b="1" i="1">
                <a:latin typeface="Times New Roman" pitchFamily="18" charset="0"/>
                <a:cs typeface="Times New Roman" pitchFamily="18" charset="0"/>
              </a:rPr>
              <a:t>: Nêu truyền thống vẻ vang trong sử sách để tạo sự tin tưởng</a:t>
            </a:r>
            <a:endParaRPr lang="en-US" b="1" i="1" dirty="0">
              <a:latin typeface="Times New Roman" pitchFamily="18" charset="0"/>
              <a:cs typeface="Times New Roman" pitchFamily="18" charset="0"/>
            </a:endParaRPr>
          </a:p>
        </p:txBody>
      </p:sp>
      <p:sp>
        <p:nvSpPr>
          <p:cNvPr id="7" name="Line 5">
            <a:extLst>
              <a:ext uri="{FF2B5EF4-FFF2-40B4-BE49-F238E27FC236}">
                <a16:creationId xmlns:a16="http://schemas.microsoft.com/office/drawing/2014/main" id="{2CAC5C9E-4218-4D57-9396-B8FFC1B86ECB}"/>
              </a:ext>
            </a:extLst>
          </p:cNvPr>
          <p:cNvSpPr>
            <a:spLocks noChangeShapeType="1"/>
          </p:cNvSpPr>
          <p:nvPr/>
        </p:nvSpPr>
        <p:spPr bwMode="auto">
          <a:xfrm flipH="1">
            <a:off x="3657643" y="1604797"/>
            <a:ext cx="11113" cy="4572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8" name="Line 6">
            <a:extLst>
              <a:ext uri="{FF2B5EF4-FFF2-40B4-BE49-F238E27FC236}">
                <a16:creationId xmlns:a16="http://schemas.microsoft.com/office/drawing/2014/main" id="{DC5EFDA7-B0B4-4D3F-A856-E080C6BDE572}"/>
              </a:ext>
            </a:extLst>
          </p:cNvPr>
          <p:cNvSpPr>
            <a:spLocks noChangeShapeType="1"/>
          </p:cNvSpPr>
          <p:nvPr/>
        </p:nvSpPr>
        <p:spPr bwMode="auto">
          <a:xfrm>
            <a:off x="3671888" y="3429000"/>
            <a:ext cx="0" cy="3810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676400" y="5674027"/>
            <a:ext cx="4191000" cy="92332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dirty="0">
                <a:latin typeface="Times New Roman" pitchFamily="18" charset="0"/>
                <a:cs typeface="Times New Roman" pitchFamily="18" charset="0"/>
              </a:rPr>
              <a:t>P4</a:t>
            </a:r>
            <a:r>
              <a:rPr lang="en-US" b="1" i="1">
                <a:latin typeface="Times New Roman" pitchFamily="18" charset="0"/>
                <a:cs typeface="Times New Roman" pitchFamily="18" charset="0"/>
              </a:rPr>
              <a:t>: Kết thúc vấn đề</a:t>
            </a:r>
          </a:p>
          <a:p>
            <a:pPr algn="ctr" defTabSz="913263">
              <a:defRPr/>
            </a:pPr>
            <a:r>
              <a:rPr lang="en-US" b="1" i="1">
                <a:latin typeface="Times New Roman" pitchFamily="18" charset="0"/>
                <a:cs typeface="Times New Roman" pitchFamily="18" charset="0"/>
              </a:rPr>
              <a:t>Nêu chủ trương cụ thể để kêu gọi đấu tranh</a:t>
            </a:r>
            <a:endParaRPr lang="en-US" b="1" i="1" dirty="0">
              <a:latin typeface="Times New Roman" pitchFamily="18" charset="0"/>
              <a:cs typeface="Times New Roman" pitchFamily="18" charset="0"/>
            </a:endParaRPr>
          </a:p>
        </p:txBody>
      </p:sp>
      <p:sp>
        <p:nvSpPr>
          <p:cNvPr id="10" name="Line 8">
            <a:extLst>
              <a:ext uri="{FF2B5EF4-FFF2-40B4-BE49-F238E27FC236}">
                <a16:creationId xmlns:a16="http://schemas.microsoft.com/office/drawing/2014/main" id="{EEA19D33-8052-4600-B1E4-F21DDE48A9BE}"/>
              </a:ext>
            </a:extLst>
          </p:cNvPr>
          <p:cNvSpPr>
            <a:spLocks noChangeShapeType="1"/>
          </p:cNvSpPr>
          <p:nvPr/>
        </p:nvSpPr>
        <p:spPr bwMode="auto">
          <a:xfrm>
            <a:off x="3657600" y="5156200"/>
            <a:ext cx="0" cy="3810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10896536" y="2120395"/>
            <a:ext cx="1191749" cy="3162400"/>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91340" tIns="45718" rIns="91340" bIns="45718">
            <a:spAutoFit/>
          </a:bodyPr>
          <a:lstStyle/>
          <a:p>
            <a:pPr algn="ctr" defTabSz="913263">
              <a:lnSpc>
                <a:spcPct val="150000"/>
              </a:lnSpc>
              <a:spcBef>
                <a:spcPct val="50000"/>
              </a:spcBef>
              <a:defRPr/>
            </a:pPr>
            <a:r>
              <a:rPr lang="en-US" sz="1900" b="1" i="1">
                <a:solidFill>
                  <a:schemeClr val="bg1"/>
                </a:solidFill>
                <a:latin typeface="Times New Roman" pitchFamily="18" charset="0"/>
                <a:cs typeface="Times New Roman" pitchFamily="18" charset="0"/>
              </a:rPr>
              <a:t>SƠ ĐỒ KẾT CẤU CỦA BÀI HỊCH TƯỚNG SĨ</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6384032" y="1121067"/>
            <a:ext cx="4049712" cy="64632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a:latin typeface="Times New Roman" pitchFamily="18" charset="0"/>
                <a:cs typeface="Times New Roman" pitchFamily="18" charset="0"/>
              </a:rPr>
              <a:t>LĐ1: Nêu gương trung thần nghĩa sĩ trong sử sách </a:t>
            </a:r>
            <a:endParaRPr lang="en-US" b="1" i="1" dirty="0">
              <a:latin typeface="Times New Roman" pitchFamily="18" charset="0"/>
              <a:cs typeface="Times New Roman" pitchFamily="18"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6400800" y="4272973"/>
            <a:ext cx="4114800" cy="369328"/>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a:latin typeface="Times New Roman" pitchFamily="18" charset="0"/>
                <a:cs typeface="Times New Roman" pitchFamily="18" charset="0"/>
              </a:rPr>
              <a:t>LĐ3: Phân tích phải trái, làm rõ đúng sai</a:t>
            </a: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6400800" y="2474587"/>
            <a:ext cx="4114800" cy="923326"/>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a:latin typeface="Times New Roman" pitchFamily="18" charset="0"/>
                <a:cs typeface="Times New Roman" pitchFamily="18" charset="0"/>
              </a:rPr>
              <a:t>LĐ2: Lột tả sự ngang ngược và tội ác của kẻ thù và đồng thời nói lên lòng căm thù giặc</a:t>
            </a:r>
            <a:endParaRPr lang="en-US" b="1" i="1" dirty="0">
              <a:latin typeface="Times New Roman" pitchFamily="18" charset="0"/>
              <a:cs typeface="Times New Roman" pitchFamily="18" charset="0"/>
            </a:endParaRPr>
          </a:p>
        </p:txBody>
      </p:sp>
      <p:sp>
        <p:nvSpPr>
          <p:cNvPr id="15"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8534400" y="1892829"/>
            <a:ext cx="0" cy="3810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16" name="Line 14">
            <a:extLst>
              <a:ext uri="{FF2B5EF4-FFF2-40B4-BE49-F238E27FC236}">
                <a16:creationId xmlns:a16="http://schemas.microsoft.com/office/drawing/2014/main" id="{C9744113-B753-469B-AA70-F38DDFA3601D}"/>
              </a:ext>
            </a:extLst>
          </p:cNvPr>
          <p:cNvSpPr>
            <a:spLocks noChangeShapeType="1"/>
          </p:cNvSpPr>
          <p:nvPr/>
        </p:nvSpPr>
        <p:spPr bwMode="auto">
          <a:xfrm>
            <a:off x="8548688" y="3621021"/>
            <a:ext cx="0" cy="381000"/>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6400800" y="5633571"/>
            <a:ext cx="4114800" cy="646327"/>
          </a:xfrm>
          <a:prstGeom prst="rect">
            <a:avLst/>
          </a:prstGeom>
          <a:solidFill>
            <a:schemeClr val="accent5">
              <a:lumMod val="20000"/>
              <a:lumOff val="80000"/>
            </a:schemeClr>
          </a:solidFill>
          <a:ln w="9525" algn="ctr">
            <a:solidFill>
              <a:schemeClr val="accent5">
                <a:lumMod val="75000"/>
              </a:schemeClr>
            </a:solidFill>
            <a:miter lim="800000"/>
            <a:headEnd/>
            <a:tailEnd/>
          </a:ln>
          <a:effectLst/>
        </p:spPr>
        <p:txBody>
          <a:bodyPr lIns="91340" tIns="45718" rIns="91340" bIns="45718" anchor="ctr">
            <a:spAutoFit/>
          </a:bodyPr>
          <a:lstStyle/>
          <a:p>
            <a:pPr algn="ctr" defTabSz="913263">
              <a:defRPr/>
            </a:pPr>
            <a:r>
              <a:rPr lang="en-US" b="1" i="1">
                <a:latin typeface="Times New Roman" pitchFamily="18" charset="0"/>
                <a:cs typeface="Times New Roman" pitchFamily="18" charset="0"/>
              </a:rPr>
              <a:t>LĐ4: Nêu nhiệm vụ cấp bách để khích lệ tinh thần chiến đấu</a:t>
            </a:r>
          </a:p>
        </p:txBody>
      </p:sp>
      <p:sp>
        <p:nvSpPr>
          <p:cNvPr id="18" name="Line 16">
            <a:extLst>
              <a:ext uri="{FF2B5EF4-FFF2-40B4-BE49-F238E27FC236}">
                <a16:creationId xmlns:a16="http://schemas.microsoft.com/office/drawing/2014/main" id="{4564DC67-58B0-4F9F-819D-0381166101F8}"/>
              </a:ext>
            </a:extLst>
          </p:cNvPr>
          <p:cNvSpPr>
            <a:spLocks noChangeShapeType="1"/>
          </p:cNvSpPr>
          <p:nvPr/>
        </p:nvSpPr>
        <p:spPr bwMode="auto">
          <a:xfrm>
            <a:off x="8534400" y="4965171"/>
            <a:ext cx="0" cy="484188"/>
          </a:xfrm>
          <a:prstGeom prst="line">
            <a:avLst/>
          </a:prstGeom>
          <a:noFill/>
          <a:ln w="9525">
            <a:solidFill>
              <a:schemeClr val="accent5">
                <a:lumMod val="75000"/>
              </a:schemeClr>
            </a:solidFill>
            <a:round/>
            <a:headEnd/>
            <a:tailEnd type="triangle" w="med" len="med"/>
          </a:ln>
          <a:extLst>
            <a:ext uri="{909E8E84-426E-40DD-AFC4-6F175D3DCCD1}">
              <a14:hiddenFill xmlns:a14="http://schemas.microsoft.com/office/drawing/2010/main">
                <a:noFill/>
              </a14:hiddenFill>
            </a:ext>
          </a:extLst>
        </p:spPr>
        <p:txBody>
          <a:bodyPr lIns="91340" tIns="45718" rIns="91340" bIns="45718">
            <a:spAutoFit/>
          </a:bodyPr>
          <a:lstStyle/>
          <a:p>
            <a:pPr defTabSz="913263"/>
            <a:endParaRPr lang="en-SG" sz="1700" b="1" i="1">
              <a:latin typeface="Times New Roman" pitchFamily="18" charset="0"/>
              <a:cs typeface="Times New Roman" pitchFamily="18" charset="0"/>
            </a:endParaRPr>
          </a:p>
        </p:txBody>
      </p:sp>
      <p:sp>
        <p:nvSpPr>
          <p:cNvPr id="19" name="Line 17">
            <a:extLst>
              <a:ext uri="{FF2B5EF4-FFF2-40B4-BE49-F238E27FC236}">
                <a16:creationId xmlns:a16="http://schemas.microsoft.com/office/drawing/2014/main" id="{614435FE-6CB7-40BF-A1BC-0EB34AAB84D8}"/>
              </a:ext>
            </a:extLst>
          </p:cNvPr>
          <p:cNvSpPr>
            <a:spLocks noChangeShapeType="1"/>
          </p:cNvSpPr>
          <p:nvPr/>
        </p:nvSpPr>
        <p:spPr bwMode="auto">
          <a:xfrm>
            <a:off x="6096000" y="740701"/>
            <a:ext cx="0" cy="5902987"/>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lIns="91340" tIns="45718" rIns="91340" bIns="45718"/>
          <a:lstStyle/>
          <a:p>
            <a:pPr defTabSz="913263"/>
            <a:endParaRPr lang="en-SG" sz="1700" b="1" i="1">
              <a:latin typeface="Times New Roman" pitchFamily="18" charset="0"/>
              <a:cs typeface="Times New Roman" pitchFamily="18" charset="0"/>
            </a:endParaRPr>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79851" y="2024155"/>
            <a:ext cx="1115616" cy="3046985"/>
          </a:xfrm>
          <a:prstGeom prst="rect">
            <a:avLst/>
          </a:prstGeom>
          <a:solidFill>
            <a:schemeClr val="accent5">
              <a:lumMod val="50000"/>
            </a:schemeClr>
          </a:solidFill>
          <a:ln w="9525">
            <a:solidFill>
              <a:schemeClr val="accent5">
                <a:lumMod val="75000"/>
              </a:schemeClr>
            </a:solidFill>
            <a:miter lim="800000"/>
            <a:headEnd/>
            <a:tailEnd/>
          </a:ln>
          <a:effectLst/>
        </p:spPr>
        <p:txBody>
          <a:bodyPr wrap="square" lIns="91340" tIns="45718" rIns="91340" bIns="45718">
            <a:spAutoFit/>
          </a:bodyPr>
          <a:lstStyle/>
          <a:p>
            <a:pPr algn="ctr" defTabSz="913263">
              <a:lnSpc>
                <a:spcPct val="200000"/>
              </a:lnSpc>
              <a:spcBef>
                <a:spcPct val="50000"/>
              </a:spcBef>
              <a:defRPr/>
            </a:pPr>
            <a:r>
              <a:rPr lang="en-US" sz="1600" b="1" i="1">
                <a:solidFill>
                  <a:schemeClr val="bg1"/>
                </a:solidFill>
                <a:latin typeface="Times New Roman" pitchFamily="18" charset="0"/>
                <a:cs typeface="Times New Roman" pitchFamily="18" charset="0"/>
              </a:rPr>
              <a:t>SƠ ĐỒ KẾT CẤU CHUNG CỦA THỂ LOẠI HỊCH</a:t>
            </a:r>
          </a:p>
        </p:txBody>
      </p:sp>
      <p:sp>
        <p:nvSpPr>
          <p:cNvPr id="21"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524000" y="164721"/>
            <a:ext cx="9144000" cy="666847"/>
          </a:xfrm>
          <a:prstGeom prst="rect">
            <a:avLst/>
          </a:prstGeom>
          <a:solidFill>
            <a:schemeClr val="accent5">
              <a:lumMod val="50000"/>
            </a:schemeClr>
          </a:solidFill>
          <a:ln w="9525">
            <a:solidFill>
              <a:srgbClr val="000000"/>
            </a:solidFill>
            <a:miter lim="800000"/>
            <a:headEnd/>
            <a:tailEnd/>
          </a:ln>
        </p:spPr>
        <p:txBody>
          <a:bodyPr lIns="91340" tIns="45718" rIns="91340" bIns="457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3263">
              <a:spcBef>
                <a:spcPct val="50000"/>
              </a:spcBef>
              <a:buNone/>
            </a:pPr>
            <a:r>
              <a:rPr lang="en-US" altLang="en-US" sz="3700" b="1" i="1">
                <a:solidFill>
                  <a:schemeClr val="bg1"/>
                </a:solidFill>
                <a:latin typeface="Times New Roman" pitchFamily="18" charset="0"/>
                <a:cs typeface="Times New Roman" pitchFamily="18" charset="0"/>
              </a:rPr>
              <a:t>BẢNG SO SÁNH</a:t>
            </a:r>
          </a:p>
        </p:txBody>
      </p:sp>
    </p:spTree>
    <p:extLst>
      <p:ext uri="{BB962C8B-B14F-4D97-AF65-F5344CB8AC3E}">
        <p14:creationId xmlns:p14="http://schemas.microsoft.com/office/powerpoint/2010/main" val="1269226099"/>
      </p:ext>
    </p:extLst>
  </p:cSld>
  <p:clrMapOvr>
    <a:masterClrMapping/>
  </p:clrMapOvr>
  <p:transition spd="med">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11"/>
          <p:cNvSpPr>
            <a:spLocks noChangeShapeType="1"/>
          </p:cNvSpPr>
          <p:nvPr/>
        </p:nvSpPr>
        <p:spPr bwMode="auto">
          <a:xfrm>
            <a:off x="5494215" y="504098"/>
            <a:ext cx="15066" cy="6377222"/>
          </a:xfrm>
          <a:prstGeom prst="line">
            <a:avLst/>
          </a:prstGeom>
          <a:ln w="28575">
            <a:solidFill>
              <a:schemeClr val="tx1"/>
            </a:solidFill>
            <a:headEnd/>
            <a:tailEnd/>
          </a:ln>
        </p:spPr>
        <p:style>
          <a:lnRef idx="1">
            <a:schemeClr val="dk1"/>
          </a:lnRef>
          <a:fillRef idx="0">
            <a:schemeClr val="dk1"/>
          </a:fillRef>
          <a:effectRef idx="0">
            <a:schemeClr val="dk1"/>
          </a:effectRef>
          <a:fontRef idx="minor">
            <a:schemeClr val="tx1"/>
          </a:fontRef>
        </p:style>
        <p:txBody>
          <a:bodyPr lIns="91395" tIns="45699" rIns="91395" bIns="45699"/>
          <a:lstStyle/>
          <a:p>
            <a:pPr>
              <a:defRPr/>
            </a:pPr>
            <a:endParaRPr lang="en-US" b="1">
              <a:solidFill>
                <a:prstClr val="black"/>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140676" y="357704"/>
            <a:ext cx="3961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5" tIns="45699" rIns="91395" bIns="4569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000" dirty="0">
                <a:solidFill>
                  <a:srgbClr val="000000"/>
                </a:solidFill>
                <a:latin typeface="Cambria" pitchFamily="18" charset="0"/>
                <a:cs typeface="Times New Roman" pitchFamily="18" charset="0"/>
              </a:rPr>
              <a:t> </a:t>
            </a:r>
            <a:r>
              <a:rPr lang="en-US" sz="2000" b="1" dirty="0">
                <a:solidFill>
                  <a:srgbClr val="000000"/>
                </a:solidFill>
                <a:latin typeface="Cambria" pitchFamily="18" charset="0"/>
                <a:cs typeface="Times New Roman" pitchFamily="18" charset="0"/>
              </a:rPr>
              <a:t>II. </a:t>
            </a:r>
            <a:r>
              <a:rPr lang="en-US" sz="2000" b="1" dirty="0" err="1">
                <a:solidFill>
                  <a:srgbClr val="000000"/>
                </a:solidFill>
                <a:latin typeface="Cambria" pitchFamily="18" charset="0"/>
                <a:cs typeface="Times New Roman" pitchFamily="18" charset="0"/>
              </a:rPr>
              <a:t>Đọc</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hiểu</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văn</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bản</a:t>
            </a:r>
            <a:endParaRPr lang="en-US" sz="2000" b="1" dirty="0">
              <a:solidFill>
                <a:srgbClr val="0000FF"/>
              </a:solidFill>
              <a:latin typeface="Cambria"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81333742"/>
              </p:ext>
            </p:extLst>
          </p:nvPr>
        </p:nvGraphicFramePr>
        <p:xfrm>
          <a:off x="2" y="744105"/>
          <a:ext cx="5486400" cy="1737360"/>
        </p:xfrm>
        <a:graphic>
          <a:graphicData uri="http://schemas.openxmlformats.org/drawingml/2006/table">
            <a:tbl>
              <a:tblPr/>
              <a:tblGrid>
                <a:gridCol w="5486400">
                  <a:extLst>
                    <a:ext uri="{9D8B030D-6E8A-4147-A177-3AD203B41FA5}">
                      <a16:colId xmlns:a16="http://schemas.microsoft.com/office/drawing/2014/main" val="20000"/>
                    </a:ext>
                  </a:extLst>
                </a:gridCol>
              </a:tblGrid>
              <a:tr h="0">
                <a:tc>
                  <a:txBody>
                    <a:bodyPr/>
                    <a:lstStyle/>
                    <a:p>
                      <a:pPr algn="just">
                        <a:lnSpc>
                          <a:spcPct val="100000"/>
                        </a:lnSpc>
                        <a:spcAft>
                          <a:spcPts val="0"/>
                        </a:spcAft>
                      </a:pPr>
                      <a:r>
                        <a:rPr lang="en-US" sz="1900" b="1" dirty="0">
                          <a:solidFill>
                            <a:srgbClr val="000000"/>
                          </a:solidFill>
                          <a:effectLst/>
                          <a:latin typeface="Times New Roman"/>
                          <a:ea typeface="Times New Roman"/>
                        </a:rPr>
                        <a:t>1. </a:t>
                      </a:r>
                      <a:r>
                        <a:rPr lang="en-US" sz="1900" b="1" dirty="0" err="1">
                          <a:solidFill>
                            <a:srgbClr val="000000"/>
                          </a:solidFill>
                          <a:effectLst/>
                          <a:latin typeface="Times New Roman"/>
                          <a:ea typeface="Times New Roman"/>
                        </a:rPr>
                        <a:t>Nêu</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những</a:t>
                      </a:r>
                      <a:r>
                        <a:rPr lang="en-US" sz="1900" b="1" baseline="0" dirty="0">
                          <a:solidFill>
                            <a:srgbClr val="000000"/>
                          </a:solidFill>
                          <a:effectLst/>
                          <a:latin typeface="Times New Roman"/>
                          <a:ea typeface="Times New Roman"/>
                        </a:rPr>
                        <a:t> </a:t>
                      </a:r>
                      <a:r>
                        <a:rPr lang="en-US" sz="1900" b="1" baseline="0" dirty="0" err="1">
                          <a:solidFill>
                            <a:srgbClr val="000000"/>
                          </a:solidFill>
                          <a:effectLst/>
                          <a:latin typeface="Times New Roman"/>
                          <a:ea typeface="Times New Roman"/>
                        </a:rPr>
                        <a:t>tấm</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gương</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trung</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thần</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nghĩa</a:t>
                      </a:r>
                      <a:r>
                        <a:rPr lang="en-US" sz="1900" b="1" dirty="0">
                          <a:solidFill>
                            <a:srgbClr val="000000"/>
                          </a:solidFill>
                          <a:effectLst/>
                          <a:latin typeface="Times New Roman"/>
                          <a:ea typeface="Times New Roman"/>
                        </a:rPr>
                        <a:t> </a:t>
                      </a:r>
                      <a:r>
                        <a:rPr lang="en-US" sz="1900" b="1" dirty="0" err="1">
                          <a:solidFill>
                            <a:srgbClr val="000000"/>
                          </a:solidFill>
                          <a:effectLst/>
                          <a:latin typeface="Times New Roman"/>
                          <a:ea typeface="Times New Roman"/>
                        </a:rPr>
                        <a:t>sĩ</a:t>
                      </a:r>
                      <a:r>
                        <a:rPr lang="en-US" sz="1900" b="1" dirty="0">
                          <a:solidFill>
                            <a:srgbClr val="000000"/>
                          </a:solidFill>
                          <a:effectLst/>
                          <a:latin typeface="Times New Roman"/>
                          <a:ea typeface="Times New Roman"/>
                        </a:rPr>
                        <a:t> </a:t>
                      </a:r>
                      <a:endParaRPr lang="en-US" sz="1900" dirty="0">
                        <a:effectLst/>
                        <a:latin typeface="Times New Roman"/>
                        <a:ea typeface="Times New Roman"/>
                      </a:endParaRPr>
                    </a:p>
                    <a:p>
                      <a:pPr algn="just">
                        <a:lnSpc>
                          <a:spcPct val="100000"/>
                        </a:lnSpc>
                        <a:spcAft>
                          <a:spcPts val="0"/>
                        </a:spcAft>
                      </a:pPr>
                      <a:r>
                        <a:rPr lang="en-US" sz="1900" dirty="0">
                          <a:solidFill>
                            <a:srgbClr val="000000"/>
                          </a:solidFill>
                          <a:effectLst/>
                          <a:latin typeface="Times New Roman"/>
                          <a:ea typeface="Times New Roman"/>
                        </a:rPr>
                        <a:t>- Ta </a:t>
                      </a:r>
                      <a:r>
                        <a:rPr lang="en-US" sz="1900" dirty="0" err="1">
                          <a:solidFill>
                            <a:srgbClr val="000000"/>
                          </a:solidFill>
                          <a:effectLst/>
                          <a:latin typeface="Times New Roman"/>
                          <a:ea typeface="Times New Roman"/>
                        </a:rPr>
                        <a:t>thường</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nghe</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Kỷ</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Tín</a:t>
                      </a:r>
                      <a:r>
                        <a:rPr lang="en-US" sz="1900" dirty="0">
                          <a:solidFill>
                            <a:srgbClr val="000000"/>
                          </a:solidFill>
                          <a:effectLst/>
                          <a:latin typeface="Times New Roman"/>
                          <a:ea typeface="Times New Roman"/>
                        </a:rPr>
                        <a:t>…, Do Vu…, </a:t>
                      </a:r>
                      <a:r>
                        <a:rPr lang="en-US" sz="1900" dirty="0" err="1">
                          <a:solidFill>
                            <a:srgbClr val="000000"/>
                          </a:solidFill>
                          <a:effectLst/>
                          <a:latin typeface="Times New Roman"/>
                          <a:ea typeface="Times New Roman"/>
                        </a:rPr>
                        <a:t>Dự</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Nhượng</a:t>
                      </a:r>
                      <a:r>
                        <a:rPr lang="en-US" sz="1900" dirty="0">
                          <a:solidFill>
                            <a:srgbClr val="000000"/>
                          </a:solidFill>
                          <a:effectLst/>
                          <a:latin typeface="Times New Roman"/>
                          <a:ea typeface="Times New Roman"/>
                        </a:rPr>
                        <a:t>…</a:t>
                      </a:r>
                      <a:endParaRPr lang="en-US" sz="1900" dirty="0">
                        <a:effectLst/>
                        <a:latin typeface="Times New Roman"/>
                        <a:ea typeface="Times New Roman"/>
                      </a:endParaRPr>
                    </a:p>
                    <a:p>
                      <a:pPr algn="just">
                        <a:lnSpc>
                          <a:spcPct val="100000"/>
                        </a:lnSpc>
                        <a:spcAft>
                          <a:spcPts val="0"/>
                        </a:spcAft>
                      </a:pP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Nguyễn</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Văn</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Lập</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chống</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quân</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Mông</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Kha</a:t>
                      </a:r>
                      <a:r>
                        <a:rPr lang="en-US" sz="1900" dirty="0">
                          <a:solidFill>
                            <a:srgbClr val="000000"/>
                          </a:solidFill>
                          <a:effectLst/>
                          <a:latin typeface="Times New Roman"/>
                          <a:ea typeface="Times New Roman"/>
                        </a:rPr>
                        <a:t>…</a:t>
                      </a:r>
                      <a:r>
                        <a:rPr lang="en-US" sz="1900" dirty="0" err="1">
                          <a:solidFill>
                            <a:srgbClr val="000000"/>
                          </a:solidFill>
                          <a:effectLst/>
                          <a:latin typeface="Times New Roman"/>
                          <a:ea typeface="Times New Roman"/>
                        </a:rPr>
                        <a:t>Xích</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Tu</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Tư</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đánh</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bại</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quân</a:t>
                      </a:r>
                      <a:r>
                        <a:rPr lang="en-US" sz="1900" dirty="0">
                          <a:solidFill>
                            <a:srgbClr val="000000"/>
                          </a:solidFill>
                          <a:effectLst/>
                          <a:latin typeface="Times New Roman"/>
                          <a:ea typeface="Times New Roman"/>
                        </a:rPr>
                        <a:t> Nam </a:t>
                      </a:r>
                      <a:r>
                        <a:rPr lang="en-US" sz="1900" dirty="0" err="1">
                          <a:solidFill>
                            <a:srgbClr val="000000"/>
                          </a:solidFill>
                          <a:effectLst/>
                          <a:latin typeface="Times New Roman"/>
                          <a:ea typeface="Times New Roman"/>
                        </a:rPr>
                        <a:t>Chiếu</a:t>
                      </a:r>
                      <a:r>
                        <a:rPr lang="en-US" sz="1900" dirty="0">
                          <a:solidFill>
                            <a:srgbClr val="000000"/>
                          </a:solidFill>
                          <a:effectLst/>
                          <a:latin typeface="Times New Roman"/>
                          <a:ea typeface="Times New Roman"/>
                        </a:rPr>
                        <a:t>.</a:t>
                      </a:r>
                      <a:endParaRPr lang="en-US" sz="1900" dirty="0">
                        <a:effectLst/>
                        <a:latin typeface="Times New Roman"/>
                        <a:ea typeface="Times New Roman"/>
                      </a:endParaRPr>
                    </a:p>
                    <a:p>
                      <a:pPr algn="just">
                        <a:lnSpc>
                          <a:spcPct val="100000"/>
                        </a:lnSpc>
                        <a:spcAft>
                          <a:spcPts val="0"/>
                        </a:spcAft>
                      </a:pPr>
                      <a:r>
                        <a:rPr lang="en-US" sz="1900" dirty="0">
                          <a:solidFill>
                            <a:srgbClr val="000000"/>
                          </a:solidFill>
                          <a:effectLst/>
                          <a:latin typeface="Times New Roman"/>
                          <a:ea typeface="Times New Roman"/>
                        </a:rPr>
                        <a:t>-&gt; </a:t>
                      </a:r>
                      <a:r>
                        <a:rPr lang="en-US" sz="1900" dirty="0" err="1">
                          <a:solidFill>
                            <a:srgbClr val="000000"/>
                          </a:solidFill>
                          <a:effectLst/>
                          <a:latin typeface="Times New Roman"/>
                          <a:ea typeface="Times New Roman"/>
                        </a:rPr>
                        <a:t>Nghệ</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thuật</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liệt</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kê</a:t>
                      </a:r>
                      <a:r>
                        <a:rPr lang="en-US" sz="1900" dirty="0">
                          <a:solidFill>
                            <a:srgbClr val="000000"/>
                          </a:solidFill>
                          <a:effectLst/>
                          <a:latin typeface="Times New Roman"/>
                          <a:ea typeface="Times New Roman"/>
                        </a:rPr>
                        <a:t> </a:t>
                      </a:r>
                      <a:endParaRPr lang="en-US" sz="1900" dirty="0">
                        <a:effectLst/>
                        <a:latin typeface="Times New Roman"/>
                        <a:ea typeface="Times New Roman"/>
                      </a:endParaRPr>
                    </a:p>
                    <a:p>
                      <a:pPr algn="just">
                        <a:lnSpc>
                          <a:spcPct val="100000"/>
                        </a:lnSpc>
                        <a:spcAft>
                          <a:spcPts val="0"/>
                        </a:spcAft>
                      </a:pPr>
                      <a:r>
                        <a:rPr lang="en-US" sz="1900" dirty="0">
                          <a:solidFill>
                            <a:srgbClr val="000000"/>
                          </a:solidFill>
                          <a:effectLst/>
                          <a:latin typeface="Times New Roman"/>
                          <a:ea typeface="Times New Roman"/>
                          <a:sym typeface="Wingdings"/>
                        </a:rPr>
                        <a:t></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Khích</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lệ</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tinh</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thần</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trung</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nghĩa</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của</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tướng</a:t>
                      </a:r>
                      <a:r>
                        <a:rPr lang="en-US" sz="1900" dirty="0">
                          <a:solidFill>
                            <a:srgbClr val="000000"/>
                          </a:solidFill>
                          <a:effectLst/>
                          <a:latin typeface="Times New Roman"/>
                          <a:ea typeface="Times New Roman"/>
                        </a:rPr>
                        <a:t> </a:t>
                      </a:r>
                      <a:r>
                        <a:rPr lang="en-US" sz="1900" dirty="0" err="1">
                          <a:solidFill>
                            <a:srgbClr val="000000"/>
                          </a:solidFill>
                          <a:effectLst/>
                          <a:latin typeface="Times New Roman"/>
                          <a:ea typeface="Times New Roman"/>
                        </a:rPr>
                        <a:t>sĩ</a:t>
                      </a:r>
                      <a:r>
                        <a:rPr lang="en-US" sz="1900" dirty="0">
                          <a:solidFill>
                            <a:srgbClr val="000000"/>
                          </a:solidFill>
                          <a:effectLst/>
                          <a:latin typeface="Times New Roman"/>
                          <a:ea typeface="Times New Roman"/>
                        </a:rPr>
                        <a:t>.</a:t>
                      </a:r>
                      <a:endParaRPr lang="en-US" sz="1900" dirty="0">
                        <a:effectLst/>
                        <a:latin typeface="Times New Roman"/>
                        <a:ea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93189698"/>
              </p:ext>
            </p:extLst>
          </p:nvPr>
        </p:nvGraphicFramePr>
        <p:xfrm>
          <a:off x="0" y="2558134"/>
          <a:ext cx="5486400" cy="3605022"/>
        </p:xfrm>
        <a:graphic>
          <a:graphicData uri="http://schemas.openxmlformats.org/drawingml/2006/table">
            <a:tbl>
              <a:tblPr/>
              <a:tblGrid>
                <a:gridCol w="5486400">
                  <a:extLst>
                    <a:ext uri="{9D8B030D-6E8A-4147-A177-3AD203B41FA5}">
                      <a16:colId xmlns:a16="http://schemas.microsoft.com/office/drawing/2014/main" val="20000"/>
                    </a:ext>
                  </a:extLst>
                </a:gridCol>
              </a:tblGrid>
              <a:tr h="0">
                <a:tc>
                  <a:txBody>
                    <a:bodyPr/>
                    <a:lstStyle/>
                    <a:p>
                      <a:pPr algn="just">
                        <a:lnSpc>
                          <a:spcPct val="100000"/>
                        </a:lnSpc>
                        <a:spcAft>
                          <a:spcPts val="0"/>
                        </a:spcAft>
                      </a:pPr>
                      <a:r>
                        <a:rPr lang="vi-VN" sz="1900" b="1" kern="100" dirty="0">
                          <a:solidFill>
                            <a:srgbClr val="000000"/>
                          </a:solidFill>
                          <a:effectLst/>
                          <a:latin typeface="Times New Roman"/>
                          <a:ea typeface="Times New Roman"/>
                        </a:rPr>
                        <a:t>2. </a:t>
                      </a:r>
                      <a:r>
                        <a:rPr lang="en-US" sz="1900" b="1" kern="100" dirty="0" err="1">
                          <a:solidFill>
                            <a:srgbClr val="000000"/>
                          </a:solidFill>
                          <a:effectLst/>
                          <a:latin typeface="Times New Roman"/>
                          <a:ea typeface="Times New Roman"/>
                        </a:rPr>
                        <a:t>Thái</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độ</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và</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tình</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cảm</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của</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Trần</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Quốc</a:t>
                      </a:r>
                      <a:r>
                        <a:rPr lang="en-US" sz="1900" b="1" kern="100" dirty="0">
                          <a:solidFill>
                            <a:srgbClr val="000000"/>
                          </a:solidFill>
                          <a:effectLst/>
                          <a:latin typeface="Times New Roman"/>
                          <a:ea typeface="Times New Roman"/>
                        </a:rPr>
                        <a:t> </a:t>
                      </a:r>
                      <a:r>
                        <a:rPr lang="en-US" sz="1900" b="1" kern="100" dirty="0" err="1">
                          <a:solidFill>
                            <a:srgbClr val="000000"/>
                          </a:solidFill>
                          <a:effectLst/>
                          <a:latin typeface="Times New Roman"/>
                          <a:ea typeface="Times New Roman"/>
                        </a:rPr>
                        <a:t>Tuấn</a:t>
                      </a:r>
                      <a:endParaRPr lang="en-US" sz="1900" dirty="0">
                        <a:effectLst/>
                        <a:latin typeface="Times New Roman"/>
                        <a:ea typeface="Times New Roman"/>
                      </a:endParaRPr>
                    </a:p>
                    <a:p>
                      <a:pPr algn="just">
                        <a:lnSpc>
                          <a:spcPct val="100000"/>
                        </a:lnSpc>
                        <a:spcAft>
                          <a:spcPts val="0"/>
                        </a:spcAft>
                      </a:pPr>
                      <a:r>
                        <a:rPr lang="en-US" sz="1900" kern="100" dirty="0">
                          <a:effectLst/>
                          <a:latin typeface="Times New Roman"/>
                          <a:ea typeface="Calibri"/>
                        </a:rPr>
                        <a:t>- </a:t>
                      </a:r>
                      <a:r>
                        <a:rPr lang="en-US" sz="1900" kern="100" dirty="0" err="1">
                          <a:effectLst/>
                          <a:latin typeface="Times New Roman"/>
                          <a:ea typeface="Calibri"/>
                        </a:rPr>
                        <a:t>Kẻ</a:t>
                      </a:r>
                      <a:r>
                        <a:rPr lang="en-US" sz="1900" kern="100" dirty="0">
                          <a:effectLst/>
                          <a:latin typeface="Times New Roman"/>
                          <a:ea typeface="Calibri"/>
                        </a:rPr>
                        <a:t> </a:t>
                      </a:r>
                      <a:r>
                        <a:rPr lang="en-US" sz="1900" kern="100" dirty="0" err="1">
                          <a:effectLst/>
                          <a:latin typeface="Times New Roman"/>
                          <a:ea typeface="Calibri"/>
                        </a:rPr>
                        <a:t>thù</a:t>
                      </a:r>
                      <a:r>
                        <a:rPr lang="en-US" sz="1900" kern="100" dirty="0">
                          <a:effectLst/>
                          <a:latin typeface="Times New Roman"/>
                          <a:ea typeface="Calibri"/>
                        </a:rPr>
                        <a:t>: </a:t>
                      </a:r>
                      <a:endParaRPr lang="en-US" sz="1900" dirty="0">
                        <a:effectLst/>
                        <a:latin typeface="Times New Roman"/>
                        <a:ea typeface="Times New Roman"/>
                      </a:endParaRPr>
                    </a:p>
                    <a:p>
                      <a:pPr algn="just">
                        <a:lnSpc>
                          <a:spcPct val="100000"/>
                        </a:lnSpc>
                        <a:spcAft>
                          <a:spcPts val="0"/>
                        </a:spcAft>
                      </a:pPr>
                      <a:r>
                        <a:rPr lang="en-US" sz="1900" dirty="0">
                          <a:effectLst/>
                          <a:latin typeface="Times New Roman"/>
                          <a:ea typeface="Times New Roman"/>
                        </a:rPr>
                        <a:t>+ </a:t>
                      </a:r>
                      <a:r>
                        <a:rPr lang="vi-VN" sz="1900" dirty="0">
                          <a:effectLst/>
                          <a:latin typeface="Times New Roman"/>
                          <a:ea typeface="Times New Roman"/>
                        </a:rPr>
                        <a:t>Đi lại nghênh ngang</a:t>
                      </a:r>
                      <a:r>
                        <a:rPr lang="en-US" sz="1900" dirty="0">
                          <a:effectLst/>
                          <a:latin typeface="Times New Roman"/>
                          <a:ea typeface="Times New Roman"/>
                        </a:rPr>
                        <a:t>, s</a:t>
                      </a:r>
                      <a:r>
                        <a:rPr lang="vi-VN" sz="1900" dirty="0">
                          <a:effectLst/>
                          <a:latin typeface="Times New Roman"/>
                          <a:ea typeface="Times New Roman"/>
                        </a:rPr>
                        <a:t>ỉ mắng triều đình,</a:t>
                      </a:r>
                      <a:r>
                        <a:rPr lang="en-US" sz="1900" dirty="0">
                          <a:effectLst/>
                          <a:latin typeface="Times New Roman"/>
                          <a:ea typeface="Times New Roman"/>
                        </a:rPr>
                        <a:t>…</a:t>
                      </a:r>
                    </a:p>
                    <a:p>
                      <a:pPr algn="just">
                        <a:lnSpc>
                          <a:spcPct val="100000"/>
                        </a:lnSpc>
                        <a:spcAft>
                          <a:spcPts val="0"/>
                        </a:spcAft>
                      </a:pPr>
                      <a:r>
                        <a:rPr lang="en-US" sz="1900" dirty="0">
                          <a:effectLst/>
                          <a:latin typeface="Times New Roman"/>
                          <a:ea typeface="Times New Roman"/>
                        </a:rPr>
                        <a:t>+ </a:t>
                      </a:r>
                      <a:r>
                        <a:rPr lang="vi-VN" sz="1900" dirty="0">
                          <a:effectLst/>
                          <a:latin typeface="Times New Roman"/>
                          <a:ea typeface="Times New Roman"/>
                        </a:rPr>
                        <a:t>Đòi ngọc lụa, thu bạc vàng, vét của kho</a:t>
                      </a:r>
                      <a:r>
                        <a:rPr lang="en-US" sz="1900" dirty="0">
                          <a:effectLst/>
                          <a:latin typeface="Times New Roman"/>
                          <a:ea typeface="Times New Roman"/>
                        </a:rPr>
                        <a:t>,… l</a:t>
                      </a:r>
                      <a:r>
                        <a:rPr lang="vi-VN" sz="1900" dirty="0">
                          <a:effectLst/>
                          <a:latin typeface="Times New Roman"/>
                          <a:ea typeface="Times New Roman"/>
                        </a:rPr>
                        <a:t>ưỡi cú diều, thân dê chó,</a:t>
                      </a:r>
                      <a:r>
                        <a:rPr lang="en-US" sz="1900" dirty="0">
                          <a:effectLst/>
                          <a:latin typeface="Times New Roman"/>
                          <a:ea typeface="Times New Roman"/>
                        </a:rPr>
                        <a:t>… </a:t>
                      </a:r>
                    </a:p>
                    <a:p>
                      <a:pPr algn="just">
                        <a:lnSpc>
                          <a:spcPct val="100000"/>
                        </a:lnSpc>
                        <a:spcAft>
                          <a:spcPts val="0"/>
                        </a:spcAft>
                      </a:pPr>
                      <a:r>
                        <a:rPr lang="en-US" sz="1900" dirty="0">
                          <a:effectLst/>
                          <a:latin typeface="Times New Roman"/>
                          <a:ea typeface="Times New Roman"/>
                        </a:rPr>
                        <a:t>-&gt; </a:t>
                      </a:r>
                      <a:r>
                        <a:rPr lang="vi-VN" sz="1900" dirty="0">
                          <a:effectLst/>
                          <a:latin typeface="Times New Roman"/>
                          <a:ea typeface="Times New Roman"/>
                        </a:rPr>
                        <a:t> Liệt kê, ẩn dụ</a:t>
                      </a:r>
                      <a:r>
                        <a:rPr lang="en-US" sz="1900" dirty="0">
                          <a:effectLst/>
                          <a:latin typeface="Times New Roman"/>
                          <a:ea typeface="Times New Roman"/>
                        </a:rPr>
                        <a:t>.</a:t>
                      </a:r>
                      <a:r>
                        <a:rPr lang="en-US" sz="1900" baseline="0" dirty="0">
                          <a:effectLst/>
                          <a:latin typeface="Times New Roman"/>
                          <a:ea typeface="Times New Roman"/>
                        </a:rPr>
                        <a:t>  </a:t>
                      </a:r>
                      <a:r>
                        <a:rPr lang="en-US" sz="1900" dirty="0">
                          <a:effectLst/>
                          <a:latin typeface="Times New Roman"/>
                          <a:ea typeface="Times New Roman"/>
                          <a:sym typeface="Wingdings"/>
                        </a:rPr>
                        <a:t></a:t>
                      </a:r>
                      <a:r>
                        <a:rPr lang="en-US" sz="1900" dirty="0">
                          <a:effectLst/>
                          <a:latin typeface="Times New Roman"/>
                          <a:ea typeface="Times New Roman"/>
                        </a:rPr>
                        <a:t> </a:t>
                      </a:r>
                      <a:r>
                        <a:rPr lang="en-US" sz="1900" dirty="0" err="1">
                          <a:effectLst/>
                          <a:latin typeface="Times New Roman"/>
                          <a:ea typeface="Times New Roman"/>
                        </a:rPr>
                        <a:t>Căm</a:t>
                      </a:r>
                      <a:r>
                        <a:rPr lang="en-US" sz="1900" dirty="0">
                          <a:effectLst/>
                          <a:latin typeface="Times New Roman"/>
                          <a:ea typeface="Times New Roman"/>
                        </a:rPr>
                        <a:t> </a:t>
                      </a:r>
                      <a:r>
                        <a:rPr lang="en-US" sz="1900" dirty="0" err="1">
                          <a:effectLst/>
                          <a:latin typeface="Times New Roman"/>
                          <a:ea typeface="Times New Roman"/>
                        </a:rPr>
                        <a:t>thù</a:t>
                      </a:r>
                      <a:r>
                        <a:rPr lang="en-US" sz="1900" dirty="0">
                          <a:effectLst/>
                          <a:latin typeface="Times New Roman"/>
                          <a:ea typeface="Times New Roman"/>
                        </a:rPr>
                        <a:t> </a:t>
                      </a:r>
                      <a:r>
                        <a:rPr lang="en-US" sz="1900" dirty="0" err="1">
                          <a:effectLst/>
                          <a:latin typeface="Times New Roman"/>
                          <a:ea typeface="Times New Roman"/>
                        </a:rPr>
                        <a:t>cao</a:t>
                      </a:r>
                      <a:r>
                        <a:rPr lang="en-US" sz="1900" dirty="0">
                          <a:effectLst/>
                          <a:latin typeface="Times New Roman"/>
                          <a:ea typeface="Times New Roman"/>
                        </a:rPr>
                        <a:t> </a:t>
                      </a:r>
                      <a:r>
                        <a:rPr lang="en-US" sz="1900" dirty="0" err="1">
                          <a:effectLst/>
                          <a:latin typeface="Times New Roman"/>
                          <a:ea typeface="Times New Roman"/>
                        </a:rPr>
                        <a:t>độ</a:t>
                      </a:r>
                      <a:r>
                        <a:rPr lang="en-US" sz="1900" dirty="0">
                          <a:effectLst/>
                          <a:latin typeface="Times New Roman"/>
                          <a:ea typeface="Times New Roman"/>
                        </a:rPr>
                        <a:t>.</a:t>
                      </a:r>
                    </a:p>
                    <a:p>
                      <a:pPr marL="0" lvl="0" indent="0" algn="just">
                        <a:lnSpc>
                          <a:spcPct val="100000"/>
                        </a:lnSpc>
                        <a:spcAft>
                          <a:spcPts val="0"/>
                        </a:spcAft>
                        <a:buSzPts val="1400"/>
                        <a:buFont typeface="Times New Roman"/>
                        <a:buNone/>
                      </a:pPr>
                      <a:r>
                        <a:rPr lang="en-US" sz="1900" kern="100" spc="0" dirty="0">
                          <a:effectLst/>
                          <a:latin typeface="Times New Roman"/>
                          <a:ea typeface="Calibri"/>
                        </a:rPr>
                        <a:t>- </a:t>
                      </a:r>
                      <a:r>
                        <a:rPr lang="en-US" sz="1900" kern="100" spc="0" dirty="0" err="1">
                          <a:effectLst/>
                          <a:latin typeface="Times New Roman"/>
                          <a:ea typeface="Calibri"/>
                        </a:rPr>
                        <a:t>Tâm</a:t>
                      </a:r>
                      <a:r>
                        <a:rPr lang="en-US" sz="1900" kern="100" spc="0" dirty="0">
                          <a:effectLst/>
                          <a:latin typeface="Times New Roman"/>
                          <a:ea typeface="Calibri"/>
                        </a:rPr>
                        <a:t> </a:t>
                      </a:r>
                      <a:r>
                        <a:rPr lang="en-US" sz="1900" kern="100" spc="0" dirty="0" err="1">
                          <a:effectLst/>
                          <a:latin typeface="Times New Roman"/>
                          <a:ea typeface="Calibri"/>
                        </a:rPr>
                        <a:t>trạng</a:t>
                      </a:r>
                      <a:r>
                        <a:rPr lang="en-US" sz="1900" kern="100" spc="0" dirty="0">
                          <a:effectLst/>
                          <a:latin typeface="Times New Roman"/>
                          <a:ea typeface="Calibri"/>
                        </a:rPr>
                        <a:t>:</a:t>
                      </a:r>
                      <a:endParaRPr lang="en-US" sz="1900" spc="0" dirty="0">
                        <a:effectLst/>
                        <a:latin typeface="Times New Roman"/>
                        <a:ea typeface="Times New Roman"/>
                      </a:endParaRPr>
                    </a:p>
                    <a:p>
                      <a:pPr marL="67945" algn="just">
                        <a:lnSpc>
                          <a:spcPct val="100000"/>
                        </a:lnSpc>
                        <a:spcAft>
                          <a:spcPts val="0"/>
                        </a:spcAft>
                      </a:pPr>
                      <a:r>
                        <a:rPr lang="en-US" sz="1900" kern="100" dirty="0">
                          <a:effectLst/>
                          <a:latin typeface="Times New Roman"/>
                          <a:ea typeface="Calibri"/>
                        </a:rPr>
                        <a:t>+ </a:t>
                      </a:r>
                      <a:r>
                        <a:rPr lang="en-US" sz="1900" kern="100" dirty="0" err="1">
                          <a:effectLst/>
                          <a:latin typeface="Times New Roman"/>
                          <a:ea typeface="Calibri"/>
                        </a:rPr>
                        <a:t>Tới</a:t>
                      </a:r>
                      <a:r>
                        <a:rPr lang="en-US" sz="1900" kern="100" dirty="0">
                          <a:effectLst/>
                          <a:latin typeface="Times New Roman"/>
                          <a:ea typeface="Calibri"/>
                        </a:rPr>
                        <a:t> </a:t>
                      </a:r>
                      <a:r>
                        <a:rPr lang="en-US" sz="1900" kern="100" dirty="0" err="1">
                          <a:effectLst/>
                          <a:latin typeface="Times New Roman"/>
                          <a:ea typeface="Calibri"/>
                        </a:rPr>
                        <a:t>bữa</a:t>
                      </a:r>
                      <a:r>
                        <a:rPr lang="en-US" sz="1900" kern="100" dirty="0">
                          <a:effectLst/>
                          <a:latin typeface="Times New Roman"/>
                          <a:ea typeface="Calibri"/>
                        </a:rPr>
                        <a:t> </a:t>
                      </a:r>
                      <a:r>
                        <a:rPr lang="en-US" sz="1900" kern="100" dirty="0" err="1">
                          <a:effectLst/>
                          <a:latin typeface="Times New Roman"/>
                          <a:ea typeface="Calibri"/>
                        </a:rPr>
                        <a:t>quên</a:t>
                      </a:r>
                      <a:r>
                        <a:rPr lang="en-US" sz="1900" kern="100" dirty="0">
                          <a:effectLst/>
                          <a:latin typeface="Times New Roman"/>
                          <a:ea typeface="Calibri"/>
                        </a:rPr>
                        <a:t> </a:t>
                      </a:r>
                      <a:r>
                        <a:rPr lang="en-US" sz="1900" kern="100" dirty="0" err="1">
                          <a:effectLst/>
                          <a:latin typeface="Times New Roman"/>
                          <a:ea typeface="Calibri"/>
                        </a:rPr>
                        <a:t>ăn</a:t>
                      </a:r>
                      <a:r>
                        <a:rPr lang="en-US" sz="1900" kern="100" dirty="0">
                          <a:effectLst/>
                          <a:latin typeface="Times New Roman"/>
                          <a:ea typeface="Calibri"/>
                        </a:rPr>
                        <a:t>…</a:t>
                      </a:r>
                    </a:p>
                    <a:p>
                      <a:pPr marL="67945" marR="0" lvl="0" indent="0" algn="just" defTabSz="609356" rtl="0" eaLnBrk="1" fontAlgn="auto" latinLnBrk="0" hangingPunct="1">
                        <a:lnSpc>
                          <a:spcPct val="115000"/>
                        </a:lnSpc>
                        <a:spcBef>
                          <a:spcPts val="0"/>
                        </a:spcBef>
                        <a:spcAft>
                          <a:spcPts val="0"/>
                        </a:spcAft>
                        <a:buClrTx/>
                        <a:buSzTx/>
                        <a:buFontTx/>
                        <a:buNone/>
                        <a:tabLst/>
                        <a:defRPr/>
                      </a:pP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Ruột</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đau</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như</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cắt</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nước</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mắt</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đầm</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 </a:t>
                      </a:r>
                      <a:r>
                        <a:rPr kumimoji="0" lang="en-US" sz="1900" b="0" i="0" u="none" strike="noStrike" kern="100" cap="none" spc="0" normalizeH="0" baseline="0" noProof="0" dirty="0" err="1">
                          <a:ln>
                            <a:noFill/>
                          </a:ln>
                          <a:solidFill>
                            <a:prstClr val="black"/>
                          </a:solidFill>
                          <a:effectLst/>
                          <a:uLnTx/>
                          <a:uFillTx/>
                          <a:latin typeface="Times New Roman"/>
                          <a:ea typeface="Calibri"/>
                          <a:cs typeface="+mn-cs"/>
                        </a:rPr>
                        <a:t>đìa</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a:t>
                      </a:r>
                      <a:endParaRPr kumimoji="0" lang="en-US" sz="19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just" defTabSz="609356" rtl="0" eaLnBrk="1" fontAlgn="auto" latinLnBrk="0" hangingPunct="1">
                        <a:lnSpc>
                          <a:spcPct val="115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-&gt; </a:t>
                      </a:r>
                      <a:r>
                        <a:rPr kumimoji="0" lang="vi-VN" sz="1900" b="0" i="0" u="none" strike="noStrike" kern="100" cap="none" spc="0" normalizeH="0" baseline="0" noProof="0" dirty="0">
                          <a:ln>
                            <a:noFill/>
                          </a:ln>
                          <a:solidFill>
                            <a:prstClr val="black"/>
                          </a:solidFill>
                          <a:effectLst/>
                          <a:uLnTx/>
                          <a:uFillTx/>
                          <a:latin typeface="Times New Roman"/>
                          <a:ea typeface="Calibri"/>
                          <a:cs typeface="+mn-cs"/>
                        </a:rPr>
                        <a:t>Phép liệt kê cùng các hình ảnh ẩn dụ, so sánh</a:t>
                      </a:r>
                      <a:r>
                        <a:rPr kumimoji="0" lang="en-US" sz="1900" b="0" i="0" u="none" strike="noStrike" kern="100" cap="none" spc="0" normalizeH="0" baseline="0" noProof="0" dirty="0">
                          <a:ln>
                            <a:noFill/>
                          </a:ln>
                          <a:solidFill>
                            <a:prstClr val="black"/>
                          </a:solidFill>
                          <a:effectLst/>
                          <a:uLnTx/>
                          <a:uFillTx/>
                          <a:latin typeface="Times New Roman"/>
                          <a:ea typeface="Calibri"/>
                          <a:cs typeface="+mn-cs"/>
                        </a:rPr>
                        <a:t>.</a:t>
                      </a:r>
                      <a:endParaRPr kumimoji="0" lang="en-US" sz="1900" b="0" i="0" u="none" strike="noStrike" kern="1200" cap="none" spc="0" normalizeH="0" baseline="0" noProof="0" dirty="0">
                        <a:ln>
                          <a:noFill/>
                        </a:ln>
                        <a:solidFill>
                          <a:prstClr val="black"/>
                        </a:solidFill>
                        <a:effectLst/>
                        <a:uLnTx/>
                        <a:uFillTx/>
                        <a:latin typeface="Times New Roman"/>
                        <a:ea typeface="Times New Roman"/>
                        <a:cs typeface="+mn-cs"/>
                      </a:endParaRPr>
                    </a:p>
                    <a:p>
                      <a:pPr marL="0" marR="0" lvl="0" indent="0" algn="just" defTabSz="609356" rtl="0" eaLnBrk="1" fontAlgn="auto" latinLnBrk="0" hangingPunct="1">
                        <a:lnSpc>
                          <a:spcPct val="115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sym typeface="Wingdings"/>
                        </a:rPr>
                        <a:t></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Lòng</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yêu</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nước</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sâu</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sắc</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quyết</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tâm</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đánh</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 </a:t>
                      </a:r>
                      <a:r>
                        <a:rPr kumimoji="0" lang="en-US" sz="1900" b="0" i="0" u="none" strike="noStrike" kern="1200" cap="none" spc="0" normalizeH="0" baseline="0" noProof="0" dirty="0" err="1">
                          <a:ln>
                            <a:noFill/>
                          </a:ln>
                          <a:solidFill>
                            <a:prstClr val="black"/>
                          </a:solidFill>
                          <a:effectLst/>
                          <a:uLnTx/>
                          <a:uFillTx/>
                          <a:latin typeface="Times New Roman"/>
                          <a:ea typeface="Times New Roman"/>
                          <a:cs typeface="+mn-cs"/>
                        </a:rPr>
                        <a:t>giặc</a:t>
                      </a:r>
                      <a:r>
                        <a:rPr kumimoji="0" lang="en-US" sz="1900" b="0" i="0" u="none" strike="noStrike" kern="1200" cap="none" spc="0" normalizeH="0" baseline="0" noProof="0" dirty="0">
                          <a:ln>
                            <a:noFill/>
                          </a:ln>
                          <a:solidFill>
                            <a:prstClr val="black"/>
                          </a:solidFill>
                          <a:effectLst/>
                          <a:uLnTx/>
                          <a:uFillTx/>
                          <a:latin typeface="Times New Roman"/>
                          <a:ea typeface="Times New Roman"/>
                          <a:cs typeface="+mn-cs"/>
                        </a:rPr>
                        <a:t>.</a:t>
                      </a:r>
                    </a:p>
                    <a:p>
                      <a:pPr marL="67945" algn="just">
                        <a:lnSpc>
                          <a:spcPct val="100000"/>
                        </a:lnSpc>
                        <a:spcAft>
                          <a:spcPts val="0"/>
                        </a:spcAft>
                      </a:pPr>
                      <a:endParaRPr lang="en-US" sz="1900" dirty="0">
                        <a:effectLst/>
                        <a:latin typeface="Times New Roman"/>
                        <a:ea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5427219" y="887236"/>
          <a:ext cx="6882012" cy="3895779"/>
        </p:xfrm>
        <a:graphic>
          <a:graphicData uri="http://schemas.openxmlformats.org/drawingml/2006/table">
            <a:tbl>
              <a:tblPr/>
              <a:tblGrid>
                <a:gridCol w="6882012">
                  <a:extLst>
                    <a:ext uri="{9D8B030D-6E8A-4147-A177-3AD203B41FA5}">
                      <a16:colId xmlns:a16="http://schemas.microsoft.com/office/drawing/2014/main" val="20000"/>
                    </a:ext>
                  </a:extLst>
                </a:gridCol>
              </a:tblGrid>
              <a:tr h="3895779">
                <a:tc>
                  <a:txBody>
                    <a:bodyPr/>
                    <a:lstStyle/>
                    <a:p>
                      <a:pPr algn="just">
                        <a:lnSpc>
                          <a:spcPct val="100000"/>
                        </a:lnSpc>
                        <a:spcAft>
                          <a:spcPts val="0"/>
                        </a:spcAft>
                      </a:pPr>
                      <a:r>
                        <a:rPr lang="en-US" sz="1900" b="1" dirty="0">
                          <a:effectLst/>
                          <a:latin typeface="Times New Roman"/>
                          <a:ea typeface="Times New Roman"/>
                        </a:rPr>
                        <a:t>3. </a:t>
                      </a:r>
                      <a:r>
                        <a:rPr lang="en-US" sz="1900" b="1" dirty="0" err="1">
                          <a:effectLst/>
                          <a:latin typeface="Times New Roman"/>
                          <a:ea typeface="Times New Roman"/>
                        </a:rPr>
                        <a:t>Nêu</a:t>
                      </a:r>
                      <a:r>
                        <a:rPr lang="en-US" sz="1900" b="1" dirty="0">
                          <a:effectLst/>
                          <a:latin typeface="Times New Roman"/>
                          <a:ea typeface="Times New Roman"/>
                        </a:rPr>
                        <a:t> </a:t>
                      </a:r>
                      <a:r>
                        <a:rPr lang="en-US" sz="1900" b="1" dirty="0" err="1">
                          <a:effectLst/>
                          <a:latin typeface="Times New Roman"/>
                          <a:ea typeface="Times New Roman"/>
                        </a:rPr>
                        <a:t>mối</a:t>
                      </a:r>
                      <a:r>
                        <a:rPr lang="en-US" sz="1900" b="1" dirty="0">
                          <a:effectLst/>
                          <a:latin typeface="Times New Roman"/>
                          <a:ea typeface="Times New Roman"/>
                        </a:rPr>
                        <a:t> </a:t>
                      </a:r>
                      <a:r>
                        <a:rPr lang="en-US" sz="1900" b="1" dirty="0" err="1">
                          <a:effectLst/>
                          <a:latin typeface="Times New Roman"/>
                          <a:ea typeface="Times New Roman"/>
                        </a:rPr>
                        <a:t>ân</a:t>
                      </a:r>
                      <a:r>
                        <a:rPr lang="en-US" sz="1900" b="1" dirty="0">
                          <a:effectLst/>
                          <a:latin typeface="Times New Roman"/>
                          <a:ea typeface="Times New Roman"/>
                        </a:rPr>
                        <a:t> </a:t>
                      </a:r>
                      <a:r>
                        <a:rPr lang="en-US" sz="1900" b="1" dirty="0" err="1">
                          <a:effectLst/>
                          <a:latin typeface="Times New Roman"/>
                          <a:ea typeface="Times New Roman"/>
                        </a:rPr>
                        <a:t>tình</a:t>
                      </a:r>
                      <a:r>
                        <a:rPr lang="en-US" sz="1900" b="1" dirty="0">
                          <a:effectLst/>
                          <a:latin typeface="Times New Roman"/>
                          <a:ea typeface="Times New Roman"/>
                        </a:rPr>
                        <a:t> </a:t>
                      </a:r>
                      <a:r>
                        <a:rPr lang="en-US" sz="1900" b="1" dirty="0" err="1">
                          <a:effectLst/>
                          <a:latin typeface="Times New Roman"/>
                          <a:ea typeface="Times New Roman"/>
                        </a:rPr>
                        <a:t>và</a:t>
                      </a:r>
                      <a:r>
                        <a:rPr lang="en-US" sz="1900" b="1" dirty="0">
                          <a:effectLst/>
                          <a:latin typeface="Times New Roman"/>
                          <a:ea typeface="Times New Roman"/>
                        </a:rPr>
                        <a:t> </a:t>
                      </a:r>
                      <a:r>
                        <a:rPr lang="en-US" sz="1900" b="1" dirty="0" err="1">
                          <a:effectLst/>
                          <a:latin typeface="Times New Roman"/>
                          <a:ea typeface="Times New Roman"/>
                        </a:rPr>
                        <a:t>phê</a:t>
                      </a:r>
                      <a:r>
                        <a:rPr lang="en-US" sz="1900" b="1" dirty="0">
                          <a:effectLst/>
                          <a:latin typeface="Times New Roman"/>
                          <a:ea typeface="Times New Roman"/>
                        </a:rPr>
                        <a:t> </a:t>
                      </a:r>
                      <a:r>
                        <a:rPr lang="en-US" sz="1900" b="1" dirty="0" err="1">
                          <a:effectLst/>
                          <a:latin typeface="Times New Roman"/>
                          <a:ea typeface="Times New Roman"/>
                        </a:rPr>
                        <a:t>phán</a:t>
                      </a:r>
                      <a:r>
                        <a:rPr lang="en-US" sz="1900" b="1" dirty="0">
                          <a:effectLst/>
                          <a:latin typeface="Times New Roman"/>
                          <a:ea typeface="Times New Roman"/>
                        </a:rPr>
                        <a:t> </a:t>
                      </a:r>
                      <a:r>
                        <a:rPr lang="en-US" sz="1900" b="1" dirty="0" err="1">
                          <a:effectLst/>
                          <a:latin typeface="Times New Roman"/>
                          <a:ea typeface="Times New Roman"/>
                        </a:rPr>
                        <a:t>thái</a:t>
                      </a:r>
                      <a:r>
                        <a:rPr lang="en-US" sz="1900" b="1" baseline="0" dirty="0">
                          <a:effectLst/>
                          <a:latin typeface="Times New Roman"/>
                          <a:ea typeface="Times New Roman"/>
                        </a:rPr>
                        <a:t> </a:t>
                      </a:r>
                      <a:r>
                        <a:rPr lang="en-US" sz="1900" b="1" baseline="0" dirty="0" err="1">
                          <a:effectLst/>
                          <a:latin typeface="Times New Roman"/>
                          <a:ea typeface="Times New Roman"/>
                        </a:rPr>
                        <a:t>độ</a:t>
                      </a:r>
                      <a:r>
                        <a:rPr lang="en-US" sz="1900" b="1" dirty="0">
                          <a:effectLst/>
                          <a:latin typeface="Times New Roman"/>
                          <a:ea typeface="Times New Roman"/>
                        </a:rPr>
                        <a:t> </a:t>
                      </a:r>
                      <a:r>
                        <a:rPr lang="en-US" sz="1900" b="1" dirty="0" err="1">
                          <a:effectLst/>
                          <a:latin typeface="Times New Roman"/>
                          <a:ea typeface="Times New Roman"/>
                        </a:rPr>
                        <a:t>bàng</a:t>
                      </a:r>
                      <a:r>
                        <a:rPr lang="en-US" sz="1900" b="1" baseline="0" dirty="0">
                          <a:effectLst/>
                          <a:latin typeface="Times New Roman"/>
                          <a:ea typeface="Times New Roman"/>
                        </a:rPr>
                        <a:t> </a:t>
                      </a:r>
                      <a:r>
                        <a:rPr lang="en-US" sz="1900" b="1" baseline="0" dirty="0" err="1">
                          <a:effectLst/>
                          <a:latin typeface="Times New Roman"/>
                          <a:ea typeface="Times New Roman"/>
                        </a:rPr>
                        <a:t>quan</a:t>
                      </a:r>
                      <a:r>
                        <a:rPr lang="en-US" sz="1900" b="1" baseline="0" dirty="0">
                          <a:effectLst/>
                          <a:latin typeface="Times New Roman"/>
                          <a:ea typeface="Times New Roman"/>
                        </a:rPr>
                        <a:t>, </a:t>
                      </a:r>
                      <a:r>
                        <a:rPr lang="en-US" sz="1900" b="1" baseline="0" dirty="0" err="1">
                          <a:effectLst/>
                          <a:latin typeface="Times New Roman"/>
                          <a:ea typeface="Times New Roman"/>
                        </a:rPr>
                        <a:t>hưởng</a:t>
                      </a:r>
                      <a:r>
                        <a:rPr lang="en-US" sz="1900" b="1" baseline="0" dirty="0">
                          <a:effectLst/>
                          <a:latin typeface="Times New Roman"/>
                          <a:ea typeface="Times New Roman"/>
                        </a:rPr>
                        <a:t> </a:t>
                      </a:r>
                      <a:r>
                        <a:rPr lang="en-US" sz="1900" b="1" baseline="0" dirty="0" err="1">
                          <a:effectLst/>
                          <a:latin typeface="Times New Roman"/>
                          <a:ea typeface="Times New Roman"/>
                        </a:rPr>
                        <a:t>lạc</a:t>
                      </a:r>
                      <a:endParaRPr lang="en-US" sz="1900" dirty="0">
                        <a:effectLst/>
                        <a:latin typeface="Times New Roman"/>
                        <a:ea typeface="Times New Roman"/>
                      </a:endParaRPr>
                    </a:p>
                    <a:p>
                      <a:pPr algn="just">
                        <a:lnSpc>
                          <a:spcPct val="100000"/>
                        </a:lnSpc>
                        <a:spcAft>
                          <a:spcPts val="0"/>
                        </a:spcAft>
                      </a:pPr>
                      <a:r>
                        <a:rPr lang="en-US" sz="1900" b="1" dirty="0">
                          <a:effectLst/>
                          <a:latin typeface="Times New Roman"/>
                          <a:ea typeface="Times New Roman"/>
                        </a:rPr>
                        <a:t>- </a:t>
                      </a:r>
                      <a:r>
                        <a:rPr lang="en-US" sz="1900" b="1" dirty="0" err="1">
                          <a:effectLst/>
                          <a:latin typeface="Times New Roman"/>
                          <a:ea typeface="Times New Roman"/>
                        </a:rPr>
                        <a:t>Mối</a:t>
                      </a:r>
                      <a:r>
                        <a:rPr lang="en-US" sz="1900" b="1" dirty="0">
                          <a:effectLst/>
                          <a:latin typeface="Times New Roman"/>
                          <a:ea typeface="Times New Roman"/>
                        </a:rPr>
                        <a:t> </a:t>
                      </a:r>
                      <a:r>
                        <a:rPr lang="en-US" sz="1900" b="1" dirty="0" err="1">
                          <a:effectLst/>
                          <a:latin typeface="Times New Roman"/>
                          <a:ea typeface="Times New Roman"/>
                        </a:rPr>
                        <a:t>ân</a:t>
                      </a:r>
                      <a:r>
                        <a:rPr lang="en-US" sz="1900" b="1" dirty="0">
                          <a:effectLst/>
                          <a:latin typeface="Times New Roman"/>
                          <a:ea typeface="Times New Roman"/>
                        </a:rPr>
                        <a:t> </a:t>
                      </a:r>
                      <a:r>
                        <a:rPr lang="en-US" sz="1900" b="1" dirty="0" err="1">
                          <a:effectLst/>
                          <a:latin typeface="Times New Roman"/>
                          <a:ea typeface="Times New Roman"/>
                        </a:rPr>
                        <a:t>tình</a:t>
                      </a:r>
                      <a:r>
                        <a:rPr lang="en-US" sz="1900" b="1" dirty="0">
                          <a:effectLst/>
                          <a:latin typeface="Times New Roman"/>
                          <a:ea typeface="Times New Roman"/>
                        </a:rPr>
                        <a:t>: </a:t>
                      </a:r>
                    </a:p>
                    <a:p>
                      <a:pPr algn="just">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Lương</a:t>
                      </a:r>
                      <a:r>
                        <a:rPr lang="en-US" sz="1900" dirty="0">
                          <a:effectLst/>
                          <a:latin typeface="Times New Roman"/>
                          <a:ea typeface="Times New Roman"/>
                        </a:rPr>
                        <a:t> </a:t>
                      </a:r>
                      <a:r>
                        <a:rPr lang="en-US" sz="1900" dirty="0" err="1">
                          <a:effectLst/>
                          <a:latin typeface="Times New Roman"/>
                          <a:ea typeface="Times New Roman"/>
                        </a:rPr>
                        <a:t>ít</a:t>
                      </a:r>
                      <a:r>
                        <a:rPr lang="en-US" sz="1900" dirty="0">
                          <a:effectLst/>
                          <a:latin typeface="Times New Roman"/>
                          <a:ea typeface="Times New Roman"/>
                        </a:rPr>
                        <a:t> ta </a:t>
                      </a:r>
                      <a:r>
                        <a:rPr lang="en-US" sz="1900" dirty="0" err="1">
                          <a:effectLst/>
                          <a:latin typeface="Times New Roman"/>
                          <a:ea typeface="Times New Roman"/>
                        </a:rPr>
                        <a:t>cấp</a:t>
                      </a:r>
                      <a:r>
                        <a:rPr lang="en-US" sz="1900" dirty="0">
                          <a:effectLst/>
                          <a:latin typeface="Times New Roman"/>
                          <a:ea typeface="Times New Roman"/>
                        </a:rPr>
                        <a:t> </a:t>
                      </a:r>
                      <a:r>
                        <a:rPr lang="en-US" sz="1900" dirty="0" err="1">
                          <a:effectLst/>
                          <a:latin typeface="Times New Roman"/>
                          <a:ea typeface="Times New Roman"/>
                        </a:rPr>
                        <a:t>bổng</a:t>
                      </a:r>
                      <a:r>
                        <a:rPr lang="en-US" sz="1900" dirty="0">
                          <a:effectLst/>
                          <a:latin typeface="Times New Roman"/>
                          <a:ea typeface="Times New Roman"/>
                        </a:rPr>
                        <a:t>; </a:t>
                      </a:r>
                      <a:r>
                        <a:rPr lang="en-US" sz="1900" dirty="0" err="1">
                          <a:effectLst/>
                          <a:latin typeface="Times New Roman"/>
                          <a:ea typeface="Times New Roman"/>
                        </a:rPr>
                        <a:t>đi</a:t>
                      </a:r>
                      <a:r>
                        <a:rPr lang="en-US" sz="1900" dirty="0">
                          <a:effectLst/>
                          <a:latin typeface="Times New Roman"/>
                          <a:ea typeface="Times New Roman"/>
                        </a:rPr>
                        <a:t> </a:t>
                      </a:r>
                      <a:r>
                        <a:rPr lang="en-US" sz="1900" dirty="0" err="1">
                          <a:effectLst/>
                          <a:latin typeface="Times New Roman"/>
                          <a:ea typeface="Times New Roman"/>
                        </a:rPr>
                        <a:t>thủy</a:t>
                      </a:r>
                      <a:r>
                        <a:rPr lang="en-US" sz="1900" dirty="0">
                          <a:effectLst/>
                          <a:latin typeface="Times New Roman"/>
                          <a:ea typeface="Times New Roman"/>
                        </a:rPr>
                        <a:t> </a:t>
                      </a:r>
                      <a:r>
                        <a:rPr lang="en-US" sz="1900" dirty="0" err="1">
                          <a:effectLst/>
                          <a:latin typeface="Times New Roman"/>
                          <a:ea typeface="Times New Roman"/>
                        </a:rPr>
                        <a:t>cho</a:t>
                      </a:r>
                      <a:r>
                        <a:rPr lang="en-US" sz="1900" dirty="0">
                          <a:effectLst/>
                          <a:latin typeface="Times New Roman"/>
                          <a:ea typeface="Times New Roman"/>
                        </a:rPr>
                        <a:t> </a:t>
                      </a:r>
                      <a:r>
                        <a:rPr lang="en-US" sz="1900" dirty="0" err="1">
                          <a:effectLst/>
                          <a:latin typeface="Times New Roman"/>
                          <a:ea typeface="Times New Roman"/>
                        </a:rPr>
                        <a:t>thuyền</a:t>
                      </a:r>
                      <a:r>
                        <a:rPr lang="en-US" sz="1900" dirty="0">
                          <a:effectLst/>
                          <a:latin typeface="Times New Roman"/>
                          <a:ea typeface="Times New Roman"/>
                        </a:rPr>
                        <a:t>; </a:t>
                      </a:r>
                      <a:r>
                        <a:rPr lang="en-US" sz="1900" dirty="0" err="1">
                          <a:effectLst/>
                          <a:latin typeface="Times New Roman"/>
                          <a:ea typeface="Times New Roman"/>
                        </a:rPr>
                        <a:t>đi</a:t>
                      </a:r>
                      <a:r>
                        <a:rPr lang="en-US" sz="1900" dirty="0">
                          <a:effectLst/>
                          <a:latin typeface="Times New Roman"/>
                          <a:ea typeface="Times New Roman"/>
                        </a:rPr>
                        <a:t> </a:t>
                      </a:r>
                      <a:r>
                        <a:rPr lang="en-US" sz="1900" dirty="0" err="1">
                          <a:effectLst/>
                          <a:latin typeface="Times New Roman"/>
                          <a:ea typeface="Times New Roman"/>
                        </a:rPr>
                        <a:t>bộ</a:t>
                      </a:r>
                      <a:r>
                        <a:rPr lang="en-US" sz="1900" dirty="0">
                          <a:effectLst/>
                          <a:latin typeface="Times New Roman"/>
                          <a:ea typeface="Times New Roman"/>
                        </a:rPr>
                        <a:t> </a:t>
                      </a:r>
                      <a:r>
                        <a:rPr lang="en-US" sz="1900" dirty="0" err="1">
                          <a:effectLst/>
                          <a:latin typeface="Times New Roman"/>
                          <a:ea typeface="Times New Roman"/>
                        </a:rPr>
                        <a:t>cho</a:t>
                      </a:r>
                      <a:r>
                        <a:rPr lang="en-US" sz="1900" dirty="0">
                          <a:effectLst/>
                          <a:latin typeface="Times New Roman"/>
                          <a:ea typeface="Times New Roman"/>
                        </a:rPr>
                        <a:t> </a:t>
                      </a:r>
                      <a:r>
                        <a:rPr lang="en-US" sz="1900" dirty="0" err="1">
                          <a:effectLst/>
                          <a:latin typeface="Times New Roman"/>
                          <a:ea typeface="Times New Roman"/>
                        </a:rPr>
                        <a:t>ngựa</a:t>
                      </a:r>
                      <a:r>
                        <a:rPr lang="en-US" sz="1900" dirty="0">
                          <a:effectLst/>
                          <a:latin typeface="Times New Roman"/>
                          <a:ea typeface="Times New Roman"/>
                        </a:rPr>
                        <a:t>…</a:t>
                      </a:r>
                    </a:p>
                    <a:p>
                      <a:pPr algn="just">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Lúc</a:t>
                      </a:r>
                      <a:r>
                        <a:rPr lang="en-US" sz="1900" dirty="0">
                          <a:effectLst/>
                          <a:latin typeface="Times New Roman"/>
                          <a:ea typeface="Times New Roman"/>
                        </a:rPr>
                        <a:t> </a:t>
                      </a:r>
                      <a:r>
                        <a:rPr lang="en-US" sz="1900" dirty="0" err="1">
                          <a:effectLst/>
                          <a:latin typeface="Times New Roman"/>
                          <a:ea typeface="Times New Roman"/>
                        </a:rPr>
                        <a:t>trận</a:t>
                      </a:r>
                      <a:r>
                        <a:rPr lang="en-US" sz="1900" dirty="0">
                          <a:effectLst/>
                          <a:latin typeface="Times New Roman"/>
                          <a:ea typeface="Times New Roman"/>
                        </a:rPr>
                        <a:t> </a:t>
                      </a:r>
                      <a:r>
                        <a:rPr lang="en-US" sz="1900" dirty="0" err="1">
                          <a:effectLst/>
                          <a:latin typeface="Times New Roman"/>
                          <a:ea typeface="Times New Roman"/>
                        </a:rPr>
                        <a:t>mạc</a:t>
                      </a:r>
                      <a:r>
                        <a:rPr lang="en-US" sz="1900" dirty="0">
                          <a:effectLst/>
                          <a:latin typeface="Times New Roman"/>
                          <a:ea typeface="Times New Roman"/>
                        </a:rPr>
                        <a:t> </a:t>
                      </a:r>
                      <a:r>
                        <a:rPr lang="en-US" sz="1900" dirty="0" err="1">
                          <a:effectLst/>
                          <a:latin typeface="Times New Roman"/>
                          <a:ea typeface="Times New Roman"/>
                        </a:rPr>
                        <a:t>thì</a:t>
                      </a:r>
                      <a:r>
                        <a:rPr lang="en-US" sz="1900" dirty="0">
                          <a:effectLst/>
                          <a:latin typeface="Times New Roman"/>
                          <a:ea typeface="Times New Roman"/>
                        </a:rPr>
                        <a:t> </a:t>
                      </a:r>
                      <a:r>
                        <a:rPr lang="en-US" sz="1900" dirty="0" err="1">
                          <a:effectLst/>
                          <a:latin typeface="Times New Roman"/>
                          <a:ea typeface="Times New Roman"/>
                        </a:rPr>
                        <a:t>cùng</a:t>
                      </a:r>
                      <a:r>
                        <a:rPr lang="en-US" sz="1900" dirty="0">
                          <a:effectLst/>
                          <a:latin typeface="Times New Roman"/>
                          <a:ea typeface="Times New Roman"/>
                        </a:rPr>
                        <a:t> </a:t>
                      </a:r>
                      <a:r>
                        <a:rPr lang="en-US" sz="1900" dirty="0" err="1">
                          <a:effectLst/>
                          <a:latin typeface="Times New Roman"/>
                          <a:ea typeface="Times New Roman"/>
                        </a:rPr>
                        <a:t>nhau</a:t>
                      </a:r>
                      <a:r>
                        <a:rPr lang="en-US" sz="1900" dirty="0">
                          <a:effectLst/>
                          <a:latin typeface="Times New Roman"/>
                          <a:ea typeface="Times New Roman"/>
                        </a:rPr>
                        <a:t> </a:t>
                      </a:r>
                      <a:r>
                        <a:rPr lang="en-US" sz="1900" dirty="0" err="1">
                          <a:effectLst/>
                          <a:latin typeface="Times New Roman"/>
                          <a:ea typeface="Times New Roman"/>
                        </a:rPr>
                        <a:t>sống</a:t>
                      </a:r>
                      <a:r>
                        <a:rPr lang="en-US" sz="1900" dirty="0">
                          <a:effectLst/>
                          <a:latin typeface="Times New Roman"/>
                          <a:ea typeface="Times New Roman"/>
                        </a:rPr>
                        <a:t> </a:t>
                      </a:r>
                      <a:r>
                        <a:rPr lang="en-US" sz="1900" dirty="0" err="1">
                          <a:effectLst/>
                          <a:latin typeface="Times New Roman"/>
                          <a:ea typeface="Times New Roman"/>
                        </a:rPr>
                        <a:t>chết</a:t>
                      </a:r>
                      <a:r>
                        <a:rPr lang="en-US" sz="1900" dirty="0">
                          <a:effectLst/>
                          <a:latin typeface="Times New Roman"/>
                          <a:ea typeface="Times New Roman"/>
                        </a:rPr>
                        <a:t>; ở </a:t>
                      </a:r>
                      <a:r>
                        <a:rPr lang="en-US" sz="1900" dirty="0" err="1">
                          <a:effectLst/>
                          <a:latin typeface="Times New Roman"/>
                          <a:ea typeface="Times New Roman"/>
                        </a:rPr>
                        <a:t>nhà</a:t>
                      </a:r>
                      <a:r>
                        <a:rPr lang="en-US" sz="1900" dirty="0">
                          <a:effectLst/>
                          <a:latin typeface="Times New Roman"/>
                          <a:ea typeface="Times New Roman"/>
                        </a:rPr>
                        <a:t> </a:t>
                      </a:r>
                      <a:r>
                        <a:rPr lang="en-US" sz="1900" dirty="0" err="1">
                          <a:effectLst/>
                          <a:latin typeface="Times New Roman"/>
                          <a:ea typeface="Times New Roman"/>
                        </a:rPr>
                        <a:t>cùng</a:t>
                      </a:r>
                      <a:r>
                        <a:rPr lang="en-US" sz="1900" dirty="0">
                          <a:effectLst/>
                          <a:latin typeface="Times New Roman"/>
                          <a:ea typeface="Times New Roman"/>
                        </a:rPr>
                        <a:t> </a:t>
                      </a:r>
                      <a:r>
                        <a:rPr lang="en-US" sz="1900" dirty="0" err="1">
                          <a:effectLst/>
                          <a:latin typeface="Times New Roman"/>
                          <a:ea typeface="Times New Roman"/>
                        </a:rPr>
                        <a:t>nhau</a:t>
                      </a:r>
                      <a:r>
                        <a:rPr lang="en-US" sz="1900" dirty="0">
                          <a:effectLst/>
                          <a:latin typeface="Times New Roman"/>
                          <a:ea typeface="Times New Roman"/>
                        </a:rPr>
                        <a:t> </a:t>
                      </a:r>
                      <a:r>
                        <a:rPr lang="en-US" sz="1900" dirty="0" err="1">
                          <a:effectLst/>
                          <a:latin typeface="Times New Roman"/>
                          <a:ea typeface="Times New Roman"/>
                        </a:rPr>
                        <a:t>vui</a:t>
                      </a:r>
                      <a:r>
                        <a:rPr lang="en-US" sz="1900" dirty="0">
                          <a:effectLst/>
                          <a:latin typeface="Times New Roman"/>
                          <a:ea typeface="Times New Roman"/>
                        </a:rPr>
                        <a:t> </a:t>
                      </a:r>
                      <a:r>
                        <a:rPr lang="en-US" sz="1900" dirty="0" err="1">
                          <a:effectLst/>
                          <a:latin typeface="Times New Roman"/>
                          <a:ea typeface="Times New Roman"/>
                        </a:rPr>
                        <a:t>cười</a:t>
                      </a:r>
                      <a:r>
                        <a:rPr lang="en-US" sz="1900" dirty="0">
                          <a:effectLst/>
                          <a:latin typeface="Times New Roman"/>
                          <a:ea typeface="Times New Roman"/>
                        </a:rPr>
                        <a:t>…</a:t>
                      </a:r>
                    </a:p>
                    <a:p>
                      <a:pPr algn="just">
                        <a:lnSpc>
                          <a:spcPct val="100000"/>
                        </a:lnSpc>
                        <a:spcAft>
                          <a:spcPts val="0"/>
                        </a:spcAft>
                      </a:pPr>
                      <a:r>
                        <a:rPr lang="en-US" sz="1900" dirty="0">
                          <a:effectLst/>
                          <a:latin typeface="Times New Roman"/>
                          <a:ea typeface="Times New Roman"/>
                          <a:sym typeface="Wingdings"/>
                        </a:rPr>
                        <a:t></a:t>
                      </a:r>
                      <a:r>
                        <a:rPr lang="en-US" sz="1900" dirty="0">
                          <a:effectLst/>
                          <a:latin typeface="Times New Roman"/>
                          <a:ea typeface="Times New Roman"/>
                        </a:rPr>
                        <a:t> </a:t>
                      </a:r>
                      <a:r>
                        <a:rPr lang="en-US" sz="1900" dirty="0" err="1">
                          <a:effectLst/>
                          <a:latin typeface="Times New Roman"/>
                          <a:ea typeface="Times New Roman"/>
                        </a:rPr>
                        <a:t>Ân</a:t>
                      </a:r>
                      <a:r>
                        <a:rPr lang="en-US" sz="1900" dirty="0">
                          <a:effectLst/>
                          <a:latin typeface="Times New Roman"/>
                          <a:ea typeface="Times New Roman"/>
                        </a:rPr>
                        <a:t> </a:t>
                      </a:r>
                      <a:r>
                        <a:rPr lang="en-US" sz="1900" dirty="0" err="1">
                          <a:effectLst/>
                          <a:latin typeface="Times New Roman"/>
                          <a:ea typeface="Times New Roman"/>
                        </a:rPr>
                        <a:t>tình</a:t>
                      </a:r>
                      <a:r>
                        <a:rPr lang="en-US" sz="1900" dirty="0">
                          <a:effectLst/>
                          <a:latin typeface="Times New Roman"/>
                          <a:ea typeface="Times New Roman"/>
                        </a:rPr>
                        <a:t> </a:t>
                      </a:r>
                      <a:r>
                        <a:rPr lang="en-US" sz="1900" dirty="0" err="1">
                          <a:effectLst/>
                          <a:latin typeface="Times New Roman"/>
                          <a:ea typeface="Times New Roman"/>
                        </a:rPr>
                        <a:t>sâu</a:t>
                      </a:r>
                      <a:r>
                        <a:rPr lang="en-US" sz="1900" dirty="0">
                          <a:effectLst/>
                          <a:latin typeface="Times New Roman"/>
                          <a:ea typeface="Times New Roman"/>
                        </a:rPr>
                        <a:t> </a:t>
                      </a:r>
                      <a:r>
                        <a:rPr lang="en-US" sz="1900" dirty="0" err="1">
                          <a:effectLst/>
                          <a:latin typeface="Times New Roman"/>
                          <a:ea typeface="Times New Roman"/>
                        </a:rPr>
                        <a:t>đậm</a:t>
                      </a:r>
                      <a:r>
                        <a:rPr lang="en-US" sz="1900" dirty="0">
                          <a:effectLst/>
                          <a:latin typeface="Times New Roman"/>
                          <a:ea typeface="Times New Roman"/>
                        </a:rPr>
                        <a:t>, </a:t>
                      </a:r>
                      <a:r>
                        <a:rPr lang="en-US" sz="1900" dirty="0" err="1">
                          <a:effectLst/>
                          <a:latin typeface="Times New Roman"/>
                          <a:ea typeface="Times New Roman"/>
                        </a:rPr>
                        <a:t>đồng</a:t>
                      </a:r>
                      <a:r>
                        <a:rPr lang="en-US" sz="1900" dirty="0">
                          <a:effectLst/>
                          <a:latin typeface="Times New Roman"/>
                          <a:ea typeface="Times New Roman"/>
                        </a:rPr>
                        <a:t> cam </a:t>
                      </a:r>
                      <a:r>
                        <a:rPr lang="en-US" sz="1900" dirty="0" err="1">
                          <a:effectLst/>
                          <a:latin typeface="Times New Roman"/>
                          <a:ea typeface="Times New Roman"/>
                        </a:rPr>
                        <a:t>cộng</a:t>
                      </a:r>
                      <a:r>
                        <a:rPr lang="en-US" sz="1900" dirty="0">
                          <a:effectLst/>
                          <a:latin typeface="Times New Roman"/>
                          <a:ea typeface="Times New Roman"/>
                        </a:rPr>
                        <a:t> </a:t>
                      </a:r>
                      <a:r>
                        <a:rPr lang="en-US" sz="1900" dirty="0" err="1">
                          <a:effectLst/>
                          <a:latin typeface="Times New Roman"/>
                          <a:ea typeface="Times New Roman"/>
                        </a:rPr>
                        <a:t>khổ</a:t>
                      </a:r>
                      <a:r>
                        <a:rPr lang="en-US" sz="1900" dirty="0">
                          <a:effectLst/>
                          <a:latin typeface="Times New Roman"/>
                          <a:ea typeface="Times New Roman"/>
                        </a:rPr>
                        <a:t>.</a:t>
                      </a:r>
                    </a:p>
                    <a:p>
                      <a:pPr algn="just">
                        <a:lnSpc>
                          <a:spcPct val="100000"/>
                        </a:lnSpc>
                        <a:spcAft>
                          <a:spcPts val="0"/>
                        </a:spcAft>
                      </a:pPr>
                      <a:r>
                        <a:rPr lang="en-US" sz="1900" b="1" dirty="0">
                          <a:effectLst/>
                          <a:latin typeface="Times New Roman"/>
                          <a:ea typeface="Times New Roman"/>
                        </a:rPr>
                        <a:t>- </a:t>
                      </a:r>
                      <a:r>
                        <a:rPr lang="en-US" sz="1900" b="1" dirty="0" err="1">
                          <a:effectLst/>
                          <a:latin typeface="Times New Roman"/>
                          <a:ea typeface="Times New Roman"/>
                        </a:rPr>
                        <a:t>Phê</a:t>
                      </a:r>
                      <a:r>
                        <a:rPr lang="en-US" sz="1900" b="1" dirty="0">
                          <a:effectLst/>
                          <a:latin typeface="Times New Roman"/>
                          <a:ea typeface="Times New Roman"/>
                        </a:rPr>
                        <a:t> </a:t>
                      </a:r>
                      <a:r>
                        <a:rPr lang="en-US" sz="1900" b="1" dirty="0" err="1">
                          <a:effectLst/>
                          <a:latin typeface="Times New Roman"/>
                          <a:ea typeface="Times New Roman"/>
                        </a:rPr>
                        <a:t>phán</a:t>
                      </a:r>
                      <a:r>
                        <a:rPr lang="en-US" sz="1900" b="1" dirty="0">
                          <a:effectLst/>
                          <a:latin typeface="Times New Roman"/>
                          <a:ea typeface="Times New Roman"/>
                        </a:rPr>
                        <a:t>:</a:t>
                      </a:r>
                    </a:p>
                    <a:p>
                      <a:pPr algn="just">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Chọi</a:t>
                      </a:r>
                      <a:r>
                        <a:rPr lang="en-US" sz="1900" dirty="0">
                          <a:effectLst/>
                          <a:latin typeface="Times New Roman"/>
                          <a:ea typeface="Times New Roman"/>
                        </a:rPr>
                        <a:t> </a:t>
                      </a:r>
                      <a:r>
                        <a:rPr lang="en-US" sz="1900" dirty="0" err="1">
                          <a:effectLst/>
                          <a:latin typeface="Times New Roman"/>
                          <a:ea typeface="Times New Roman"/>
                        </a:rPr>
                        <a:t>gà</a:t>
                      </a:r>
                      <a:r>
                        <a:rPr lang="en-US" sz="1900" dirty="0">
                          <a:effectLst/>
                          <a:latin typeface="Times New Roman"/>
                          <a:ea typeface="Times New Roman"/>
                        </a:rPr>
                        <a:t>, </a:t>
                      </a:r>
                      <a:r>
                        <a:rPr lang="en-US" sz="1900" dirty="0" err="1">
                          <a:effectLst/>
                          <a:latin typeface="Times New Roman"/>
                          <a:ea typeface="Times New Roman"/>
                        </a:rPr>
                        <a:t>đánh</a:t>
                      </a:r>
                      <a:r>
                        <a:rPr lang="en-US" sz="1900" dirty="0">
                          <a:effectLst/>
                          <a:latin typeface="Times New Roman"/>
                          <a:ea typeface="Times New Roman"/>
                        </a:rPr>
                        <a:t> </a:t>
                      </a:r>
                      <a:r>
                        <a:rPr lang="en-US" sz="1900" dirty="0" err="1">
                          <a:effectLst/>
                          <a:latin typeface="Times New Roman"/>
                          <a:ea typeface="Times New Roman"/>
                        </a:rPr>
                        <a:t>bạc</a:t>
                      </a:r>
                      <a:r>
                        <a:rPr lang="en-US" sz="1900" dirty="0">
                          <a:effectLst/>
                          <a:latin typeface="Times New Roman"/>
                          <a:ea typeface="Times New Roman"/>
                        </a:rPr>
                        <a:t>…</a:t>
                      </a:r>
                    </a:p>
                    <a:p>
                      <a:pPr algn="just">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Thích</a:t>
                      </a:r>
                      <a:r>
                        <a:rPr lang="en-US" sz="1900" dirty="0">
                          <a:effectLst/>
                          <a:latin typeface="Times New Roman"/>
                          <a:ea typeface="Times New Roman"/>
                        </a:rPr>
                        <a:t> </a:t>
                      </a:r>
                      <a:r>
                        <a:rPr lang="en-US" sz="1900" dirty="0" err="1">
                          <a:effectLst/>
                          <a:latin typeface="Times New Roman"/>
                          <a:ea typeface="Times New Roman"/>
                        </a:rPr>
                        <a:t>rượu</a:t>
                      </a:r>
                      <a:r>
                        <a:rPr lang="en-US" sz="1900" dirty="0">
                          <a:effectLst/>
                          <a:latin typeface="Times New Roman"/>
                          <a:ea typeface="Times New Roman"/>
                        </a:rPr>
                        <a:t> </a:t>
                      </a:r>
                      <a:r>
                        <a:rPr lang="en-US" sz="1900" dirty="0" err="1">
                          <a:effectLst/>
                          <a:latin typeface="Times New Roman"/>
                          <a:ea typeface="Times New Roman"/>
                        </a:rPr>
                        <a:t>ngon</a:t>
                      </a:r>
                      <a:r>
                        <a:rPr lang="en-US" sz="1900" dirty="0">
                          <a:effectLst/>
                          <a:latin typeface="Times New Roman"/>
                          <a:ea typeface="Times New Roman"/>
                        </a:rPr>
                        <a:t>, </a:t>
                      </a:r>
                      <a:r>
                        <a:rPr lang="en-US" sz="1900" dirty="0" err="1">
                          <a:effectLst/>
                          <a:latin typeface="Times New Roman"/>
                          <a:ea typeface="Times New Roman"/>
                        </a:rPr>
                        <a:t>mê</a:t>
                      </a:r>
                      <a:r>
                        <a:rPr lang="en-US" sz="1900" dirty="0">
                          <a:effectLst/>
                          <a:latin typeface="Times New Roman"/>
                          <a:ea typeface="Times New Roman"/>
                        </a:rPr>
                        <a:t> </a:t>
                      </a:r>
                      <a:r>
                        <a:rPr lang="en-US" sz="1900" dirty="0" err="1">
                          <a:effectLst/>
                          <a:latin typeface="Times New Roman"/>
                          <a:ea typeface="Times New Roman"/>
                        </a:rPr>
                        <a:t>tiếng</a:t>
                      </a:r>
                      <a:r>
                        <a:rPr lang="en-US" sz="1900" dirty="0">
                          <a:effectLst/>
                          <a:latin typeface="Times New Roman"/>
                          <a:ea typeface="Times New Roman"/>
                        </a:rPr>
                        <a:t> </a:t>
                      </a:r>
                      <a:r>
                        <a:rPr lang="en-US" sz="1900" dirty="0" err="1">
                          <a:effectLst/>
                          <a:latin typeface="Times New Roman"/>
                          <a:ea typeface="Times New Roman"/>
                        </a:rPr>
                        <a:t>hát</a:t>
                      </a:r>
                      <a:r>
                        <a:rPr lang="en-US" sz="1900" dirty="0">
                          <a:effectLst/>
                          <a:latin typeface="Times New Roman"/>
                          <a:ea typeface="Times New Roman"/>
                        </a:rPr>
                        <a:t>…</a:t>
                      </a:r>
                    </a:p>
                    <a:p>
                      <a:pPr algn="just">
                        <a:lnSpc>
                          <a:spcPct val="100000"/>
                        </a:lnSpc>
                        <a:spcAft>
                          <a:spcPts val="0"/>
                        </a:spcAft>
                      </a:pPr>
                      <a:r>
                        <a:rPr lang="en-US" sz="1900" dirty="0">
                          <a:effectLst/>
                          <a:latin typeface="Times New Roman"/>
                          <a:ea typeface="Times New Roman"/>
                          <a:sym typeface="Wingdings"/>
                        </a:rPr>
                        <a:t></a:t>
                      </a:r>
                      <a:r>
                        <a:rPr lang="en-US" sz="1900" dirty="0">
                          <a:effectLst/>
                          <a:latin typeface="Times New Roman"/>
                          <a:ea typeface="Times New Roman"/>
                        </a:rPr>
                        <a:t> </a:t>
                      </a:r>
                      <a:r>
                        <a:rPr lang="en-US" sz="1900" dirty="0" err="1">
                          <a:effectLst/>
                          <a:latin typeface="Times New Roman"/>
                          <a:ea typeface="Times New Roman"/>
                        </a:rPr>
                        <a:t>Chỉ</a:t>
                      </a:r>
                      <a:r>
                        <a:rPr lang="en-US" sz="1900" dirty="0">
                          <a:effectLst/>
                          <a:latin typeface="Times New Roman"/>
                          <a:ea typeface="Times New Roman"/>
                        </a:rPr>
                        <a:t> </a:t>
                      </a:r>
                      <a:r>
                        <a:rPr lang="en-US" sz="1900" dirty="0" err="1">
                          <a:effectLst/>
                          <a:latin typeface="Times New Roman"/>
                          <a:ea typeface="Times New Roman"/>
                        </a:rPr>
                        <a:t>ra</a:t>
                      </a:r>
                      <a:r>
                        <a:rPr lang="en-US" sz="1900" dirty="0">
                          <a:effectLst/>
                          <a:latin typeface="Times New Roman"/>
                          <a:ea typeface="Times New Roman"/>
                        </a:rPr>
                        <a:t> </a:t>
                      </a:r>
                      <a:r>
                        <a:rPr lang="en-US" sz="1900" dirty="0" err="1">
                          <a:effectLst/>
                          <a:latin typeface="Times New Roman"/>
                          <a:ea typeface="Times New Roman"/>
                        </a:rPr>
                        <a:t>cách</a:t>
                      </a:r>
                      <a:r>
                        <a:rPr lang="en-US" sz="1900" dirty="0">
                          <a:effectLst/>
                          <a:latin typeface="Times New Roman"/>
                          <a:ea typeface="Times New Roman"/>
                        </a:rPr>
                        <a:t> </a:t>
                      </a:r>
                      <a:r>
                        <a:rPr lang="en-US" sz="1900" dirty="0" err="1">
                          <a:effectLst/>
                          <a:latin typeface="Times New Roman"/>
                          <a:ea typeface="Times New Roman"/>
                        </a:rPr>
                        <a:t>sống</a:t>
                      </a:r>
                      <a:r>
                        <a:rPr lang="en-US" sz="1900" dirty="0">
                          <a:effectLst/>
                          <a:latin typeface="Times New Roman"/>
                          <a:ea typeface="Times New Roman"/>
                        </a:rPr>
                        <a:t> </a:t>
                      </a:r>
                      <a:r>
                        <a:rPr lang="en-US" sz="1900" dirty="0" err="1">
                          <a:effectLst/>
                          <a:latin typeface="Times New Roman"/>
                          <a:ea typeface="Times New Roman"/>
                        </a:rPr>
                        <a:t>sai</a:t>
                      </a:r>
                      <a:r>
                        <a:rPr lang="en-US" sz="1900" dirty="0">
                          <a:effectLst/>
                          <a:latin typeface="Times New Roman"/>
                          <a:ea typeface="Times New Roman"/>
                        </a:rPr>
                        <a:t> </a:t>
                      </a:r>
                      <a:r>
                        <a:rPr lang="en-US" sz="1900" dirty="0" err="1">
                          <a:effectLst/>
                          <a:latin typeface="Times New Roman"/>
                          <a:ea typeface="Times New Roman"/>
                        </a:rPr>
                        <a:t>lầm</a:t>
                      </a:r>
                      <a:r>
                        <a:rPr lang="en-US" sz="1900" dirty="0">
                          <a:effectLst/>
                          <a:latin typeface="Times New Roman"/>
                          <a:ea typeface="Times New Roman"/>
                        </a:rPr>
                        <a:t> </a:t>
                      </a:r>
                      <a:r>
                        <a:rPr lang="en-US" sz="1900" dirty="0" err="1">
                          <a:effectLst/>
                          <a:latin typeface="Times New Roman"/>
                          <a:ea typeface="Times New Roman"/>
                        </a:rPr>
                        <a:t>của</a:t>
                      </a:r>
                      <a:r>
                        <a:rPr lang="en-US" sz="1900" dirty="0">
                          <a:effectLst/>
                          <a:latin typeface="Times New Roman"/>
                          <a:ea typeface="Times New Roman"/>
                        </a:rPr>
                        <a:t> </a:t>
                      </a:r>
                      <a:r>
                        <a:rPr lang="en-US" sz="1900" dirty="0" err="1">
                          <a:effectLst/>
                          <a:latin typeface="Times New Roman"/>
                          <a:ea typeface="Times New Roman"/>
                        </a:rPr>
                        <a:t>các</a:t>
                      </a:r>
                      <a:r>
                        <a:rPr lang="en-US" sz="1900" dirty="0">
                          <a:effectLst/>
                          <a:latin typeface="Times New Roman"/>
                          <a:ea typeface="Times New Roman"/>
                        </a:rPr>
                        <a:t> </a:t>
                      </a:r>
                      <a:r>
                        <a:rPr lang="en-US" sz="1900" dirty="0" err="1">
                          <a:effectLst/>
                          <a:latin typeface="Times New Roman"/>
                          <a:ea typeface="Times New Roman"/>
                        </a:rPr>
                        <a:t>tướng</a:t>
                      </a:r>
                      <a:r>
                        <a:rPr lang="en-US" sz="1900" dirty="0">
                          <a:effectLst/>
                          <a:latin typeface="Times New Roman"/>
                          <a:ea typeface="Times New Roman"/>
                        </a:rPr>
                        <a:t> </a:t>
                      </a:r>
                      <a:r>
                        <a:rPr lang="en-US" sz="1900" dirty="0" err="1">
                          <a:effectLst/>
                          <a:latin typeface="Times New Roman"/>
                          <a:ea typeface="Times New Roman"/>
                        </a:rPr>
                        <a:t>sĩ</a:t>
                      </a:r>
                      <a:r>
                        <a:rPr lang="en-US" sz="1900" dirty="0">
                          <a:effectLst/>
                          <a:latin typeface="Times New Roman"/>
                          <a:ea typeface="Times New Roman"/>
                        </a:rPr>
                        <a:t>.</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22" name="Table 21"/>
          <p:cNvGraphicFramePr>
            <a:graphicFrameLocks noGrp="1"/>
          </p:cNvGraphicFramePr>
          <p:nvPr/>
        </p:nvGraphicFramePr>
        <p:xfrm>
          <a:off x="5427220" y="3426873"/>
          <a:ext cx="6764780" cy="1158240"/>
        </p:xfrm>
        <a:graphic>
          <a:graphicData uri="http://schemas.openxmlformats.org/drawingml/2006/table">
            <a:tbl>
              <a:tblPr/>
              <a:tblGrid>
                <a:gridCol w="6764780">
                  <a:extLst>
                    <a:ext uri="{9D8B030D-6E8A-4147-A177-3AD203B41FA5}">
                      <a16:colId xmlns:a16="http://schemas.microsoft.com/office/drawing/2014/main" val="20000"/>
                    </a:ext>
                  </a:extLst>
                </a:gridCol>
              </a:tblGrid>
              <a:tr h="0">
                <a:tc>
                  <a:txBody>
                    <a:bodyPr/>
                    <a:lstStyle/>
                    <a:p>
                      <a:pPr algn="just">
                        <a:lnSpc>
                          <a:spcPct val="100000"/>
                        </a:lnSpc>
                        <a:spcAft>
                          <a:spcPts val="0"/>
                        </a:spcAft>
                      </a:pPr>
                      <a:r>
                        <a:rPr lang="en-US" sz="1900" b="1" dirty="0">
                          <a:effectLst/>
                          <a:latin typeface="Times New Roman"/>
                          <a:ea typeface="Times New Roman"/>
                        </a:rPr>
                        <a:t>4. </a:t>
                      </a:r>
                      <a:r>
                        <a:rPr lang="en-US" sz="1900" b="1" dirty="0" err="1">
                          <a:effectLst/>
                          <a:latin typeface="Times New Roman"/>
                          <a:ea typeface="Times New Roman"/>
                        </a:rPr>
                        <a:t>Khuyên</a:t>
                      </a:r>
                      <a:r>
                        <a:rPr lang="en-US" sz="1900" b="1" dirty="0">
                          <a:effectLst/>
                          <a:latin typeface="Times New Roman"/>
                          <a:ea typeface="Times New Roman"/>
                        </a:rPr>
                        <a:t> </a:t>
                      </a:r>
                      <a:r>
                        <a:rPr lang="en-US" sz="1900" b="1" dirty="0" err="1">
                          <a:effectLst/>
                          <a:latin typeface="Times New Roman"/>
                          <a:ea typeface="Times New Roman"/>
                        </a:rPr>
                        <a:t>nhủ</a:t>
                      </a:r>
                      <a:r>
                        <a:rPr lang="en-US" sz="1900" b="1" dirty="0">
                          <a:effectLst/>
                          <a:latin typeface="Times New Roman"/>
                          <a:ea typeface="Times New Roman"/>
                        </a:rPr>
                        <a:t> </a:t>
                      </a:r>
                      <a:r>
                        <a:rPr lang="en-US" sz="1900" b="1" dirty="0" err="1">
                          <a:effectLst/>
                          <a:latin typeface="Times New Roman"/>
                          <a:ea typeface="Times New Roman"/>
                        </a:rPr>
                        <a:t>tướng</a:t>
                      </a:r>
                      <a:r>
                        <a:rPr lang="en-US" sz="1900" b="1" dirty="0">
                          <a:effectLst/>
                          <a:latin typeface="Times New Roman"/>
                          <a:ea typeface="Times New Roman"/>
                        </a:rPr>
                        <a:t> </a:t>
                      </a:r>
                      <a:r>
                        <a:rPr lang="en-US" sz="1900" b="1" dirty="0" err="1">
                          <a:effectLst/>
                          <a:latin typeface="Times New Roman"/>
                          <a:ea typeface="Times New Roman"/>
                        </a:rPr>
                        <a:t>sĩ</a:t>
                      </a:r>
                      <a:r>
                        <a:rPr lang="en-US" sz="1900" b="1" dirty="0">
                          <a:effectLst/>
                          <a:latin typeface="Times New Roman"/>
                          <a:ea typeface="Times New Roman"/>
                        </a:rPr>
                        <a:t> </a:t>
                      </a:r>
                      <a:r>
                        <a:rPr lang="en-US" sz="1900" b="1" dirty="0" err="1">
                          <a:effectLst/>
                          <a:latin typeface="Times New Roman"/>
                          <a:ea typeface="Times New Roman"/>
                        </a:rPr>
                        <a:t>về</a:t>
                      </a:r>
                      <a:r>
                        <a:rPr lang="en-US" sz="1900" b="1" baseline="0" dirty="0">
                          <a:effectLst/>
                          <a:latin typeface="Times New Roman"/>
                          <a:ea typeface="Times New Roman"/>
                        </a:rPr>
                        <a:t> </a:t>
                      </a:r>
                      <a:r>
                        <a:rPr lang="en-US" sz="1900" b="1" baseline="0" dirty="0" err="1">
                          <a:effectLst/>
                          <a:latin typeface="Times New Roman"/>
                          <a:ea typeface="Times New Roman"/>
                        </a:rPr>
                        <a:t>trách</a:t>
                      </a:r>
                      <a:r>
                        <a:rPr lang="en-US" sz="1900" b="1" baseline="0" dirty="0">
                          <a:effectLst/>
                          <a:latin typeface="Times New Roman"/>
                          <a:ea typeface="Times New Roman"/>
                        </a:rPr>
                        <a:t> </a:t>
                      </a:r>
                      <a:r>
                        <a:rPr lang="en-US" sz="1900" b="1" baseline="0" dirty="0" err="1">
                          <a:effectLst/>
                          <a:latin typeface="Times New Roman"/>
                          <a:ea typeface="Times New Roman"/>
                        </a:rPr>
                        <a:t>nhiệm</a:t>
                      </a:r>
                      <a:r>
                        <a:rPr lang="en-US" sz="1900" b="1" baseline="0" dirty="0">
                          <a:effectLst/>
                          <a:latin typeface="Times New Roman"/>
                          <a:ea typeface="Times New Roman"/>
                        </a:rPr>
                        <a:t> </a:t>
                      </a:r>
                      <a:r>
                        <a:rPr lang="en-US" sz="1900" b="1" baseline="0" dirty="0" err="1">
                          <a:effectLst/>
                          <a:latin typeface="Times New Roman"/>
                          <a:ea typeface="Times New Roman"/>
                        </a:rPr>
                        <a:t>trước</a:t>
                      </a:r>
                      <a:r>
                        <a:rPr lang="en-US" sz="1900" b="1" baseline="0" dirty="0">
                          <a:effectLst/>
                          <a:latin typeface="Times New Roman"/>
                          <a:ea typeface="Times New Roman"/>
                        </a:rPr>
                        <a:t> </a:t>
                      </a:r>
                      <a:r>
                        <a:rPr lang="en-US" sz="1900" b="1" baseline="0" dirty="0" err="1">
                          <a:effectLst/>
                          <a:latin typeface="Times New Roman"/>
                          <a:ea typeface="Times New Roman"/>
                        </a:rPr>
                        <a:t>vận</a:t>
                      </a:r>
                      <a:r>
                        <a:rPr lang="en-US" sz="1900" b="1" baseline="0" dirty="0">
                          <a:effectLst/>
                          <a:latin typeface="Times New Roman"/>
                          <a:ea typeface="Times New Roman"/>
                        </a:rPr>
                        <a:t> </a:t>
                      </a:r>
                      <a:r>
                        <a:rPr lang="en-US" sz="1900" b="1" baseline="0" dirty="0" err="1">
                          <a:effectLst/>
                          <a:latin typeface="Times New Roman"/>
                          <a:ea typeface="Times New Roman"/>
                        </a:rPr>
                        <a:t>mệnh</a:t>
                      </a:r>
                      <a:r>
                        <a:rPr lang="en-US" sz="1900" b="1" baseline="0" dirty="0">
                          <a:effectLst/>
                          <a:latin typeface="Times New Roman"/>
                          <a:ea typeface="Times New Roman"/>
                        </a:rPr>
                        <a:t> </a:t>
                      </a:r>
                      <a:r>
                        <a:rPr lang="en-US" sz="1900" b="1" baseline="0" dirty="0" err="1">
                          <a:effectLst/>
                          <a:latin typeface="Times New Roman"/>
                          <a:ea typeface="Times New Roman"/>
                        </a:rPr>
                        <a:t>của</a:t>
                      </a:r>
                      <a:r>
                        <a:rPr lang="en-US" sz="1900" b="1" baseline="0" dirty="0">
                          <a:effectLst/>
                          <a:latin typeface="Times New Roman"/>
                          <a:ea typeface="Times New Roman"/>
                        </a:rPr>
                        <a:t> </a:t>
                      </a:r>
                      <a:r>
                        <a:rPr lang="en-US" sz="1900" b="1" baseline="0" dirty="0" err="1">
                          <a:effectLst/>
                          <a:latin typeface="Times New Roman"/>
                          <a:ea typeface="Times New Roman"/>
                        </a:rPr>
                        <a:t>đất</a:t>
                      </a:r>
                      <a:r>
                        <a:rPr lang="en-US" sz="1900" b="1" baseline="0" dirty="0">
                          <a:effectLst/>
                          <a:latin typeface="Times New Roman"/>
                          <a:ea typeface="Times New Roman"/>
                        </a:rPr>
                        <a:t> </a:t>
                      </a:r>
                      <a:r>
                        <a:rPr lang="en-US" sz="1900" b="1" baseline="0" dirty="0" err="1">
                          <a:effectLst/>
                          <a:latin typeface="Times New Roman"/>
                          <a:ea typeface="Times New Roman"/>
                        </a:rPr>
                        <a:t>nước</a:t>
                      </a:r>
                      <a:endParaRPr lang="en-US" sz="1900" dirty="0">
                        <a:effectLst/>
                        <a:latin typeface="Times New Roman"/>
                        <a:ea typeface="Times New Roman"/>
                      </a:endParaRPr>
                    </a:p>
                    <a:p>
                      <a:pPr algn="l">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Huấn</a:t>
                      </a:r>
                      <a:r>
                        <a:rPr lang="en-US" sz="1900" dirty="0">
                          <a:effectLst/>
                          <a:latin typeface="Times New Roman"/>
                          <a:ea typeface="Times New Roman"/>
                        </a:rPr>
                        <a:t> </a:t>
                      </a:r>
                      <a:r>
                        <a:rPr lang="en-US" sz="1900" dirty="0" err="1">
                          <a:effectLst/>
                          <a:latin typeface="Times New Roman"/>
                          <a:ea typeface="Times New Roman"/>
                        </a:rPr>
                        <a:t>luyện</a:t>
                      </a:r>
                      <a:r>
                        <a:rPr lang="en-US" sz="1900" dirty="0">
                          <a:effectLst/>
                          <a:latin typeface="Times New Roman"/>
                          <a:ea typeface="Times New Roman"/>
                        </a:rPr>
                        <a:t> </a:t>
                      </a:r>
                      <a:r>
                        <a:rPr lang="en-US" sz="1900" dirty="0" err="1">
                          <a:effectLst/>
                          <a:latin typeface="Times New Roman"/>
                          <a:ea typeface="Times New Roman"/>
                        </a:rPr>
                        <a:t>quân</a:t>
                      </a:r>
                      <a:r>
                        <a:rPr lang="en-US" sz="1900" dirty="0">
                          <a:effectLst/>
                          <a:latin typeface="Times New Roman"/>
                          <a:ea typeface="Times New Roman"/>
                        </a:rPr>
                        <a:t> </a:t>
                      </a:r>
                      <a:r>
                        <a:rPr lang="en-US" sz="1900" dirty="0" err="1">
                          <a:effectLst/>
                          <a:latin typeface="Times New Roman"/>
                          <a:ea typeface="Times New Roman"/>
                        </a:rPr>
                        <a:t>sĩ</a:t>
                      </a:r>
                      <a:r>
                        <a:rPr lang="en-US" sz="1900" dirty="0">
                          <a:effectLst/>
                          <a:latin typeface="Times New Roman"/>
                          <a:ea typeface="Times New Roman"/>
                        </a:rPr>
                        <a:t>…</a:t>
                      </a:r>
                    </a:p>
                    <a:p>
                      <a:pPr algn="l">
                        <a:lnSpc>
                          <a:spcPct val="100000"/>
                        </a:lnSpc>
                        <a:spcAft>
                          <a:spcPts val="0"/>
                        </a:spcAft>
                      </a:pPr>
                      <a:r>
                        <a:rPr lang="en-US" sz="1900" dirty="0">
                          <a:effectLst/>
                          <a:latin typeface="Times New Roman"/>
                          <a:ea typeface="Times New Roman"/>
                        </a:rPr>
                        <a:t>-  </a:t>
                      </a:r>
                      <a:r>
                        <a:rPr lang="en-US" sz="1900" dirty="0" err="1">
                          <a:effectLst/>
                          <a:latin typeface="Times New Roman"/>
                          <a:ea typeface="Times New Roman"/>
                        </a:rPr>
                        <a:t>Khích</a:t>
                      </a:r>
                      <a:r>
                        <a:rPr lang="en-US" sz="1900" dirty="0">
                          <a:effectLst/>
                          <a:latin typeface="Times New Roman"/>
                          <a:ea typeface="Times New Roman"/>
                        </a:rPr>
                        <a:t> </a:t>
                      </a:r>
                      <a:r>
                        <a:rPr lang="en-US" sz="1900" dirty="0" err="1">
                          <a:effectLst/>
                          <a:latin typeface="Times New Roman"/>
                          <a:ea typeface="Times New Roman"/>
                        </a:rPr>
                        <a:t>lệ</a:t>
                      </a:r>
                      <a:r>
                        <a:rPr lang="en-US" sz="1900" dirty="0">
                          <a:effectLst/>
                          <a:latin typeface="Times New Roman"/>
                          <a:ea typeface="Times New Roman"/>
                        </a:rPr>
                        <a:t> </a:t>
                      </a:r>
                      <a:r>
                        <a:rPr lang="en-US" sz="1900" dirty="0" err="1">
                          <a:effectLst/>
                          <a:latin typeface="Times New Roman"/>
                          <a:ea typeface="Times New Roman"/>
                        </a:rPr>
                        <a:t>chuyên</a:t>
                      </a:r>
                      <a:r>
                        <a:rPr lang="en-US" sz="1900" dirty="0">
                          <a:effectLst/>
                          <a:latin typeface="Times New Roman"/>
                          <a:ea typeface="Times New Roman"/>
                        </a:rPr>
                        <a:t> </a:t>
                      </a:r>
                      <a:r>
                        <a:rPr lang="en-US" sz="1900" dirty="0" err="1">
                          <a:effectLst/>
                          <a:latin typeface="Times New Roman"/>
                          <a:ea typeface="Times New Roman"/>
                        </a:rPr>
                        <a:t>tập</a:t>
                      </a:r>
                      <a:r>
                        <a:rPr lang="en-US" sz="1900" dirty="0">
                          <a:effectLst/>
                          <a:latin typeface="Times New Roman"/>
                          <a:ea typeface="Times New Roman"/>
                        </a:rPr>
                        <a:t> </a:t>
                      </a:r>
                      <a:r>
                        <a:rPr lang="en-US" sz="1900" dirty="0" err="1">
                          <a:effectLst/>
                          <a:latin typeface="Times New Roman"/>
                          <a:ea typeface="Times New Roman"/>
                        </a:rPr>
                        <a:t>cuốn</a:t>
                      </a:r>
                      <a:r>
                        <a:rPr lang="en-US" sz="1900" dirty="0">
                          <a:effectLst/>
                          <a:latin typeface="Times New Roman"/>
                          <a:ea typeface="Times New Roman"/>
                        </a:rPr>
                        <a:t> </a:t>
                      </a:r>
                      <a:r>
                        <a:rPr lang="en-US" sz="1900" i="1" dirty="0" err="1">
                          <a:effectLst/>
                          <a:latin typeface="Times New Roman"/>
                          <a:ea typeface="Times New Roman"/>
                        </a:rPr>
                        <a:t>Binh</a:t>
                      </a:r>
                      <a:r>
                        <a:rPr lang="en-US" sz="1900" i="1" dirty="0">
                          <a:effectLst/>
                          <a:latin typeface="Times New Roman"/>
                          <a:ea typeface="Times New Roman"/>
                        </a:rPr>
                        <a:t> </a:t>
                      </a:r>
                      <a:r>
                        <a:rPr lang="en-US" sz="1900" i="1" dirty="0" err="1">
                          <a:effectLst/>
                          <a:latin typeface="Times New Roman"/>
                          <a:ea typeface="Times New Roman"/>
                        </a:rPr>
                        <a:t>thư</a:t>
                      </a:r>
                      <a:r>
                        <a:rPr lang="en-US" sz="1900" i="1" dirty="0">
                          <a:effectLst/>
                          <a:latin typeface="Times New Roman"/>
                          <a:ea typeface="Times New Roman"/>
                        </a:rPr>
                        <a:t> </a:t>
                      </a:r>
                      <a:r>
                        <a:rPr lang="en-US" sz="1900" i="1" dirty="0" err="1">
                          <a:effectLst/>
                          <a:latin typeface="Times New Roman"/>
                          <a:ea typeface="Times New Roman"/>
                        </a:rPr>
                        <a:t>yếu</a:t>
                      </a:r>
                      <a:r>
                        <a:rPr lang="en-US" sz="1900" i="1" dirty="0">
                          <a:effectLst/>
                          <a:latin typeface="Times New Roman"/>
                          <a:ea typeface="Times New Roman"/>
                        </a:rPr>
                        <a:t> </a:t>
                      </a:r>
                      <a:r>
                        <a:rPr lang="en-US" sz="1900" i="1" dirty="0" err="1">
                          <a:effectLst/>
                          <a:latin typeface="Times New Roman"/>
                          <a:ea typeface="Times New Roman"/>
                        </a:rPr>
                        <a:t>lược</a:t>
                      </a:r>
                      <a:endParaRPr lang="en-US" sz="1900" dirty="0">
                        <a:effectLst/>
                        <a:latin typeface="Times New Roman"/>
                        <a:ea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7158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005812764"/>
              </p:ext>
            </p:extLst>
          </p:nvPr>
        </p:nvGraphicFramePr>
        <p:xfrm>
          <a:off x="-1" y="229596"/>
          <a:ext cx="12173673" cy="2910650"/>
        </p:xfrm>
        <a:graphic>
          <a:graphicData uri="http://schemas.openxmlformats.org/drawingml/2006/table">
            <a:tbl>
              <a:tblPr/>
              <a:tblGrid>
                <a:gridCol w="12173673">
                  <a:extLst>
                    <a:ext uri="{9D8B030D-6E8A-4147-A177-3AD203B41FA5}">
                      <a16:colId xmlns:a16="http://schemas.microsoft.com/office/drawing/2014/main" val="20000"/>
                    </a:ext>
                  </a:extLst>
                </a:gridCol>
              </a:tblGrid>
              <a:tr h="0">
                <a:tc>
                  <a:txBody>
                    <a:bodyPr/>
                    <a:lstStyle/>
                    <a:p>
                      <a:pPr marL="0" marR="0" indent="0" algn="just" defTabSz="609356" rtl="0" eaLnBrk="1" fontAlgn="auto" latinLnBrk="0" hangingPunct="1">
                        <a:lnSpc>
                          <a:spcPct val="115000"/>
                        </a:lnSpc>
                        <a:spcBef>
                          <a:spcPts val="0"/>
                        </a:spcBef>
                        <a:spcAft>
                          <a:spcPts val="0"/>
                        </a:spcAft>
                        <a:buClrTx/>
                        <a:buSzTx/>
                        <a:buFontTx/>
                        <a:buNone/>
                        <a:tabLst>
                          <a:tab pos="90170" algn="l"/>
                          <a:tab pos="180340" algn="l"/>
                        </a:tabLst>
                        <a:defRPr/>
                      </a:pPr>
                      <a:r>
                        <a:rPr lang="en-US" sz="2400" b="1" dirty="0" err="1">
                          <a:solidFill>
                            <a:srgbClr val="1B9315"/>
                          </a:solidFill>
                          <a:effectLst/>
                          <a:latin typeface="Times New Roman" pitchFamily="18" charset="0"/>
                          <a:ea typeface="Times New Roman"/>
                          <a:cs typeface="Times New Roman" pitchFamily="18" charset="0"/>
                        </a:rPr>
                        <a:t>Lồng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ghép</a:t>
                      </a:r>
                      <a:r>
                        <a:rPr lang="en-US" sz="2400" b="1" dirty="0">
                          <a:solidFill>
                            <a:srgbClr val="1B9315"/>
                          </a:solidFill>
                          <a:effectLst/>
                          <a:latin typeface="Times New Roman" pitchFamily="18" charset="0"/>
                          <a:ea typeface="Times New Roman"/>
                          <a:cs typeface="Times New Roman" pitchFamily="18" charset="0"/>
                        </a:rPr>
                        <a:t> ANQP: </a:t>
                      </a:r>
                      <a:r>
                        <a:rPr lang="vi-VN" sz="2400" b="1" dirty="0">
                          <a:solidFill>
                            <a:srgbClr val="1B9315"/>
                          </a:solidFill>
                          <a:effectLst/>
                          <a:latin typeface="Times New Roman" pitchFamily="18" charset="0"/>
                          <a:ea typeface="Times New Roman"/>
                          <a:cs typeface="Times New Roman" pitchFamily="18" charset="0"/>
                        </a:rPr>
                        <a:t>Giới thiệu hào khí Đông A thời trần</a:t>
                      </a:r>
                    </a:p>
                    <a:p>
                      <a:pPr marL="0" marR="0" indent="0" algn="just" defTabSz="609356" rtl="0" eaLnBrk="1" fontAlgn="auto" latinLnBrk="0" hangingPunct="1">
                        <a:lnSpc>
                          <a:spcPct val="115000"/>
                        </a:lnSpc>
                        <a:spcBef>
                          <a:spcPts val="0"/>
                        </a:spcBef>
                        <a:spcAft>
                          <a:spcPts val="0"/>
                        </a:spcAft>
                        <a:buClrTx/>
                        <a:buSzTx/>
                        <a:buFontTx/>
                        <a:buNone/>
                        <a:tabLst>
                          <a:tab pos="90170" algn="l"/>
                          <a:tab pos="180340" algn="l"/>
                        </a:tabLst>
                        <a:defRPr/>
                      </a:pPr>
                      <a:r>
                        <a:rPr lang="vi-VN" sz="2400" dirty="0">
                          <a:effectLst/>
                          <a:latin typeface="Times New Roman" pitchFamily="18" charset="0"/>
                          <a:ea typeface="Times New Roman"/>
                          <a:cs typeface="Times New Roman" pitchFamily="18" charset="0"/>
                        </a:rPr>
                        <a:t>Trong ba lần kháng chiến chống Mông - Nguyên, hưởng ứng lời kêu gọi của vua Trần, quân và dân nhà Trần đã đứng lên chống giặc. Từng cánh tay khắc chữ “Sát thát” hay hội nghị Bình Than, hội nghị Diên Hồng cùng với từng chiến công lẫy lừng, vang dội của quân và dân đã khẳng định hào khí Đông A, khẳng định tinh thần yêu nước bất diệt của dân tộc Đại Việt.</a:t>
                      </a:r>
                    </a:p>
                    <a:p>
                      <a:pPr marL="0" marR="0" indent="0" algn="just" defTabSz="609356" rtl="0" eaLnBrk="1" fontAlgn="auto" latinLnBrk="0" hangingPunct="1">
                        <a:lnSpc>
                          <a:spcPct val="115000"/>
                        </a:lnSpc>
                        <a:spcBef>
                          <a:spcPts val="0"/>
                        </a:spcBef>
                        <a:spcAft>
                          <a:spcPts val="0"/>
                        </a:spcAft>
                        <a:buClrTx/>
                        <a:buSzTx/>
                        <a:buFontTx/>
                        <a:buNone/>
                        <a:tabLst>
                          <a:tab pos="90170" algn="l"/>
                          <a:tab pos="180340" algn="l"/>
                        </a:tabLst>
                        <a:defRPr/>
                      </a:pPr>
                      <a:r>
                        <a:rPr lang="vi-VN" sz="2400" dirty="0">
                          <a:effectLst/>
                          <a:latin typeface="Times New Roman" pitchFamily="18" charset="0"/>
                          <a:ea typeface="Times New Roman"/>
                          <a:cs typeface="Times New Roman" pitchFamily="18" charset="0"/>
                        </a:rPr>
                        <a:t>GV: Liên hệ </a:t>
                      </a:r>
                      <a:r>
                        <a:rPr lang="en-US" sz="2400" dirty="0" err="1">
                          <a:effectLst/>
                          <a:latin typeface="Times New Roman" pitchFamily="18" charset="0"/>
                          <a:ea typeface="Times New Roman"/>
                          <a:cs typeface="Times New Roman" pitchFamily="18" charset="0"/>
                        </a:rPr>
                        <a:t>tư</a:t>
                      </a:r>
                      <a:r>
                        <a:rPr lang="en-US" sz="2400" baseline="0" dirty="0">
                          <a:effectLst/>
                          <a:latin typeface="Times New Roman" pitchFamily="18" charset="0"/>
                          <a:ea typeface="Times New Roman"/>
                          <a:cs typeface="Times New Roman" pitchFamily="18" charset="0"/>
                        </a:rPr>
                        <a:t> </a:t>
                      </a:r>
                      <a:r>
                        <a:rPr lang="en-US" sz="2400" baseline="0" dirty="0" err="1">
                          <a:effectLst/>
                          <a:latin typeface="Times New Roman" pitchFamily="18" charset="0"/>
                          <a:ea typeface="Times New Roman"/>
                          <a:cs typeface="Times New Roman" pitchFamily="18" charset="0"/>
                        </a:rPr>
                        <a:t>tưởng</a:t>
                      </a:r>
                      <a:r>
                        <a:rPr lang="en-US" sz="2400" baseline="0" dirty="0">
                          <a:effectLst/>
                          <a:latin typeface="Times New Roman" pitchFamily="18" charset="0"/>
                          <a:ea typeface="Times New Roman"/>
                          <a:cs typeface="Times New Roman" pitchFamily="18" charset="0"/>
                        </a:rPr>
                        <a:t> </a:t>
                      </a:r>
                      <a:r>
                        <a:rPr lang="en-US" sz="2400" baseline="0" dirty="0" err="1">
                          <a:effectLst/>
                          <a:latin typeface="Times New Roman" pitchFamily="18" charset="0"/>
                          <a:ea typeface="Times New Roman"/>
                          <a:cs typeface="Times New Roman" pitchFamily="18" charset="0"/>
                        </a:rPr>
                        <a:t>Hồ</a:t>
                      </a:r>
                      <a:r>
                        <a:rPr lang="en-US" sz="2400" baseline="0" dirty="0">
                          <a:effectLst/>
                          <a:latin typeface="Times New Roman" pitchFamily="18" charset="0"/>
                          <a:ea typeface="Times New Roman"/>
                          <a:cs typeface="Times New Roman" pitchFamily="18" charset="0"/>
                        </a:rPr>
                        <a:t> </a:t>
                      </a:r>
                      <a:r>
                        <a:rPr lang="en-US" sz="2400" baseline="0" dirty="0" err="1">
                          <a:effectLst/>
                          <a:latin typeface="Times New Roman" pitchFamily="18" charset="0"/>
                          <a:ea typeface="Times New Roman"/>
                          <a:cs typeface="Times New Roman" pitchFamily="18" charset="0"/>
                        </a:rPr>
                        <a:t>Chí</a:t>
                      </a:r>
                      <a:r>
                        <a:rPr lang="en-US" sz="2400" baseline="0" dirty="0">
                          <a:effectLst/>
                          <a:latin typeface="Times New Roman" pitchFamily="18" charset="0"/>
                          <a:ea typeface="Times New Roman"/>
                          <a:cs typeface="Times New Roman" pitchFamily="18" charset="0"/>
                        </a:rPr>
                        <a:t> Minh </a:t>
                      </a:r>
                      <a:r>
                        <a:rPr lang="vi-VN" sz="2400" dirty="0">
                          <a:effectLst/>
                          <a:latin typeface="Times New Roman" pitchFamily="18" charset="0"/>
                          <a:ea typeface="Times New Roman"/>
                          <a:cs typeface="Times New Roman" pitchFamily="18" charset="0"/>
                        </a:rPr>
                        <a:t>với “Lời kêu gọi toàn quốc kháng chiến” của Chủ tịch Hồ Chí Minh trước cuộc kháng chiến chống Thực dân Pháp năm 1946. </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AutoShape 9" descr="PHẦN II, TẬP 11: VƯỜN KHÔNG NHÀ TRỐNG | PHẦN II, TẬP 11: VƯỜN KHÔNG NHÀ  TRỐNG Chiến thắng tại Bình Lệ Nguyên tạo đà cho quân Mông Cổ kéo về đ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Phân tích hào khí Đông A trong bài Tỏ Lòng chọn lọc hay nhấ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455083"/>
            <a:ext cx="5788025" cy="297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Thông điệp lịch sử. Lời kêu gọi toàn quốc kháng chiến lịch sử - V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662" y="3489372"/>
            <a:ext cx="6013938"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28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36983553"/>
              </p:ext>
            </p:extLst>
          </p:nvPr>
        </p:nvGraphicFramePr>
        <p:xfrm>
          <a:off x="155575" y="278670"/>
          <a:ext cx="11749042" cy="2910650"/>
        </p:xfrm>
        <a:graphic>
          <a:graphicData uri="http://schemas.openxmlformats.org/drawingml/2006/table">
            <a:tbl>
              <a:tblPr/>
              <a:tblGrid>
                <a:gridCol w="11749042">
                  <a:extLst>
                    <a:ext uri="{9D8B030D-6E8A-4147-A177-3AD203B41FA5}">
                      <a16:colId xmlns:a16="http://schemas.microsoft.com/office/drawing/2014/main" val="20000"/>
                    </a:ext>
                  </a:extLst>
                </a:gridCol>
              </a:tblGrid>
              <a:tr h="0">
                <a:tc>
                  <a:txBody>
                    <a:bodyPr/>
                    <a:lstStyle/>
                    <a:p>
                      <a:pPr algn="just">
                        <a:lnSpc>
                          <a:spcPct val="115000"/>
                        </a:lnSpc>
                        <a:spcAft>
                          <a:spcPts val="0"/>
                        </a:spcAft>
                        <a:tabLst>
                          <a:tab pos="90170" algn="l"/>
                          <a:tab pos="180340" algn="l"/>
                        </a:tabLst>
                      </a:pPr>
                      <a:r>
                        <a:rPr lang="en-US" sz="2400" b="1" dirty="0" err="1">
                          <a:solidFill>
                            <a:srgbClr val="1B9315"/>
                          </a:solidFill>
                          <a:effectLst/>
                          <a:latin typeface="Times New Roman" pitchFamily="18" charset="0"/>
                          <a:ea typeface="Times New Roman"/>
                          <a:cs typeface="Times New Roman" pitchFamily="18" charset="0"/>
                        </a:rPr>
                        <a:t>Lồng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ghép</a:t>
                      </a:r>
                      <a:r>
                        <a:rPr lang="en-US" sz="2400" b="1" dirty="0">
                          <a:solidFill>
                            <a:srgbClr val="1B9315"/>
                          </a:solidFill>
                          <a:effectLst/>
                          <a:latin typeface="Times New Roman" pitchFamily="18" charset="0"/>
                          <a:ea typeface="Times New Roman"/>
                          <a:cs typeface="Times New Roman" pitchFamily="18" charset="0"/>
                        </a:rPr>
                        <a:t> ANQP: </a:t>
                      </a:r>
                      <a:r>
                        <a:rPr lang="en-US" sz="2400" b="1" dirty="0" err="1">
                          <a:solidFill>
                            <a:srgbClr val="1B9315"/>
                          </a:solidFill>
                          <a:effectLst/>
                          <a:latin typeface="Times New Roman" pitchFamily="18" charset="0"/>
                          <a:ea typeface="Times New Roman"/>
                          <a:cs typeface="Times New Roman" pitchFamily="18" charset="0"/>
                        </a:rPr>
                        <a:t>Vận</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dụng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sáng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tạo</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các</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chiến</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lược</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của</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quân</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đội</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nhà</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Trần</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trong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kháng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chiến</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chống</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giặc</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ngoại</a:t>
                      </a:r>
                      <a:r>
                        <a:rPr lang="en-US" sz="2400" b="1" dirty="0">
                          <a:solidFill>
                            <a:srgbClr val="1B9315"/>
                          </a:solidFill>
                          <a:effectLst/>
                          <a:latin typeface="Times New Roman" pitchFamily="18" charset="0"/>
                          <a:ea typeface="Times New Roman"/>
                          <a:cs typeface="Times New Roman" pitchFamily="18" charset="0"/>
                        </a:rPr>
                        <a:t> </a:t>
                      </a:r>
                      <a:r>
                        <a:rPr lang="en-US" sz="2400" b="1" dirty="0" err="1">
                          <a:solidFill>
                            <a:srgbClr val="1B9315"/>
                          </a:solidFill>
                          <a:effectLst/>
                          <a:latin typeface="Times New Roman" pitchFamily="18" charset="0"/>
                          <a:ea typeface="Times New Roman"/>
                          <a:cs typeface="Times New Roman" pitchFamily="18" charset="0"/>
                        </a:rPr>
                        <a:t>xâm</a:t>
                      </a:r>
                      <a:r>
                        <a:rPr lang="en-US" sz="2400" b="1" dirty="0">
                          <a:solidFill>
                            <a:srgbClr val="1B9315"/>
                          </a:solidFill>
                          <a:effectLst/>
                          <a:latin typeface="Times New Roman" pitchFamily="18" charset="0"/>
                          <a:ea typeface="Times New Roman"/>
                          <a:cs typeface="Times New Roman" pitchFamily="18" charset="0"/>
                        </a:rPr>
                        <a:t>.</a:t>
                      </a:r>
                    </a:p>
                    <a:p>
                      <a:pPr algn="just">
                        <a:lnSpc>
                          <a:spcPct val="115000"/>
                        </a:lnSpc>
                        <a:spcAft>
                          <a:spcPts val="0"/>
                        </a:spcAft>
                        <a:tabLst>
                          <a:tab pos="90170" algn="l"/>
                          <a:tab pos="180340" algn="l"/>
                        </a:tabLst>
                      </a:pPr>
                      <a:r>
                        <a:rPr lang="en-US" sz="2400" b="1" dirty="0">
                          <a:effectLst/>
                          <a:latin typeface="Times New Roman" pitchFamily="18" charset="0"/>
                          <a:ea typeface="Times New Roman"/>
                          <a:cs typeface="Times New Roman" pitchFamily="18" charset="0"/>
                        </a:rPr>
                        <a:t> </a:t>
                      </a:r>
                      <a:r>
                        <a:rPr lang="pt-BR" sz="2400" i="1" dirty="0">
                          <a:solidFill>
                            <a:srgbClr val="000000"/>
                          </a:solidFill>
                          <a:effectLst/>
                          <a:latin typeface="Times New Roman"/>
                          <a:ea typeface="Times New Roman"/>
                        </a:rPr>
                        <a:t>Binh thư yếu lược</a:t>
                      </a:r>
                      <a:r>
                        <a:rPr lang="pt-BR" sz="2400" dirty="0">
                          <a:solidFill>
                            <a:srgbClr val="000000"/>
                          </a:solidFill>
                          <a:effectLst/>
                          <a:latin typeface="Times New Roman"/>
                          <a:ea typeface="Times New Roman"/>
                        </a:rPr>
                        <a:t> là tác phẩm quân sự  bàn về các chiến lược, sách lược của quân đội nhà Trần. Trong đó có rất nhiều kế sách hay được quân đội nhà Trần vận dụng trong những cuộc kháng chiến chống quân Mông – Nguyên. Đó là lấy yếu đánh mạnh, tấn công vào đoàn thuyền lương của địch hay là chiến lược “vườn không nhà trống” đã được nhân dân ta áp dụng trong cả hai cuộc kháng chiến chống Pháp và Mỹ sau này. </a:t>
                      </a:r>
                      <a:endParaRPr lang="en-US" sz="2400" dirty="0">
                        <a:effectLst/>
                        <a:latin typeface="Times New Roman" pitchFamily="18" charset="0"/>
                        <a:ea typeface="Times New Roman"/>
                        <a:cs typeface="Times New Roman"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8197" name="Picture 5" descr="Hưng Đạo Vương và kế sách Vườn Không Nhà Trống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1370"/>
            <a:ext cx="5814646" cy="304799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9" descr="PHẦN II, TẬP 11: VƯỜN KHÔNG NHÀ TRỐNG | PHẦN II, TẬP 11: VƯỜN KHÔNG NHÀ  TRỐNG Chiến thắng tại Bình Lệ Nguyên tạo đà cho quân Mông Cổ kéo về đ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647" y="3398520"/>
            <a:ext cx="637735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082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898124" y="2589560"/>
            <a:ext cx="2935047"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543" y="188686"/>
            <a:ext cx="4064000" cy="646331"/>
          </a:xfrm>
          <a:prstGeom prst="rect">
            <a:avLst/>
          </a:prstGeom>
          <a:noFill/>
        </p:spPr>
        <p:txBody>
          <a:bodyPr wrap="square" rtlCol="0">
            <a:spAutoFit/>
          </a:bodyPr>
          <a:lstStyle/>
          <a:p>
            <a:r>
              <a:rPr lang="en-US" sz="3600" b="1" dirty="0">
                <a:solidFill>
                  <a:schemeClr val="accent1">
                    <a:lumMod val="50000"/>
                  </a:schemeClr>
                </a:solidFill>
                <a:latin typeface="Times New Roman" pitchFamily="18" charset="0"/>
                <a:cs typeface="Times New Roman" pitchFamily="18" charset="0"/>
              </a:rPr>
              <a:t>III. TỔNG KẾT</a:t>
            </a: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987491" y="2451358"/>
            <a:ext cx="2382104"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400553434"/>
              </p:ext>
            </p:extLst>
          </p:nvPr>
        </p:nvGraphicFramePr>
        <p:xfrm>
          <a:off x="460375" y="249189"/>
          <a:ext cx="11243945" cy="4500080"/>
        </p:xfrm>
        <a:graphic>
          <a:graphicData uri="http://schemas.openxmlformats.org/drawingml/2006/table">
            <a:tbl>
              <a:tblPr/>
              <a:tblGrid>
                <a:gridCol w="11243945">
                  <a:extLst>
                    <a:ext uri="{9D8B030D-6E8A-4147-A177-3AD203B41FA5}">
                      <a16:colId xmlns:a16="http://schemas.microsoft.com/office/drawing/2014/main" val="20000"/>
                    </a:ext>
                  </a:extLst>
                </a:gridCol>
              </a:tblGrid>
              <a:tr h="4500080">
                <a:tc>
                  <a:txBody>
                    <a:bodyPr/>
                    <a:lstStyle/>
                    <a:p>
                      <a:pPr algn="just">
                        <a:lnSpc>
                          <a:spcPct val="150000"/>
                        </a:lnSpc>
                        <a:spcAft>
                          <a:spcPts val="0"/>
                        </a:spcAft>
                      </a:pPr>
                      <a:r>
                        <a:rPr lang="en-US" sz="1900" b="1" dirty="0" err="1">
                          <a:solidFill>
                            <a:srgbClr val="1B9315"/>
                          </a:solidFill>
                          <a:effectLst/>
                          <a:latin typeface="Times New Roman" pitchFamily="18" charset="0"/>
                          <a:ea typeface="Times New Roman"/>
                          <a:cs typeface="Times New Roman" pitchFamily="18" charset="0"/>
                        </a:rPr>
                        <a:t>Lồng</a:t>
                      </a:r>
                      <a:r>
                        <a:rPr lang="en-US" sz="1900" b="1" dirty="0">
                          <a:solidFill>
                            <a:srgbClr val="1B9315"/>
                          </a:solidFill>
                          <a:effectLst/>
                          <a:latin typeface="Times New Roman" pitchFamily="18" charset="0"/>
                          <a:ea typeface="Times New Roman"/>
                          <a:cs typeface="Times New Roman" pitchFamily="18" charset="0"/>
                        </a:rPr>
                        <a:t> </a:t>
                      </a:r>
                      <a:r>
                        <a:rPr lang="en-US" sz="1900" b="1" dirty="0" err="1">
                          <a:solidFill>
                            <a:srgbClr val="1B9315"/>
                          </a:solidFill>
                          <a:effectLst/>
                          <a:latin typeface="Times New Roman" pitchFamily="18" charset="0"/>
                          <a:ea typeface="Times New Roman"/>
                          <a:cs typeface="Times New Roman" pitchFamily="18" charset="0"/>
                        </a:rPr>
                        <a:t>ghép</a:t>
                      </a:r>
                      <a:r>
                        <a:rPr lang="en-US" sz="1900" b="1" dirty="0">
                          <a:solidFill>
                            <a:srgbClr val="1B9315"/>
                          </a:solidFill>
                          <a:effectLst/>
                          <a:latin typeface="Times New Roman" pitchFamily="18" charset="0"/>
                          <a:ea typeface="Times New Roman"/>
                          <a:cs typeface="Times New Roman" pitchFamily="18" charset="0"/>
                        </a:rPr>
                        <a:t> ANQP: </a:t>
                      </a:r>
                      <a:r>
                        <a:rPr lang="en-US" sz="1900" b="1" dirty="0" err="1">
                          <a:solidFill>
                            <a:srgbClr val="1B9315"/>
                          </a:solidFill>
                          <a:effectLst/>
                          <a:latin typeface="Times New Roman"/>
                          <a:ea typeface="Times New Roman"/>
                        </a:rPr>
                        <a:t>Tài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năng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sự</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kỳ</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diệu</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của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Quốc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Tuấn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đã</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được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thể</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hiện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trong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cuộc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kháng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chiến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chống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giặc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Mông</a:t>
                      </a:r>
                      <a:r>
                        <a:rPr lang="en-US" sz="1900" b="1" dirty="0">
                          <a:solidFill>
                            <a:srgbClr val="1B9315"/>
                          </a:solidFill>
                          <a:effectLst/>
                          <a:latin typeface="Times New Roman"/>
                          <a:ea typeface="Times New Roman"/>
                        </a:rPr>
                        <a:t> – </a:t>
                      </a:r>
                      <a:r>
                        <a:rPr lang="en-US" sz="1900" b="1" dirty="0" err="1">
                          <a:solidFill>
                            <a:srgbClr val="1B9315"/>
                          </a:solidFill>
                          <a:effectLst/>
                          <a:latin typeface="Times New Roman"/>
                          <a:ea typeface="Times New Roman"/>
                        </a:rPr>
                        <a:t>Nguyên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đặc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biệt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là</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trong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thứ</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hai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và</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thứ</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trận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quyết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chiến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chiến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lược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trên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sông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Bạch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Đằng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năm</a:t>
                      </a:r>
                      <a:r>
                        <a:rPr lang="en-US" sz="1900" b="1" dirty="0">
                          <a:solidFill>
                            <a:srgbClr val="1B9315"/>
                          </a:solidFill>
                          <a:effectLst/>
                          <a:latin typeface="Times New Roman"/>
                          <a:ea typeface="Times New Roman"/>
                        </a:rPr>
                        <a:t> 1288) </a:t>
                      </a:r>
                      <a:r>
                        <a:rPr lang="en-US" sz="1900" b="1" dirty="0" err="1">
                          <a:solidFill>
                            <a:srgbClr val="1B9315"/>
                          </a:solidFill>
                          <a:effectLst/>
                          <a:latin typeface="Times New Roman"/>
                          <a:ea typeface="Times New Roman"/>
                        </a:rPr>
                        <a:t>là</a:t>
                      </a:r>
                      <a:r>
                        <a:rPr lang="en-US" sz="1900" b="1" dirty="0">
                          <a:solidFill>
                            <a:srgbClr val="1B9315"/>
                          </a:solidFill>
                          <a:effectLst/>
                          <a:latin typeface="Times New Roman"/>
                          <a:ea typeface="Times New Roman"/>
                        </a:rPr>
                        <a:t> do </a:t>
                      </a:r>
                      <a:r>
                        <a:rPr lang="en-US" sz="1900" b="1" dirty="0" err="1">
                          <a:solidFill>
                            <a:srgbClr val="1B9315"/>
                          </a:solidFill>
                          <a:effectLst/>
                          <a:latin typeface="Times New Roman"/>
                          <a:ea typeface="Times New Roman"/>
                        </a:rPr>
                        <a:t>ông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trực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tiếp</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chỉ</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huy</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Ông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được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tôn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vinh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thành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thánh</a:t>
                      </a:r>
                      <a:r>
                        <a:rPr lang="en-US" sz="1900" b="1" dirty="0">
                          <a:solidFill>
                            <a:srgbClr val="1B9315"/>
                          </a:solidFill>
                          <a:effectLst/>
                          <a:latin typeface="Times New Roman"/>
                          <a:ea typeface="Times New Roman"/>
                        </a:rPr>
                        <a:t> - </a:t>
                      </a:r>
                      <a:r>
                        <a:rPr lang="en-US" sz="1900" b="1" dirty="0" err="1">
                          <a:solidFill>
                            <a:srgbClr val="1B9315"/>
                          </a:solidFill>
                          <a:effectLst/>
                          <a:latin typeface="Times New Roman"/>
                          <a:ea typeface="Times New Roman"/>
                        </a:rPr>
                        <a:t>Đức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Thánh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 </a:t>
                      </a:r>
                      <a:r>
                        <a:rPr lang="en-US" sz="1900" b="1" dirty="0" err="1">
                          <a:solidFill>
                            <a:srgbClr val="1B9315"/>
                          </a:solidFill>
                          <a:effectLst/>
                          <a:latin typeface="Times New Roman"/>
                          <a:ea typeface="Times New Roman"/>
                        </a:rPr>
                        <a:t>ngoài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công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lao</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diệt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giặc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còn</a:t>
                      </a:r>
                      <a:r>
                        <a:rPr lang="en-US" sz="1900" b="1" dirty="0">
                          <a:solidFill>
                            <a:srgbClr val="1B9315"/>
                          </a:solidFill>
                          <a:effectLst/>
                          <a:latin typeface="Times New Roman"/>
                          <a:ea typeface="Times New Roman"/>
                        </a:rPr>
                        <a:t> do </a:t>
                      </a:r>
                      <a:r>
                        <a:rPr lang="en-US" sz="1900" b="1" dirty="0" err="1">
                          <a:solidFill>
                            <a:srgbClr val="1B9315"/>
                          </a:solidFill>
                          <a:effectLst/>
                          <a:latin typeface="Times New Roman"/>
                          <a:ea typeface="Times New Roman"/>
                        </a:rPr>
                        <a:t>kính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phục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đạo</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đức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ngời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sáng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của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ông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một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lòng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vì</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nước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vì</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Dưới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thời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nhà</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bên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cạnh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Quốc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Tuấn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còn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có</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những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danh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tướng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tài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sự</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khác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như</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Quang </a:t>
                      </a:r>
                      <a:r>
                        <a:rPr lang="en-US" sz="1900" b="1" dirty="0" err="1">
                          <a:solidFill>
                            <a:srgbClr val="1B9315"/>
                          </a:solidFill>
                          <a:effectLst/>
                          <a:latin typeface="Times New Roman"/>
                          <a:ea typeface="Times New Roman"/>
                        </a:rPr>
                        <a:t>Khải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Nhật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Duật</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Khánh </a:t>
                      </a:r>
                      <a:r>
                        <a:rPr lang="en-US" sz="1900" b="1" dirty="0" err="1">
                          <a:solidFill>
                            <a:srgbClr val="1B9315"/>
                          </a:solidFill>
                          <a:effectLst/>
                          <a:latin typeface="Times New Roman"/>
                          <a:ea typeface="Times New Roman"/>
                        </a:rPr>
                        <a:t>Dư</a:t>
                      </a:r>
                      <a:r>
                        <a:rPr lang="en-US" sz="1900" b="1" dirty="0">
                          <a:solidFill>
                            <a:srgbClr val="1B9315"/>
                          </a:solidFill>
                          <a:effectLst/>
                          <a:latin typeface="Times New Roman"/>
                          <a:ea typeface="Times New Roman"/>
                        </a:rPr>
                        <a:t> ... </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1" name="AutoShape 9" descr="PHẦN II, TẬP 11: VƯỜN KHÔNG NHÀ TRỐNG | PHẦN II, TẬP 11: VƯỜN KHÔNG NHÀ  TRỐNG Chiến thắng tại Bình Lệ Nguyên tạo đà cho quân Mông Cổ kéo về đ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39" y="2989385"/>
            <a:ext cx="4126522" cy="386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965" y="3012831"/>
            <a:ext cx="4138249" cy="384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0" y="3012831"/>
            <a:ext cx="3645878" cy="384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35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9" name="Freeform 8"/>
          <p:cNvSpPr/>
          <p:nvPr/>
        </p:nvSpPr>
        <p:spPr>
          <a:xfrm>
            <a:off x="1934300" y="48877"/>
            <a:ext cx="7913076" cy="443497"/>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B9DDBF"/>
          </a:solidFill>
        </p:spPr>
        <p:txBody>
          <a:bodyPr lIns="91395" tIns="45699" rIns="91395" bIns="45699"/>
          <a:lstStyle/>
          <a:p>
            <a:r>
              <a:rPr lang="en-US" sz="2800" b="1" dirty="0">
                <a:solidFill>
                  <a:srgbClr val="FF0000"/>
                </a:solidFill>
                <a:latin typeface="Cambria" pitchFamily="18" charset="0"/>
              </a:rPr>
              <a:t>HOẠT ĐỘNG LUYỆN TÂP- VẬN DỤNG- MỞ RỘNG</a:t>
            </a:r>
          </a:p>
        </p:txBody>
      </p:sp>
      <p:pic>
        <p:nvPicPr>
          <p:cNvPr id="7" name="Tập 23 - Trần Quốc Toản - Lá Cờ Thêu 6 Chữ Và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20736"/>
            <a:ext cx="12192000" cy="6260123"/>
          </a:xfrm>
          <a:prstGeom prst="rect">
            <a:avLst/>
          </a:prstGeom>
        </p:spPr>
      </p:pic>
    </p:spTree>
    <p:extLst>
      <p:ext uri="{BB962C8B-B14F-4D97-AF65-F5344CB8AC3E}">
        <p14:creationId xmlns:p14="http://schemas.microsoft.com/office/powerpoint/2010/main" val="378544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9" name="Freeform 8"/>
          <p:cNvSpPr/>
          <p:nvPr/>
        </p:nvSpPr>
        <p:spPr>
          <a:xfrm>
            <a:off x="2699572" y="1500487"/>
            <a:ext cx="7116867" cy="443497"/>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B9DDBF"/>
          </a:solidFill>
        </p:spPr>
        <p:txBody>
          <a:bodyPr lIns="91395" tIns="45699" rIns="91395" bIns="45699"/>
          <a:lstStyle/>
          <a:p>
            <a:r>
              <a:rPr lang="en-US" dirty="0"/>
              <a:t>                          </a:t>
            </a:r>
            <a:r>
              <a:rPr lang="en-US" sz="2900" b="1" dirty="0">
                <a:solidFill>
                  <a:srgbClr val="FF0000"/>
                </a:solidFill>
                <a:latin typeface="Cambria" pitchFamily="18" charset="0"/>
              </a:rPr>
              <a:t>HOẠT ĐỘNG KHỞI ĐỘNG</a:t>
            </a:r>
          </a:p>
          <a:p>
            <a:r>
              <a:rPr lang="en-US" sz="2900" b="1" dirty="0">
                <a:solidFill>
                  <a:srgbClr val="FF0000"/>
                </a:solidFill>
                <a:latin typeface="Cambria" pitchFamily="18" charset="0"/>
              </a:rPr>
              <a:t>           TRÒ CHƠI : THEO DÒNG LỊCH SỬ</a:t>
            </a:r>
          </a:p>
          <a:p>
            <a:r>
              <a:rPr lang="en-US" sz="2900" b="1" dirty="0">
                <a:solidFill>
                  <a:srgbClr val="FF0000"/>
                </a:solidFill>
                <a:latin typeface="Cambria" pitchFamily="18" charset="0"/>
              </a:rPr>
              <a:t> </a:t>
            </a:r>
          </a:p>
        </p:txBody>
      </p:sp>
      <p:sp>
        <p:nvSpPr>
          <p:cNvPr id="3" name="Content Placeholder 2">
            <a:extLst>
              <a:ext uri="{FF2B5EF4-FFF2-40B4-BE49-F238E27FC236}">
                <a16:creationId xmlns:a16="http://schemas.microsoft.com/office/drawing/2014/main" id="{7CA20429-3FC8-2E79-AC38-487D9DEF015E}"/>
              </a:ext>
            </a:extLst>
          </p:cNvPr>
          <p:cNvSpPr>
            <a:spLocks noGrp="1"/>
          </p:cNvSpPr>
          <p:nvPr>
            <p:ph sz="half" idx="1"/>
          </p:nvPr>
        </p:nvSpPr>
        <p:spPr>
          <a:xfrm>
            <a:off x="246185" y="3345538"/>
            <a:ext cx="11828585" cy="4045256"/>
          </a:xfrm>
        </p:spPr>
        <p:txBody>
          <a:bodyPr>
            <a:normAutofit/>
          </a:bodyPr>
          <a:lstStyle/>
          <a:p>
            <a:pPr algn="just"/>
            <a:r>
              <a:rPr lang="en-US" sz="2400" b="1" dirty="0">
                <a:solidFill>
                  <a:srgbClr val="0000CC"/>
                </a:solidFill>
                <a:latin typeface="Times New Roman" pitchFamily="18" charset="0"/>
                <a:cs typeface="Times New Roman" panose="02020603050405020304" pitchFamily="18" charset="0"/>
              </a:rPr>
              <a:t>THỂ LỆ:</a:t>
            </a:r>
          </a:p>
          <a:p>
            <a:pPr marL="0" indent="0" algn="just">
              <a:buNone/>
              <a:tabLst>
                <a:tab pos="90170" algn="l"/>
                <a:tab pos="180340" algn="l"/>
                <a:tab pos="270510" algn="l"/>
              </a:tabLst>
            </a:pP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ớp</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buNone/>
              <a:tabLst>
                <a:tab pos="90170" algn="l"/>
                <a:tab pos="180340" algn="l"/>
                <a:tab pos="270510" algn="l"/>
              </a:tabLst>
            </a:pP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b="1" kern="100" dirty="0">
              <a:solidFill>
                <a:srgbClr val="0000CC"/>
              </a:solidFill>
              <a:effectLst/>
              <a:latin typeface="Times New Roman" pitchFamily="18" charset="0"/>
              <a:ea typeface="Calibri" panose="020F0502020204030204" pitchFamily="34" charset="0"/>
              <a:cs typeface="Times New Roman" pitchFamily="18" charset="0"/>
            </a:endParaRPr>
          </a:p>
          <a:p>
            <a:pPr marL="0" indent="0" algn="just">
              <a:buNone/>
              <a:tabLst>
                <a:tab pos="90170" algn="l"/>
                <a:tab pos="180340" algn="l"/>
                <a:tab pos="270510" algn="l"/>
              </a:tabLst>
            </a:pP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4. Sau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kern="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ược</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dirty="0">
              <a:solidFill>
                <a:srgbClr val="0000CC"/>
              </a:solidFill>
              <a:effectLst/>
              <a:latin typeface="Times New Roman" pitchFamily="18" charset="0"/>
              <a:ea typeface="Calibri" panose="020F0502020204030204" pitchFamily="34" charset="0"/>
              <a:cs typeface="Times New Roman" pitchFamily="18" charset="0"/>
            </a:endParaRPr>
          </a:p>
          <a:p>
            <a:pPr marL="0" indent="0" algn="just">
              <a:buNone/>
              <a:tabLst>
                <a:tab pos="90170" algn="l"/>
                <a:tab pos="180340" algn="l"/>
                <a:tab pos="270510" algn="l"/>
              </a:tabLst>
            </a:pP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giành</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100" dirty="0">
              <a:solidFill>
                <a:srgbClr val="0000CC"/>
              </a:solidFill>
              <a:effectLst/>
              <a:latin typeface="Times New Roman" pitchFamily="18" charset="0"/>
              <a:ea typeface="Calibri" panose="020F0502020204030204" pitchFamily="34" charset="0"/>
              <a:cs typeface="Times New Roman" pitchFamily="18" charset="0"/>
            </a:endParaRPr>
          </a:p>
          <a:p>
            <a:pPr marL="0" indent="0" algn="just">
              <a:buNone/>
            </a:pPr>
            <a:endParaRPr 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92349943"/>
              </p:ext>
            </p:extLst>
          </p:nvPr>
        </p:nvGraphicFramePr>
        <p:xfrm>
          <a:off x="943897" y="2525476"/>
          <a:ext cx="11248103" cy="672910"/>
        </p:xfrm>
        <a:graphic>
          <a:graphicData uri="http://schemas.openxmlformats.org/drawingml/2006/table">
            <a:tbl>
              <a:tblPr/>
              <a:tblGrid>
                <a:gridCol w="11248103">
                  <a:extLst>
                    <a:ext uri="{9D8B030D-6E8A-4147-A177-3AD203B41FA5}">
                      <a16:colId xmlns:a16="http://schemas.microsoft.com/office/drawing/2014/main" val="20000"/>
                    </a:ext>
                  </a:extLst>
                </a:gridCol>
              </a:tblGrid>
              <a:tr h="0">
                <a:tc>
                  <a:txBody>
                    <a:bodyPr/>
                    <a:lstStyle/>
                    <a:p>
                      <a:pPr algn="just">
                        <a:lnSpc>
                          <a:spcPct val="115000"/>
                        </a:lnSpc>
                        <a:spcAft>
                          <a:spcPts val="0"/>
                        </a:spcAft>
                        <a:tabLst>
                          <a:tab pos="90170" algn="l"/>
                          <a:tab pos="180340" algn="l"/>
                        </a:tabLst>
                      </a:pPr>
                      <a:r>
                        <a:rPr lang="en-US" sz="2000" b="1" baseline="0" dirty="0">
                          <a:effectLst/>
                          <a:latin typeface="Times New Roman"/>
                          <a:ea typeface="Times New Roman"/>
                        </a:rPr>
                        <a:t>  (</a:t>
                      </a:r>
                      <a:r>
                        <a:rPr lang="en-US" sz="2000" b="1" dirty="0" err="1">
                          <a:effectLst/>
                          <a:latin typeface="Times New Roman"/>
                          <a:ea typeface="Times New Roman"/>
                        </a:rPr>
                        <a:t>Lồng</a:t>
                      </a:r>
                      <a:r>
                        <a:rPr lang="en-US" sz="2000" b="1" dirty="0">
                          <a:effectLst/>
                          <a:latin typeface="Times New Roman"/>
                          <a:ea typeface="Times New Roman"/>
                        </a:rPr>
                        <a:t> </a:t>
                      </a:r>
                      <a:r>
                        <a:rPr lang="en-US" sz="2000" b="1" dirty="0" err="1">
                          <a:effectLst/>
                          <a:latin typeface="Times New Roman"/>
                          <a:ea typeface="Times New Roman"/>
                        </a:rPr>
                        <a:t>ghép</a:t>
                      </a:r>
                      <a:r>
                        <a:rPr lang="en-US" sz="2000" b="1" dirty="0">
                          <a:effectLst/>
                          <a:latin typeface="Times New Roman"/>
                          <a:ea typeface="Times New Roman"/>
                        </a:rPr>
                        <a:t> ANQP: </a:t>
                      </a:r>
                      <a:r>
                        <a:rPr lang="en-US" sz="2000" b="1" dirty="0" err="1">
                          <a:effectLst/>
                          <a:latin typeface="Times New Roman"/>
                          <a:ea typeface="Times New Roman"/>
                        </a:rPr>
                        <a:t>Giới</a:t>
                      </a:r>
                      <a:r>
                        <a:rPr lang="en-US" sz="2000" b="1" dirty="0">
                          <a:effectLst/>
                          <a:latin typeface="Times New Roman"/>
                          <a:ea typeface="Times New Roman"/>
                        </a:rPr>
                        <a:t> </a:t>
                      </a:r>
                      <a:r>
                        <a:rPr lang="en-US" sz="2000" b="1" dirty="0" err="1">
                          <a:effectLst/>
                          <a:latin typeface="Times New Roman"/>
                          <a:ea typeface="Times New Roman"/>
                        </a:rPr>
                        <a:t>thiệu</a:t>
                      </a:r>
                      <a:r>
                        <a:rPr lang="en-US" sz="2000" b="1" dirty="0">
                          <a:effectLst/>
                          <a:latin typeface="Times New Roman"/>
                          <a:ea typeface="Times New Roman"/>
                        </a:rPr>
                        <a:t> </a:t>
                      </a:r>
                      <a:r>
                        <a:rPr lang="en-US" sz="2000" b="1" dirty="0" err="1">
                          <a:effectLst/>
                          <a:latin typeface="Times New Roman"/>
                          <a:ea typeface="Times New Roman"/>
                        </a:rPr>
                        <a:t>về</a:t>
                      </a:r>
                      <a:r>
                        <a:rPr lang="en-US" sz="2000" b="1" dirty="0">
                          <a:effectLst/>
                          <a:latin typeface="Times New Roman"/>
                          <a:ea typeface="Times New Roman"/>
                        </a:rPr>
                        <a:t> </a:t>
                      </a:r>
                      <a:r>
                        <a:rPr lang="en-US" sz="2000" b="1" dirty="0" err="1">
                          <a:effectLst/>
                          <a:latin typeface="Times New Roman"/>
                          <a:ea typeface="Times New Roman"/>
                        </a:rPr>
                        <a:t>những</a:t>
                      </a:r>
                      <a:r>
                        <a:rPr lang="en-US" sz="2000" b="1" dirty="0">
                          <a:effectLst/>
                          <a:latin typeface="Times New Roman"/>
                          <a:ea typeface="Times New Roman"/>
                        </a:rPr>
                        <a:t> </a:t>
                      </a:r>
                      <a:r>
                        <a:rPr lang="en-US" sz="2000" b="1" dirty="0" err="1">
                          <a:effectLst/>
                          <a:latin typeface="Times New Roman"/>
                          <a:ea typeface="Times New Roman"/>
                        </a:rPr>
                        <a:t>anh</a:t>
                      </a:r>
                      <a:r>
                        <a:rPr lang="en-US" sz="2000" b="1" dirty="0">
                          <a:effectLst/>
                          <a:latin typeface="Times New Roman"/>
                          <a:ea typeface="Times New Roman"/>
                        </a:rPr>
                        <a:t> </a:t>
                      </a:r>
                      <a:r>
                        <a:rPr lang="en-US" sz="2000" b="1" dirty="0" err="1">
                          <a:effectLst/>
                          <a:latin typeface="Times New Roman"/>
                          <a:ea typeface="Times New Roman"/>
                        </a:rPr>
                        <a:t>hùng</a:t>
                      </a:r>
                      <a:r>
                        <a:rPr lang="en-US" sz="2000" b="1" dirty="0">
                          <a:effectLst/>
                          <a:latin typeface="Times New Roman"/>
                          <a:ea typeface="Times New Roman"/>
                        </a:rPr>
                        <a:t> </a:t>
                      </a:r>
                      <a:r>
                        <a:rPr lang="en-US" sz="2000" b="1" dirty="0" err="1">
                          <a:effectLst/>
                          <a:latin typeface="Times New Roman"/>
                          <a:ea typeface="Times New Roman"/>
                        </a:rPr>
                        <a:t>có</a:t>
                      </a:r>
                      <a:r>
                        <a:rPr lang="en-US" sz="2000" b="1" dirty="0">
                          <a:effectLst/>
                          <a:latin typeface="Times New Roman"/>
                          <a:ea typeface="Times New Roman"/>
                        </a:rPr>
                        <a:t> </a:t>
                      </a:r>
                      <a:r>
                        <a:rPr lang="en-US" sz="2000" b="1" dirty="0" err="1">
                          <a:effectLst/>
                          <a:latin typeface="Times New Roman"/>
                          <a:ea typeface="Times New Roman"/>
                        </a:rPr>
                        <a:t>công</a:t>
                      </a:r>
                      <a:r>
                        <a:rPr lang="en-US" sz="2000" b="1" dirty="0">
                          <a:effectLst/>
                          <a:latin typeface="Times New Roman"/>
                          <a:ea typeface="Times New Roman"/>
                        </a:rPr>
                        <a:t> </a:t>
                      </a:r>
                      <a:r>
                        <a:rPr lang="en-US" sz="2000" b="1" dirty="0" err="1">
                          <a:effectLst/>
                          <a:latin typeface="Times New Roman"/>
                          <a:ea typeface="Times New Roman"/>
                        </a:rPr>
                        <a:t>lớn</a:t>
                      </a:r>
                      <a:r>
                        <a:rPr lang="en-US" sz="2000" b="1" dirty="0">
                          <a:effectLst/>
                          <a:latin typeface="Times New Roman"/>
                          <a:ea typeface="Times New Roman"/>
                        </a:rPr>
                        <a:t> </a:t>
                      </a:r>
                      <a:r>
                        <a:rPr lang="en-US" sz="2000" b="1" dirty="0" err="1">
                          <a:effectLst/>
                          <a:latin typeface="Times New Roman"/>
                          <a:ea typeface="Times New Roman"/>
                        </a:rPr>
                        <a:t>trong</a:t>
                      </a:r>
                      <a:r>
                        <a:rPr lang="en-US" sz="2000" b="1" dirty="0">
                          <a:effectLst/>
                          <a:latin typeface="Times New Roman"/>
                          <a:ea typeface="Times New Roman"/>
                        </a:rPr>
                        <a:t> </a:t>
                      </a:r>
                      <a:r>
                        <a:rPr lang="en-US" sz="2000" b="1" dirty="0" err="1">
                          <a:effectLst/>
                          <a:latin typeface="Times New Roman"/>
                          <a:ea typeface="Times New Roman"/>
                        </a:rPr>
                        <a:t>công</a:t>
                      </a:r>
                      <a:r>
                        <a:rPr lang="en-US" sz="2000" b="1" dirty="0">
                          <a:effectLst/>
                          <a:latin typeface="Times New Roman"/>
                          <a:ea typeface="Times New Roman"/>
                        </a:rPr>
                        <a:t> </a:t>
                      </a:r>
                      <a:r>
                        <a:rPr lang="en-US" sz="2000" b="1" dirty="0" err="1">
                          <a:effectLst/>
                          <a:latin typeface="Times New Roman"/>
                          <a:ea typeface="Times New Roman"/>
                        </a:rPr>
                        <a:t>cuộc</a:t>
                      </a:r>
                      <a:r>
                        <a:rPr lang="en-US" sz="2000" b="1" dirty="0">
                          <a:effectLst/>
                          <a:latin typeface="Times New Roman"/>
                          <a:ea typeface="Times New Roman"/>
                        </a:rPr>
                        <a:t> </a:t>
                      </a:r>
                      <a:r>
                        <a:rPr lang="en-US" sz="2000" b="1" dirty="0" err="1">
                          <a:effectLst/>
                          <a:latin typeface="Times New Roman"/>
                          <a:ea typeface="Times New Roman"/>
                        </a:rPr>
                        <a:t>kháng</a:t>
                      </a:r>
                      <a:r>
                        <a:rPr lang="en-US" sz="2000" b="1" dirty="0">
                          <a:effectLst/>
                          <a:latin typeface="Times New Roman"/>
                          <a:ea typeface="Times New Roman"/>
                        </a:rPr>
                        <a:t> </a:t>
                      </a:r>
                      <a:r>
                        <a:rPr lang="en-US" sz="2000" b="1" dirty="0" err="1">
                          <a:effectLst/>
                          <a:latin typeface="Times New Roman"/>
                          <a:ea typeface="Times New Roman"/>
                        </a:rPr>
                        <a:t>chiến</a:t>
                      </a:r>
                      <a:r>
                        <a:rPr lang="en-US" sz="2000" b="1" dirty="0">
                          <a:effectLst/>
                          <a:latin typeface="Times New Roman"/>
                          <a:ea typeface="Times New Roman"/>
                        </a:rPr>
                        <a:t> </a:t>
                      </a:r>
                      <a:r>
                        <a:rPr lang="en-US" sz="2000" b="1" dirty="0" err="1">
                          <a:effectLst/>
                          <a:latin typeface="Times New Roman"/>
                          <a:ea typeface="Times New Roman"/>
                        </a:rPr>
                        <a:t>chống</a:t>
                      </a:r>
                      <a:r>
                        <a:rPr lang="en-US" sz="2000" b="1" dirty="0">
                          <a:effectLst/>
                          <a:latin typeface="Times New Roman"/>
                          <a:ea typeface="Times New Roman"/>
                        </a:rPr>
                        <a:t> </a:t>
                      </a:r>
                      <a:r>
                        <a:rPr lang="en-US" sz="2000" b="1" dirty="0" err="1">
                          <a:effectLst/>
                          <a:latin typeface="Times New Roman"/>
                          <a:ea typeface="Times New Roman"/>
                        </a:rPr>
                        <a:t>ngoại</a:t>
                      </a:r>
                      <a:r>
                        <a:rPr lang="en-US" sz="2000" b="1" dirty="0">
                          <a:effectLst/>
                          <a:latin typeface="Times New Roman"/>
                          <a:ea typeface="Times New Roman"/>
                        </a:rPr>
                        <a:t> </a:t>
                      </a:r>
                      <a:r>
                        <a:rPr lang="en-US" sz="2000" b="1" dirty="0" err="1">
                          <a:effectLst/>
                          <a:latin typeface="Times New Roman"/>
                          <a:ea typeface="Times New Roman"/>
                        </a:rPr>
                        <a:t>xâm</a:t>
                      </a:r>
                      <a:r>
                        <a:rPr lang="en-US" sz="2000" b="1" dirty="0">
                          <a:effectLst/>
                          <a:latin typeface="Times New Roman"/>
                          <a:ea typeface="Times New Roman"/>
                        </a:rPr>
                        <a:t> </a:t>
                      </a:r>
                      <a:r>
                        <a:rPr lang="en-US" sz="2000" b="1" dirty="0" err="1">
                          <a:effectLst/>
                          <a:latin typeface="Times New Roman"/>
                          <a:ea typeface="Times New Roman"/>
                        </a:rPr>
                        <a:t>của</a:t>
                      </a:r>
                      <a:r>
                        <a:rPr lang="en-US" sz="2000" b="1" dirty="0">
                          <a:effectLst/>
                          <a:latin typeface="Times New Roman"/>
                          <a:ea typeface="Times New Roman"/>
                        </a:rPr>
                        <a:t> </a:t>
                      </a:r>
                      <a:r>
                        <a:rPr lang="en-US" sz="2000" b="1" dirty="0" err="1">
                          <a:effectLst/>
                          <a:latin typeface="Times New Roman"/>
                          <a:ea typeface="Times New Roman"/>
                        </a:rPr>
                        <a:t>dân</a:t>
                      </a:r>
                      <a:r>
                        <a:rPr lang="en-US" sz="2000" b="1" dirty="0">
                          <a:effectLst/>
                          <a:latin typeface="Times New Roman"/>
                          <a:ea typeface="Times New Roman"/>
                        </a:rPr>
                        <a:t> </a:t>
                      </a:r>
                      <a:r>
                        <a:rPr lang="en-US" sz="2000" b="1" dirty="0" err="1">
                          <a:effectLst/>
                          <a:latin typeface="Times New Roman"/>
                          <a:ea typeface="Times New Roman"/>
                        </a:rPr>
                        <a:t>tộc</a:t>
                      </a:r>
                      <a:r>
                        <a:rPr lang="en-US" sz="2000" b="1" dirty="0">
                          <a:effectLst/>
                          <a:latin typeface="Times New Roman"/>
                          <a:ea typeface="Times New Roman"/>
                        </a:rPr>
                        <a:t> </a:t>
                      </a:r>
                      <a:r>
                        <a:rPr lang="en-US" sz="2000" b="1" dirty="0" err="1">
                          <a:effectLst/>
                          <a:latin typeface="Times New Roman"/>
                          <a:ea typeface="Times New Roman"/>
                        </a:rPr>
                        <a:t>Việt</a:t>
                      </a:r>
                      <a:r>
                        <a:rPr lang="en-US" sz="2000" b="1" dirty="0">
                          <a:effectLst/>
                          <a:latin typeface="Times New Roman"/>
                          <a:ea typeface="Times New Roman"/>
                        </a:rPr>
                        <a:t> Nam)</a:t>
                      </a:r>
                      <a:endParaRPr lang="en-US" sz="2000" dirty="0">
                        <a:effectLst/>
                        <a:latin typeface="Times New Roman"/>
                        <a:ea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0895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427906"/>
            <a:ext cx="12039598" cy="1908190"/>
          </a:xfrm>
          <a:prstGeom prst="rect">
            <a:avLst/>
          </a:prstGeom>
        </p:spPr>
        <p:txBody>
          <a:bodyPr wrap="square" lIns="60936" tIns="30468" rIns="60936" bIns="30468">
            <a:spAutoFit/>
          </a:bodyPr>
          <a:lstStyle/>
          <a:p>
            <a:pPr algn="just"/>
            <a:r>
              <a:rPr lang="en-US" sz="3000" b="1" i="1" dirty="0">
                <a:solidFill>
                  <a:srgbClr val="7030A0"/>
                </a:solidFill>
                <a:latin typeface="Cambria" pitchFamily="18" charset="0"/>
                <a:cs typeface="Times New Roman" panose="02020603050405020304" pitchFamily="18" charset="0"/>
              </a:rPr>
              <a:t> </a:t>
            </a:r>
            <a:r>
              <a:rPr lang="en-US" sz="3000" b="1" i="1" dirty="0" err="1">
                <a:solidFill>
                  <a:srgbClr val="7030A0"/>
                </a:solidFill>
                <a:latin typeface="Cambria" pitchFamily="18" charset="0"/>
                <a:cs typeface="Times New Roman" panose="02020603050405020304" pitchFamily="18" charset="0"/>
              </a:rPr>
              <a:t>Từ</a:t>
            </a:r>
            <a:r>
              <a:rPr lang="en-US" sz="3000" b="1" i="1" dirty="0">
                <a:solidFill>
                  <a:srgbClr val="7030A0"/>
                </a:solidFill>
                <a:latin typeface="Cambria" pitchFamily="18" charset="0"/>
                <a:cs typeface="Times New Roman" panose="02020603050405020304" pitchFamily="18" charset="0"/>
              </a:rPr>
              <a:t> </a:t>
            </a:r>
            <a:r>
              <a:rPr lang="vi-VN" sz="3000" b="1" i="1" dirty="0">
                <a:solidFill>
                  <a:srgbClr val="7030A0"/>
                </a:solidFill>
                <a:latin typeface="Cambria" pitchFamily="18" charset="0"/>
                <a:cs typeface="Times New Roman" panose="02020603050405020304" pitchFamily="18" charset="0"/>
              </a:rPr>
              <a:t>nội dung bài học và đoạn phim vừa xem, em hãy viết đoạn văn ngắn (</a:t>
            </a:r>
            <a:r>
              <a:rPr lang="en-US" sz="3000" b="1" i="1" dirty="0">
                <a:solidFill>
                  <a:srgbClr val="7030A0"/>
                </a:solidFill>
                <a:latin typeface="Cambria" pitchFamily="18" charset="0"/>
                <a:cs typeface="Times New Roman" panose="02020603050405020304" pitchFamily="18" charset="0"/>
              </a:rPr>
              <a:t>4</a:t>
            </a:r>
            <a:r>
              <a:rPr lang="vi-VN" sz="3000" b="1" i="1" dirty="0">
                <a:solidFill>
                  <a:srgbClr val="7030A0"/>
                </a:solidFill>
                <a:latin typeface="Cambria" pitchFamily="18" charset="0"/>
                <a:cs typeface="Times New Roman" panose="02020603050405020304" pitchFamily="18" charset="0"/>
              </a:rPr>
              <a:t>-</a:t>
            </a:r>
            <a:r>
              <a:rPr lang="en-US" sz="3000" b="1" i="1" dirty="0">
                <a:solidFill>
                  <a:srgbClr val="7030A0"/>
                </a:solidFill>
                <a:latin typeface="Cambria" pitchFamily="18" charset="0"/>
                <a:cs typeface="Times New Roman" panose="02020603050405020304" pitchFamily="18" charset="0"/>
              </a:rPr>
              <a:t>6</a:t>
            </a:r>
            <a:r>
              <a:rPr lang="vi-VN" sz="3000" b="1" i="1" dirty="0">
                <a:solidFill>
                  <a:srgbClr val="7030A0"/>
                </a:solidFill>
                <a:latin typeface="Cambria" pitchFamily="18" charset="0"/>
                <a:cs typeface="Times New Roman" panose="02020603050405020304" pitchFamily="18" charset="0"/>
              </a:rPr>
              <a:t> câu)  nêu lên suy nghĩ  của em về trách nhiệm của bản thân trong việc xây dựng và bảo vệ đất nước hôm nay. </a:t>
            </a:r>
            <a:r>
              <a:rPr lang="vi-VN" sz="3000" b="1" i="1" dirty="0">
                <a:solidFill>
                  <a:srgbClr val="1B9315"/>
                </a:solidFill>
                <a:latin typeface="Cambria" pitchFamily="18" charset="0"/>
                <a:cs typeface="Times New Roman" panose="02020603050405020304" pitchFamily="18" charset="0"/>
              </a:rPr>
              <a:t>(Tích hợp kiến thức QPAN)</a:t>
            </a:r>
            <a:r>
              <a:rPr lang="en-US" sz="3000" b="1" i="1" dirty="0">
                <a:solidFill>
                  <a:srgbClr val="1B9315"/>
                </a:solidFill>
                <a:latin typeface="Cambria" pitchFamily="18" charset="0"/>
                <a:cs typeface="Times New Roman" panose="02020603050405020304" pitchFamily="18" charset="0"/>
              </a:rPr>
              <a:t> </a:t>
            </a:r>
          </a:p>
        </p:txBody>
      </p:sp>
      <p:sp>
        <p:nvSpPr>
          <p:cNvPr id="4" name="Rectangle 3"/>
          <p:cNvSpPr/>
          <p:nvPr/>
        </p:nvSpPr>
        <p:spPr>
          <a:xfrm>
            <a:off x="1981200" y="-189337"/>
            <a:ext cx="7264400" cy="668364"/>
          </a:xfrm>
          <a:prstGeom prst="rect">
            <a:avLst/>
          </a:prstGeom>
        </p:spPr>
        <p:txBody>
          <a:bodyPr wrap="square" lIns="60936" tIns="30468" rIns="60936" bIns="30468">
            <a:spAutoFit/>
          </a:bodyPr>
          <a:lstStyle/>
          <a:p>
            <a:pPr algn="ctr">
              <a:lnSpc>
                <a:spcPct val="150000"/>
              </a:lnSpc>
            </a:pPr>
            <a:r>
              <a:rPr lang="en-US" sz="3000" b="1" i="1" dirty="0" err="1">
                <a:solidFill>
                  <a:srgbClr val="00B0F0"/>
                </a:solidFill>
                <a:latin typeface="Cambria" pitchFamily="18" charset="0"/>
                <a:cs typeface="Times New Roman" panose="02020603050405020304" pitchFamily="18" charset="0"/>
              </a:rPr>
              <a:t>Viết</a:t>
            </a:r>
            <a:r>
              <a:rPr lang="en-US" sz="3000" b="1" i="1" dirty="0">
                <a:solidFill>
                  <a:srgbClr val="00B0F0"/>
                </a:solidFill>
                <a:latin typeface="Cambria" pitchFamily="18" charset="0"/>
                <a:cs typeface="Times New Roman" panose="02020603050405020304" pitchFamily="18" charset="0"/>
              </a:rPr>
              <a:t> </a:t>
            </a:r>
            <a:r>
              <a:rPr lang="en-US" sz="3000" b="1" i="1" dirty="0" err="1">
                <a:solidFill>
                  <a:srgbClr val="00B0F0"/>
                </a:solidFill>
                <a:latin typeface="Cambria" pitchFamily="18" charset="0"/>
                <a:cs typeface="Times New Roman" panose="02020603050405020304" pitchFamily="18" charset="0"/>
              </a:rPr>
              <a:t>ứng</a:t>
            </a:r>
            <a:r>
              <a:rPr lang="en-US" sz="3000" b="1" i="1" dirty="0">
                <a:solidFill>
                  <a:srgbClr val="00B0F0"/>
                </a:solidFill>
                <a:latin typeface="Cambria" pitchFamily="18" charset="0"/>
                <a:cs typeface="Times New Roman" panose="02020603050405020304" pitchFamily="18" charset="0"/>
              </a:rPr>
              <a:t> </a:t>
            </a:r>
            <a:r>
              <a:rPr lang="en-US" sz="3000" b="1" i="1" dirty="0" err="1">
                <a:solidFill>
                  <a:srgbClr val="00B0F0"/>
                </a:solidFill>
                <a:latin typeface="Cambria" pitchFamily="18" charset="0"/>
                <a:cs typeface="Times New Roman" panose="02020603050405020304" pitchFamily="18" charset="0"/>
              </a:rPr>
              <a:t>dụng</a:t>
            </a:r>
            <a:endParaRPr lang="en-US" sz="3000" b="1" i="1" dirty="0">
              <a:solidFill>
                <a:srgbClr val="00B0F0"/>
              </a:solidFill>
              <a:latin typeface="Cambria"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105508" y="2371265"/>
          <a:ext cx="12086491" cy="2133600"/>
        </p:xfrm>
        <a:graphic>
          <a:graphicData uri="http://schemas.openxmlformats.org/drawingml/2006/table">
            <a:tbl>
              <a:tblPr/>
              <a:tblGrid>
                <a:gridCol w="12086491">
                  <a:extLst>
                    <a:ext uri="{9D8B030D-6E8A-4147-A177-3AD203B41FA5}">
                      <a16:colId xmlns:a16="http://schemas.microsoft.com/office/drawing/2014/main" val="20000"/>
                    </a:ext>
                  </a:extLst>
                </a:gridCol>
              </a:tblGrid>
              <a:tr h="0">
                <a:tc>
                  <a:txBody>
                    <a:bodyPr/>
                    <a:lstStyle/>
                    <a:p>
                      <a:pPr algn="just">
                        <a:spcAft>
                          <a:spcPts val="0"/>
                        </a:spcAft>
                      </a:pPr>
                      <a:r>
                        <a:rPr lang="en-US" sz="2800" b="1" dirty="0" err="1">
                          <a:effectLst/>
                          <a:latin typeface="Times New Roman"/>
                          <a:ea typeface="Times New Roman"/>
                        </a:rPr>
                        <a:t>Gợi</a:t>
                      </a:r>
                      <a:r>
                        <a:rPr lang="en-US" sz="2800" b="1" dirty="0">
                          <a:effectLst/>
                          <a:latin typeface="Times New Roman"/>
                          <a:ea typeface="Times New Roman"/>
                        </a:rPr>
                        <a:t> ý: </a:t>
                      </a:r>
                      <a:endParaRPr lang="en-US" sz="2800" dirty="0">
                        <a:effectLst/>
                        <a:latin typeface="Times New Roman"/>
                        <a:ea typeface="Times New Roman"/>
                      </a:endParaRPr>
                    </a:p>
                    <a:p>
                      <a:pPr marL="342900" lvl="0" indent="-342900" algn="just">
                        <a:spcAft>
                          <a:spcPts val="0"/>
                        </a:spcAft>
                        <a:buFont typeface="Times New Roman"/>
                        <a:buChar char="-"/>
                        <a:tabLst>
                          <a:tab pos="457200" algn="l"/>
                        </a:tabLst>
                      </a:pPr>
                      <a:r>
                        <a:rPr lang="en-US" sz="2800" dirty="0" err="1">
                          <a:effectLst/>
                          <a:latin typeface="Times New Roman"/>
                          <a:ea typeface="Times New Roman"/>
                        </a:rPr>
                        <a:t>Hình</a:t>
                      </a:r>
                      <a:r>
                        <a:rPr lang="en-US" sz="2800" dirty="0">
                          <a:effectLst/>
                          <a:latin typeface="Times New Roman"/>
                          <a:ea typeface="Times New Roman"/>
                        </a:rPr>
                        <a:t> </a:t>
                      </a:r>
                      <a:r>
                        <a:rPr lang="en-US" sz="2800" dirty="0" err="1">
                          <a:effectLst/>
                          <a:latin typeface="Times New Roman"/>
                          <a:ea typeface="Times New Roman"/>
                        </a:rPr>
                        <a:t>thức</a:t>
                      </a:r>
                      <a:r>
                        <a:rPr lang="en-US" sz="2800" dirty="0">
                          <a:effectLst/>
                          <a:latin typeface="Times New Roman"/>
                          <a:ea typeface="Times New Roman"/>
                        </a:rPr>
                        <a:t>: </a:t>
                      </a:r>
                      <a:r>
                        <a:rPr lang="en-US" sz="2800" dirty="0" err="1">
                          <a:effectLst/>
                          <a:latin typeface="Times New Roman"/>
                          <a:ea typeface="Times New Roman"/>
                        </a:rPr>
                        <a:t>Đoạn</a:t>
                      </a:r>
                      <a:r>
                        <a:rPr lang="en-US" sz="2800" dirty="0">
                          <a:effectLst/>
                          <a:latin typeface="Times New Roman"/>
                          <a:ea typeface="Times New Roman"/>
                        </a:rPr>
                        <a:t> </a:t>
                      </a:r>
                      <a:r>
                        <a:rPr lang="en-US" sz="2800" dirty="0" err="1">
                          <a:effectLst/>
                          <a:latin typeface="Times New Roman"/>
                          <a:ea typeface="Times New Roman"/>
                        </a:rPr>
                        <a:t>văn</a:t>
                      </a:r>
                      <a:r>
                        <a:rPr lang="en-US" sz="2800" dirty="0">
                          <a:effectLst/>
                          <a:latin typeface="Times New Roman"/>
                          <a:ea typeface="Times New Roman"/>
                        </a:rPr>
                        <a:t> </a:t>
                      </a:r>
                      <a:r>
                        <a:rPr lang="en-US" sz="2800" dirty="0" err="1">
                          <a:effectLst/>
                          <a:latin typeface="Times New Roman"/>
                          <a:ea typeface="Times New Roman"/>
                        </a:rPr>
                        <a:t>ngắn</a:t>
                      </a:r>
                      <a:r>
                        <a:rPr lang="en-US" sz="2800" dirty="0">
                          <a:effectLst/>
                          <a:latin typeface="Times New Roman"/>
                          <a:ea typeface="Times New Roman"/>
                        </a:rPr>
                        <a:t> ( 4-6 </a:t>
                      </a:r>
                      <a:r>
                        <a:rPr lang="en-US" sz="2800" dirty="0" err="1">
                          <a:effectLst/>
                          <a:latin typeface="Times New Roman"/>
                          <a:ea typeface="Times New Roman"/>
                        </a:rPr>
                        <a:t>câu</a:t>
                      </a:r>
                      <a:r>
                        <a:rPr lang="en-US" sz="2800" dirty="0">
                          <a:effectLst/>
                          <a:latin typeface="Times New Roman"/>
                          <a:ea typeface="Times New Roman"/>
                        </a:rPr>
                        <a:t>)</a:t>
                      </a:r>
                    </a:p>
                    <a:p>
                      <a:pPr marL="342900" lvl="0" indent="-342900" algn="just">
                        <a:spcAft>
                          <a:spcPts val="0"/>
                        </a:spcAft>
                        <a:buFont typeface="Times New Roman"/>
                        <a:buChar char="-"/>
                        <a:tabLst>
                          <a:tab pos="457200" algn="l"/>
                        </a:tabLst>
                      </a:pPr>
                      <a:r>
                        <a:rPr lang="en-US" sz="2800" dirty="0" err="1">
                          <a:effectLst/>
                          <a:latin typeface="Times New Roman"/>
                          <a:ea typeface="Times New Roman"/>
                        </a:rPr>
                        <a:t>Nội</a:t>
                      </a:r>
                      <a:r>
                        <a:rPr lang="en-US" sz="2800" dirty="0">
                          <a:effectLst/>
                          <a:latin typeface="Times New Roman"/>
                          <a:ea typeface="Times New Roman"/>
                        </a:rPr>
                        <a:t> dung: </a:t>
                      </a:r>
                      <a:r>
                        <a:rPr lang="en-US" sz="2800" i="1" dirty="0">
                          <a:effectLst/>
                          <a:latin typeface="Times New Roman"/>
                          <a:ea typeface="Times New Roman"/>
                        </a:rPr>
                        <a:t> </a:t>
                      </a:r>
                      <a:r>
                        <a:rPr lang="en-US" sz="2800" i="1" dirty="0" err="1">
                          <a:solidFill>
                            <a:schemeClr val="tx1"/>
                          </a:solidFill>
                          <a:effectLst/>
                          <a:latin typeface="Times New Roman"/>
                          <a:ea typeface="Times New Roman"/>
                        </a:rPr>
                        <a:t>suy</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nghĩ</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về</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trách</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nhiệm</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của</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bản</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thân</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trong</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việc</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xây</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dựng</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và</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bảo</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vệ</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đất</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nước</a:t>
                      </a:r>
                      <a:r>
                        <a:rPr lang="en-US" sz="2800" i="1" dirty="0">
                          <a:solidFill>
                            <a:schemeClr val="tx1"/>
                          </a:solidFill>
                          <a:effectLst/>
                          <a:latin typeface="Times New Roman"/>
                          <a:ea typeface="Times New Roman"/>
                        </a:rPr>
                        <a:t> </a:t>
                      </a:r>
                      <a:r>
                        <a:rPr lang="en-US" sz="2800" i="1" dirty="0" err="1">
                          <a:solidFill>
                            <a:schemeClr val="tx1"/>
                          </a:solidFill>
                          <a:effectLst/>
                          <a:latin typeface="Times New Roman"/>
                          <a:ea typeface="Times New Roman"/>
                        </a:rPr>
                        <a:t>hôm</a:t>
                      </a:r>
                      <a:r>
                        <a:rPr lang="en-US" sz="2800" i="1" dirty="0">
                          <a:solidFill>
                            <a:schemeClr val="tx1"/>
                          </a:solidFill>
                          <a:effectLst/>
                          <a:latin typeface="Times New Roman"/>
                          <a:ea typeface="Times New Roman"/>
                        </a:rPr>
                        <a:t> nay</a:t>
                      </a:r>
                      <a:r>
                        <a:rPr lang="en-US" sz="2800" dirty="0">
                          <a:solidFill>
                            <a:schemeClr val="tx1"/>
                          </a:solidFill>
                          <a:effectLst/>
                          <a:latin typeface="Times New Roman"/>
                          <a:ea typeface="Times New Roman"/>
                        </a:rPr>
                        <a:t>.</a:t>
                      </a:r>
                    </a:p>
                    <a:p>
                      <a:pPr marL="342900" lvl="0" indent="-342900" algn="just">
                        <a:spcAft>
                          <a:spcPts val="0"/>
                        </a:spcAft>
                        <a:buFont typeface="Times New Roman"/>
                        <a:buChar char="-"/>
                        <a:tabLst>
                          <a:tab pos="457200" algn="l"/>
                        </a:tabLst>
                      </a:pPr>
                      <a:r>
                        <a:rPr lang="en-US" sz="2800" dirty="0" err="1">
                          <a:effectLst/>
                          <a:latin typeface="Times New Roman"/>
                          <a:ea typeface="Times New Roman"/>
                        </a:rPr>
                        <a:t>Thời</a:t>
                      </a:r>
                      <a:r>
                        <a:rPr lang="en-US" sz="2800" dirty="0">
                          <a:effectLst/>
                          <a:latin typeface="Times New Roman"/>
                          <a:ea typeface="Times New Roman"/>
                        </a:rPr>
                        <a:t> </a:t>
                      </a:r>
                      <a:r>
                        <a:rPr lang="en-US" sz="2800" dirty="0" err="1">
                          <a:effectLst/>
                          <a:latin typeface="Times New Roman"/>
                          <a:ea typeface="Times New Roman"/>
                        </a:rPr>
                        <a:t>gian</a:t>
                      </a:r>
                      <a:r>
                        <a:rPr lang="en-US" sz="2800" dirty="0">
                          <a:effectLst/>
                          <a:latin typeface="Times New Roman"/>
                          <a:ea typeface="Times New Roman"/>
                        </a:rPr>
                        <a:t>: 10 </a:t>
                      </a:r>
                      <a:r>
                        <a:rPr lang="en-US" sz="2800" dirty="0" err="1">
                          <a:effectLst/>
                          <a:latin typeface="Times New Roman"/>
                          <a:ea typeface="Times New Roman"/>
                        </a:rPr>
                        <a:t>phút</a:t>
                      </a:r>
                      <a:r>
                        <a:rPr lang="en-US" sz="2800" dirty="0">
                          <a:effectLst/>
                          <a:latin typeface="Times New Roman"/>
                          <a:ea typeface="Times New Roman"/>
                        </a:rPr>
                        <a:t> </a:t>
                      </a: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639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9" descr="PHẦN II, TẬP 11: VƯỜN KHÔNG NHÀ TRỐNG | PHẦN II, TẬP 11: VƯỜN KHÔNG NHÀ  TRỐNG Chiến thắng tại Bình Lệ Nguyên tạo đà cho quân Mông Cổ kéo về đá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8" name="Picture 2" descr="C:\Users\ASUS\Desktop\CHUẨN BỊ CHO QPAN\canh giữ biển đả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927705"/>
            <a:ext cx="3552092" cy="399654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ASUS\Desktop\CHUẨN BỊ CHO QPAN\hơn 600 chiến sĩ tình nguyện mùa hè xanh lên đường thực hiện nhiệm vụ.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416" y="915982"/>
            <a:ext cx="4161690" cy="4008267"/>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ASUS\Desktop\CHUẨN BỊ CHO QPAN\Học sinh đạt giải quốc tế.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542" y="915982"/>
            <a:ext cx="4384428" cy="4008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887" y="4947696"/>
            <a:ext cx="12235715" cy="1862048"/>
          </a:xfrm>
          <a:prstGeom prst="rect">
            <a:avLst/>
          </a:prstGeom>
        </p:spPr>
        <p:txBody>
          <a:bodyPr wrap="square">
            <a:spAutoFit/>
          </a:bodyPr>
          <a:lstStyle/>
          <a:p>
            <a:pPr algn="just"/>
            <a:r>
              <a:rPr lang="en-US" sz="2300" b="1" dirty="0">
                <a:latin typeface="Times New Roman"/>
                <a:ea typeface="Times New Roman"/>
              </a:rPr>
              <a:t>Thông </a:t>
            </a:r>
            <a:r>
              <a:rPr lang="en-US" sz="2300" b="1" dirty="0" err="1">
                <a:latin typeface="Times New Roman"/>
                <a:ea typeface="Times New Roman"/>
              </a:rPr>
              <a:t>điệp</a:t>
            </a:r>
            <a:r>
              <a:rPr lang="en-US" sz="2300" b="1" dirty="0">
                <a:latin typeface="Times New Roman"/>
                <a:ea typeface="Times New Roman"/>
              </a:rPr>
              <a:t> ANQP </a:t>
            </a:r>
            <a:r>
              <a:rPr lang="en-US" sz="2300" b="1" dirty="0" err="1">
                <a:latin typeface="Times New Roman"/>
                <a:ea typeface="Times New Roman"/>
              </a:rPr>
              <a:t>từ</a:t>
            </a:r>
            <a:r>
              <a:rPr lang="en-US" sz="2300" b="1" dirty="0">
                <a:latin typeface="Times New Roman"/>
                <a:ea typeface="Times New Roman"/>
              </a:rPr>
              <a:t> </a:t>
            </a:r>
            <a:r>
              <a:rPr lang="en-US" sz="2300" b="1" dirty="0" err="1">
                <a:latin typeface="Times New Roman"/>
                <a:ea typeface="Times New Roman"/>
              </a:rPr>
              <a:t>tiết</a:t>
            </a:r>
            <a:r>
              <a:rPr lang="en-US" sz="2300" b="1" dirty="0">
                <a:latin typeface="Times New Roman"/>
                <a:ea typeface="Times New Roman"/>
              </a:rPr>
              <a:t> </a:t>
            </a:r>
            <a:r>
              <a:rPr lang="en-US" sz="2300" b="1" dirty="0" err="1">
                <a:latin typeface="Times New Roman"/>
                <a:ea typeface="Times New Roman"/>
              </a:rPr>
              <a:t>học</a:t>
            </a:r>
            <a:r>
              <a:rPr lang="en-US" sz="2300" b="1" dirty="0">
                <a:latin typeface="Times New Roman"/>
                <a:ea typeface="Times New Roman"/>
              </a:rPr>
              <a:t>: </a:t>
            </a:r>
            <a:r>
              <a:rPr lang="en-US" sz="2300" dirty="0">
                <a:latin typeface="Times New Roman"/>
                <a:ea typeface="Times New Roman"/>
              </a:rPr>
              <a:t>GV </a:t>
            </a:r>
            <a:r>
              <a:rPr lang="en-US" sz="2300" dirty="0" err="1">
                <a:latin typeface="Times New Roman"/>
                <a:ea typeface="Times New Roman"/>
              </a:rPr>
              <a:t>trình</a:t>
            </a:r>
            <a:r>
              <a:rPr lang="en-US" sz="2300" dirty="0">
                <a:latin typeface="Times New Roman"/>
                <a:ea typeface="Times New Roman"/>
              </a:rPr>
              <a:t> </a:t>
            </a:r>
            <a:r>
              <a:rPr lang="en-US" sz="2300" dirty="0" err="1">
                <a:latin typeface="Times New Roman"/>
                <a:ea typeface="Times New Roman"/>
              </a:rPr>
              <a:t>chiếu</a:t>
            </a:r>
            <a:r>
              <a:rPr lang="en-US" sz="2300" dirty="0">
                <a:latin typeface="Times New Roman"/>
                <a:ea typeface="Times New Roman"/>
              </a:rPr>
              <a:t> </a:t>
            </a:r>
            <a:r>
              <a:rPr lang="en-US" sz="2300" dirty="0" err="1">
                <a:latin typeface="Times New Roman"/>
                <a:ea typeface="Times New Roman"/>
              </a:rPr>
              <a:t>các</a:t>
            </a:r>
            <a:r>
              <a:rPr lang="en-US" sz="2300" dirty="0">
                <a:latin typeface="Times New Roman"/>
                <a:ea typeface="Times New Roman"/>
              </a:rPr>
              <a:t> </a:t>
            </a:r>
            <a:r>
              <a:rPr lang="en-US" sz="2300" dirty="0" err="1">
                <a:latin typeface="Times New Roman"/>
                <a:ea typeface="Times New Roman"/>
              </a:rPr>
              <a:t>hình</a:t>
            </a:r>
            <a:r>
              <a:rPr lang="en-US" sz="2300" dirty="0">
                <a:latin typeface="Times New Roman"/>
                <a:ea typeface="Times New Roman"/>
              </a:rPr>
              <a:t> </a:t>
            </a:r>
            <a:r>
              <a:rPr lang="en-US" sz="2300" dirty="0" err="1">
                <a:latin typeface="Times New Roman"/>
                <a:ea typeface="Times New Roman"/>
              </a:rPr>
              <a:t>ảnh</a:t>
            </a:r>
            <a:r>
              <a:rPr lang="en-US" sz="2300" dirty="0">
                <a:latin typeface="Times New Roman"/>
                <a:ea typeface="Times New Roman"/>
              </a:rPr>
              <a:t> </a:t>
            </a:r>
            <a:r>
              <a:rPr lang="en-US" sz="2300" dirty="0" err="1">
                <a:latin typeface="Times New Roman"/>
                <a:ea typeface="Times New Roman"/>
              </a:rPr>
              <a:t>là</a:t>
            </a:r>
            <a:r>
              <a:rPr lang="en-US" sz="2300" dirty="0">
                <a:latin typeface="Times New Roman"/>
                <a:ea typeface="Times New Roman"/>
              </a:rPr>
              <a:t> </a:t>
            </a:r>
            <a:r>
              <a:rPr lang="en-US" sz="2300" dirty="0" err="1">
                <a:latin typeface="Times New Roman"/>
                <a:ea typeface="Times New Roman"/>
              </a:rPr>
              <a:t>những</a:t>
            </a:r>
            <a:r>
              <a:rPr lang="en-US" sz="2300" dirty="0">
                <a:latin typeface="Times New Roman"/>
                <a:ea typeface="Times New Roman"/>
              </a:rPr>
              <a:t> minh </a:t>
            </a:r>
            <a:r>
              <a:rPr lang="en-US" sz="2300" dirty="0" err="1">
                <a:latin typeface="Times New Roman"/>
                <a:ea typeface="Times New Roman"/>
              </a:rPr>
              <a:t>chứng</a:t>
            </a:r>
            <a:r>
              <a:rPr lang="en-US" sz="2300" dirty="0">
                <a:latin typeface="Times New Roman"/>
                <a:ea typeface="Times New Roman"/>
              </a:rPr>
              <a:t> </a:t>
            </a:r>
            <a:r>
              <a:rPr lang="en-US" sz="2300" dirty="0" err="1">
                <a:latin typeface="Times New Roman"/>
                <a:ea typeface="Times New Roman"/>
              </a:rPr>
              <a:t>hùng</a:t>
            </a:r>
            <a:r>
              <a:rPr lang="en-US" sz="2300" dirty="0">
                <a:latin typeface="Times New Roman"/>
                <a:ea typeface="Times New Roman"/>
              </a:rPr>
              <a:t> </a:t>
            </a:r>
            <a:r>
              <a:rPr lang="en-US" sz="2300" dirty="0" err="1">
                <a:latin typeface="Times New Roman"/>
                <a:ea typeface="Times New Roman"/>
              </a:rPr>
              <a:t>hồn</a:t>
            </a:r>
            <a:r>
              <a:rPr lang="en-US" sz="2300" dirty="0">
                <a:latin typeface="Times New Roman"/>
                <a:ea typeface="Times New Roman"/>
              </a:rPr>
              <a:t> </a:t>
            </a:r>
            <a:r>
              <a:rPr lang="en-US" sz="2300" dirty="0" err="1">
                <a:latin typeface="Times New Roman"/>
                <a:ea typeface="Times New Roman"/>
              </a:rPr>
              <a:t>nhất</a:t>
            </a:r>
            <a:r>
              <a:rPr lang="en-US" sz="2300" dirty="0">
                <a:latin typeface="Times New Roman"/>
                <a:ea typeface="Times New Roman"/>
              </a:rPr>
              <a:t> </a:t>
            </a:r>
            <a:r>
              <a:rPr lang="en-US" sz="2300" dirty="0" err="1">
                <a:latin typeface="Times New Roman"/>
                <a:ea typeface="Times New Roman"/>
              </a:rPr>
              <a:t>trong</a:t>
            </a:r>
            <a:r>
              <a:rPr lang="en-US" sz="2300" dirty="0">
                <a:latin typeface="Times New Roman"/>
                <a:ea typeface="Times New Roman"/>
              </a:rPr>
              <a:t> </a:t>
            </a:r>
            <a:r>
              <a:rPr lang="en-US" sz="2300" dirty="0" err="1">
                <a:latin typeface="Times New Roman"/>
                <a:ea typeface="Times New Roman"/>
              </a:rPr>
              <a:t>việc</a:t>
            </a:r>
            <a:r>
              <a:rPr lang="en-US" sz="2300" dirty="0">
                <a:latin typeface="Times New Roman"/>
                <a:ea typeface="Times New Roman"/>
              </a:rPr>
              <a:t> </a:t>
            </a:r>
            <a:r>
              <a:rPr lang="en-US" sz="2300" dirty="0" err="1">
                <a:latin typeface="Times New Roman"/>
                <a:ea typeface="Times New Roman"/>
              </a:rPr>
              <a:t>xây</a:t>
            </a:r>
            <a:r>
              <a:rPr lang="en-US" sz="2300" dirty="0">
                <a:latin typeface="Times New Roman"/>
                <a:ea typeface="Times New Roman"/>
              </a:rPr>
              <a:t> </a:t>
            </a:r>
            <a:r>
              <a:rPr lang="en-US" sz="2300" dirty="0" err="1">
                <a:latin typeface="Times New Roman"/>
                <a:ea typeface="Times New Roman"/>
              </a:rPr>
              <a:t>dựng</a:t>
            </a:r>
            <a:r>
              <a:rPr lang="en-US" sz="2300" dirty="0">
                <a:latin typeface="Times New Roman"/>
                <a:ea typeface="Times New Roman"/>
              </a:rPr>
              <a:t> </a:t>
            </a:r>
            <a:r>
              <a:rPr lang="en-US" sz="2300" dirty="0" err="1">
                <a:latin typeface="Times New Roman"/>
                <a:ea typeface="Times New Roman"/>
              </a:rPr>
              <a:t>và</a:t>
            </a:r>
            <a:r>
              <a:rPr lang="en-US" sz="2300" dirty="0">
                <a:latin typeface="Times New Roman"/>
                <a:ea typeface="Times New Roman"/>
              </a:rPr>
              <a:t> </a:t>
            </a:r>
            <a:r>
              <a:rPr lang="en-US" sz="2300" dirty="0" err="1">
                <a:latin typeface="Times New Roman"/>
                <a:ea typeface="Times New Roman"/>
              </a:rPr>
              <a:t>bảo</a:t>
            </a:r>
            <a:r>
              <a:rPr lang="en-US" sz="2300" dirty="0">
                <a:latin typeface="Times New Roman"/>
                <a:ea typeface="Times New Roman"/>
              </a:rPr>
              <a:t> </a:t>
            </a:r>
            <a:r>
              <a:rPr lang="en-US" sz="2300" dirty="0" err="1">
                <a:latin typeface="Times New Roman"/>
                <a:ea typeface="Times New Roman"/>
              </a:rPr>
              <a:t>vệ</a:t>
            </a:r>
            <a:r>
              <a:rPr lang="en-US" sz="2300" dirty="0">
                <a:latin typeface="Times New Roman"/>
                <a:ea typeface="Times New Roman"/>
              </a:rPr>
              <a:t> </a:t>
            </a:r>
            <a:r>
              <a:rPr lang="en-US" sz="2300" dirty="0" err="1">
                <a:latin typeface="Times New Roman"/>
                <a:ea typeface="Times New Roman"/>
              </a:rPr>
              <a:t>đất</a:t>
            </a:r>
            <a:r>
              <a:rPr lang="en-US" sz="2300" dirty="0">
                <a:latin typeface="Times New Roman"/>
                <a:ea typeface="Times New Roman"/>
              </a:rPr>
              <a:t> </a:t>
            </a:r>
            <a:r>
              <a:rPr lang="en-US" sz="2300" dirty="0" err="1">
                <a:latin typeface="Times New Roman"/>
                <a:ea typeface="Times New Roman"/>
              </a:rPr>
              <a:t>nước</a:t>
            </a:r>
            <a:r>
              <a:rPr lang="en-US" sz="2300" dirty="0">
                <a:latin typeface="Times New Roman"/>
                <a:ea typeface="Times New Roman"/>
              </a:rPr>
              <a:t> </a:t>
            </a:r>
            <a:r>
              <a:rPr lang="en-US" sz="2300" dirty="0" err="1">
                <a:latin typeface="Times New Roman"/>
                <a:ea typeface="Times New Roman"/>
              </a:rPr>
              <a:t>hôm</a:t>
            </a:r>
            <a:r>
              <a:rPr lang="en-US" sz="2300" dirty="0">
                <a:latin typeface="Times New Roman"/>
                <a:ea typeface="Times New Roman"/>
              </a:rPr>
              <a:t> nay (</a:t>
            </a:r>
            <a:r>
              <a:rPr lang="en-US" sz="2300" dirty="0" err="1">
                <a:latin typeface="Times New Roman"/>
                <a:ea typeface="Times New Roman"/>
              </a:rPr>
              <a:t>Chiến</a:t>
            </a:r>
            <a:r>
              <a:rPr lang="en-US" sz="2300" dirty="0">
                <a:latin typeface="Times New Roman"/>
                <a:ea typeface="Times New Roman"/>
              </a:rPr>
              <a:t> </a:t>
            </a:r>
            <a:r>
              <a:rPr lang="en-US" sz="2300" dirty="0" err="1">
                <a:latin typeface="Times New Roman"/>
                <a:ea typeface="Times New Roman"/>
              </a:rPr>
              <a:t>sĩ</a:t>
            </a:r>
            <a:r>
              <a:rPr lang="en-US" sz="2300" dirty="0">
                <a:latin typeface="Times New Roman"/>
                <a:ea typeface="Times New Roman"/>
              </a:rPr>
              <a:t> </a:t>
            </a:r>
            <a:r>
              <a:rPr lang="en-US" sz="2300" dirty="0" err="1">
                <a:latin typeface="Times New Roman"/>
                <a:ea typeface="Times New Roman"/>
              </a:rPr>
              <a:t>canh</a:t>
            </a:r>
            <a:r>
              <a:rPr lang="en-US" sz="2300" dirty="0">
                <a:latin typeface="Times New Roman"/>
                <a:ea typeface="Times New Roman"/>
              </a:rPr>
              <a:t> </a:t>
            </a:r>
            <a:r>
              <a:rPr lang="en-US" sz="2300" dirty="0" err="1">
                <a:latin typeface="Times New Roman"/>
                <a:ea typeface="Times New Roman"/>
              </a:rPr>
              <a:t>giữ</a:t>
            </a:r>
            <a:r>
              <a:rPr lang="en-US" sz="2300" dirty="0">
                <a:latin typeface="Times New Roman"/>
                <a:ea typeface="Times New Roman"/>
              </a:rPr>
              <a:t> </a:t>
            </a:r>
            <a:r>
              <a:rPr lang="en-US" sz="2300" dirty="0" err="1">
                <a:latin typeface="Times New Roman"/>
                <a:ea typeface="Times New Roman"/>
              </a:rPr>
              <a:t>biên</a:t>
            </a:r>
            <a:r>
              <a:rPr lang="en-US" sz="2300" dirty="0">
                <a:latin typeface="Times New Roman"/>
                <a:ea typeface="Times New Roman"/>
              </a:rPr>
              <a:t> </a:t>
            </a:r>
            <a:r>
              <a:rPr lang="en-US" sz="2300" dirty="0" err="1">
                <a:latin typeface="Times New Roman"/>
                <a:ea typeface="Times New Roman"/>
              </a:rPr>
              <a:t>cương</a:t>
            </a:r>
            <a:r>
              <a:rPr lang="en-US" sz="2300" dirty="0">
                <a:latin typeface="Times New Roman"/>
                <a:ea typeface="Times New Roman"/>
              </a:rPr>
              <a:t>, </a:t>
            </a:r>
            <a:r>
              <a:rPr lang="en-US" sz="2300" dirty="0" err="1">
                <a:latin typeface="Times New Roman"/>
                <a:ea typeface="Times New Roman"/>
              </a:rPr>
              <a:t>biển</a:t>
            </a:r>
            <a:r>
              <a:rPr lang="en-US" sz="2300" dirty="0">
                <a:latin typeface="Times New Roman"/>
                <a:ea typeface="Times New Roman"/>
              </a:rPr>
              <a:t> </a:t>
            </a:r>
            <a:r>
              <a:rPr lang="en-US" sz="2300" dirty="0" err="1">
                <a:latin typeface="Times New Roman"/>
                <a:ea typeface="Times New Roman"/>
              </a:rPr>
              <a:t>đảo</a:t>
            </a:r>
            <a:r>
              <a:rPr lang="en-US" sz="2300" dirty="0">
                <a:latin typeface="Times New Roman"/>
                <a:ea typeface="Times New Roman"/>
              </a:rPr>
              <a:t>, </a:t>
            </a:r>
            <a:r>
              <a:rPr lang="en-US" sz="2300" dirty="0" err="1">
                <a:latin typeface="Times New Roman"/>
                <a:ea typeface="Times New Roman"/>
              </a:rPr>
              <a:t>tình</a:t>
            </a:r>
            <a:r>
              <a:rPr lang="en-US" sz="2300" dirty="0">
                <a:latin typeface="Times New Roman"/>
                <a:ea typeface="Times New Roman"/>
              </a:rPr>
              <a:t> </a:t>
            </a:r>
            <a:r>
              <a:rPr lang="en-US" sz="2300" dirty="0" err="1">
                <a:latin typeface="Times New Roman"/>
                <a:ea typeface="Times New Roman"/>
              </a:rPr>
              <a:t>nguyện</a:t>
            </a:r>
            <a:r>
              <a:rPr lang="en-US" sz="2300" dirty="0">
                <a:latin typeface="Times New Roman"/>
                <a:ea typeface="Times New Roman"/>
              </a:rPr>
              <a:t> </a:t>
            </a:r>
            <a:r>
              <a:rPr lang="en-US" sz="2300" dirty="0" err="1">
                <a:latin typeface="Times New Roman"/>
                <a:ea typeface="Times New Roman"/>
              </a:rPr>
              <a:t>viên</a:t>
            </a:r>
            <a:r>
              <a:rPr lang="en-US" sz="2300" dirty="0">
                <a:latin typeface="Times New Roman"/>
                <a:ea typeface="Times New Roman"/>
              </a:rPr>
              <a:t>, </a:t>
            </a:r>
            <a:r>
              <a:rPr lang="en-US" sz="2300" dirty="0" err="1">
                <a:latin typeface="Times New Roman"/>
                <a:ea typeface="Times New Roman"/>
              </a:rPr>
              <a:t>những</a:t>
            </a:r>
            <a:r>
              <a:rPr lang="en-US" sz="2300" dirty="0">
                <a:latin typeface="Times New Roman"/>
                <a:ea typeface="Times New Roman"/>
              </a:rPr>
              <a:t> </a:t>
            </a:r>
            <a:r>
              <a:rPr lang="en-US" sz="2300" dirty="0" err="1">
                <a:latin typeface="Times New Roman"/>
                <a:ea typeface="Times New Roman"/>
              </a:rPr>
              <a:t>học</a:t>
            </a:r>
            <a:r>
              <a:rPr lang="en-US" sz="2300" dirty="0">
                <a:latin typeface="Times New Roman"/>
                <a:ea typeface="Times New Roman"/>
              </a:rPr>
              <a:t> </a:t>
            </a:r>
            <a:r>
              <a:rPr lang="en-US" sz="2300" dirty="0" err="1">
                <a:latin typeface="Times New Roman"/>
                <a:ea typeface="Times New Roman"/>
              </a:rPr>
              <a:t>sinh</a:t>
            </a:r>
            <a:r>
              <a:rPr lang="en-US" sz="2300" dirty="0">
                <a:latin typeface="Times New Roman"/>
                <a:ea typeface="Times New Roman"/>
              </a:rPr>
              <a:t> </a:t>
            </a:r>
            <a:r>
              <a:rPr lang="en-US" sz="2300" dirty="0" err="1">
                <a:latin typeface="Times New Roman"/>
                <a:ea typeface="Times New Roman"/>
              </a:rPr>
              <a:t>đạt</a:t>
            </a:r>
            <a:r>
              <a:rPr lang="en-US" sz="2300" dirty="0">
                <a:latin typeface="Times New Roman"/>
                <a:ea typeface="Times New Roman"/>
              </a:rPr>
              <a:t> </a:t>
            </a:r>
            <a:r>
              <a:rPr lang="en-US" sz="2300" dirty="0" err="1">
                <a:latin typeface="Times New Roman"/>
                <a:ea typeface="Times New Roman"/>
              </a:rPr>
              <a:t>giải</a:t>
            </a:r>
            <a:r>
              <a:rPr lang="en-US" sz="2300" dirty="0">
                <a:latin typeface="Times New Roman"/>
                <a:ea typeface="Times New Roman"/>
              </a:rPr>
              <a:t> </a:t>
            </a:r>
            <a:r>
              <a:rPr lang="en-US" sz="2300" dirty="0" err="1">
                <a:latin typeface="Times New Roman"/>
                <a:ea typeface="Times New Roman"/>
              </a:rPr>
              <a:t>cao</a:t>
            </a:r>
            <a:r>
              <a:rPr lang="en-US" sz="2300" dirty="0">
                <a:latin typeface="Times New Roman"/>
                <a:ea typeface="Times New Roman"/>
              </a:rPr>
              <a:t>..) </a:t>
            </a:r>
            <a:r>
              <a:rPr lang="en-US" sz="2300" dirty="0" err="1">
                <a:latin typeface="Times New Roman"/>
                <a:ea typeface="Times New Roman"/>
              </a:rPr>
              <a:t>với</a:t>
            </a:r>
            <a:r>
              <a:rPr lang="en-US" sz="2300" dirty="0">
                <a:latin typeface="Times New Roman"/>
                <a:ea typeface="Times New Roman"/>
              </a:rPr>
              <a:t> </a:t>
            </a:r>
            <a:r>
              <a:rPr lang="en-US" sz="2300" dirty="0" err="1">
                <a:latin typeface="Times New Roman"/>
                <a:ea typeface="Times New Roman"/>
              </a:rPr>
              <a:t>lời</a:t>
            </a:r>
            <a:r>
              <a:rPr lang="en-US" sz="2300" dirty="0">
                <a:latin typeface="Times New Roman"/>
                <a:ea typeface="Times New Roman"/>
              </a:rPr>
              <a:t> </a:t>
            </a:r>
            <a:r>
              <a:rPr lang="en-US" sz="2300" dirty="0" err="1">
                <a:latin typeface="Times New Roman"/>
                <a:ea typeface="Times New Roman"/>
              </a:rPr>
              <a:t>nhắn</a:t>
            </a:r>
            <a:r>
              <a:rPr lang="en-US" sz="2300" dirty="0">
                <a:latin typeface="Times New Roman"/>
                <a:ea typeface="Times New Roman"/>
              </a:rPr>
              <a:t> </a:t>
            </a:r>
            <a:r>
              <a:rPr lang="en-US" sz="2300" dirty="0" err="1">
                <a:latin typeface="Times New Roman"/>
                <a:ea typeface="Times New Roman"/>
              </a:rPr>
              <a:t>nhủ</a:t>
            </a:r>
            <a:r>
              <a:rPr lang="en-US" sz="2300" dirty="0">
                <a:latin typeface="Times New Roman"/>
                <a:ea typeface="Times New Roman"/>
              </a:rPr>
              <a:t> </a:t>
            </a:r>
            <a:r>
              <a:rPr lang="en-US" sz="2300" dirty="0" err="1">
                <a:latin typeface="Times New Roman"/>
                <a:ea typeface="Times New Roman"/>
              </a:rPr>
              <a:t>động</a:t>
            </a:r>
            <a:r>
              <a:rPr lang="en-US" sz="2300" dirty="0">
                <a:latin typeface="Times New Roman"/>
                <a:ea typeface="Times New Roman"/>
              </a:rPr>
              <a:t> </a:t>
            </a:r>
            <a:r>
              <a:rPr lang="en-US" sz="2300" dirty="0" err="1">
                <a:latin typeface="Times New Roman"/>
                <a:ea typeface="Times New Roman"/>
              </a:rPr>
              <a:t>viên</a:t>
            </a:r>
            <a:r>
              <a:rPr lang="en-US" sz="2300" dirty="0">
                <a:latin typeface="Times New Roman"/>
                <a:ea typeface="Times New Roman"/>
              </a:rPr>
              <a:t>, </a:t>
            </a:r>
            <a:r>
              <a:rPr lang="en-US" sz="2300" dirty="0" err="1">
                <a:latin typeface="Times New Roman"/>
                <a:ea typeface="Times New Roman"/>
              </a:rPr>
              <a:t>khích</a:t>
            </a:r>
            <a:r>
              <a:rPr lang="en-US" sz="2300" dirty="0">
                <a:latin typeface="Times New Roman"/>
                <a:ea typeface="Times New Roman"/>
              </a:rPr>
              <a:t> </a:t>
            </a:r>
            <a:r>
              <a:rPr lang="en-US" sz="2300" dirty="0" err="1">
                <a:latin typeface="Times New Roman"/>
                <a:ea typeface="Times New Roman"/>
              </a:rPr>
              <a:t>lệ</a:t>
            </a:r>
            <a:r>
              <a:rPr lang="en-US" sz="2300" dirty="0">
                <a:latin typeface="Times New Roman"/>
                <a:ea typeface="Times New Roman"/>
              </a:rPr>
              <a:t>: </a:t>
            </a:r>
            <a:r>
              <a:rPr lang="en-US" sz="2300" dirty="0" err="1">
                <a:latin typeface="Times New Roman"/>
                <a:ea typeface="Times New Roman"/>
              </a:rPr>
              <a:t>Thầy</a:t>
            </a:r>
            <a:r>
              <a:rPr lang="en-US" sz="2300" dirty="0">
                <a:latin typeface="Times New Roman"/>
                <a:ea typeface="Times New Roman"/>
              </a:rPr>
              <a:t>/</a:t>
            </a:r>
            <a:r>
              <a:rPr lang="en-US" sz="2300" dirty="0" err="1">
                <a:latin typeface="Times New Roman"/>
                <a:ea typeface="Times New Roman"/>
              </a:rPr>
              <a:t>cô</a:t>
            </a:r>
            <a:r>
              <a:rPr lang="en-US" sz="2300" dirty="0">
                <a:latin typeface="Times New Roman"/>
                <a:ea typeface="Times New Roman"/>
              </a:rPr>
              <a:t> tin </a:t>
            </a:r>
            <a:r>
              <a:rPr lang="en-US" sz="2300" dirty="0" err="1">
                <a:latin typeface="Times New Roman"/>
                <a:ea typeface="Times New Roman"/>
              </a:rPr>
              <a:t>rằng</a:t>
            </a:r>
            <a:r>
              <a:rPr lang="en-US" sz="2300" dirty="0">
                <a:latin typeface="Times New Roman"/>
                <a:ea typeface="Times New Roman"/>
              </a:rPr>
              <a:t> </a:t>
            </a:r>
            <a:r>
              <a:rPr lang="en-US" sz="2300" dirty="0" err="1">
                <a:latin typeface="Times New Roman"/>
                <a:ea typeface="Times New Roman"/>
              </a:rPr>
              <a:t>các</a:t>
            </a:r>
            <a:r>
              <a:rPr lang="en-US" sz="2300" dirty="0">
                <a:latin typeface="Times New Roman"/>
                <a:ea typeface="Times New Roman"/>
              </a:rPr>
              <a:t> </a:t>
            </a:r>
            <a:r>
              <a:rPr lang="en-US" sz="2300" dirty="0" err="1">
                <a:latin typeface="Times New Roman"/>
                <a:ea typeface="Times New Roman"/>
              </a:rPr>
              <a:t>em</a:t>
            </a:r>
            <a:r>
              <a:rPr lang="en-US" sz="2300" dirty="0">
                <a:latin typeface="Times New Roman"/>
                <a:ea typeface="Times New Roman"/>
              </a:rPr>
              <a:t> </a:t>
            </a:r>
            <a:r>
              <a:rPr lang="en-US" sz="2300" dirty="0" err="1">
                <a:latin typeface="Times New Roman"/>
                <a:ea typeface="Times New Roman"/>
              </a:rPr>
              <a:t>rồi</a:t>
            </a:r>
            <a:r>
              <a:rPr lang="en-US" sz="2300" dirty="0">
                <a:latin typeface="Times New Roman"/>
                <a:ea typeface="Times New Roman"/>
              </a:rPr>
              <a:t> </a:t>
            </a:r>
            <a:r>
              <a:rPr lang="en-US" sz="2300" dirty="0" err="1">
                <a:latin typeface="Times New Roman"/>
                <a:ea typeface="Times New Roman"/>
              </a:rPr>
              <a:t>đây</a:t>
            </a:r>
            <a:r>
              <a:rPr lang="en-US" sz="2300" dirty="0">
                <a:latin typeface="Times New Roman"/>
                <a:ea typeface="Times New Roman"/>
              </a:rPr>
              <a:t> </a:t>
            </a:r>
            <a:r>
              <a:rPr lang="en-US" sz="2300" dirty="0" err="1">
                <a:latin typeface="Times New Roman"/>
                <a:ea typeface="Times New Roman"/>
              </a:rPr>
              <a:t>sẽ</a:t>
            </a:r>
            <a:r>
              <a:rPr lang="en-US" sz="2300" dirty="0">
                <a:latin typeface="Times New Roman"/>
                <a:ea typeface="Times New Roman"/>
              </a:rPr>
              <a:t> </a:t>
            </a:r>
            <a:r>
              <a:rPr lang="en-US" sz="2300" dirty="0" err="1">
                <a:latin typeface="Times New Roman"/>
                <a:ea typeface="Times New Roman"/>
              </a:rPr>
              <a:t>lớn</a:t>
            </a:r>
            <a:r>
              <a:rPr lang="en-US" sz="2300" dirty="0">
                <a:latin typeface="Times New Roman"/>
                <a:ea typeface="Times New Roman"/>
              </a:rPr>
              <a:t> </a:t>
            </a:r>
            <a:r>
              <a:rPr lang="en-US" sz="2300" dirty="0" err="1">
                <a:latin typeface="Times New Roman"/>
                <a:ea typeface="Times New Roman"/>
              </a:rPr>
              <a:t>lên</a:t>
            </a:r>
            <a:r>
              <a:rPr lang="en-US" sz="2300" dirty="0">
                <a:latin typeface="Times New Roman"/>
                <a:ea typeface="Times New Roman"/>
              </a:rPr>
              <a:t> </a:t>
            </a:r>
            <a:r>
              <a:rPr lang="en-US" sz="2300" dirty="0" err="1">
                <a:latin typeface="Times New Roman"/>
                <a:ea typeface="Times New Roman"/>
              </a:rPr>
              <a:t>cũng</a:t>
            </a:r>
            <a:r>
              <a:rPr lang="en-US" sz="2300" dirty="0">
                <a:latin typeface="Times New Roman"/>
                <a:ea typeface="Times New Roman"/>
              </a:rPr>
              <a:t> </a:t>
            </a:r>
            <a:r>
              <a:rPr lang="en-US" sz="2300" dirty="0" err="1">
                <a:latin typeface="Times New Roman"/>
                <a:ea typeface="Times New Roman"/>
              </a:rPr>
              <a:t>có</a:t>
            </a:r>
            <a:r>
              <a:rPr lang="en-US" sz="2300" dirty="0">
                <a:latin typeface="Times New Roman"/>
                <a:ea typeface="Times New Roman"/>
              </a:rPr>
              <a:t> </a:t>
            </a:r>
            <a:r>
              <a:rPr lang="en-US" sz="2300" dirty="0" err="1">
                <a:latin typeface="Times New Roman"/>
                <a:ea typeface="Times New Roman"/>
              </a:rPr>
              <a:t>những</a:t>
            </a:r>
            <a:r>
              <a:rPr lang="en-US" sz="2300" dirty="0">
                <a:latin typeface="Times New Roman"/>
                <a:ea typeface="Times New Roman"/>
              </a:rPr>
              <a:t> </a:t>
            </a:r>
            <a:r>
              <a:rPr lang="en-US" sz="2300" dirty="0" err="1">
                <a:latin typeface="Times New Roman"/>
                <a:ea typeface="Times New Roman"/>
              </a:rPr>
              <a:t>ước</a:t>
            </a:r>
            <a:r>
              <a:rPr lang="en-US" sz="2300" dirty="0">
                <a:latin typeface="Times New Roman"/>
                <a:ea typeface="Times New Roman"/>
              </a:rPr>
              <a:t> </a:t>
            </a:r>
            <a:r>
              <a:rPr lang="en-US" sz="2300" dirty="0" err="1">
                <a:latin typeface="Times New Roman"/>
                <a:ea typeface="Times New Roman"/>
              </a:rPr>
              <a:t>mơ</a:t>
            </a:r>
            <a:r>
              <a:rPr lang="en-US" sz="2300" dirty="0">
                <a:latin typeface="Times New Roman"/>
                <a:ea typeface="Times New Roman"/>
              </a:rPr>
              <a:t>, </a:t>
            </a:r>
            <a:r>
              <a:rPr lang="en-US" sz="2300" dirty="0" err="1">
                <a:latin typeface="Times New Roman"/>
                <a:ea typeface="Times New Roman"/>
              </a:rPr>
              <a:t>hoài</a:t>
            </a:r>
            <a:r>
              <a:rPr lang="en-US" sz="2300" dirty="0">
                <a:latin typeface="Times New Roman"/>
                <a:ea typeface="Times New Roman"/>
              </a:rPr>
              <a:t> </a:t>
            </a:r>
            <a:r>
              <a:rPr lang="en-US" sz="2300" dirty="0" err="1">
                <a:latin typeface="Times New Roman"/>
                <a:ea typeface="Times New Roman"/>
              </a:rPr>
              <a:t>bão</a:t>
            </a:r>
            <a:r>
              <a:rPr lang="en-US" sz="2300" dirty="0">
                <a:latin typeface="Times New Roman"/>
                <a:ea typeface="Times New Roman"/>
              </a:rPr>
              <a:t>,.. </a:t>
            </a:r>
            <a:r>
              <a:rPr lang="en-US" sz="2300" dirty="0" err="1">
                <a:latin typeface="Times New Roman"/>
                <a:ea typeface="Times New Roman"/>
              </a:rPr>
              <a:t>phát</a:t>
            </a:r>
            <a:r>
              <a:rPr lang="en-US" sz="2300" dirty="0">
                <a:latin typeface="Times New Roman"/>
                <a:ea typeface="Times New Roman"/>
              </a:rPr>
              <a:t> </a:t>
            </a:r>
            <a:r>
              <a:rPr lang="en-US" sz="2300" dirty="0" err="1">
                <a:latin typeface="Times New Roman"/>
                <a:ea typeface="Times New Roman"/>
              </a:rPr>
              <a:t>huy</a:t>
            </a:r>
            <a:r>
              <a:rPr lang="en-US" sz="2300" dirty="0">
                <a:latin typeface="Times New Roman"/>
                <a:ea typeface="Times New Roman"/>
              </a:rPr>
              <a:t> </a:t>
            </a:r>
            <a:r>
              <a:rPr lang="en-US" sz="2300" dirty="0" err="1">
                <a:latin typeface="Times New Roman"/>
                <a:ea typeface="Times New Roman"/>
              </a:rPr>
              <a:t>được</a:t>
            </a:r>
            <a:r>
              <a:rPr lang="en-US" sz="2300" dirty="0">
                <a:latin typeface="Times New Roman"/>
                <a:ea typeface="Times New Roman"/>
              </a:rPr>
              <a:t> </a:t>
            </a:r>
            <a:r>
              <a:rPr lang="en-US" sz="2300" dirty="0" err="1">
                <a:latin typeface="Times New Roman"/>
                <a:ea typeface="Times New Roman"/>
              </a:rPr>
              <a:t>truyền</a:t>
            </a:r>
            <a:r>
              <a:rPr lang="en-US" sz="2300" dirty="0">
                <a:latin typeface="Times New Roman"/>
                <a:ea typeface="Times New Roman"/>
              </a:rPr>
              <a:t> </a:t>
            </a:r>
            <a:r>
              <a:rPr lang="en-US" sz="2300" dirty="0" err="1">
                <a:latin typeface="Times New Roman"/>
                <a:ea typeface="Times New Roman"/>
              </a:rPr>
              <a:t>thống</a:t>
            </a:r>
            <a:r>
              <a:rPr lang="en-US" sz="2300" dirty="0">
                <a:latin typeface="Times New Roman"/>
                <a:ea typeface="Times New Roman"/>
              </a:rPr>
              <a:t> </a:t>
            </a:r>
            <a:r>
              <a:rPr lang="en-US" sz="2300" dirty="0" err="1">
                <a:latin typeface="Times New Roman"/>
                <a:ea typeface="Times New Roman"/>
              </a:rPr>
              <a:t>anh</a:t>
            </a:r>
            <a:r>
              <a:rPr lang="en-US" sz="2300" dirty="0">
                <a:latin typeface="Times New Roman"/>
                <a:ea typeface="Times New Roman"/>
              </a:rPr>
              <a:t> </a:t>
            </a:r>
            <a:r>
              <a:rPr lang="en-US" sz="2300" dirty="0" err="1">
                <a:latin typeface="Times New Roman"/>
                <a:ea typeface="Times New Roman"/>
              </a:rPr>
              <a:t>hùng</a:t>
            </a:r>
            <a:r>
              <a:rPr lang="en-US" sz="2300" dirty="0">
                <a:latin typeface="Times New Roman"/>
                <a:ea typeface="Times New Roman"/>
              </a:rPr>
              <a:t> </a:t>
            </a:r>
            <a:r>
              <a:rPr lang="en-US" sz="2300" dirty="0" err="1">
                <a:latin typeface="Times New Roman"/>
                <a:ea typeface="Times New Roman"/>
              </a:rPr>
              <a:t>của</a:t>
            </a:r>
            <a:r>
              <a:rPr lang="en-US" sz="2300" dirty="0">
                <a:latin typeface="Times New Roman"/>
                <a:ea typeface="Times New Roman"/>
              </a:rPr>
              <a:t> </a:t>
            </a:r>
            <a:r>
              <a:rPr lang="en-US" sz="2300" dirty="0" err="1">
                <a:latin typeface="Times New Roman"/>
                <a:ea typeface="Times New Roman"/>
              </a:rPr>
              <a:t>dân</a:t>
            </a:r>
            <a:r>
              <a:rPr lang="en-US" sz="2300" dirty="0">
                <a:latin typeface="Times New Roman"/>
                <a:ea typeface="Times New Roman"/>
              </a:rPr>
              <a:t> </a:t>
            </a:r>
            <a:r>
              <a:rPr lang="en-US" sz="2300" dirty="0" err="1">
                <a:latin typeface="Times New Roman"/>
                <a:ea typeface="Times New Roman"/>
              </a:rPr>
              <a:t>tộc</a:t>
            </a:r>
            <a:r>
              <a:rPr lang="en-US" sz="2300" dirty="0">
                <a:latin typeface="Times New Roman"/>
                <a:ea typeface="Times New Roman"/>
              </a:rPr>
              <a:t>, </a:t>
            </a:r>
            <a:r>
              <a:rPr lang="en-US" sz="2300" dirty="0" err="1">
                <a:latin typeface="Times New Roman"/>
                <a:ea typeface="Times New Roman"/>
              </a:rPr>
              <a:t>sẽ</a:t>
            </a:r>
            <a:r>
              <a:rPr lang="en-US" sz="2300" dirty="0">
                <a:latin typeface="Times New Roman"/>
                <a:ea typeface="Times New Roman"/>
              </a:rPr>
              <a:t> </a:t>
            </a:r>
            <a:r>
              <a:rPr lang="en-US" sz="2300" dirty="0" err="1">
                <a:latin typeface="Times New Roman"/>
                <a:ea typeface="Times New Roman"/>
              </a:rPr>
              <a:t>đóng</a:t>
            </a:r>
            <a:r>
              <a:rPr lang="en-US" sz="2300" dirty="0">
                <a:latin typeface="Times New Roman"/>
                <a:ea typeface="Times New Roman"/>
              </a:rPr>
              <a:t> </a:t>
            </a:r>
            <a:r>
              <a:rPr lang="en-US" sz="2300" dirty="0" err="1">
                <a:latin typeface="Times New Roman"/>
                <a:ea typeface="Times New Roman"/>
              </a:rPr>
              <a:t>góp</a:t>
            </a:r>
            <a:r>
              <a:rPr lang="en-US" sz="2300" dirty="0">
                <a:latin typeface="Times New Roman"/>
                <a:ea typeface="Times New Roman"/>
              </a:rPr>
              <a:t> </a:t>
            </a:r>
            <a:r>
              <a:rPr lang="en-US" sz="2300" dirty="0" err="1">
                <a:latin typeface="Times New Roman"/>
                <a:ea typeface="Times New Roman"/>
              </a:rPr>
              <a:t>tuổi</a:t>
            </a:r>
            <a:r>
              <a:rPr lang="en-US" sz="2300" dirty="0">
                <a:latin typeface="Times New Roman"/>
                <a:ea typeface="Times New Roman"/>
              </a:rPr>
              <a:t> </a:t>
            </a:r>
            <a:r>
              <a:rPr lang="en-US" sz="2300" dirty="0" err="1">
                <a:latin typeface="Times New Roman"/>
                <a:ea typeface="Times New Roman"/>
              </a:rPr>
              <a:t>trẻ</a:t>
            </a:r>
            <a:r>
              <a:rPr lang="en-US" sz="2300" dirty="0">
                <a:latin typeface="Times New Roman"/>
                <a:ea typeface="Times New Roman"/>
              </a:rPr>
              <a:t>, </a:t>
            </a:r>
            <a:r>
              <a:rPr lang="en-US" sz="2300" dirty="0" err="1">
                <a:latin typeface="Times New Roman"/>
                <a:ea typeface="Times New Roman"/>
              </a:rPr>
              <a:t>tình</a:t>
            </a:r>
            <a:r>
              <a:rPr lang="en-US" sz="2300" dirty="0">
                <a:latin typeface="Times New Roman"/>
                <a:ea typeface="Times New Roman"/>
              </a:rPr>
              <a:t> </a:t>
            </a:r>
            <a:r>
              <a:rPr lang="en-US" sz="2300" dirty="0" err="1">
                <a:latin typeface="Times New Roman"/>
                <a:ea typeface="Times New Roman"/>
              </a:rPr>
              <a:t>cảm</a:t>
            </a:r>
            <a:r>
              <a:rPr lang="en-US" sz="2300" dirty="0">
                <a:latin typeface="Times New Roman"/>
                <a:ea typeface="Times New Roman"/>
              </a:rPr>
              <a:t>, </a:t>
            </a:r>
            <a:r>
              <a:rPr lang="en-US" sz="2300" dirty="0" err="1">
                <a:latin typeface="Times New Roman"/>
                <a:ea typeface="Times New Roman"/>
              </a:rPr>
              <a:t>trí</a:t>
            </a:r>
            <a:r>
              <a:rPr lang="en-US" sz="2300" dirty="0">
                <a:latin typeface="Times New Roman"/>
                <a:ea typeface="Times New Roman"/>
              </a:rPr>
              <a:t> </a:t>
            </a:r>
            <a:r>
              <a:rPr lang="en-US" sz="2300" dirty="0" err="1">
                <a:latin typeface="Times New Roman"/>
                <a:ea typeface="Times New Roman"/>
              </a:rPr>
              <a:t>lực</a:t>
            </a:r>
            <a:r>
              <a:rPr lang="en-US" sz="2300" dirty="0">
                <a:latin typeface="Times New Roman"/>
                <a:ea typeface="Times New Roman"/>
              </a:rPr>
              <a:t> </a:t>
            </a:r>
            <a:r>
              <a:rPr lang="en-US" sz="2300" dirty="0" err="1">
                <a:latin typeface="Times New Roman"/>
                <a:ea typeface="Times New Roman"/>
              </a:rPr>
              <a:t>của</a:t>
            </a:r>
            <a:r>
              <a:rPr lang="en-US" sz="2300" dirty="0">
                <a:latin typeface="Times New Roman"/>
                <a:ea typeface="Times New Roman"/>
              </a:rPr>
              <a:t> </a:t>
            </a:r>
            <a:r>
              <a:rPr lang="en-US" sz="2300" dirty="0" err="1">
                <a:latin typeface="Times New Roman"/>
                <a:ea typeface="Times New Roman"/>
              </a:rPr>
              <a:t>mình</a:t>
            </a:r>
            <a:r>
              <a:rPr lang="en-US" sz="2300" dirty="0">
                <a:latin typeface="Times New Roman"/>
                <a:ea typeface="Times New Roman"/>
              </a:rPr>
              <a:t> </a:t>
            </a:r>
            <a:r>
              <a:rPr lang="en-US" sz="2300" dirty="0" err="1">
                <a:latin typeface="Times New Roman"/>
                <a:ea typeface="Times New Roman"/>
              </a:rPr>
              <a:t>vào</a:t>
            </a:r>
            <a:r>
              <a:rPr lang="en-US" sz="2300" dirty="0">
                <a:latin typeface="Times New Roman"/>
                <a:ea typeface="Times New Roman"/>
              </a:rPr>
              <a:t> </a:t>
            </a:r>
            <a:r>
              <a:rPr lang="en-US" sz="2300" dirty="0" err="1">
                <a:latin typeface="Times New Roman"/>
                <a:ea typeface="Times New Roman"/>
              </a:rPr>
              <a:t>sự</a:t>
            </a:r>
            <a:r>
              <a:rPr lang="en-US" sz="2300" dirty="0">
                <a:latin typeface="Times New Roman"/>
                <a:ea typeface="Times New Roman"/>
              </a:rPr>
              <a:t> </a:t>
            </a:r>
            <a:r>
              <a:rPr lang="en-US" sz="2300" dirty="0" err="1">
                <a:latin typeface="Times New Roman"/>
                <a:ea typeface="Times New Roman"/>
              </a:rPr>
              <a:t>nghiệp</a:t>
            </a:r>
            <a:r>
              <a:rPr lang="en-US" sz="2300" dirty="0">
                <a:latin typeface="Times New Roman"/>
                <a:ea typeface="Times New Roman"/>
              </a:rPr>
              <a:t> </a:t>
            </a:r>
            <a:r>
              <a:rPr lang="en-US" sz="2300" dirty="0" err="1">
                <a:latin typeface="Times New Roman"/>
                <a:ea typeface="Times New Roman"/>
              </a:rPr>
              <a:t>xây</a:t>
            </a:r>
            <a:r>
              <a:rPr lang="en-US" sz="2300" dirty="0">
                <a:latin typeface="Times New Roman"/>
                <a:ea typeface="Times New Roman"/>
              </a:rPr>
              <a:t> </a:t>
            </a:r>
            <a:r>
              <a:rPr lang="en-US" sz="2300" dirty="0" err="1">
                <a:latin typeface="Times New Roman"/>
                <a:ea typeface="Times New Roman"/>
              </a:rPr>
              <a:t>dựng</a:t>
            </a:r>
            <a:r>
              <a:rPr lang="en-US" sz="2300" dirty="0">
                <a:latin typeface="Times New Roman"/>
                <a:ea typeface="Times New Roman"/>
              </a:rPr>
              <a:t> </a:t>
            </a:r>
            <a:r>
              <a:rPr lang="en-US" sz="2300" dirty="0" err="1">
                <a:latin typeface="Times New Roman"/>
                <a:ea typeface="Times New Roman"/>
              </a:rPr>
              <a:t>và</a:t>
            </a:r>
            <a:r>
              <a:rPr lang="en-US" sz="2300" dirty="0">
                <a:latin typeface="Times New Roman"/>
                <a:ea typeface="Times New Roman"/>
              </a:rPr>
              <a:t> </a:t>
            </a:r>
            <a:r>
              <a:rPr lang="en-US" sz="2300" dirty="0" err="1">
                <a:latin typeface="Times New Roman"/>
                <a:ea typeface="Times New Roman"/>
              </a:rPr>
              <a:t>bảo</a:t>
            </a:r>
            <a:r>
              <a:rPr lang="en-US" sz="2300" dirty="0">
                <a:latin typeface="Times New Roman"/>
                <a:ea typeface="Times New Roman"/>
              </a:rPr>
              <a:t> </a:t>
            </a:r>
            <a:r>
              <a:rPr lang="en-US" sz="2300" dirty="0" err="1">
                <a:latin typeface="Times New Roman"/>
                <a:ea typeface="Times New Roman"/>
              </a:rPr>
              <a:t>vệ</a:t>
            </a:r>
            <a:r>
              <a:rPr lang="en-US" sz="2300" dirty="0">
                <a:latin typeface="Times New Roman"/>
                <a:ea typeface="Times New Roman"/>
              </a:rPr>
              <a:t> </a:t>
            </a:r>
            <a:r>
              <a:rPr lang="en-US" sz="2300" dirty="0" err="1">
                <a:latin typeface="Times New Roman"/>
                <a:ea typeface="Times New Roman"/>
              </a:rPr>
              <a:t>đất</a:t>
            </a:r>
            <a:r>
              <a:rPr lang="en-US" sz="2300" dirty="0">
                <a:latin typeface="Times New Roman"/>
                <a:ea typeface="Times New Roman"/>
              </a:rPr>
              <a:t> </a:t>
            </a:r>
            <a:r>
              <a:rPr lang="en-US" sz="2300" dirty="0" err="1">
                <a:latin typeface="Times New Roman"/>
                <a:ea typeface="Times New Roman"/>
              </a:rPr>
              <a:t>nước</a:t>
            </a:r>
            <a:r>
              <a:rPr lang="en-US" sz="2300" dirty="0">
                <a:latin typeface="Times New Roman"/>
                <a:ea typeface="Times New Roman"/>
              </a:rPr>
              <a:t> </a:t>
            </a:r>
            <a:r>
              <a:rPr lang="en-US" sz="2300" dirty="0" err="1">
                <a:latin typeface="Times New Roman"/>
                <a:ea typeface="Times New Roman"/>
              </a:rPr>
              <a:t>quê</a:t>
            </a:r>
            <a:r>
              <a:rPr lang="en-US" sz="2300" dirty="0">
                <a:latin typeface="Times New Roman"/>
                <a:ea typeface="Times New Roman"/>
              </a:rPr>
              <a:t> </a:t>
            </a:r>
            <a:r>
              <a:rPr lang="en-US" sz="2300" dirty="0" err="1">
                <a:latin typeface="Times New Roman"/>
                <a:ea typeface="Times New Roman"/>
              </a:rPr>
              <a:t>hương</a:t>
            </a:r>
            <a:r>
              <a:rPr lang="en-US" sz="2300" dirty="0">
                <a:latin typeface="Times New Roman"/>
                <a:ea typeface="Times New Roman"/>
              </a:rPr>
              <a:t>… </a:t>
            </a:r>
            <a:endParaRPr lang="en-US" sz="2300" dirty="0"/>
          </a:p>
        </p:txBody>
      </p:sp>
    </p:spTree>
    <p:extLst>
      <p:ext uri="{BB962C8B-B14F-4D97-AF65-F5344CB8AC3E}">
        <p14:creationId xmlns:p14="http://schemas.microsoft.com/office/powerpoint/2010/main" val="111285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windows-vista-aurora-wall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123012458128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3901" y="0"/>
            <a:ext cx="384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WordArt 4"/>
          <p:cNvSpPr>
            <a:spLocks noChangeArrowheads="1" noChangeShapeType="1" noTextEdit="1"/>
          </p:cNvSpPr>
          <p:nvPr/>
        </p:nvSpPr>
        <p:spPr bwMode="auto">
          <a:xfrm>
            <a:off x="1295400" y="1820864"/>
            <a:ext cx="6527800" cy="2544762"/>
          </a:xfrm>
          <a:prstGeom prst="rect">
            <a:avLst/>
          </a:prstGeom>
        </p:spPr>
        <p:txBody>
          <a:bodyPr wrap="none" lIns="91395" tIns="45699" rIns="91395" bIns="45699" fromWordArt="1">
            <a:prstTxWarp prst="textPlain">
              <a:avLst>
                <a:gd name="adj" fmla="val 50000"/>
              </a:avLst>
            </a:prstTxWarp>
          </a:bodyPr>
          <a:lstStyle/>
          <a:p>
            <a:r>
              <a:rPr lang="vi-VN" sz="3600" b="1" kern="1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Xin chân thành cảm ơn quý thầy cô</a:t>
            </a:r>
          </a:p>
        </p:txBody>
      </p:sp>
    </p:spTree>
    <p:extLst>
      <p:ext uri="{BB962C8B-B14F-4D97-AF65-F5344CB8AC3E}">
        <p14:creationId xmlns:p14="http://schemas.microsoft.com/office/powerpoint/2010/main" val="240730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AEB786-B6D2-BC36-E61B-8553814F865D}"/>
              </a:ext>
            </a:extLst>
          </p:cNvPr>
          <p:cNvSpPr txBox="1"/>
          <p:nvPr/>
        </p:nvSpPr>
        <p:spPr>
          <a:xfrm>
            <a:off x="281354" y="-42210"/>
            <a:ext cx="2405575" cy="400110"/>
          </a:xfrm>
          <a:prstGeom prst="rect">
            <a:avLst/>
          </a:prstGeom>
          <a:noFill/>
        </p:spPr>
        <p:txBody>
          <a:bodyPr wrap="square" rtlCol="0">
            <a:spAutoFit/>
          </a:bodyPr>
          <a:lstStyle/>
          <a:p>
            <a:endParaRPr lang="en-US" sz="2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9F078FEB-3D1B-0EDC-BFB5-E6AF5A259923}"/>
              </a:ext>
            </a:extLst>
          </p:cNvPr>
          <p:cNvGraphicFramePr>
            <a:graphicFrameLocks noGrp="1"/>
          </p:cNvGraphicFramePr>
          <p:nvPr>
            <p:extLst>
              <p:ext uri="{D42A27DB-BD31-4B8C-83A1-F6EECF244321}">
                <p14:modId xmlns:p14="http://schemas.microsoft.com/office/powerpoint/2010/main" val="1144798442"/>
              </p:ext>
            </p:extLst>
          </p:nvPr>
        </p:nvGraphicFramePr>
        <p:xfrm>
          <a:off x="422030" y="487957"/>
          <a:ext cx="11282290" cy="5603354"/>
        </p:xfrm>
        <a:graphic>
          <a:graphicData uri="http://schemas.openxmlformats.org/drawingml/2006/table">
            <a:tbl>
              <a:tblPr firstRow="1" bandRow="1">
                <a:tableStyleId>{5C22544A-7EE6-4342-B048-85BDC9FD1C3A}</a:tableStyleId>
              </a:tblPr>
              <a:tblGrid>
                <a:gridCol w="4234376">
                  <a:extLst>
                    <a:ext uri="{9D8B030D-6E8A-4147-A177-3AD203B41FA5}">
                      <a16:colId xmlns:a16="http://schemas.microsoft.com/office/drawing/2014/main" val="3923872676"/>
                    </a:ext>
                  </a:extLst>
                </a:gridCol>
                <a:gridCol w="7047914">
                  <a:extLst>
                    <a:ext uri="{9D8B030D-6E8A-4147-A177-3AD203B41FA5}">
                      <a16:colId xmlns:a16="http://schemas.microsoft.com/office/drawing/2014/main" val="2224993208"/>
                    </a:ext>
                  </a:extLst>
                </a:gridCol>
              </a:tblGrid>
              <a:tr h="5603354">
                <a:tc>
                  <a:txBody>
                    <a:bodyPr/>
                    <a:lstStyle/>
                    <a:p>
                      <a:pPr marL="0" lvl="0" indent="0" algn="just">
                        <a:lnSpc>
                          <a:spcPct val="115000"/>
                        </a:lnSpc>
                        <a:spcAft>
                          <a:spcPts val="0"/>
                        </a:spcAft>
                        <a:buFont typeface="+mj-lt"/>
                        <a:buNone/>
                      </a:pPr>
                      <a:endParaRPr lang="en-US" sz="1400" b="1" dirty="0">
                        <a:effectLst/>
                        <a:latin typeface="Times New Roman"/>
                        <a:ea typeface="Times New Roman"/>
                      </a:endParaRPr>
                    </a:p>
                    <a:p>
                      <a:pPr marL="0" marR="0" lvl="0" indent="0" algn="just" defTabSz="914400" rtl="0" eaLnBrk="1" fontAlgn="auto" latinLnBrk="0" hangingPunct="1">
                        <a:lnSpc>
                          <a:spcPct val="115000"/>
                        </a:lnSpc>
                        <a:spcBef>
                          <a:spcPts val="0"/>
                        </a:spcBef>
                        <a:spcAft>
                          <a:spcPts val="0"/>
                        </a:spcAft>
                        <a:buClrTx/>
                        <a:buSzTx/>
                        <a:buFont typeface="+mj-lt"/>
                        <a:buNone/>
                        <a:tabLst/>
                        <a:defRPr/>
                      </a:pPr>
                      <a:r>
                        <a:rPr lang="en-US" sz="28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r>
                        <a:rPr lang="en-US" sz="2400" dirty="0" err="1">
                          <a:effectLst/>
                          <a:latin typeface="Times New Roman"/>
                          <a:ea typeface="Times New Roman"/>
                        </a:rPr>
                        <a:t>Ông</a:t>
                      </a:r>
                      <a:r>
                        <a:rPr lang="en-US" sz="2400" dirty="0">
                          <a:effectLst/>
                          <a:latin typeface="Times New Roman"/>
                          <a:ea typeface="Times New Roman"/>
                        </a:rPr>
                        <a:t> </a:t>
                      </a:r>
                      <a:r>
                        <a:rPr lang="en-US" sz="2400" dirty="0" err="1">
                          <a:effectLst/>
                          <a:latin typeface="Times New Roman"/>
                          <a:ea typeface="Times New Roman"/>
                        </a:rPr>
                        <a:t>là</a:t>
                      </a:r>
                      <a:r>
                        <a:rPr lang="en-US" sz="2400" dirty="0">
                          <a:effectLst/>
                          <a:latin typeface="Times New Roman"/>
                          <a:ea typeface="Times New Roman"/>
                        </a:rPr>
                        <a:t> </a:t>
                      </a:r>
                      <a:r>
                        <a:rPr lang="en-US" sz="2400" dirty="0" err="1">
                          <a:effectLst/>
                          <a:latin typeface="Times New Roman"/>
                          <a:ea typeface="Times New Roman"/>
                        </a:rPr>
                        <a:t>người</a:t>
                      </a:r>
                      <a:r>
                        <a:rPr lang="en-US" sz="2400" dirty="0">
                          <a:effectLst/>
                          <a:latin typeface="Times New Roman"/>
                          <a:ea typeface="Times New Roman"/>
                        </a:rPr>
                        <a:t> </a:t>
                      </a:r>
                      <a:r>
                        <a:rPr lang="en-US" sz="2400" dirty="0" err="1">
                          <a:solidFill>
                            <a:schemeClr val="bg1"/>
                          </a:solidFill>
                          <a:effectLst/>
                          <a:latin typeface="Times New Roman"/>
                          <a:ea typeface="Times New Roman"/>
                        </a:rPr>
                        <a:t>tổ</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chức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trận</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đánh</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nổi</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tiếng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tại</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sông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Bạch</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Đằng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bằng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việc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sử</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dụng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cọc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và</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tận</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dụng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thủy</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triều</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để</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đánh</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bại</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quân</a:t>
                      </a:r>
                      <a:r>
                        <a:rPr lang="en-US" sz="2400" dirty="0">
                          <a:solidFill>
                            <a:schemeClr val="bg1"/>
                          </a:solidFill>
                          <a:effectLst/>
                          <a:latin typeface="Times New Roman"/>
                          <a:ea typeface="Times New Roman"/>
                        </a:rPr>
                        <a:t> Nam </a:t>
                      </a:r>
                      <a:r>
                        <a:rPr lang="en-US" sz="2400" dirty="0" err="1">
                          <a:solidFill>
                            <a:schemeClr val="bg1"/>
                          </a:solidFill>
                          <a:effectLst/>
                          <a:latin typeface="Times New Roman"/>
                          <a:ea typeface="Times New Roman"/>
                        </a:rPr>
                        <a:t>Hán</a:t>
                      </a:r>
                      <a:r>
                        <a:rPr lang="en-US" sz="2400" dirty="0">
                          <a:solidFill>
                            <a:schemeClr val="bg1"/>
                          </a:solidFill>
                          <a:effectLst/>
                          <a:latin typeface="Times New Roman"/>
                          <a:ea typeface="Times New Roman"/>
                        </a:rPr>
                        <a:t>. Thành </a:t>
                      </a:r>
                      <a:r>
                        <a:rPr lang="en-US" sz="2400" dirty="0" err="1">
                          <a:solidFill>
                            <a:schemeClr val="bg1"/>
                          </a:solidFill>
                          <a:effectLst/>
                          <a:latin typeface="Times New Roman"/>
                          <a:ea typeface="Times New Roman"/>
                        </a:rPr>
                        <a:t>công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này</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kết</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thúc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thời</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kì</a:t>
                      </a:r>
                      <a:r>
                        <a:rPr lang="en-US" sz="2400" dirty="0">
                          <a:solidFill>
                            <a:schemeClr val="bg1"/>
                          </a:solidFill>
                          <a:effectLst/>
                          <a:latin typeface="Times New Roman"/>
                          <a:ea typeface="Times New Roman"/>
                        </a:rPr>
                        <a:t> 1000 </a:t>
                      </a:r>
                      <a:r>
                        <a:rPr lang="en-US" sz="2400" dirty="0" err="1">
                          <a:solidFill>
                            <a:schemeClr val="bg1"/>
                          </a:solidFill>
                          <a:effectLst/>
                          <a:latin typeface="Times New Roman"/>
                          <a:ea typeface="Times New Roman"/>
                        </a:rPr>
                        <a:t>năm</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Bắc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thuộc</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mở</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ra</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một</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trang</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sử</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mới</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cho</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cho</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lịch</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sử</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dân</a:t>
                      </a:r>
                      <a:r>
                        <a:rPr lang="en-US" sz="2400" dirty="0">
                          <a:solidFill>
                            <a:schemeClr val="bg1"/>
                          </a:solidFill>
                          <a:effectLst/>
                          <a:latin typeface="Times New Roman"/>
                          <a:ea typeface="Times New Roman"/>
                        </a:rPr>
                        <a:t> </a:t>
                      </a:r>
                      <a:r>
                        <a:rPr lang="en-US" sz="2400" dirty="0" err="1">
                          <a:solidFill>
                            <a:schemeClr val="bg1"/>
                          </a:solidFill>
                          <a:effectLst/>
                          <a:latin typeface="Times New Roman"/>
                          <a:ea typeface="Times New Roman"/>
                        </a:rPr>
                        <a:t>tộc</a:t>
                      </a:r>
                      <a:r>
                        <a:rPr lang="en-US" sz="2400" dirty="0">
                          <a:solidFill>
                            <a:schemeClr val="bg1"/>
                          </a:solidFill>
                          <a:effectLst/>
                          <a:latin typeface="Times New Roman"/>
                          <a:ea typeface="Times New Roman"/>
                        </a:rPr>
                        <a:t>.  </a:t>
                      </a:r>
                    </a:p>
                  </a:txBody>
                  <a:tcPr marL="114300" marR="114300" marT="0" marB="0"/>
                </a:tc>
                <a:tc>
                  <a:txBody>
                    <a:bodyPr/>
                    <a:lstStyle/>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ctr"/>
                      <a:endParaRPr lang="en-US" sz="2400" b="1" kern="1200" dirty="0">
                        <a:solidFill>
                          <a:schemeClr val="lt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66095547"/>
                  </a:ext>
                </a:extLst>
              </a:tr>
            </a:tbl>
          </a:graphicData>
        </a:graphic>
      </p:graphicFrame>
      <p:pic>
        <p:nvPicPr>
          <p:cNvPr id="10" name="Picture 9">
            <a:extLst>
              <a:ext uri="{FF2B5EF4-FFF2-40B4-BE49-F238E27FC236}">
                <a16:creationId xmlns:a16="http://schemas.microsoft.com/office/drawing/2014/main" id="{7CC7BB21-56EE-8210-965B-B0AB847B2450}"/>
              </a:ext>
            </a:extLst>
          </p:cNvPr>
          <p:cNvPicPr>
            <a:picLocks noChangeAspect="1"/>
          </p:cNvPicPr>
          <p:nvPr/>
        </p:nvPicPr>
        <p:blipFill>
          <a:blip r:embed="rId3"/>
          <a:stretch>
            <a:fillRect/>
          </a:stretch>
        </p:blipFill>
        <p:spPr>
          <a:xfrm>
            <a:off x="4689231" y="502037"/>
            <a:ext cx="6998677" cy="5500178"/>
          </a:xfrm>
          <a:prstGeom prst="rect">
            <a:avLst/>
          </a:prstGeom>
        </p:spPr>
      </p:pic>
      <p:sp>
        <p:nvSpPr>
          <p:cNvPr id="11" name="TextBox 10">
            <a:extLst>
              <a:ext uri="{FF2B5EF4-FFF2-40B4-BE49-F238E27FC236}">
                <a16:creationId xmlns:a16="http://schemas.microsoft.com/office/drawing/2014/main" id="{B8F77B54-57B1-B7DC-5DCE-01FD078C2A8A}"/>
              </a:ext>
            </a:extLst>
          </p:cNvPr>
          <p:cNvSpPr txBox="1"/>
          <p:nvPr/>
        </p:nvSpPr>
        <p:spPr>
          <a:xfrm>
            <a:off x="6527411" y="6147581"/>
            <a:ext cx="4459459" cy="584775"/>
          </a:xfrm>
          <a:prstGeom prst="rect">
            <a:avLst/>
          </a:prstGeom>
          <a:solidFill>
            <a:schemeClr val="accent2"/>
          </a:solidFill>
        </p:spPr>
        <p:txBody>
          <a:bodyPr wrap="square" rtlCol="0">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Ngô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Quyền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24923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078FEB-3D1B-0EDC-BFB5-E6AF5A259923}"/>
              </a:ext>
            </a:extLst>
          </p:cNvPr>
          <p:cNvGraphicFramePr>
            <a:graphicFrameLocks noGrp="1"/>
          </p:cNvGraphicFramePr>
          <p:nvPr>
            <p:extLst>
              <p:ext uri="{D42A27DB-BD31-4B8C-83A1-F6EECF244321}">
                <p14:modId xmlns:p14="http://schemas.microsoft.com/office/powerpoint/2010/main" val="2263471704"/>
              </p:ext>
            </p:extLst>
          </p:nvPr>
        </p:nvGraphicFramePr>
        <p:xfrm>
          <a:off x="454855" y="398870"/>
          <a:ext cx="11282290" cy="5340748"/>
        </p:xfrm>
        <a:graphic>
          <a:graphicData uri="http://schemas.openxmlformats.org/drawingml/2006/table">
            <a:tbl>
              <a:tblPr firstRow="1" bandRow="1">
                <a:tableStyleId>{5C22544A-7EE6-4342-B048-85BDC9FD1C3A}</a:tableStyleId>
              </a:tblPr>
              <a:tblGrid>
                <a:gridCol w="4890868">
                  <a:extLst>
                    <a:ext uri="{9D8B030D-6E8A-4147-A177-3AD203B41FA5}">
                      <a16:colId xmlns:a16="http://schemas.microsoft.com/office/drawing/2014/main" val="3923872676"/>
                    </a:ext>
                  </a:extLst>
                </a:gridCol>
                <a:gridCol w="6391422">
                  <a:extLst>
                    <a:ext uri="{9D8B030D-6E8A-4147-A177-3AD203B41FA5}">
                      <a16:colId xmlns:a16="http://schemas.microsoft.com/office/drawing/2014/main" val="2224993208"/>
                    </a:ext>
                  </a:extLst>
                </a:gridCol>
              </a:tblGrid>
              <a:tr h="5340748">
                <a:tc>
                  <a:txBody>
                    <a:bodyPr/>
                    <a:lstStyle/>
                    <a:p>
                      <a:pPr marL="0" lvl="0" indent="0" algn="just">
                        <a:lnSpc>
                          <a:spcPct val="115000"/>
                        </a:lnSpc>
                        <a:spcAft>
                          <a:spcPts val="0"/>
                        </a:spcAft>
                        <a:buFont typeface="+mj-lt"/>
                        <a:buNone/>
                      </a:pPr>
                      <a:r>
                        <a:rPr lang="en-US" sz="3200" b="1" u="sng" dirty="0" err="1">
                          <a:solidFill>
                            <a:srgbClr val="FF0000"/>
                          </a:solidFill>
                          <a:effectLst/>
                          <a:latin typeface="Times New Roman"/>
                          <a:ea typeface="Times New Roman"/>
                        </a:rPr>
                        <a:t>Câu</a:t>
                      </a:r>
                      <a:r>
                        <a:rPr lang="en-US" sz="3200" b="1" u="sng" dirty="0">
                          <a:solidFill>
                            <a:srgbClr val="FF0000"/>
                          </a:solidFill>
                          <a:effectLst/>
                          <a:latin typeface="Times New Roman"/>
                          <a:ea typeface="Times New Roman"/>
                        </a:rPr>
                        <a:t> 2</a:t>
                      </a:r>
                      <a:r>
                        <a:rPr lang="en-US" sz="3200" b="1" dirty="0">
                          <a:solidFill>
                            <a:srgbClr val="FF0000"/>
                          </a:solidFill>
                          <a:effectLst/>
                          <a:latin typeface="Times New Roman"/>
                          <a:ea typeface="Times New Roman"/>
                        </a:rPr>
                        <a:t>: </a:t>
                      </a:r>
                      <a:r>
                        <a:rPr lang="en-US" sz="3200" dirty="0" err="1">
                          <a:solidFill>
                            <a:schemeClr val="bg1"/>
                          </a:solidFill>
                          <a:effectLst/>
                          <a:latin typeface="Times New Roman"/>
                          <a:ea typeface="Times New Roman"/>
                        </a:rPr>
                        <a:t>Ông</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là</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một</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vị</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tướng</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lừng</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danh</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thời</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nhà</a:t>
                      </a:r>
                      <a:r>
                        <a:rPr lang="en-US" sz="3200" dirty="0">
                          <a:solidFill>
                            <a:schemeClr val="bg1"/>
                          </a:solidFill>
                          <a:effectLst/>
                          <a:latin typeface="Times New Roman"/>
                          <a:ea typeface="Times New Roman"/>
                        </a:rPr>
                        <a:t> Lý. </a:t>
                      </a:r>
                      <a:r>
                        <a:rPr lang="en-US" sz="3200" dirty="0" err="1">
                          <a:solidFill>
                            <a:schemeClr val="bg1"/>
                          </a:solidFill>
                          <a:effectLst/>
                          <a:latin typeface="Times New Roman"/>
                          <a:ea typeface="Times New Roman"/>
                        </a:rPr>
                        <a:t>Đã</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lãnh</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đạo</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cuộc</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kháng</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chiến</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chống</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quân</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xâm</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lược</a:t>
                      </a:r>
                      <a:r>
                        <a:rPr lang="en-US" sz="3200" dirty="0">
                          <a:solidFill>
                            <a:schemeClr val="bg1"/>
                          </a:solidFill>
                          <a:effectLst/>
                          <a:latin typeface="Times New Roman"/>
                          <a:ea typeface="Times New Roman"/>
                        </a:rPr>
                        <a:t> </a:t>
                      </a:r>
                      <a:r>
                        <a:rPr lang="en-US" sz="3200" dirty="0" err="1">
                          <a:solidFill>
                            <a:schemeClr val="bg1"/>
                          </a:solidFill>
                          <a:effectLst/>
                          <a:latin typeface="Times New Roman"/>
                          <a:ea typeface="Times New Roman"/>
                        </a:rPr>
                        <a:t>Tống</a:t>
                      </a:r>
                      <a:r>
                        <a:rPr lang="en-US" sz="3200" dirty="0">
                          <a:solidFill>
                            <a:schemeClr val="bg1"/>
                          </a:solidFill>
                          <a:effectLst/>
                          <a:latin typeface="Times New Roman"/>
                          <a:ea typeface="Times New Roman"/>
                        </a:rPr>
                        <a:t> </a:t>
                      </a:r>
                      <a:r>
                        <a:rPr lang="en-US" sz="3200" b="1" kern="1200" dirty="0">
                          <a:solidFill>
                            <a:schemeClr val="lt1"/>
                          </a:solidFill>
                          <a:effectLst/>
                          <a:latin typeface="Times New Roman" pitchFamily="18" charset="0"/>
                          <a:ea typeface="+mn-ea"/>
                          <a:cs typeface="Times New Roman" pitchFamily="18" charset="0"/>
                        </a:rPr>
                        <a:t>(1075-1077). </a:t>
                      </a:r>
                      <a:endParaRPr lang="en-US" sz="3200" dirty="0">
                        <a:solidFill>
                          <a:schemeClr val="bg1"/>
                        </a:solidFill>
                        <a:effectLst/>
                        <a:latin typeface="Times New Roman" pitchFamily="18" charset="0"/>
                        <a:ea typeface="Times New Roman"/>
                        <a:cs typeface="Times New Roman" pitchFamily="18" charset="0"/>
                      </a:endParaRPr>
                    </a:p>
                  </a:txBody>
                  <a:tcPr marL="114300" marR="114300" marT="0" marB="0"/>
                </a:tc>
                <a:tc>
                  <a:txBody>
                    <a:bodyPr/>
                    <a:lstStyle/>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ctr"/>
                      <a:endParaRPr lang="en-US" sz="2400" b="1" kern="1200" dirty="0">
                        <a:solidFill>
                          <a:schemeClr val="lt1"/>
                        </a:solidFill>
                        <a:effectLst/>
                        <a:latin typeface="Times New Roman" panose="02020603050405020304" pitchFamily="18" charset="0"/>
                        <a:ea typeface="+mn-ea"/>
                        <a:cs typeface="Times New Roman" panose="02020603050405020304" pitchFamily="18" charset="0"/>
                      </a:endParaRPr>
                    </a:p>
                    <a:p>
                      <a:pPr algn="ctr"/>
                      <a:endParaRPr lang="en-US" sz="1200" b="1" kern="1200" dirty="0">
                        <a:solidFill>
                          <a:schemeClr val="lt1"/>
                        </a:solidFill>
                        <a:effectLst/>
                        <a:latin typeface="+mn-lt"/>
                        <a:ea typeface="+mn-ea"/>
                        <a:cs typeface="+mn-cs"/>
                      </a:endParaRPr>
                    </a:p>
                  </a:txBody>
                  <a:tcPr/>
                </a:tc>
                <a:extLst>
                  <a:ext uri="{0D108BD9-81ED-4DB2-BD59-A6C34878D82A}">
                    <a16:rowId xmlns:a16="http://schemas.microsoft.com/office/drawing/2014/main" val="2466095547"/>
                  </a:ext>
                </a:extLst>
              </a:tr>
            </a:tbl>
          </a:graphicData>
        </a:graphic>
      </p:graphicFrame>
      <p:pic>
        <p:nvPicPr>
          <p:cNvPr id="3074" name="Picture 2">
            <a:extLst>
              <a:ext uri="{FF2B5EF4-FFF2-40B4-BE49-F238E27FC236}">
                <a16:creationId xmlns:a16="http://schemas.microsoft.com/office/drawing/2014/main" id="{4B7E0451-FA27-82D4-8329-2EE6B1EA0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615" y="403552"/>
            <a:ext cx="6353908" cy="525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9DD0AA3-BB78-4200-39C2-0E2A6EFC7203}"/>
              </a:ext>
            </a:extLst>
          </p:cNvPr>
          <p:cNvSpPr txBox="1"/>
          <p:nvPr/>
        </p:nvSpPr>
        <p:spPr>
          <a:xfrm>
            <a:off x="6513342" y="6006903"/>
            <a:ext cx="4895556" cy="584775"/>
          </a:xfrm>
          <a:prstGeom prst="rect">
            <a:avLst/>
          </a:prstGeom>
          <a:solidFill>
            <a:schemeClr val="accent2"/>
          </a:solidFill>
        </p:spPr>
        <p:txBody>
          <a:bodyPr wrap="square" rtlCol="0">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Lý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Kiệt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71964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078FEB-3D1B-0EDC-BFB5-E6AF5A259923}"/>
              </a:ext>
            </a:extLst>
          </p:cNvPr>
          <p:cNvGraphicFramePr>
            <a:graphicFrameLocks noGrp="1"/>
          </p:cNvGraphicFramePr>
          <p:nvPr>
            <p:extLst>
              <p:ext uri="{D42A27DB-BD31-4B8C-83A1-F6EECF244321}">
                <p14:modId xmlns:p14="http://schemas.microsoft.com/office/powerpoint/2010/main" val="1359007608"/>
              </p:ext>
            </p:extLst>
          </p:nvPr>
        </p:nvGraphicFramePr>
        <p:xfrm>
          <a:off x="281354" y="525480"/>
          <a:ext cx="11455791" cy="5829300"/>
        </p:xfrm>
        <a:graphic>
          <a:graphicData uri="http://schemas.openxmlformats.org/drawingml/2006/table">
            <a:tbl>
              <a:tblPr firstRow="1" bandRow="1">
                <a:tableStyleId>{5C22544A-7EE6-4342-B048-85BDC9FD1C3A}</a:tableStyleId>
              </a:tblPr>
              <a:tblGrid>
                <a:gridCol w="4965895">
                  <a:extLst>
                    <a:ext uri="{9D8B030D-6E8A-4147-A177-3AD203B41FA5}">
                      <a16:colId xmlns:a16="http://schemas.microsoft.com/office/drawing/2014/main" val="3923872676"/>
                    </a:ext>
                  </a:extLst>
                </a:gridCol>
                <a:gridCol w="6489896">
                  <a:extLst>
                    <a:ext uri="{9D8B030D-6E8A-4147-A177-3AD203B41FA5}">
                      <a16:colId xmlns:a16="http://schemas.microsoft.com/office/drawing/2014/main" val="2224993208"/>
                    </a:ext>
                  </a:extLst>
                </a:gridCol>
              </a:tblGrid>
              <a:tr h="5650237">
                <a:tc>
                  <a:txBody>
                    <a:bodyPr/>
                    <a:lstStyle/>
                    <a:p>
                      <a:pPr algn="just"/>
                      <a:endParaRPr lang="en-US" sz="3000" b="1" kern="1200" dirty="0">
                        <a:solidFill>
                          <a:schemeClr val="bg1"/>
                        </a:solidFill>
                        <a:effectLst/>
                        <a:latin typeface="Times New Roman" panose="02020603050405020304" pitchFamily="18" charset="0"/>
                        <a:ea typeface="+mn-ea"/>
                        <a:cs typeface="Times New Roman" panose="02020603050405020304" pitchFamily="18" charset="0"/>
                      </a:endParaRPr>
                    </a:p>
                    <a:p>
                      <a:pPr algn="just"/>
                      <a:endParaRPr lang="en-US" sz="3000" b="1" kern="1200" dirty="0">
                        <a:solidFill>
                          <a:schemeClr val="bg1"/>
                        </a:solidFill>
                        <a:effectLst/>
                        <a:latin typeface="Times New Roman" panose="02020603050405020304" pitchFamily="18" charset="0"/>
                        <a:ea typeface="+mn-ea"/>
                        <a:cs typeface="Times New Roman" panose="02020603050405020304" pitchFamily="18" charset="0"/>
                      </a:endParaRPr>
                    </a:p>
                    <a:p>
                      <a:pPr algn="just"/>
                      <a:r>
                        <a:rPr lang="en-US" sz="3000" b="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3000" b="1" u="sng" kern="1200" dirty="0">
                          <a:solidFill>
                            <a:srgbClr val="FF0000"/>
                          </a:solidFill>
                          <a:effectLst/>
                          <a:latin typeface="Times New Roman" panose="02020603050405020304" pitchFamily="18" charset="0"/>
                          <a:ea typeface="+mn-ea"/>
                          <a:cs typeface="Times New Roman" panose="02020603050405020304" pitchFamily="18" charset="0"/>
                        </a:rPr>
                        <a:t> 3</a:t>
                      </a:r>
                      <a:r>
                        <a:rPr lang="en-US" sz="3000" b="1" kern="1200" dirty="0">
                          <a:solidFill>
                            <a:schemeClr val="bg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bg1"/>
                          </a:solidFill>
                          <a:effectLst/>
                          <a:latin typeface="Times New Roman" panose="02020603050405020304" pitchFamily="18" charset="0"/>
                          <a:ea typeface="+mn-ea"/>
                          <a:cs typeface="Times New Roman" panose="02020603050405020304" pitchFamily="18" charset="0"/>
                        </a:rPr>
                        <a:t>Ông</a:t>
                      </a:r>
                      <a:r>
                        <a:rPr lang="en-US" sz="3000" b="1" kern="1200" dirty="0">
                          <a:solidFill>
                            <a:schemeClr val="bg1"/>
                          </a:solidFill>
                          <a:effectLst/>
                          <a:latin typeface="Times New Roman" panose="02020603050405020304" pitchFamily="18" charset="0"/>
                          <a:ea typeface="+mn-ea"/>
                          <a:cs typeface="Times New Roman" panose="02020603050405020304" pitchFamily="18" charset="0"/>
                        </a:rPr>
                        <a:t> </a:t>
                      </a:r>
                      <a:r>
                        <a:rPr lang="en-US" sz="3000" b="1" kern="1200" dirty="0" err="1">
                          <a:solidFill>
                            <a:schemeClr val="lt1"/>
                          </a:solidFill>
                          <a:effectLst/>
                          <a:latin typeface="Times New Roman" pitchFamily="18" charset="0"/>
                          <a:ea typeface="+mn-ea"/>
                          <a:cs typeface="Times New Roman" pitchFamily="18" charset="0"/>
                        </a:rPr>
                        <a:t>là</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nhà</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chính</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trị</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quân</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sự</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lỗi</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lạc</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tác</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giả</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của</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cuốn</a:t>
                      </a:r>
                      <a:r>
                        <a:rPr lang="en-US" sz="3000" b="1" kern="1200" dirty="0">
                          <a:solidFill>
                            <a:schemeClr val="lt1"/>
                          </a:solidFill>
                          <a:effectLst/>
                          <a:latin typeface="Times New Roman" pitchFamily="18" charset="0"/>
                          <a:ea typeface="+mn-ea"/>
                          <a:cs typeface="Times New Roman" pitchFamily="18" charset="0"/>
                        </a:rPr>
                        <a:t> </a:t>
                      </a:r>
                      <a:r>
                        <a:rPr lang="en-US" sz="3000" b="1" i="1" kern="1200" dirty="0">
                          <a:solidFill>
                            <a:schemeClr val="lt1"/>
                          </a:solidFill>
                          <a:effectLst/>
                          <a:latin typeface="Times New Roman" pitchFamily="18" charset="0"/>
                          <a:ea typeface="+mn-ea"/>
                          <a:cs typeface="Times New Roman" pitchFamily="18" charset="0"/>
                        </a:rPr>
                        <a:t>Binh </a:t>
                      </a:r>
                      <a:r>
                        <a:rPr lang="en-US" sz="3000" b="1" i="1" kern="1200" dirty="0" err="1">
                          <a:solidFill>
                            <a:schemeClr val="lt1"/>
                          </a:solidFill>
                          <a:effectLst/>
                          <a:latin typeface="Times New Roman" pitchFamily="18" charset="0"/>
                          <a:ea typeface="+mn-ea"/>
                          <a:cs typeface="Times New Roman" pitchFamily="18" charset="0"/>
                        </a:rPr>
                        <a:t>thư</a:t>
                      </a:r>
                      <a:r>
                        <a:rPr lang="en-US" sz="3000" b="1" i="1" kern="1200" dirty="0">
                          <a:solidFill>
                            <a:schemeClr val="lt1"/>
                          </a:solidFill>
                          <a:effectLst/>
                          <a:latin typeface="Times New Roman" pitchFamily="18" charset="0"/>
                          <a:ea typeface="+mn-ea"/>
                          <a:cs typeface="Times New Roman" pitchFamily="18" charset="0"/>
                        </a:rPr>
                        <a:t> </a:t>
                      </a:r>
                      <a:r>
                        <a:rPr lang="en-US" sz="3000" b="1" i="1" kern="1200" dirty="0" err="1">
                          <a:solidFill>
                            <a:schemeClr val="lt1"/>
                          </a:solidFill>
                          <a:effectLst/>
                          <a:latin typeface="Times New Roman" pitchFamily="18" charset="0"/>
                          <a:ea typeface="+mn-ea"/>
                          <a:cs typeface="Times New Roman" pitchFamily="18" charset="0"/>
                        </a:rPr>
                        <a:t>yếu</a:t>
                      </a:r>
                      <a:r>
                        <a:rPr lang="en-US" sz="3000" b="1" i="1" kern="1200" dirty="0">
                          <a:solidFill>
                            <a:schemeClr val="lt1"/>
                          </a:solidFill>
                          <a:effectLst/>
                          <a:latin typeface="Times New Roman" pitchFamily="18" charset="0"/>
                          <a:ea typeface="+mn-ea"/>
                          <a:cs typeface="Times New Roman" pitchFamily="18" charset="0"/>
                        </a:rPr>
                        <a:t> </a:t>
                      </a:r>
                      <a:r>
                        <a:rPr lang="en-US" sz="3000" b="1" i="1" kern="1200" dirty="0" err="1">
                          <a:solidFill>
                            <a:schemeClr val="lt1"/>
                          </a:solidFill>
                          <a:effectLst/>
                          <a:latin typeface="Times New Roman" pitchFamily="18" charset="0"/>
                          <a:ea typeface="+mn-ea"/>
                          <a:cs typeface="Times New Roman" pitchFamily="18" charset="0"/>
                        </a:rPr>
                        <a:t>lược</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Là</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người</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lãnh</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đạo</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cuộc</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kháng</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chiến</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chống</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quân</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xâm</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lược</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Mông</a:t>
                      </a:r>
                      <a:r>
                        <a:rPr lang="en-US" sz="3000" b="1" kern="1200" dirty="0">
                          <a:solidFill>
                            <a:schemeClr val="lt1"/>
                          </a:solidFill>
                          <a:effectLst/>
                          <a:latin typeface="Times New Roman" pitchFamily="18" charset="0"/>
                          <a:ea typeface="+mn-ea"/>
                          <a:cs typeface="Times New Roman" pitchFamily="18" charset="0"/>
                        </a:rPr>
                        <a:t> - </a:t>
                      </a:r>
                      <a:r>
                        <a:rPr lang="en-US" sz="3000" b="1" kern="1200" dirty="0" err="1">
                          <a:solidFill>
                            <a:schemeClr val="lt1"/>
                          </a:solidFill>
                          <a:effectLst/>
                          <a:latin typeface="Times New Roman" pitchFamily="18" charset="0"/>
                          <a:ea typeface="+mn-ea"/>
                          <a:cs typeface="Times New Roman" pitchFamily="18" charset="0"/>
                        </a:rPr>
                        <a:t>Nguyên</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lần</a:t>
                      </a:r>
                      <a:r>
                        <a:rPr lang="en-US" sz="3000" b="1" kern="1200" dirty="0">
                          <a:solidFill>
                            <a:schemeClr val="lt1"/>
                          </a:solidFill>
                          <a:effectLst/>
                          <a:latin typeface="Times New Roman" pitchFamily="18" charset="0"/>
                          <a:ea typeface="+mn-ea"/>
                          <a:cs typeface="Times New Roman" pitchFamily="18" charset="0"/>
                        </a:rPr>
                        <a:t> 2 (1285) </a:t>
                      </a:r>
                      <a:r>
                        <a:rPr lang="en-US" sz="3000" b="1" kern="1200" dirty="0" err="1">
                          <a:solidFill>
                            <a:schemeClr val="lt1"/>
                          </a:solidFill>
                          <a:effectLst/>
                          <a:latin typeface="Times New Roman" pitchFamily="18" charset="0"/>
                          <a:ea typeface="+mn-ea"/>
                          <a:cs typeface="Times New Roman" pitchFamily="18" charset="0"/>
                        </a:rPr>
                        <a:t>và</a:t>
                      </a:r>
                      <a:r>
                        <a:rPr lang="en-US" sz="3000" b="1" kern="1200" dirty="0">
                          <a:solidFill>
                            <a:schemeClr val="lt1"/>
                          </a:solidFill>
                          <a:effectLst/>
                          <a:latin typeface="Times New Roman" pitchFamily="18" charset="0"/>
                          <a:ea typeface="+mn-ea"/>
                          <a:cs typeface="Times New Roman" pitchFamily="18" charset="0"/>
                        </a:rPr>
                        <a:t> </a:t>
                      </a:r>
                      <a:r>
                        <a:rPr lang="en-US" sz="3000" b="1" kern="1200" dirty="0" err="1">
                          <a:solidFill>
                            <a:schemeClr val="lt1"/>
                          </a:solidFill>
                          <a:effectLst/>
                          <a:latin typeface="Times New Roman" pitchFamily="18" charset="0"/>
                          <a:ea typeface="+mn-ea"/>
                          <a:cs typeface="Times New Roman" pitchFamily="18" charset="0"/>
                        </a:rPr>
                        <a:t>lần</a:t>
                      </a:r>
                      <a:r>
                        <a:rPr lang="en-US" sz="3000" b="1" kern="1200" dirty="0">
                          <a:solidFill>
                            <a:schemeClr val="lt1"/>
                          </a:solidFill>
                          <a:effectLst/>
                          <a:latin typeface="Times New Roman" pitchFamily="18" charset="0"/>
                          <a:ea typeface="+mn-ea"/>
                          <a:cs typeface="Times New Roman" pitchFamily="18" charset="0"/>
                        </a:rPr>
                        <a:t> 3 (1288)</a:t>
                      </a:r>
                      <a:r>
                        <a:rPr lang="en-US" sz="3000" b="1" i="1" kern="1200" dirty="0">
                          <a:solidFill>
                            <a:schemeClr val="lt1"/>
                          </a:solidFill>
                          <a:effectLst/>
                          <a:latin typeface="Times New Roman" pitchFamily="18" charset="0"/>
                          <a:ea typeface="+mn-ea"/>
                          <a:cs typeface="Times New Roman" pitchFamily="18" charset="0"/>
                        </a:rPr>
                        <a:t>. </a:t>
                      </a:r>
                      <a:endPar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ctr"/>
                      <a:endParaRPr lang="en-US" sz="2400" b="1" kern="1200" dirty="0">
                        <a:solidFill>
                          <a:schemeClr val="lt1"/>
                        </a:solidFill>
                        <a:effectLst/>
                        <a:latin typeface="Times New Roman" panose="02020603050405020304" pitchFamily="18" charset="0"/>
                        <a:ea typeface="+mn-ea"/>
                        <a:cs typeface="Times New Roman" panose="02020603050405020304" pitchFamily="18" charset="0"/>
                      </a:endParaRPr>
                    </a:p>
                    <a:p>
                      <a:pPr algn="ctr"/>
                      <a:endParaRPr lang="en-US" sz="1050" b="1" kern="1200" dirty="0">
                        <a:solidFill>
                          <a:schemeClr val="lt1"/>
                        </a:solidFill>
                        <a:effectLst/>
                        <a:latin typeface="+mn-lt"/>
                        <a:ea typeface="+mn-ea"/>
                        <a:cs typeface="+mn-cs"/>
                      </a:endParaRPr>
                    </a:p>
                    <a:p>
                      <a:pPr algn="ctr"/>
                      <a:endParaRPr lang="en-US" sz="5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6095547"/>
                  </a:ext>
                </a:extLst>
              </a:tr>
            </a:tbl>
          </a:graphicData>
        </a:graphic>
      </p:graphicFrame>
      <p:pic>
        <p:nvPicPr>
          <p:cNvPr id="4098" name="Picture 1">
            <a:extLst>
              <a:ext uri="{FF2B5EF4-FFF2-40B4-BE49-F238E27FC236}">
                <a16:creationId xmlns:a16="http://schemas.microsoft.com/office/drawing/2014/main" id="{8CCDF55E-7E72-74DC-B7AC-59B0CA9B9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278" y="526855"/>
            <a:ext cx="6227298" cy="566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5D0B726-CF62-ECDB-47CA-772CF06FC536}"/>
              </a:ext>
            </a:extLst>
          </p:cNvPr>
          <p:cNvSpPr txBox="1"/>
          <p:nvPr/>
        </p:nvSpPr>
        <p:spPr>
          <a:xfrm>
            <a:off x="4998714" y="6189787"/>
            <a:ext cx="7005711" cy="584775"/>
          </a:xfrm>
          <a:prstGeom prst="rect">
            <a:avLst/>
          </a:prstGeom>
          <a:solidFill>
            <a:schemeClr val="accent2"/>
          </a:solidFill>
        </p:spPr>
        <p:txBody>
          <a:bodyPr wrap="square" rtlCol="0">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VươngTrần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Quốc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Tuấn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26672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applause.wav"/>
          </p:stSnd>
        </p:sndAc>
      </p:transition>
    </mc:Choice>
    <mc:Fallback xmlns="">
      <p:transition spd="slow">
        <p:sndAc>
          <p:stSnd>
            <p:snd r:embed="rId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F078FEB-3D1B-0EDC-BFB5-E6AF5A259923}"/>
              </a:ext>
            </a:extLst>
          </p:cNvPr>
          <p:cNvGraphicFramePr>
            <a:graphicFrameLocks noGrp="1"/>
          </p:cNvGraphicFramePr>
          <p:nvPr>
            <p:extLst>
              <p:ext uri="{D42A27DB-BD31-4B8C-83A1-F6EECF244321}">
                <p14:modId xmlns:p14="http://schemas.microsoft.com/office/powerpoint/2010/main" val="2540578127"/>
              </p:ext>
            </p:extLst>
          </p:nvPr>
        </p:nvGraphicFramePr>
        <p:xfrm>
          <a:off x="281354" y="455143"/>
          <a:ext cx="11455791" cy="5495492"/>
        </p:xfrm>
        <a:graphic>
          <a:graphicData uri="http://schemas.openxmlformats.org/drawingml/2006/table">
            <a:tbl>
              <a:tblPr firstRow="1" bandRow="1">
                <a:tableStyleId>{5C22544A-7EE6-4342-B048-85BDC9FD1C3A}</a:tableStyleId>
              </a:tblPr>
              <a:tblGrid>
                <a:gridCol w="5866228">
                  <a:extLst>
                    <a:ext uri="{9D8B030D-6E8A-4147-A177-3AD203B41FA5}">
                      <a16:colId xmlns:a16="http://schemas.microsoft.com/office/drawing/2014/main" val="3923872676"/>
                    </a:ext>
                  </a:extLst>
                </a:gridCol>
                <a:gridCol w="5589563">
                  <a:extLst>
                    <a:ext uri="{9D8B030D-6E8A-4147-A177-3AD203B41FA5}">
                      <a16:colId xmlns:a16="http://schemas.microsoft.com/office/drawing/2014/main" val="2224993208"/>
                    </a:ext>
                  </a:extLst>
                </a:gridCol>
              </a:tblGrid>
              <a:tr h="5495492">
                <a:tc>
                  <a:txBody>
                    <a:bodyPr/>
                    <a:lstStyle/>
                    <a:p>
                      <a:pPr marL="0" lvl="0" indent="0" algn="just">
                        <a:lnSpc>
                          <a:spcPct val="115000"/>
                        </a:lnSpc>
                        <a:spcAft>
                          <a:spcPts val="0"/>
                        </a:spcAft>
                        <a:buFont typeface="+mj-lt"/>
                        <a:buNone/>
                      </a:pPr>
                      <a:endParaRPr lang="en-US" sz="3000" dirty="0">
                        <a:solidFill>
                          <a:schemeClr val="bg1"/>
                        </a:solidFill>
                        <a:effectLst/>
                        <a:latin typeface="Times New Roman"/>
                        <a:ea typeface="Times New Roman"/>
                      </a:endParaRPr>
                    </a:p>
                    <a:p>
                      <a:pPr marL="0" lvl="0" indent="0" algn="just">
                        <a:lnSpc>
                          <a:spcPct val="115000"/>
                        </a:lnSpc>
                        <a:spcAft>
                          <a:spcPts val="0"/>
                        </a:spcAft>
                        <a:buFont typeface="+mj-lt"/>
                        <a:buNone/>
                      </a:pPr>
                      <a:endParaRPr lang="en-US" sz="3000" dirty="0">
                        <a:solidFill>
                          <a:schemeClr val="bg1"/>
                        </a:solidFill>
                        <a:effectLst/>
                        <a:latin typeface="Times New Roman"/>
                        <a:ea typeface="Times New Roman"/>
                      </a:endParaRPr>
                    </a:p>
                    <a:p>
                      <a:pPr marL="0" lvl="0" indent="0" algn="just">
                        <a:lnSpc>
                          <a:spcPct val="115000"/>
                        </a:lnSpc>
                        <a:spcAft>
                          <a:spcPts val="0"/>
                        </a:spcAft>
                        <a:buFont typeface="+mj-lt"/>
                        <a:buNone/>
                      </a:pPr>
                      <a:endParaRPr lang="en-US" sz="3000" dirty="0">
                        <a:solidFill>
                          <a:schemeClr val="bg1"/>
                        </a:solidFill>
                        <a:effectLst/>
                        <a:latin typeface="Times New Roman"/>
                        <a:ea typeface="Times New Roman"/>
                      </a:endParaRPr>
                    </a:p>
                    <a:p>
                      <a:pPr marL="0" lvl="0" indent="0" algn="just">
                        <a:lnSpc>
                          <a:spcPct val="115000"/>
                        </a:lnSpc>
                        <a:spcAft>
                          <a:spcPts val="0"/>
                        </a:spcAft>
                        <a:buFont typeface="+mj-lt"/>
                        <a:buNone/>
                      </a:pPr>
                      <a:r>
                        <a:rPr lang="en-US" sz="3000" u="sng" dirty="0" err="1">
                          <a:solidFill>
                            <a:srgbClr val="FF0000"/>
                          </a:solidFill>
                          <a:effectLst/>
                          <a:latin typeface="Times New Roman"/>
                          <a:ea typeface="Times New Roman"/>
                        </a:rPr>
                        <a:t>Câu</a:t>
                      </a:r>
                      <a:r>
                        <a:rPr lang="en-US" sz="3000" u="sng" dirty="0">
                          <a:solidFill>
                            <a:srgbClr val="FF0000"/>
                          </a:solidFill>
                          <a:effectLst/>
                          <a:latin typeface="Times New Roman"/>
                          <a:ea typeface="Times New Roman"/>
                        </a:rPr>
                        <a:t> 4</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Vị</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tướng</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gắn</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với</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chiến</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dịch</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lịch</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sử</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Điện</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Biên</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Phủ</a:t>
                      </a:r>
                      <a:r>
                        <a:rPr lang="en-US" sz="3000" dirty="0">
                          <a:solidFill>
                            <a:schemeClr val="bg1"/>
                          </a:solidFill>
                          <a:effectLst/>
                          <a:latin typeface="Times New Roman"/>
                          <a:ea typeface="Times New Roman"/>
                        </a:rPr>
                        <a:t> (1954) </a:t>
                      </a:r>
                      <a:r>
                        <a:rPr lang="en-US" sz="3000" dirty="0" err="1">
                          <a:solidFill>
                            <a:schemeClr val="bg1"/>
                          </a:solidFill>
                          <a:effectLst/>
                          <a:latin typeface="Times New Roman"/>
                          <a:ea typeface="Times New Roman"/>
                        </a:rPr>
                        <a:t>chấn</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động</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địa</a:t>
                      </a:r>
                      <a:r>
                        <a:rPr lang="en-US" sz="3000" dirty="0">
                          <a:solidFill>
                            <a:schemeClr val="bg1"/>
                          </a:solidFill>
                          <a:effectLst/>
                          <a:latin typeface="Times New Roman"/>
                          <a:ea typeface="Times New Roman"/>
                        </a:rPr>
                        <a:t> </a:t>
                      </a:r>
                      <a:r>
                        <a:rPr lang="en-US" sz="3000" dirty="0" err="1">
                          <a:solidFill>
                            <a:schemeClr val="bg1"/>
                          </a:solidFill>
                          <a:effectLst/>
                          <a:latin typeface="Times New Roman"/>
                          <a:ea typeface="Times New Roman"/>
                        </a:rPr>
                        <a:t>cầu</a:t>
                      </a:r>
                      <a:r>
                        <a:rPr lang="en-US" sz="3000" dirty="0">
                          <a:solidFill>
                            <a:schemeClr val="bg1"/>
                          </a:solidFill>
                          <a:effectLst/>
                          <a:latin typeface="Times New Roman"/>
                          <a:ea typeface="Times New Roman"/>
                        </a:rPr>
                        <a:t>.</a:t>
                      </a:r>
                      <a:r>
                        <a:rPr lang="en-US" sz="3000" b="1" spc="-20" dirty="0">
                          <a:solidFill>
                            <a:schemeClr val="bg1"/>
                          </a:solidFill>
                          <a:effectLst/>
                          <a:latin typeface="Times New Roman"/>
                          <a:ea typeface="Times New Roman"/>
                        </a:rPr>
                        <a:t> </a:t>
                      </a:r>
                      <a:endParaRPr lang="en-US" sz="3000" dirty="0">
                        <a:solidFill>
                          <a:schemeClr val="bg1"/>
                        </a:solidFill>
                        <a:effectLst/>
                        <a:latin typeface="Times New Roman"/>
                        <a:ea typeface="Times New Roman"/>
                      </a:endParaRPr>
                    </a:p>
                  </a:txBody>
                  <a:tcPr marL="114300" marR="114300" marT="0" marB="0"/>
                </a:tc>
                <a:tc>
                  <a:txBody>
                    <a:bodyPr/>
                    <a:lstStyle/>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just"/>
                      <a:endParaRPr lang="en-US" sz="1800" b="1" kern="1200" dirty="0">
                        <a:solidFill>
                          <a:schemeClr val="lt1"/>
                        </a:solidFill>
                        <a:effectLst/>
                        <a:latin typeface="+mn-lt"/>
                        <a:ea typeface="+mn-ea"/>
                        <a:cs typeface="+mn-cs"/>
                      </a:endParaRPr>
                    </a:p>
                    <a:p>
                      <a:pPr algn="ctr"/>
                      <a:endParaRPr lang="en-US" sz="1800" b="1" kern="1200" dirty="0">
                        <a:solidFill>
                          <a:schemeClr val="lt1"/>
                        </a:solidFill>
                        <a:effectLst/>
                        <a:latin typeface="+mn-lt"/>
                        <a:ea typeface="+mn-ea"/>
                        <a:cs typeface="+mn-cs"/>
                      </a:endParaRPr>
                    </a:p>
                    <a:p>
                      <a:pPr algn="ctr"/>
                      <a:endParaRPr lang="en-US" sz="1600" b="1" kern="1200" dirty="0">
                        <a:solidFill>
                          <a:schemeClr val="lt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66095547"/>
                  </a:ext>
                </a:extLst>
              </a:tr>
            </a:tbl>
          </a:graphicData>
        </a:graphic>
      </p:graphicFrame>
      <p:pic>
        <p:nvPicPr>
          <p:cNvPr id="5122" name="Picture 2">
            <a:extLst>
              <a:ext uri="{FF2B5EF4-FFF2-40B4-BE49-F238E27FC236}">
                <a16:creationId xmlns:a16="http://schemas.microsoft.com/office/drawing/2014/main" id="{09BA6FB0-772B-0D1F-AA35-9E022E0B7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231" y="481471"/>
            <a:ext cx="5451231" cy="538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3407D13-52AF-68BA-F189-0E3E92A159DE}"/>
              </a:ext>
            </a:extLst>
          </p:cNvPr>
          <p:cNvSpPr txBox="1"/>
          <p:nvPr/>
        </p:nvSpPr>
        <p:spPr>
          <a:xfrm>
            <a:off x="6100688" y="5964701"/>
            <a:ext cx="6006903" cy="584775"/>
          </a:xfrm>
          <a:prstGeom prst="rect">
            <a:avLst/>
          </a:prstGeom>
          <a:solidFill>
            <a:schemeClr val="accent2"/>
          </a:solidFill>
        </p:spPr>
        <p:txBody>
          <a:bodyPr wrap="square" rtlCol="0">
            <a:spAutoFit/>
          </a:bodyPr>
          <a:lstStyle/>
          <a:p>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Đại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Võ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Nguyên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Giáp</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79754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a:extLst>
              <a:ext uri="{FF2B5EF4-FFF2-40B4-BE49-F238E27FC236}">
                <a16:creationId xmlns:a16="http://schemas.microsoft.com/office/drawing/2014/main" id="{0C60A4F5-9CEC-46A8-911A-C80C916FEFB3}"/>
              </a:ext>
            </a:extLst>
          </p:cNvPr>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id="{A5FA164B-E3FF-4839-81B9-F29E9438D6C8}"/>
              </a:ext>
            </a:extLst>
          </p:cNvPr>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a:extLst>
              <a:ext uri="{FF2B5EF4-FFF2-40B4-BE49-F238E27FC236}">
                <a16:creationId xmlns:a16="http://schemas.microsoft.com/office/drawing/2014/main" id="{20FE7637-95F7-46F0-B49B-E3DCB22E10D6}"/>
              </a:ext>
            </a:extLst>
          </p:cNvPr>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a:extLst>
              <a:ext uri="{FF2B5EF4-FFF2-40B4-BE49-F238E27FC236}">
                <a16:creationId xmlns:a16="http://schemas.microsoft.com/office/drawing/2014/main" id="{44D379A6-800D-48A4-BA2C-8015AF862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14" y="945017"/>
            <a:ext cx="5826668" cy="5826668"/>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a:extLst>
              <a:ext uri="{FF2B5EF4-FFF2-40B4-BE49-F238E27FC236}">
                <a16:creationId xmlns:a16="http://schemas.microsoft.com/office/drawing/2014/main" id="{59932D29-40F1-4341-8E34-ED904A9FFCA9}"/>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id="{3006215D-C466-4FC4-95F7-3A31AABD07F7}"/>
              </a:ext>
            </a:extLst>
          </p:cNvPr>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a:extLst>
              <a:ext uri="{FF2B5EF4-FFF2-40B4-BE49-F238E27FC236}">
                <a16:creationId xmlns:a16="http://schemas.microsoft.com/office/drawing/2014/main" id="{D5F36A7C-D421-4F06-B0C9-56C89CDA3104}"/>
              </a:ext>
            </a:extLst>
          </p:cNvPr>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a:extLst>
              <a:ext uri="{FF2B5EF4-FFF2-40B4-BE49-F238E27FC236}">
                <a16:creationId xmlns:a16="http://schemas.microsoft.com/office/drawing/2014/main" id="{8C1D1E3B-3F7B-4319-B6E5-552DAFF2DAB5}"/>
              </a:ext>
            </a:extLst>
          </p:cNvPr>
          <p:cNvSpPr/>
          <p:nvPr/>
        </p:nvSpPr>
        <p:spPr>
          <a:xfrm>
            <a:off x="4228463" y="1799081"/>
            <a:ext cx="1875099" cy="1830976"/>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id="{1D81D187-DC60-47E0-8715-EA72622A75BE}"/>
              </a:ext>
            </a:extLst>
          </p:cNvPr>
          <p:cNvSpPr/>
          <p:nvPr/>
        </p:nvSpPr>
        <p:spPr>
          <a:xfrm>
            <a:off x="6454576" y="2806242"/>
            <a:ext cx="1423567" cy="132938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96E94FED-CC4D-4E6F-8AC0-83B55D8830D4}"/>
              </a:ext>
            </a:extLst>
          </p:cNvPr>
          <p:cNvSpPr/>
          <p:nvPr/>
        </p:nvSpPr>
        <p:spPr>
          <a:xfrm>
            <a:off x="4671757" y="3529878"/>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a:extLst>
              <a:ext uri="{FF2B5EF4-FFF2-40B4-BE49-F238E27FC236}">
                <a16:creationId xmlns:a16="http://schemas.microsoft.com/office/drawing/2014/main" id="{DC3EA88E-4FBD-4BFE-9DA3-D0FDDB1E64B5}"/>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id="{4E2B060D-9DB6-44AD-951C-A5F28902BAB5}"/>
              </a:ext>
            </a:extLst>
          </p:cNvPr>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a:extLst>
              <a:ext uri="{FF2B5EF4-FFF2-40B4-BE49-F238E27FC236}">
                <a16:creationId xmlns:a16="http://schemas.microsoft.com/office/drawing/2014/main" id="{32E78484-891D-4A6D-8345-9D44F86B2072}"/>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a:extLst>
              <a:ext uri="{FF2B5EF4-FFF2-40B4-BE49-F238E27FC236}">
                <a16:creationId xmlns:a16="http://schemas.microsoft.com/office/drawing/2014/main" id="{129ED57D-F3A6-4587-BE5C-0761A978FE76}"/>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a:extLst>
              <a:ext uri="{FF2B5EF4-FFF2-40B4-BE49-F238E27FC236}">
                <a16:creationId xmlns:a16="http://schemas.microsoft.com/office/drawing/2014/main" id="{405BA255-1ACA-4C10-8FA4-F078D7D560B2}"/>
              </a:ext>
            </a:extLst>
          </p:cNvPr>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CB6633-1280-4CA3-A097-1E5E88CE7EB0}"/>
              </a:ext>
            </a:extLst>
          </p:cNvPr>
          <p:cNvPicPr>
            <a:picLocks noChangeAspect="1"/>
          </p:cNvPicPr>
          <p:nvPr/>
        </p:nvPicPr>
        <p:blipFill>
          <a:blip r:embed="rId3"/>
          <a:stretch>
            <a:fillRect/>
          </a:stretch>
        </p:blipFill>
        <p:spPr>
          <a:xfrm>
            <a:off x="2759448" y="488429"/>
            <a:ext cx="8330682" cy="1830976"/>
          </a:xfrm>
          <a:prstGeom prst="rect">
            <a:avLst/>
          </a:prstGeom>
          <a:noFill/>
        </p:spPr>
      </p:pic>
      <p:sp>
        <p:nvSpPr>
          <p:cNvPr id="8" name="TextBox 7">
            <a:extLst>
              <a:ext uri="{FF2B5EF4-FFF2-40B4-BE49-F238E27FC236}">
                <a16:creationId xmlns:a16="http://schemas.microsoft.com/office/drawing/2014/main" id="{8736B929-AA2A-4DEC-B70D-FE92B7670DA1}"/>
              </a:ext>
            </a:extLst>
          </p:cNvPr>
          <p:cNvSpPr txBox="1"/>
          <p:nvPr/>
        </p:nvSpPr>
        <p:spPr>
          <a:xfrm>
            <a:off x="887272" y="175576"/>
            <a:ext cx="2568332" cy="769441"/>
          </a:xfrm>
          <a:prstGeom prst="rect">
            <a:avLst/>
          </a:prstGeom>
          <a:noFill/>
        </p:spPr>
        <p:txBody>
          <a:bodyPr wrap="non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bản</a:t>
            </a:r>
            <a:r>
              <a:rPr lang="en-US" sz="4400" b="1" dirty="0">
                <a:solidFill>
                  <a:srgbClr val="002060"/>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AB96DB3-CE9A-4F9B-B195-8810AAEE1420}"/>
              </a:ext>
            </a:extLst>
          </p:cNvPr>
          <p:cNvSpPr txBox="1"/>
          <p:nvPr/>
        </p:nvSpPr>
        <p:spPr>
          <a:xfrm>
            <a:off x="8375267" y="1935832"/>
            <a:ext cx="3645870"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Trần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Quốc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Tuấn</a:t>
            </a:r>
            <a:r>
              <a:rPr lang="en-US" sz="3200" b="1" i="1" dirty="0">
                <a:solidFill>
                  <a:srgbClr val="002060"/>
                </a:solidFill>
                <a:latin typeface="Times New Roman" panose="02020603050405020304" pitchFamily="18" charset="0"/>
                <a:cs typeface="Times New Roman" panose="02020603050405020304" pitchFamily="18" charset="0"/>
              </a:rPr>
              <a:t> - </a:t>
            </a:r>
          </a:p>
        </p:txBody>
      </p:sp>
      <p:sp>
        <p:nvSpPr>
          <p:cNvPr id="33" name="Flowchart: Decision 32">
            <a:extLst>
              <a:ext uri="{FF2B5EF4-FFF2-40B4-BE49-F238E27FC236}">
                <a16:creationId xmlns:a16="http://schemas.microsoft.com/office/drawing/2014/main" id="{53CAA2E5-C286-45D0-863C-254FEDB70967}"/>
              </a:ext>
            </a:extLst>
          </p:cNvPr>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a:extLst>
              <a:ext uri="{FF2B5EF4-FFF2-40B4-BE49-F238E27FC236}">
                <a16:creationId xmlns:a16="http://schemas.microsoft.com/office/drawing/2014/main" id="{E3C33D7B-C7D8-44AE-8D60-4E85FA706CD1}"/>
              </a:ext>
            </a:extLst>
          </p:cNvPr>
          <p:cNvSpPr/>
          <p:nvPr/>
        </p:nvSpPr>
        <p:spPr>
          <a:xfrm>
            <a:off x="6480371" y="1796638"/>
            <a:ext cx="877543" cy="861418"/>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id="{0326F843-CEA9-44AA-8FE3-677ABF437639}"/>
              </a:ext>
            </a:extLst>
          </p:cNvPr>
          <p:cNvSpPr/>
          <p:nvPr/>
        </p:nvSpPr>
        <p:spPr>
          <a:xfrm>
            <a:off x="8265476" y="2571557"/>
            <a:ext cx="638795" cy="58477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id="{214FC995-3D67-433F-A2A3-53C0139C0B92}"/>
              </a:ext>
            </a:extLst>
          </p:cNvPr>
          <p:cNvSpPr/>
          <p:nvPr/>
        </p:nvSpPr>
        <p:spPr>
          <a:xfrm>
            <a:off x="5803588" y="-1279773"/>
            <a:ext cx="2438701" cy="2217071"/>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id="{5C4D527D-4318-447B-BC39-1132EF7C8881}"/>
              </a:ext>
            </a:extLst>
          </p:cNvPr>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id="{D8F5A1E5-E43A-421C-A9D1-D0106CD98936}"/>
              </a:ext>
            </a:extLst>
          </p:cNvPr>
          <p:cNvSpPr/>
          <p:nvPr/>
        </p:nvSpPr>
        <p:spPr>
          <a:xfrm>
            <a:off x="10637234" y="-60609"/>
            <a:ext cx="1596974" cy="138766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cision 40">
            <a:extLst>
              <a:ext uri="{FF2B5EF4-FFF2-40B4-BE49-F238E27FC236}">
                <a16:creationId xmlns:a16="http://schemas.microsoft.com/office/drawing/2014/main" id="{535535E2-4480-4F2E-8B79-B96034446A57}"/>
              </a:ext>
            </a:extLst>
          </p:cNvPr>
          <p:cNvSpPr/>
          <p:nvPr/>
        </p:nvSpPr>
        <p:spPr>
          <a:xfrm>
            <a:off x="79830" y="560296"/>
            <a:ext cx="842217" cy="92541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80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8308" y="138307"/>
            <a:ext cx="11915393" cy="6581393"/>
          </a:xfrm>
          <a:prstGeom prst="rect">
            <a:avLst/>
          </a:prstGeom>
          <a:solidFill>
            <a:srgbClr val="FDFEEC"/>
          </a:solidFill>
        </p:spPr>
        <p:txBody>
          <a:bodyPr/>
          <a:lstStyle/>
          <a:p>
            <a:endParaRPr lang="en-US"/>
          </a:p>
        </p:txBody>
      </p:sp>
      <p:grpSp>
        <p:nvGrpSpPr>
          <p:cNvPr id="6" name="Group 6"/>
          <p:cNvGrpSpPr/>
          <p:nvPr/>
        </p:nvGrpSpPr>
        <p:grpSpPr>
          <a:xfrm>
            <a:off x="714610" y="1079204"/>
            <a:ext cx="8252485" cy="420390"/>
            <a:chOff x="0" y="729194"/>
            <a:chExt cx="16504970" cy="840780"/>
          </a:xfrm>
        </p:grpSpPr>
        <p:sp>
          <p:nvSpPr>
            <p:cNvPr id="7" name="TextBox 7"/>
            <p:cNvSpPr txBox="1"/>
            <p:nvPr/>
          </p:nvSpPr>
          <p:spPr>
            <a:xfrm>
              <a:off x="4295760" y="729194"/>
              <a:ext cx="12209210" cy="820738"/>
            </a:xfrm>
            <a:prstGeom prst="rect">
              <a:avLst/>
            </a:prstGeom>
          </p:spPr>
          <p:txBody>
            <a:bodyPr lIns="0" tIns="0" rIns="0" bIns="0" rtlCol="0" anchor="t">
              <a:spAutoFit/>
            </a:bodyPr>
            <a:lstStyle/>
            <a:p>
              <a:pPr algn="ctr" defTabSz="609295">
                <a:lnSpc>
                  <a:spcPts val="3200"/>
                </a:lnSpc>
              </a:pPr>
              <a:r>
                <a:rPr lang="vi-VN" sz="4400" b="1" spc="267" dirty="0">
                  <a:solidFill>
                    <a:srgbClr val="925520"/>
                  </a:solidFill>
                </a:rPr>
                <a:t>NỘI DUNG BÀI HỌC</a:t>
              </a:r>
              <a:endParaRPr lang="en-US" sz="4400" b="1" spc="267" dirty="0">
                <a:solidFill>
                  <a:srgbClr val="925520"/>
                </a:solidFill>
              </a:endParaRPr>
            </a:p>
          </p:txBody>
        </p:sp>
        <p:sp>
          <p:nvSpPr>
            <p:cNvPr id="8" name="TextBox 8"/>
            <p:cNvSpPr txBox="1"/>
            <p:nvPr/>
          </p:nvSpPr>
          <p:spPr>
            <a:xfrm>
              <a:off x="0" y="954421"/>
              <a:ext cx="11095006" cy="615553"/>
            </a:xfrm>
            <a:prstGeom prst="rect">
              <a:avLst/>
            </a:prstGeom>
          </p:spPr>
          <p:txBody>
            <a:bodyPr lIns="0" tIns="0" rIns="0" bIns="0" rtlCol="0" anchor="t">
              <a:spAutoFit/>
            </a:bodyPr>
            <a:lstStyle/>
            <a:p>
              <a:pPr defTabSz="609295">
                <a:lnSpc>
                  <a:spcPts val="2400"/>
                </a:lnSpc>
              </a:pPr>
              <a:endParaRPr lang="en-US" sz="2000" dirty="0">
                <a:solidFill>
                  <a:srgbClr val="43270E"/>
                </a:solidFill>
                <a:latin typeface="Old Standard Italics"/>
              </a:endParaRPr>
            </a:p>
          </p:txBody>
        </p:sp>
      </p:grpSp>
      <p:sp>
        <p:nvSpPr>
          <p:cNvPr id="9" name="TextBox 9"/>
          <p:cNvSpPr txBox="1"/>
          <p:nvPr/>
        </p:nvSpPr>
        <p:spPr>
          <a:xfrm>
            <a:off x="804099" y="4258665"/>
            <a:ext cx="3732732" cy="333425"/>
          </a:xfrm>
          <a:prstGeom prst="rect">
            <a:avLst/>
          </a:prstGeom>
        </p:spPr>
        <p:txBody>
          <a:bodyPr wrap="square" lIns="0" tIns="0" rIns="0" bIns="0" rtlCol="0" anchor="t">
            <a:spAutoFit/>
          </a:bodyPr>
          <a:lstStyle/>
          <a:p>
            <a:pPr algn="ctr" defTabSz="609295">
              <a:lnSpc>
                <a:spcPts val="2600"/>
              </a:lnSpc>
            </a:pPr>
            <a:r>
              <a:rPr lang="en-US" sz="2600" b="1" dirty="0" err="1">
                <a:solidFill>
                  <a:srgbClr val="43270E"/>
                </a:solidFill>
                <a:latin typeface="Cambria" pitchFamily="18" charset="0"/>
                <a:cs typeface="Arial" panose="020B0604020202020204" pitchFamily="34" charset="0"/>
              </a:rPr>
              <a:t>Đọc</a:t>
            </a:r>
            <a:r>
              <a:rPr lang="en-US" sz="2600" b="1" dirty="0">
                <a:solidFill>
                  <a:srgbClr val="43270E"/>
                </a:solidFill>
                <a:latin typeface="Cambria" pitchFamily="18" charset="0"/>
                <a:cs typeface="Arial" panose="020B0604020202020204" pitchFamily="34" charset="0"/>
              </a:rPr>
              <a:t>- </a:t>
            </a:r>
            <a:r>
              <a:rPr lang="vi-VN" sz="2600" b="1" dirty="0">
                <a:solidFill>
                  <a:srgbClr val="43270E"/>
                </a:solidFill>
                <a:latin typeface="Cambria" pitchFamily="18" charset="0"/>
                <a:cs typeface="Arial" panose="020B0604020202020204" pitchFamily="34" charset="0"/>
              </a:rPr>
              <a:t>Tìm hiểu chung</a:t>
            </a:r>
            <a:endParaRPr lang="en-US" sz="2600" b="1" dirty="0">
              <a:solidFill>
                <a:srgbClr val="43270E"/>
              </a:solidFill>
              <a:latin typeface="Cambria" pitchFamily="18" charset="0"/>
              <a:cs typeface="Arial" panose="020B0604020202020204" pitchFamily="34" charset="0"/>
            </a:endParaRPr>
          </a:p>
        </p:txBody>
      </p:sp>
      <p:sp>
        <p:nvSpPr>
          <p:cNvPr id="10" name="TextBox 10"/>
          <p:cNvSpPr txBox="1"/>
          <p:nvPr/>
        </p:nvSpPr>
        <p:spPr>
          <a:xfrm>
            <a:off x="5013013" y="4258664"/>
            <a:ext cx="3279221" cy="333425"/>
          </a:xfrm>
          <a:prstGeom prst="rect">
            <a:avLst/>
          </a:prstGeom>
        </p:spPr>
        <p:txBody>
          <a:bodyPr wrap="square" lIns="0" tIns="0" rIns="0" bIns="0" rtlCol="0" anchor="t">
            <a:spAutoFit/>
          </a:bodyPr>
          <a:lstStyle/>
          <a:p>
            <a:pPr algn="ctr" defTabSz="609295">
              <a:lnSpc>
                <a:spcPts val="2600"/>
              </a:lnSpc>
            </a:pPr>
            <a:r>
              <a:rPr lang="vi-VN" sz="2600" b="1" dirty="0">
                <a:solidFill>
                  <a:srgbClr val="43270E"/>
                </a:solidFill>
                <a:latin typeface="Cambria" pitchFamily="18" charset="0"/>
                <a:cs typeface="Arial" panose="020B0604020202020204" pitchFamily="34" charset="0"/>
              </a:rPr>
              <a:t>Đọc</a:t>
            </a:r>
            <a:r>
              <a:rPr lang="en-US" sz="2600" b="1" dirty="0">
                <a:solidFill>
                  <a:srgbClr val="43270E"/>
                </a:solidFill>
                <a:latin typeface="Cambria" pitchFamily="18" charset="0"/>
                <a:cs typeface="Arial" panose="020B0604020202020204" pitchFamily="34" charset="0"/>
              </a:rPr>
              <a:t>- </a:t>
            </a:r>
            <a:r>
              <a:rPr lang="vi-VN" sz="2600" b="1" dirty="0">
                <a:solidFill>
                  <a:srgbClr val="43270E"/>
                </a:solidFill>
                <a:latin typeface="Cambria" pitchFamily="18" charset="0"/>
                <a:cs typeface="Arial" panose="020B0604020202020204" pitchFamily="34" charset="0"/>
              </a:rPr>
              <a:t> </a:t>
            </a:r>
            <a:r>
              <a:rPr lang="en-US" sz="2600" b="1" dirty="0">
                <a:solidFill>
                  <a:srgbClr val="43270E"/>
                </a:solidFill>
                <a:latin typeface="Cambria" pitchFamily="18" charset="0"/>
                <a:cs typeface="Arial" panose="020B0604020202020204" pitchFamily="34" charset="0"/>
              </a:rPr>
              <a:t>H</a:t>
            </a:r>
            <a:r>
              <a:rPr lang="vi-VN" sz="2600" b="1" dirty="0">
                <a:solidFill>
                  <a:srgbClr val="43270E"/>
                </a:solidFill>
                <a:latin typeface="Cambria" pitchFamily="18" charset="0"/>
                <a:cs typeface="Arial" panose="020B0604020202020204" pitchFamily="34" charset="0"/>
              </a:rPr>
              <a:t>iểu văn bản</a:t>
            </a:r>
            <a:r>
              <a:rPr lang="en-US" sz="2600" b="1" dirty="0">
                <a:solidFill>
                  <a:srgbClr val="43270E"/>
                </a:solidFill>
                <a:latin typeface="Cambria" pitchFamily="18" charset="0"/>
                <a:cs typeface="Arial" panose="020B0604020202020204" pitchFamily="34" charset="0"/>
              </a:rPr>
              <a:t>       </a:t>
            </a:r>
          </a:p>
        </p:txBody>
      </p:sp>
      <p:pic>
        <p:nvPicPr>
          <p:cNvPr id="12" name="Picture 1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421" y="1955580"/>
            <a:ext cx="2161309" cy="2161309"/>
          </a:xfrm>
          <a:prstGeom prst="rect">
            <a:avLst/>
          </a:prstGeom>
        </p:spPr>
      </p:pic>
      <p:sp>
        <p:nvSpPr>
          <p:cNvPr id="13" name="TextBox 13"/>
          <p:cNvSpPr txBox="1"/>
          <p:nvPr/>
        </p:nvSpPr>
        <p:spPr>
          <a:xfrm>
            <a:off x="2213916" y="2682781"/>
            <a:ext cx="950797" cy="615553"/>
          </a:xfrm>
          <a:prstGeom prst="rect">
            <a:avLst/>
          </a:prstGeom>
        </p:spPr>
        <p:txBody>
          <a:bodyPr lIns="0" tIns="0" rIns="0" bIns="0" rtlCol="0" anchor="t">
            <a:spAutoFit/>
          </a:bodyPr>
          <a:lstStyle/>
          <a:p>
            <a:pPr algn="ctr" defTabSz="609295">
              <a:lnSpc>
                <a:spcPts val="4828"/>
              </a:lnSpc>
            </a:pPr>
            <a:r>
              <a:rPr lang="en-US" sz="3700">
                <a:solidFill>
                  <a:srgbClr val="925520"/>
                </a:solidFill>
                <a:latin typeface="Montserrat Classic Bold"/>
              </a:rPr>
              <a:t>01</a:t>
            </a:r>
          </a:p>
        </p:txBody>
      </p:sp>
      <p:pic>
        <p:nvPicPr>
          <p:cNvPr id="14" name="Picture 1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087" y="1932047"/>
            <a:ext cx="2161309" cy="2161309"/>
          </a:xfrm>
          <a:prstGeom prst="rect">
            <a:avLst/>
          </a:prstGeom>
        </p:spPr>
      </p:pic>
      <p:sp>
        <p:nvSpPr>
          <p:cNvPr id="15" name="TextBox 15"/>
          <p:cNvSpPr txBox="1"/>
          <p:nvPr/>
        </p:nvSpPr>
        <p:spPr>
          <a:xfrm>
            <a:off x="5893333" y="2682780"/>
            <a:ext cx="950797" cy="615553"/>
          </a:xfrm>
          <a:prstGeom prst="rect">
            <a:avLst/>
          </a:prstGeom>
        </p:spPr>
        <p:txBody>
          <a:bodyPr lIns="0" tIns="0" rIns="0" bIns="0" rtlCol="0" anchor="t">
            <a:spAutoFit/>
          </a:bodyPr>
          <a:lstStyle/>
          <a:p>
            <a:pPr algn="ctr" defTabSz="609295">
              <a:lnSpc>
                <a:spcPts val="4828"/>
              </a:lnSpc>
            </a:pPr>
            <a:r>
              <a:rPr lang="en-US" sz="3700" dirty="0">
                <a:solidFill>
                  <a:srgbClr val="925520"/>
                </a:solidFill>
                <a:latin typeface="Montserrat Classic Bold"/>
              </a:rPr>
              <a:t>02</a:t>
            </a:r>
          </a:p>
        </p:txBody>
      </p:sp>
      <p:pic>
        <p:nvPicPr>
          <p:cNvPr id="16" name="Picture 1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11279" y="1891015"/>
            <a:ext cx="2161309" cy="2161309"/>
          </a:xfrm>
          <a:prstGeom prst="rect">
            <a:avLst/>
          </a:prstGeom>
        </p:spPr>
      </p:pic>
      <p:sp>
        <p:nvSpPr>
          <p:cNvPr id="17" name="TextBox 17"/>
          <p:cNvSpPr txBox="1"/>
          <p:nvPr/>
        </p:nvSpPr>
        <p:spPr>
          <a:xfrm>
            <a:off x="9005774" y="2618216"/>
            <a:ext cx="950797" cy="615553"/>
          </a:xfrm>
          <a:prstGeom prst="rect">
            <a:avLst/>
          </a:prstGeom>
        </p:spPr>
        <p:txBody>
          <a:bodyPr lIns="0" tIns="0" rIns="0" bIns="0" rtlCol="0" anchor="t">
            <a:spAutoFit/>
          </a:bodyPr>
          <a:lstStyle/>
          <a:p>
            <a:pPr algn="ctr" defTabSz="609295">
              <a:lnSpc>
                <a:spcPts val="4828"/>
              </a:lnSpc>
            </a:pPr>
            <a:r>
              <a:rPr lang="en-US" sz="3700" dirty="0">
                <a:solidFill>
                  <a:srgbClr val="925520"/>
                </a:solidFill>
                <a:latin typeface="Montserrat Classic Bold"/>
              </a:rPr>
              <a:t>03</a:t>
            </a:r>
          </a:p>
        </p:txBody>
      </p:sp>
      <p:sp>
        <p:nvSpPr>
          <p:cNvPr id="18" name="TextBox 10">
            <a:extLst>
              <a:ext uri="{FF2B5EF4-FFF2-40B4-BE49-F238E27FC236}">
                <a16:creationId xmlns:a16="http://schemas.microsoft.com/office/drawing/2014/main" id="{41D21DC2-0E66-4935-B867-8C7106013174}"/>
              </a:ext>
            </a:extLst>
          </p:cNvPr>
          <p:cNvSpPr txBox="1"/>
          <p:nvPr/>
        </p:nvSpPr>
        <p:spPr>
          <a:xfrm>
            <a:off x="8350846" y="4258663"/>
            <a:ext cx="3536354" cy="333425"/>
          </a:xfrm>
          <a:prstGeom prst="rect">
            <a:avLst/>
          </a:prstGeom>
        </p:spPr>
        <p:txBody>
          <a:bodyPr wrap="square" lIns="0" tIns="0" rIns="0" bIns="0" rtlCol="0" anchor="t">
            <a:spAutoFit/>
          </a:bodyPr>
          <a:lstStyle/>
          <a:p>
            <a:pPr algn="ctr" defTabSz="609295">
              <a:lnSpc>
                <a:spcPts val="2600"/>
              </a:lnSpc>
            </a:pPr>
            <a:r>
              <a:rPr lang="en-US" sz="2600" b="1" dirty="0" err="1">
                <a:solidFill>
                  <a:srgbClr val="43270E"/>
                </a:solidFill>
                <a:latin typeface="Cambria" pitchFamily="18" charset="0"/>
                <a:cs typeface="Arial" panose="020B0604020202020204" pitchFamily="34" charset="0"/>
              </a:rPr>
              <a:t>Luyện</a:t>
            </a:r>
            <a:r>
              <a:rPr lang="en-US" sz="2600" b="1" dirty="0">
                <a:solidFill>
                  <a:srgbClr val="43270E"/>
                </a:solidFill>
                <a:latin typeface="Cambria" pitchFamily="18" charset="0"/>
                <a:cs typeface="Arial" panose="020B0604020202020204" pitchFamily="34" charset="0"/>
              </a:rPr>
              <a:t> </a:t>
            </a:r>
            <a:r>
              <a:rPr lang="en-US" sz="2600" b="1" dirty="0" err="1">
                <a:solidFill>
                  <a:srgbClr val="43270E"/>
                </a:solidFill>
                <a:latin typeface="Cambria" pitchFamily="18" charset="0"/>
                <a:cs typeface="Arial" panose="020B0604020202020204" pitchFamily="34" charset="0"/>
              </a:rPr>
              <a:t>tập</a:t>
            </a:r>
            <a:r>
              <a:rPr lang="en-US" sz="2600" b="1" dirty="0">
                <a:solidFill>
                  <a:srgbClr val="43270E"/>
                </a:solidFill>
                <a:latin typeface="Cambria" pitchFamily="18" charset="0"/>
                <a:cs typeface="Arial" panose="020B0604020202020204" pitchFamily="34" charset="0"/>
              </a:rPr>
              <a:t>- </a:t>
            </a:r>
            <a:r>
              <a:rPr lang="en-US" sz="2600" b="1" dirty="0" err="1">
                <a:solidFill>
                  <a:srgbClr val="43270E"/>
                </a:solidFill>
                <a:latin typeface="Cambria" pitchFamily="18" charset="0"/>
                <a:cs typeface="Arial" panose="020B0604020202020204" pitchFamily="34" charset="0"/>
              </a:rPr>
              <a:t>Vận</a:t>
            </a:r>
            <a:r>
              <a:rPr lang="en-US" sz="2600" b="1" dirty="0">
                <a:solidFill>
                  <a:srgbClr val="43270E"/>
                </a:solidFill>
                <a:latin typeface="Cambria" pitchFamily="18" charset="0"/>
                <a:cs typeface="Arial" panose="020B0604020202020204" pitchFamily="34" charset="0"/>
              </a:rPr>
              <a:t> </a:t>
            </a:r>
            <a:r>
              <a:rPr lang="en-US" sz="2600" b="1" dirty="0" err="1">
                <a:solidFill>
                  <a:srgbClr val="43270E"/>
                </a:solidFill>
                <a:latin typeface="Cambria" pitchFamily="18" charset="0"/>
                <a:cs typeface="Arial" panose="020B0604020202020204" pitchFamily="34" charset="0"/>
              </a:rPr>
              <a:t>dụng</a:t>
            </a:r>
            <a:endParaRPr lang="en-US" sz="2600" b="1" dirty="0">
              <a:solidFill>
                <a:srgbClr val="43270E"/>
              </a:solidFill>
              <a:latin typeface="Cambria" pitchFamily="18" charset="0"/>
              <a:cs typeface="Arial" panose="020B0604020202020204" pitchFamily="34" charset="0"/>
            </a:endParaRPr>
          </a:p>
        </p:txBody>
      </p:sp>
    </p:spTree>
    <p:extLst>
      <p:ext uri="{BB962C8B-B14F-4D97-AF65-F5344CB8AC3E}">
        <p14:creationId xmlns:p14="http://schemas.microsoft.com/office/powerpoint/2010/main" val="218703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953" y="510688"/>
            <a:ext cx="39618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5" tIns="45699" rIns="91395" bIns="4569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2000" dirty="0">
                <a:solidFill>
                  <a:srgbClr val="000000"/>
                </a:solidFill>
                <a:latin typeface="Cambria" pitchFamily="18" charset="0"/>
                <a:cs typeface="Times New Roman" pitchFamily="18" charset="0"/>
              </a:rPr>
              <a:t> </a:t>
            </a:r>
            <a:r>
              <a:rPr lang="en-US" sz="2000" b="1" dirty="0">
                <a:solidFill>
                  <a:srgbClr val="000000"/>
                </a:solidFill>
                <a:latin typeface="Cambria" pitchFamily="18" charset="0"/>
                <a:cs typeface="Times New Roman" pitchFamily="18" charset="0"/>
              </a:rPr>
              <a:t>I. </a:t>
            </a:r>
            <a:r>
              <a:rPr lang="en-US" sz="2000" b="1" dirty="0" err="1">
                <a:solidFill>
                  <a:srgbClr val="000000"/>
                </a:solidFill>
                <a:latin typeface="Cambria" pitchFamily="18" charset="0"/>
                <a:cs typeface="Times New Roman" pitchFamily="18" charset="0"/>
              </a:rPr>
              <a:t>Đọc</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Tìm</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hiểu</a:t>
            </a:r>
            <a:r>
              <a:rPr lang="en-US" sz="2000" b="1" dirty="0">
                <a:solidFill>
                  <a:srgbClr val="000000"/>
                </a:solidFill>
                <a:latin typeface="Cambria" pitchFamily="18" charset="0"/>
                <a:cs typeface="Times New Roman" pitchFamily="18" charset="0"/>
              </a:rPr>
              <a:t> </a:t>
            </a:r>
            <a:r>
              <a:rPr lang="en-US" sz="2000" b="1" dirty="0" err="1">
                <a:solidFill>
                  <a:srgbClr val="000000"/>
                </a:solidFill>
                <a:latin typeface="Cambria" pitchFamily="18" charset="0"/>
                <a:cs typeface="Times New Roman" pitchFamily="18" charset="0"/>
              </a:rPr>
              <a:t>chung</a:t>
            </a:r>
            <a:endParaRPr lang="en-US" sz="2000" b="1" dirty="0">
              <a:solidFill>
                <a:srgbClr val="0000FF"/>
              </a:solidFill>
              <a:latin typeface="Cambria" pitchFamily="18" charset="0"/>
              <a:cs typeface="Times New Roman" pitchFamily="18" charset="0"/>
            </a:endParaRPr>
          </a:p>
        </p:txBody>
      </p:sp>
      <p:sp>
        <p:nvSpPr>
          <p:cNvPr id="18" name="Line 11"/>
          <p:cNvSpPr>
            <a:spLocks noChangeShapeType="1"/>
          </p:cNvSpPr>
          <p:nvPr/>
        </p:nvSpPr>
        <p:spPr bwMode="auto">
          <a:xfrm>
            <a:off x="4943234" y="504098"/>
            <a:ext cx="15066" cy="6377222"/>
          </a:xfrm>
          <a:prstGeom prst="line">
            <a:avLst/>
          </a:prstGeom>
          <a:ln w="28575">
            <a:solidFill>
              <a:schemeClr val="tx1"/>
            </a:solidFill>
            <a:headEnd/>
            <a:tailEnd/>
          </a:ln>
        </p:spPr>
        <p:style>
          <a:lnRef idx="1">
            <a:schemeClr val="dk1"/>
          </a:lnRef>
          <a:fillRef idx="0">
            <a:schemeClr val="dk1"/>
          </a:fillRef>
          <a:effectRef idx="0">
            <a:schemeClr val="dk1"/>
          </a:effectRef>
          <a:fontRef idx="minor">
            <a:schemeClr val="tx1"/>
          </a:fontRef>
        </p:style>
        <p:txBody>
          <a:bodyPr lIns="91395" tIns="45699" rIns="91395" bIns="45699"/>
          <a:lstStyle/>
          <a:p>
            <a:pPr>
              <a:defRPr/>
            </a:pPr>
            <a:endParaRPr lang="en-US" b="1">
              <a:solidFill>
                <a:prstClr val="black"/>
              </a:solidFill>
              <a:latin typeface="Times New Roman" pitchFamily="18" charset="0"/>
              <a:cs typeface="Times New Roman" pitchFamily="18" charset="0"/>
            </a:endParaRPr>
          </a:p>
        </p:txBody>
      </p:sp>
      <p:sp>
        <p:nvSpPr>
          <p:cNvPr id="8" name="Google Shape;221;p7"/>
          <p:cNvSpPr txBox="1"/>
          <p:nvPr/>
        </p:nvSpPr>
        <p:spPr>
          <a:xfrm>
            <a:off x="35172" y="921636"/>
            <a:ext cx="4943233" cy="400069"/>
          </a:xfrm>
          <a:prstGeom prst="rect">
            <a:avLst/>
          </a:prstGeom>
          <a:noFill/>
          <a:ln>
            <a:noFill/>
          </a:ln>
        </p:spPr>
        <p:txBody>
          <a:bodyPr spcFirstLastPara="1" wrap="square" lIns="91380" tIns="45679" rIns="91380" bIns="45679" anchor="t" anchorCtr="0">
            <a:spAutoFit/>
          </a:bodyPr>
          <a:lstStyle/>
          <a:p>
            <a:r>
              <a:rPr lang="en-US" sz="2000" dirty="0">
                <a:solidFill>
                  <a:schemeClr val="tx1">
                    <a:lumMod val="95000"/>
                    <a:lumOff val="5000"/>
                  </a:schemeClr>
                </a:solidFill>
                <a:latin typeface="Times New Roman" pitchFamily="18" charset="0"/>
                <a:ea typeface="Arial"/>
                <a:cs typeface="Times New Roman" pitchFamily="18" charset="0"/>
                <a:sym typeface="Arial"/>
              </a:rPr>
              <a:t> </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1.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Đọc</a:t>
            </a:r>
            <a:endParaRPr sz="2000" b="1"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sp>
        <p:nvSpPr>
          <p:cNvPr id="10" name="Google Shape;221;p7"/>
          <p:cNvSpPr txBox="1"/>
          <p:nvPr/>
        </p:nvSpPr>
        <p:spPr>
          <a:xfrm>
            <a:off x="23449" y="1283449"/>
            <a:ext cx="4943233" cy="400069"/>
          </a:xfrm>
          <a:prstGeom prst="rect">
            <a:avLst/>
          </a:prstGeom>
          <a:noFill/>
          <a:ln>
            <a:noFill/>
          </a:ln>
        </p:spPr>
        <p:txBody>
          <a:bodyPr spcFirstLastPara="1" wrap="square" lIns="91380" tIns="45679" rIns="91380" bIns="45679" anchor="t" anchorCtr="0">
            <a:spAutoFit/>
          </a:bodyPr>
          <a:lstStyle/>
          <a:p>
            <a:r>
              <a:rPr lang="en-US" sz="2000" dirty="0">
                <a:solidFill>
                  <a:schemeClr val="tx1">
                    <a:lumMod val="95000"/>
                    <a:lumOff val="5000"/>
                  </a:schemeClr>
                </a:solidFill>
                <a:latin typeface="Times New Roman" pitchFamily="18" charset="0"/>
                <a:ea typeface="Arial"/>
                <a:cs typeface="Times New Roman" pitchFamily="18" charset="0"/>
                <a:sym typeface="Arial"/>
              </a:rPr>
              <a:t> </a:t>
            </a:r>
            <a:r>
              <a:rPr lang="en-US" sz="2000" b="1" dirty="0">
                <a:solidFill>
                  <a:schemeClr val="tx1">
                    <a:lumMod val="95000"/>
                    <a:lumOff val="5000"/>
                  </a:schemeClr>
                </a:solidFill>
                <a:latin typeface="Times New Roman" pitchFamily="18" charset="0"/>
                <a:ea typeface="Arial"/>
                <a:cs typeface="Times New Roman" pitchFamily="18" charset="0"/>
                <a:sym typeface="Times New Roman"/>
              </a:rPr>
              <a:t>2</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Tìm</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hiểu</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chung</a:t>
            </a:r>
            <a:endParaRPr sz="2000" b="1"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sp>
        <p:nvSpPr>
          <p:cNvPr id="11" name="Google Shape;221;p7"/>
          <p:cNvSpPr txBox="1"/>
          <p:nvPr/>
        </p:nvSpPr>
        <p:spPr>
          <a:xfrm>
            <a:off x="210736" y="1588562"/>
            <a:ext cx="4943233" cy="400069"/>
          </a:xfrm>
          <a:prstGeom prst="rect">
            <a:avLst/>
          </a:prstGeom>
          <a:noFill/>
          <a:ln>
            <a:noFill/>
          </a:ln>
        </p:spPr>
        <p:txBody>
          <a:bodyPr spcFirstLastPara="1" wrap="square" lIns="91380" tIns="45679" rIns="91380" bIns="45679" anchor="t" anchorCtr="0">
            <a:spAutoFit/>
          </a:bodyPr>
          <a:lstStyle/>
          <a:p>
            <a:r>
              <a:rPr lang="en-US" sz="2000" b="1" dirty="0">
                <a:solidFill>
                  <a:schemeClr val="tx1">
                    <a:lumMod val="95000"/>
                    <a:lumOff val="5000"/>
                  </a:schemeClr>
                </a:solidFill>
                <a:latin typeface="Times New Roman" pitchFamily="18" charset="0"/>
                <a:ea typeface="Arial"/>
                <a:cs typeface="Times New Roman" pitchFamily="18" charset="0"/>
                <a:sym typeface="Arial"/>
              </a:rPr>
              <a:t> </a:t>
            </a:r>
            <a:r>
              <a:rPr lang="en-US" sz="2000" b="1" dirty="0">
                <a:solidFill>
                  <a:schemeClr val="tx1">
                    <a:lumMod val="95000"/>
                    <a:lumOff val="5000"/>
                  </a:schemeClr>
                </a:solidFill>
                <a:latin typeface="Times New Roman" pitchFamily="18" charset="0"/>
                <a:ea typeface="Arial"/>
                <a:cs typeface="Times New Roman" pitchFamily="18" charset="0"/>
                <a:sym typeface="Times New Roman"/>
              </a:rPr>
              <a:t>a</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Tác</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giả</a:t>
            </a:r>
            <a:endParaRPr sz="2000" b="1"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sp>
        <p:nvSpPr>
          <p:cNvPr id="14" name="Google Shape;221;p7"/>
          <p:cNvSpPr txBox="1"/>
          <p:nvPr/>
        </p:nvSpPr>
        <p:spPr>
          <a:xfrm>
            <a:off x="-35166" y="1890921"/>
            <a:ext cx="4943233" cy="1554189"/>
          </a:xfrm>
          <a:prstGeom prst="rect">
            <a:avLst/>
          </a:prstGeom>
          <a:noFill/>
          <a:ln>
            <a:noFill/>
          </a:ln>
        </p:spPr>
        <p:txBody>
          <a:bodyPr spcFirstLastPara="1" wrap="square" lIns="91380" tIns="45679" rIns="91380" bIns="45679" anchor="t" anchorCtr="0">
            <a:spAutoFit/>
          </a:bodyPr>
          <a:lstStyle/>
          <a:p>
            <a:pPr algn="just"/>
            <a:r>
              <a:rPr lang="pt-BR" sz="1900" dirty="0">
                <a:solidFill>
                  <a:srgbClr val="000000"/>
                </a:solidFill>
                <a:latin typeface="Times New Roman" pitchFamily="18" charset="0"/>
                <a:ea typeface="Times New Roman"/>
                <a:cs typeface="Times New Roman" pitchFamily="18" charset="0"/>
              </a:rPr>
              <a:t>- Hưng Đạo Vương Trần Quốc Tuấn (1232 - 1300), quê ở Nam Định.</a:t>
            </a:r>
          </a:p>
          <a:p>
            <a:pPr algn="just"/>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Ông là vị tướng kiệt xuất, được vua Trần Nhân Tông cử làm Tiết chế thống lĩnh các đạo quân đánh thắng quân Mông- Nguyên 1285 và 1288.</a:t>
            </a:r>
            <a:endParaRPr sz="1900"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sp>
        <p:nvSpPr>
          <p:cNvPr id="16" name="Google Shape;221;p7"/>
          <p:cNvSpPr txBox="1"/>
          <p:nvPr/>
        </p:nvSpPr>
        <p:spPr>
          <a:xfrm>
            <a:off x="120011" y="3297706"/>
            <a:ext cx="4943233" cy="400069"/>
          </a:xfrm>
          <a:prstGeom prst="rect">
            <a:avLst/>
          </a:prstGeom>
          <a:noFill/>
          <a:ln>
            <a:noFill/>
          </a:ln>
        </p:spPr>
        <p:txBody>
          <a:bodyPr spcFirstLastPara="1" wrap="square" lIns="91380" tIns="45679" rIns="91380" bIns="45679" anchor="t" anchorCtr="0">
            <a:spAutoFit/>
          </a:bodyPr>
          <a:lstStyle/>
          <a:p>
            <a:r>
              <a:rPr lang="en-US" sz="2000" b="1" dirty="0">
                <a:solidFill>
                  <a:schemeClr val="tx1">
                    <a:lumMod val="95000"/>
                    <a:lumOff val="5000"/>
                  </a:schemeClr>
                </a:solidFill>
                <a:latin typeface="Times New Roman" pitchFamily="18" charset="0"/>
                <a:ea typeface="Arial"/>
                <a:cs typeface="Times New Roman" pitchFamily="18" charset="0"/>
                <a:sym typeface="Arial"/>
              </a:rPr>
              <a:t> </a:t>
            </a:r>
            <a:r>
              <a:rPr lang="en-US" sz="2000" b="1" dirty="0">
                <a:solidFill>
                  <a:schemeClr val="tx1">
                    <a:lumMod val="95000"/>
                    <a:lumOff val="5000"/>
                  </a:schemeClr>
                </a:solidFill>
                <a:latin typeface="Times New Roman" pitchFamily="18" charset="0"/>
                <a:ea typeface="Arial"/>
                <a:cs typeface="Times New Roman" pitchFamily="18" charset="0"/>
                <a:sym typeface="Times New Roman"/>
              </a:rPr>
              <a:t>b</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Tác</a:t>
            </a:r>
            <a:r>
              <a:rPr lang="en-US" sz="2000" b="1"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en-US" sz="2000" b="1" dirty="0" err="1">
                <a:solidFill>
                  <a:schemeClr val="tx1">
                    <a:lumMod val="95000"/>
                    <a:lumOff val="5000"/>
                  </a:schemeClr>
                </a:solidFill>
                <a:latin typeface="Times New Roman" pitchFamily="18" charset="0"/>
                <a:ea typeface="Times New Roman"/>
                <a:cs typeface="Times New Roman" pitchFamily="18" charset="0"/>
                <a:sym typeface="Times New Roman"/>
              </a:rPr>
              <a:t>phẩm</a:t>
            </a:r>
            <a:endParaRPr sz="2000" b="1"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sp>
        <p:nvSpPr>
          <p:cNvPr id="17" name="Google Shape;221;p7"/>
          <p:cNvSpPr txBox="1"/>
          <p:nvPr/>
        </p:nvSpPr>
        <p:spPr>
          <a:xfrm>
            <a:off x="-23443" y="3574004"/>
            <a:ext cx="4943233" cy="2138964"/>
          </a:xfrm>
          <a:prstGeom prst="rect">
            <a:avLst/>
          </a:prstGeom>
          <a:noFill/>
          <a:ln>
            <a:noFill/>
          </a:ln>
        </p:spPr>
        <p:txBody>
          <a:bodyPr spcFirstLastPara="1" wrap="square" lIns="91380" tIns="45679" rIns="91380" bIns="45679" anchor="t" anchorCtr="0">
            <a:spAutoFit/>
          </a:bodyPr>
          <a:lstStyle/>
          <a:p>
            <a:pPr algn="just"/>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Hoàn cảnh ra đời: Trước cuộc kháng chiến chống quân Mông – Nguyên lần thứ hai (1985)</a:t>
            </a:r>
          </a:p>
          <a:p>
            <a:pPr algn="just"/>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Xuất xứ: Hợp tuyển văn học trung đại Việt Nam, NXB GD</a:t>
            </a:r>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 2004.</a:t>
            </a:r>
          </a:p>
          <a:p>
            <a:pPr algn="just"/>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Thể loại: Hịch</a:t>
            </a:r>
          </a:p>
          <a:p>
            <a:pPr algn="just"/>
            <a:r>
              <a:rPr lang="en-US" sz="1900" dirty="0">
                <a:solidFill>
                  <a:schemeClr val="tx1">
                    <a:lumMod val="95000"/>
                    <a:lumOff val="5000"/>
                  </a:schemeClr>
                </a:solidFill>
                <a:latin typeface="Times New Roman" pitchFamily="18" charset="0"/>
                <a:ea typeface="Times New Roman"/>
                <a:cs typeface="Times New Roman" pitchFamily="18" charset="0"/>
                <a:sym typeface="Times New Roman"/>
              </a:rPr>
              <a:t>- </a:t>
            </a:r>
            <a:r>
              <a:rPr lang="vi-VN" sz="1900" dirty="0">
                <a:solidFill>
                  <a:schemeClr val="tx1">
                    <a:lumMod val="95000"/>
                    <a:lumOff val="5000"/>
                  </a:schemeClr>
                </a:solidFill>
                <a:latin typeface="Times New Roman" pitchFamily="18" charset="0"/>
                <a:ea typeface="Times New Roman"/>
                <a:cs typeface="Times New Roman" pitchFamily="18" charset="0"/>
                <a:sym typeface="Times New Roman"/>
              </a:rPr>
              <a:t>Bố cục: 4 phần</a:t>
            </a:r>
          </a:p>
          <a:p>
            <a:pPr marL="342900" indent="-342900" algn="just">
              <a:buFontTx/>
              <a:buChar char="-"/>
            </a:pPr>
            <a:endParaRPr sz="1900" dirty="0">
              <a:solidFill>
                <a:schemeClr val="tx1">
                  <a:lumMod val="95000"/>
                  <a:lumOff val="5000"/>
                </a:schemeClr>
              </a:solidFill>
              <a:latin typeface="Times New Roman" pitchFamily="18" charset="0"/>
              <a:ea typeface="Times New Roman"/>
              <a:cs typeface="Times New Roman" pitchFamily="18" charset="0"/>
              <a:sym typeface="Times New Roman"/>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5" y="3445110"/>
            <a:ext cx="7213595" cy="342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760321388"/>
              </p:ext>
            </p:extLst>
          </p:nvPr>
        </p:nvGraphicFramePr>
        <p:xfrm>
          <a:off x="4882298" y="172446"/>
          <a:ext cx="7403487" cy="2970276"/>
        </p:xfrm>
        <a:graphic>
          <a:graphicData uri="http://schemas.openxmlformats.org/drawingml/2006/table">
            <a:tbl>
              <a:tblPr/>
              <a:tblGrid>
                <a:gridCol w="7403487">
                  <a:extLst>
                    <a:ext uri="{9D8B030D-6E8A-4147-A177-3AD203B41FA5}">
                      <a16:colId xmlns:a16="http://schemas.microsoft.com/office/drawing/2014/main" val="20000"/>
                    </a:ext>
                  </a:extLst>
                </a:gridCol>
              </a:tblGrid>
              <a:tr h="0">
                <a:tc>
                  <a:txBody>
                    <a:bodyPr/>
                    <a:lstStyle/>
                    <a:p>
                      <a:pPr algn="just">
                        <a:lnSpc>
                          <a:spcPct val="115000"/>
                        </a:lnSpc>
                        <a:spcAft>
                          <a:spcPts val="0"/>
                        </a:spcAft>
                        <a:tabLst>
                          <a:tab pos="90170" algn="l"/>
                          <a:tab pos="180340" algn="l"/>
                        </a:tabLst>
                      </a:pPr>
                      <a:r>
                        <a:rPr lang="en-US" sz="1900" b="1" u="sng" dirty="0" err="1">
                          <a:solidFill>
                            <a:srgbClr val="1B9315"/>
                          </a:solidFill>
                          <a:effectLst/>
                          <a:latin typeface="Times New Roman"/>
                          <a:ea typeface="Times New Roman"/>
                        </a:rPr>
                        <a:t>Lồng</a:t>
                      </a:r>
                      <a:r>
                        <a:rPr lang="en-US" sz="1900" b="1" u="sng" dirty="0">
                          <a:solidFill>
                            <a:srgbClr val="1B9315"/>
                          </a:solidFill>
                          <a:effectLst/>
                          <a:latin typeface="Times New Roman"/>
                          <a:ea typeface="Times New Roman"/>
                        </a:rPr>
                        <a:t> </a:t>
                      </a:r>
                      <a:r>
                        <a:rPr lang="en-US" sz="1900" b="1" u="sng" dirty="0" err="1">
                          <a:solidFill>
                            <a:srgbClr val="1B9315"/>
                          </a:solidFill>
                          <a:effectLst/>
                          <a:latin typeface="Times New Roman"/>
                          <a:ea typeface="Times New Roman"/>
                        </a:rPr>
                        <a:t>ghép</a:t>
                      </a:r>
                      <a:r>
                        <a:rPr lang="en-US" sz="1900" b="1" u="sng" dirty="0">
                          <a:solidFill>
                            <a:srgbClr val="1B9315"/>
                          </a:solidFill>
                          <a:effectLst/>
                          <a:latin typeface="Times New Roman"/>
                          <a:ea typeface="Times New Roman"/>
                        </a:rPr>
                        <a:t> GDQP&amp;AN: </a:t>
                      </a:r>
                      <a:r>
                        <a:rPr lang="en-US" sz="1900" b="1" dirty="0" err="1">
                          <a:solidFill>
                            <a:srgbClr val="1B9315"/>
                          </a:solidFill>
                          <a:effectLst/>
                          <a:latin typeface="Times New Roman"/>
                          <a:ea typeface="Times New Roman"/>
                        </a:rPr>
                        <a:t>Giới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thiệu</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vai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trò</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của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Thủ</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Độ</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trong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cuộc</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kháng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chiến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chống</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quân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Mông</a:t>
                      </a:r>
                      <a:r>
                        <a:rPr lang="en-US" sz="1900" b="1" dirty="0">
                          <a:solidFill>
                            <a:srgbClr val="1B9315"/>
                          </a:solidFill>
                          <a:effectLst/>
                          <a:latin typeface="Times New Roman"/>
                          <a:ea typeface="Times New Roman"/>
                        </a:rPr>
                        <a:t> – </a:t>
                      </a:r>
                      <a:r>
                        <a:rPr lang="en-US" sz="1900" b="1" dirty="0" err="1">
                          <a:solidFill>
                            <a:srgbClr val="1B9315"/>
                          </a:solidFill>
                          <a:effectLst/>
                          <a:latin typeface="Times New Roman"/>
                          <a:ea typeface="Times New Roman"/>
                        </a:rPr>
                        <a:t>Nguyên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lần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thứ</a:t>
                      </a:r>
                      <a:r>
                        <a:rPr lang="en-US" sz="1900" b="1" baseline="0" dirty="0">
                          <a:solidFill>
                            <a:srgbClr val="1B9315"/>
                          </a:solidFill>
                          <a:effectLst/>
                          <a:latin typeface="Times New Roman"/>
                          <a:ea typeface="Times New Roman"/>
                        </a:rPr>
                        <a:t> I</a:t>
                      </a:r>
                      <a:r>
                        <a:rPr lang="en-US" sz="1900" b="1" dirty="0">
                          <a:solidFill>
                            <a:srgbClr val="1B9315"/>
                          </a:solidFill>
                          <a:effectLst/>
                          <a:latin typeface="Times New Roman"/>
                          <a:ea typeface="Times New Roman"/>
                        </a:rPr>
                        <a:t> ( 1258) ở </a:t>
                      </a:r>
                      <a:r>
                        <a:rPr lang="en-US" sz="1900" b="1" dirty="0" err="1">
                          <a:solidFill>
                            <a:srgbClr val="1B9315"/>
                          </a:solidFill>
                          <a:effectLst/>
                          <a:latin typeface="Times New Roman"/>
                          <a:ea typeface="Times New Roman"/>
                        </a:rPr>
                        <a:t>phần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hoàn</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cảnh</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ra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đời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của</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bài</a:t>
                      </a:r>
                      <a:r>
                        <a:rPr lang="en-US" sz="1900" b="1" dirty="0">
                          <a:solidFill>
                            <a:srgbClr val="1B9315"/>
                          </a:solidFill>
                          <a:effectLst/>
                          <a:latin typeface="Times New Roman"/>
                          <a:ea typeface="Times New Roman"/>
                        </a:rPr>
                        <a:t> </a:t>
                      </a:r>
                      <a:r>
                        <a:rPr lang="en-US" sz="1900" b="1" dirty="0" err="1">
                          <a:solidFill>
                            <a:srgbClr val="1B9315"/>
                          </a:solidFill>
                          <a:effectLst/>
                          <a:latin typeface="Times New Roman"/>
                          <a:ea typeface="Times New Roman"/>
                        </a:rPr>
                        <a:t>Hịch</a:t>
                      </a:r>
                      <a:r>
                        <a:rPr lang="en-US" sz="1900" b="1" dirty="0">
                          <a:solidFill>
                            <a:srgbClr val="1B9315"/>
                          </a:solidFill>
                          <a:effectLst/>
                          <a:latin typeface="Times New Roman"/>
                          <a:ea typeface="Times New Roman"/>
                        </a:rPr>
                        <a:t>.</a:t>
                      </a:r>
                      <a:endParaRPr lang="en-US" sz="1900" dirty="0">
                        <a:solidFill>
                          <a:srgbClr val="1B9315"/>
                        </a:solidFill>
                        <a:effectLst/>
                        <a:latin typeface="Times New Roman"/>
                        <a:ea typeface="Times New Roman"/>
                      </a:endParaRPr>
                    </a:p>
                    <a:p>
                      <a:pPr marL="0" lvl="0" indent="0" algn="just">
                        <a:lnSpc>
                          <a:spcPct val="115000"/>
                        </a:lnSpc>
                        <a:spcAft>
                          <a:spcPts val="0"/>
                        </a:spcAft>
                        <a:buFont typeface="Times New Roman"/>
                        <a:buNone/>
                        <a:tabLst>
                          <a:tab pos="90170" algn="l"/>
                        </a:tabLst>
                      </a:pPr>
                      <a:r>
                        <a:rPr lang="en-US" sz="1900" b="0" dirty="0">
                          <a:solidFill>
                            <a:srgbClr val="C00000"/>
                          </a:solidFill>
                          <a:effectLst/>
                          <a:latin typeface="Times New Roman"/>
                          <a:ea typeface="Times New Roman"/>
                        </a:rPr>
                        <a:t>-</a:t>
                      </a:r>
                      <a:r>
                        <a:rPr lang="en-US" sz="1900" b="1" baseline="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Cuộc</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kháng</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chiến</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chống</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Mông-Nguyên</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lần</a:t>
                      </a:r>
                      <a:r>
                        <a:rPr lang="en-US" sz="1900" dirty="0">
                          <a:solidFill>
                            <a:srgbClr val="C00000"/>
                          </a:solidFill>
                          <a:effectLst/>
                          <a:latin typeface="Times New Roman"/>
                          <a:ea typeface="Times New Roman"/>
                        </a:rPr>
                        <a:t> I do </a:t>
                      </a:r>
                      <a:r>
                        <a:rPr lang="en-US" sz="1900" dirty="0" err="1">
                          <a:solidFill>
                            <a:srgbClr val="C00000"/>
                          </a:solidFill>
                          <a:effectLst/>
                          <a:latin typeface="Times New Roman"/>
                          <a:ea typeface="Times New Roman"/>
                        </a:rPr>
                        <a:t>Trần</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Thủ</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độ</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chỉ</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huy</a:t>
                      </a:r>
                      <a:r>
                        <a:rPr lang="en-US" sz="1900" dirty="0">
                          <a:solidFill>
                            <a:srgbClr val="C00000"/>
                          </a:solidFill>
                          <a:effectLst/>
                          <a:latin typeface="Times New Roman"/>
                          <a:ea typeface="Times New Roman"/>
                        </a:rPr>
                        <a:t>.</a:t>
                      </a:r>
                    </a:p>
                    <a:p>
                      <a:pPr marL="0" lvl="0" indent="0" algn="just">
                        <a:lnSpc>
                          <a:spcPct val="115000"/>
                        </a:lnSpc>
                        <a:spcAft>
                          <a:spcPts val="0"/>
                        </a:spcAft>
                        <a:buFont typeface="Times New Roman"/>
                        <a:buNone/>
                        <a:tabLst>
                          <a:tab pos="90170" algn="l"/>
                        </a:tabLst>
                      </a:pPr>
                      <a:r>
                        <a:rPr lang="en-US" sz="1900" dirty="0">
                          <a:solidFill>
                            <a:srgbClr val="C00000"/>
                          </a:solidFill>
                          <a:effectLst/>
                          <a:latin typeface="Times New Roman"/>
                          <a:ea typeface="Times New Roman"/>
                        </a:rPr>
                        <a:t>-</a:t>
                      </a:r>
                      <a:r>
                        <a:rPr lang="en-US" sz="1900" baseline="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Cuộc</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kháng</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chiến</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chống</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Mông-Nguyên</a:t>
                      </a:r>
                      <a:r>
                        <a:rPr lang="en-US" sz="1900" dirty="0">
                          <a:solidFill>
                            <a:srgbClr val="C00000"/>
                          </a:solidFill>
                          <a:effectLst/>
                          <a:latin typeface="Times New Roman"/>
                          <a:ea typeface="Times New Roman"/>
                        </a:rPr>
                        <a:t> </a:t>
                      </a:r>
                      <a:r>
                        <a:rPr lang="en-US" sz="1900" dirty="0" err="1">
                          <a:solidFill>
                            <a:srgbClr val="C00000"/>
                          </a:solidFill>
                          <a:effectLst/>
                          <a:latin typeface="Times New Roman"/>
                          <a:ea typeface="Times New Roman"/>
                        </a:rPr>
                        <a:t>lần</a:t>
                      </a:r>
                      <a:r>
                        <a:rPr lang="en-US" sz="1900" dirty="0">
                          <a:solidFill>
                            <a:srgbClr val="C00000"/>
                          </a:solidFill>
                          <a:effectLst/>
                          <a:latin typeface="Times New Roman"/>
                          <a:ea typeface="Times New Roman"/>
                        </a:rPr>
                        <a:t> II, III,</a:t>
                      </a:r>
                      <a:r>
                        <a:rPr lang="en-US" sz="1900" b="1" baseline="0" dirty="0">
                          <a:solidFill>
                            <a:srgbClr val="C00000"/>
                          </a:solidFill>
                          <a:effectLst/>
                          <a:latin typeface="Times New Roman"/>
                          <a:ea typeface="Times New Roman"/>
                        </a:rPr>
                        <a:t> </a:t>
                      </a:r>
                      <a:r>
                        <a:rPr lang="pt-BR" sz="1900" dirty="0">
                          <a:solidFill>
                            <a:srgbClr val="C00000"/>
                          </a:solidFill>
                          <a:effectLst/>
                          <a:latin typeface="Times New Roman"/>
                          <a:ea typeface="Times New Roman"/>
                        </a:rPr>
                        <a:t>Hưng Đạo Vương Trần Quốc Tuấn được cử làm Tiết chế thống lĩnh các đạo quân. Với vai trò và trách nhiệm ông đã viết bài Hịch trước cuộc kháng chiến nhằm nâng cao tinh thần trung nghĩa, khích lệ lòng yêu nước chống giặc ngoại xâm.</a:t>
                      </a:r>
                      <a:endParaRPr lang="en-US" sz="1900" dirty="0">
                        <a:solidFill>
                          <a:srgbClr val="C00000"/>
                        </a:solidFill>
                        <a:effectLst/>
                        <a:latin typeface="Times New Roman"/>
                        <a:ea typeface="Times New Roman"/>
                      </a:endParaRPr>
                    </a:p>
                  </a:txBody>
                  <a:tcPr marL="114300" marR="11430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915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5712</TotalTime>
  <Words>1889</Words>
  <Application>Microsoft Office PowerPoint</Application>
  <PresentationFormat>Widescreen</PresentationFormat>
  <Paragraphs>216</Paragraphs>
  <Slides>22</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Calibri Light</vt:lpstr>
      <vt:lpstr>Cambria</vt:lpstr>
      <vt:lpstr>Montserrat Classic Bold</vt:lpstr>
      <vt:lpstr>Old Standard Italics</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Dung Tran</cp:lastModifiedBy>
  <cp:revision>148</cp:revision>
  <dcterms:created xsi:type="dcterms:W3CDTF">2021-06-15T03:17:50Z</dcterms:created>
  <dcterms:modified xsi:type="dcterms:W3CDTF">2024-11-11T13:34:53Z</dcterms:modified>
</cp:coreProperties>
</file>