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98" r:id="rId2"/>
    <p:sldId id="402" r:id="rId3"/>
    <p:sldId id="400" r:id="rId4"/>
    <p:sldId id="399" r:id="rId5"/>
    <p:sldId id="329" r:id="rId6"/>
    <p:sldId id="401" r:id="rId7"/>
    <p:sldId id="330" r:id="rId8"/>
    <p:sldId id="331" r:id="rId9"/>
    <p:sldId id="334" r:id="rId10"/>
    <p:sldId id="336" r:id="rId11"/>
    <p:sldId id="337" r:id="rId12"/>
    <p:sldId id="340" r:id="rId13"/>
    <p:sldId id="341" r:id="rId14"/>
    <p:sldId id="342" r:id="rId15"/>
    <p:sldId id="338" r:id="rId16"/>
    <p:sldId id="343" r:id="rId17"/>
    <p:sldId id="344" r:id="rId18"/>
    <p:sldId id="346" r:id="rId19"/>
    <p:sldId id="347" r:id="rId20"/>
    <p:sldId id="348" r:id="rId21"/>
    <p:sldId id="349" r:id="rId22"/>
    <p:sldId id="403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806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23F1F99-6C23-4677-ADDA-95C37E19C6D0}" type="datetimeFigureOut">
              <a:rPr lang="en-US"/>
              <a:pPr>
                <a:defRPr/>
              </a:pPr>
              <a:t>13/12/2023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CA2F2B6-FE00-49ED-840E-01590035C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83097D5-2193-48F2-83E9-574C196C378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9A6EB3-D882-47F2-8DA8-5D6345409BF2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2CD6C-9A5A-4D7D-8BE5-5978951DF0C8}" type="datetimeFigureOut">
              <a:rPr lang="en-US"/>
              <a:pPr>
                <a:defRPr/>
              </a:pPr>
              <a:t>13/12/2023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43079-A5B1-435C-9482-8716BAC63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8EB46-5025-4FCB-A3E6-B16E18C50EC5}" type="datetimeFigureOut">
              <a:rPr lang="en-US"/>
              <a:pPr>
                <a:defRPr/>
              </a:pPr>
              <a:t>13/12/2023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DBC0B-973F-4685-A2C4-D33AFF5B5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63B4E-7F64-4AE2-855F-035BD9AB378D}" type="datetimeFigureOut">
              <a:rPr lang="en-US"/>
              <a:pPr>
                <a:defRPr/>
              </a:pPr>
              <a:t>13/12/2023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06362-FED3-4477-ACBA-DE5419F7E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6EC12-10E3-4350-96AD-1B330EF2DAE6}" type="datetimeFigureOut">
              <a:rPr lang="en-US"/>
              <a:pPr>
                <a:defRPr/>
              </a:pPr>
              <a:t>13/12/2023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A192C-BBE8-469D-9AAE-76343E34D8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369E5-9129-4387-84DC-EC7C1155A682}" type="datetimeFigureOut">
              <a:rPr lang="en-US"/>
              <a:pPr>
                <a:defRPr/>
              </a:pPr>
              <a:t>13/12/2023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874A1-FEBC-4565-B841-ACA988993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C9EFA-2B38-484C-BAA6-65AD074001E9}" type="datetimeFigureOut">
              <a:rPr lang="en-US"/>
              <a:pPr>
                <a:defRPr/>
              </a:pPr>
              <a:t>13/12/2023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C2BD3-DF5A-4F8E-8CD6-EB7CB352E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C3B72-AA91-4BA9-9D80-5E9E653A0D80}" type="datetimeFigureOut">
              <a:rPr lang="en-US"/>
              <a:pPr>
                <a:defRPr/>
              </a:pPr>
              <a:t>13/12/2023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E61DC-7AAA-4B24-BEE9-5360F0354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B7B6D-25AB-4E02-BC9B-E1754F95A9AF}" type="datetimeFigureOut">
              <a:rPr lang="en-US"/>
              <a:pPr>
                <a:defRPr/>
              </a:pPr>
              <a:t>13/12/2023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109A7-8F95-40E6-B4F1-C469FF492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299AD-EF2A-432E-AFFB-FC13C483A911}" type="datetimeFigureOut">
              <a:rPr lang="en-US"/>
              <a:pPr>
                <a:defRPr/>
              </a:pPr>
              <a:t>13/12/2023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D2D30-D12D-4D09-BD6F-297C20937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474C2-8936-483E-B408-2097FE3BF0BD}" type="datetimeFigureOut">
              <a:rPr lang="en-US"/>
              <a:pPr>
                <a:defRPr/>
              </a:pPr>
              <a:t>13/12/2023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F4334-1DAD-4F83-B3F0-B6115364C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6B1C1-B625-4B00-8255-7A128638B325}" type="datetimeFigureOut">
              <a:rPr lang="en-US"/>
              <a:pPr>
                <a:defRPr/>
              </a:pPr>
              <a:t>13/12/2023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C5560-C6CA-4DA1-B6FE-9C3995CBB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C96987-0E14-4D7A-9388-AB59D89E1E01}" type="datetimeFigureOut">
              <a:rPr lang="en-US"/>
              <a:pPr>
                <a:defRPr/>
              </a:pPr>
              <a:t>13/12/2023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DB5E84-A871-426A-AE07-338E125B9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74320"/>
            <a:ext cx="11490960" cy="6096000"/>
          </a:xfrm>
        </p:spPr>
      </p:pic>
      <p:sp>
        <p:nvSpPr>
          <p:cNvPr id="5" name="Cloud 4"/>
          <p:cNvSpPr/>
          <p:nvPr/>
        </p:nvSpPr>
        <p:spPr>
          <a:xfrm>
            <a:off x="365760" y="853440"/>
            <a:ext cx="7086600" cy="437388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135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44550" y="1270000"/>
            <a:ext cx="5529263" cy="5108575"/>
            <a:chOff x="2783455" y="706319"/>
            <a:chExt cx="4386502" cy="4174263"/>
          </a:xfrm>
        </p:grpSpPr>
        <p:sp>
          <p:nvSpPr>
            <p:cNvPr id="12" name="Rounded Rectangle 11"/>
            <p:cNvSpPr/>
            <p:nvPr/>
          </p:nvSpPr>
          <p:spPr>
            <a:xfrm>
              <a:off x="2783455" y="896246"/>
              <a:ext cx="2978061" cy="3798547"/>
            </a:xfrm>
            <a:prstGeom prst="roundRect">
              <a:avLst/>
            </a:prstGeom>
            <a:blipFill>
              <a:blip r:embed="rId2"/>
              <a:srcRect/>
              <a:stretch>
                <a:fillRect l="-35000" r="-3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2902577" y="2263723"/>
              <a:ext cx="2293107" cy="2279128"/>
            </a:xfrm>
            <a:custGeom>
              <a:avLst/>
              <a:gdLst>
                <a:gd name="connsiteX0" fmla="*/ 0 w 2293107"/>
                <a:gd name="connsiteY0" fmla="*/ 0 h 2279128"/>
                <a:gd name="connsiteX1" fmla="*/ 2293107 w 2293107"/>
                <a:gd name="connsiteY1" fmla="*/ 0 h 2279128"/>
                <a:gd name="connsiteX2" fmla="*/ 2293107 w 2293107"/>
                <a:gd name="connsiteY2" fmla="*/ 2279128 h 2279128"/>
                <a:gd name="connsiteX3" fmla="*/ 0 w 2293107"/>
                <a:gd name="connsiteY3" fmla="*/ 2279128 h 2279128"/>
                <a:gd name="connsiteX4" fmla="*/ 0 w 2293107"/>
                <a:gd name="connsiteY4" fmla="*/ 0 h 2279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3107" h="2279128">
                  <a:moveTo>
                    <a:pt x="0" y="0"/>
                  </a:moveTo>
                  <a:lnTo>
                    <a:pt x="2293107" y="0"/>
                  </a:lnTo>
                  <a:lnTo>
                    <a:pt x="2293107" y="2279128"/>
                  </a:lnTo>
                  <a:lnTo>
                    <a:pt x="0" y="22791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1280" tIns="81280" rIns="81280" bIns="81280" spcCol="1270" anchor="b"/>
            <a:lstStyle/>
            <a:p>
              <a:pPr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VÀO HANG ÉN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301795" y="706319"/>
              <a:ext cx="919441" cy="919441"/>
            </a:xfrm>
            <a:prstGeom prst="ellipse">
              <a:avLst/>
            </a:prstGeom>
            <a:blipFill>
              <a:blip r:embed="rId3"/>
              <a:srcRect/>
              <a:stretch>
                <a:fillRect l="-21000" r="-2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6221626" y="706319"/>
              <a:ext cx="948331" cy="919687"/>
            </a:xfrm>
            <a:custGeom>
              <a:avLst/>
              <a:gdLst>
                <a:gd name="connsiteX0" fmla="*/ 0 w 948720"/>
                <a:gd name="connsiteY0" fmla="*/ 0 h 919441"/>
                <a:gd name="connsiteX1" fmla="*/ 948720 w 948720"/>
                <a:gd name="connsiteY1" fmla="*/ 0 h 919441"/>
                <a:gd name="connsiteX2" fmla="*/ 948720 w 948720"/>
                <a:gd name="connsiteY2" fmla="*/ 919441 h 919441"/>
                <a:gd name="connsiteX3" fmla="*/ 0 w 948720"/>
                <a:gd name="connsiteY3" fmla="*/ 919441 h 919441"/>
                <a:gd name="connsiteX4" fmla="*/ 0 w 948720"/>
                <a:gd name="connsiteY4" fmla="*/ 0 h 91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8720" h="919441">
                  <a:moveTo>
                    <a:pt x="0" y="0"/>
                  </a:moveTo>
                  <a:lnTo>
                    <a:pt x="948720" y="0"/>
                  </a:lnTo>
                  <a:lnTo>
                    <a:pt x="948720" y="919441"/>
                  </a:lnTo>
                  <a:lnTo>
                    <a:pt x="0" y="9194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tIns="22860" rIns="45720" bIns="22860" spcCol="1270" anchor="ctr"/>
            <a:lstStyle/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Xuyên</a:t>
              </a:r>
              <a:r>
                <a:rPr 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endParaRPr lang="en-US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301795" y="1791259"/>
              <a:ext cx="919441" cy="919441"/>
            </a:xfrm>
            <a:prstGeom prst="ellipse">
              <a:avLst/>
            </a:prstGeom>
            <a:blipFill>
              <a:blip r:embed="rId4"/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6221626" y="1790745"/>
              <a:ext cx="948331" cy="919687"/>
            </a:xfrm>
            <a:custGeom>
              <a:avLst/>
              <a:gdLst>
                <a:gd name="connsiteX0" fmla="*/ 0 w 948720"/>
                <a:gd name="connsiteY0" fmla="*/ 0 h 919441"/>
                <a:gd name="connsiteX1" fmla="*/ 948720 w 948720"/>
                <a:gd name="connsiteY1" fmla="*/ 0 h 919441"/>
                <a:gd name="connsiteX2" fmla="*/ 948720 w 948720"/>
                <a:gd name="connsiteY2" fmla="*/ 919441 h 919441"/>
                <a:gd name="connsiteX3" fmla="*/ 0 w 948720"/>
                <a:gd name="connsiteY3" fmla="*/ 919441 h 919441"/>
                <a:gd name="connsiteX4" fmla="*/ 0 w 948720"/>
                <a:gd name="connsiteY4" fmla="*/ 0 h 91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8720" h="919441">
                  <a:moveTo>
                    <a:pt x="0" y="0"/>
                  </a:moveTo>
                  <a:lnTo>
                    <a:pt x="948720" y="0"/>
                  </a:lnTo>
                  <a:lnTo>
                    <a:pt x="948720" y="919441"/>
                  </a:lnTo>
                  <a:lnTo>
                    <a:pt x="0" y="9194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tIns="22860" rIns="45720" bIns="22860" spcCol="1270" anchor="ctr"/>
            <a:lstStyle/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endParaRPr lang="en-US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301795" y="2876200"/>
              <a:ext cx="919441" cy="919441"/>
            </a:xfrm>
            <a:prstGeom prst="ellipse">
              <a:avLst/>
            </a:prstGeom>
            <a:blipFill>
              <a:blip r:embed="rId5"/>
              <a:srcRect/>
              <a:stretch>
                <a:fillRect l="-20000" r="-2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6221626" y="2876469"/>
              <a:ext cx="948331" cy="919686"/>
            </a:xfrm>
            <a:custGeom>
              <a:avLst/>
              <a:gdLst>
                <a:gd name="connsiteX0" fmla="*/ 0 w 948720"/>
                <a:gd name="connsiteY0" fmla="*/ 0 h 919441"/>
                <a:gd name="connsiteX1" fmla="*/ 948720 w 948720"/>
                <a:gd name="connsiteY1" fmla="*/ 0 h 919441"/>
                <a:gd name="connsiteX2" fmla="*/ 948720 w 948720"/>
                <a:gd name="connsiteY2" fmla="*/ 919441 h 919441"/>
                <a:gd name="connsiteX3" fmla="*/ 0 w 948720"/>
                <a:gd name="connsiteY3" fmla="*/ 919441 h 919441"/>
                <a:gd name="connsiteX4" fmla="*/ 0 w 948720"/>
                <a:gd name="connsiteY4" fmla="*/ 0 h 91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8720" h="919441">
                  <a:moveTo>
                    <a:pt x="0" y="0"/>
                  </a:moveTo>
                  <a:lnTo>
                    <a:pt x="948720" y="0"/>
                  </a:lnTo>
                  <a:lnTo>
                    <a:pt x="948720" y="919441"/>
                  </a:lnTo>
                  <a:lnTo>
                    <a:pt x="0" y="9194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tIns="22860" rIns="45720" bIns="22860" spcCol="1270" anchor="ctr"/>
            <a:lstStyle/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endParaRPr lang="en-US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301795" y="3961141"/>
              <a:ext cx="919441" cy="919441"/>
            </a:xfrm>
            <a:prstGeom prst="ellipse">
              <a:avLst/>
            </a:prstGeom>
            <a:blipFill>
              <a:blip r:embed="rId6"/>
              <a:srcRect/>
              <a:stretch>
                <a:fillRect l="-18000" r="-1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221626" y="3960896"/>
              <a:ext cx="948331" cy="919686"/>
            </a:xfrm>
            <a:custGeom>
              <a:avLst/>
              <a:gdLst>
                <a:gd name="connsiteX0" fmla="*/ 0 w 948720"/>
                <a:gd name="connsiteY0" fmla="*/ 0 h 919441"/>
                <a:gd name="connsiteX1" fmla="*/ 948720 w 948720"/>
                <a:gd name="connsiteY1" fmla="*/ 0 h 919441"/>
                <a:gd name="connsiteX2" fmla="*/ 948720 w 948720"/>
                <a:gd name="connsiteY2" fmla="*/ 919441 h 919441"/>
                <a:gd name="connsiteX3" fmla="*/ 0 w 948720"/>
                <a:gd name="connsiteY3" fmla="*/ 919441 h 919441"/>
                <a:gd name="connsiteX4" fmla="*/ 0 w 948720"/>
                <a:gd name="connsiteY4" fmla="*/ 0 h 91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8720" h="919441">
                  <a:moveTo>
                    <a:pt x="0" y="0"/>
                  </a:moveTo>
                  <a:lnTo>
                    <a:pt x="948720" y="0"/>
                  </a:lnTo>
                  <a:lnTo>
                    <a:pt x="948720" y="919441"/>
                  </a:lnTo>
                  <a:lnTo>
                    <a:pt x="0" y="9194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tIns="22860" rIns="45720" bIns="22860" spcCol="1270" anchor="ctr"/>
            <a:lstStyle/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hang</a:t>
              </a:r>
            </a:p>
          </p:txBody>
        </p:sp>
      </p:grpSp>
      <p:sp>
        <p:nvSpPr>
          <p:cNvPr id="89090" name="Rectangle 21"/>
          <p:cNvSpPr>
            <a:spLocks noChangeArrowheads="1"/>
          </p:cNvSpPr>
          <p:nvPr/>
        </p:nvSpPr>
        <p:spPr bwMode="auto">
          <a:xfrm>
            <a:off x="249238" y="174625"/>
            <a:ext cx="6096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Hành trình đến hang Én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45238" y="720864"/>
            <a:ext cx="5112327" cy="563231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nl-NL" sz="3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+ Địa hình:  dốc cao, ngoằn ngoèo, gập ghềnh, đường trơn, vách đá hiểm trở.</a:t>
            </a:r>
          </a:p>
          <a:p>
            <a:pPr algn="just"/>
            <a:r>
              <a:rPr lang="nl-NL" sz="3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30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cây cổ thụ tán cao vút, hoa phong lan nở, nhiều côn trùng, chim chóc</a:t>
            </a:r>
            <a:r>
              <a:rPr lang="nl-NL" sz="3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sz="3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30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+ con đường, thảm cỏ, tiếng chim, đàn cá bơi, đàn bướm quấn quýt cả vào chân người</a:t>
            </a:r>
            <a:r>
              <a:rPr lang="nl-NL" sz="3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nl-NL" sz="3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=&gt; Cuộc “ngược dòng” tìm về thuở sơ khai.</a:t>
            </a:r>
            <a:endParaRPr lang="en-US" sz="3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3" name="Group 2"/>
          <p:cNvGrpSpPr>
            <a:grpSpLocks/>
          </p:cNvGrpSpPr>
          <p:nvPr/>
        </p:nvGrpSpPr>
        <p:grpSpPr bwMode="auto">
          <a:xfrm>
            <a:off x="844550" y="1270000"/>
            <a:ext cx="5529263" cy="5108575"/>
            <a:chOff x="2783455" y="706319"/>
            <a:chExt cx="4386502" cy="4174263"/>
          </a:xfrm>
        </p:grpSpPr>
        <p:sp>
          <p:nvSpPr>
            <p:cNvPr id="12" name="Rounded Rectangle 11"/>
            <p:cNvSpPr/>
            <p:nvPr/>
          </p:nvSpPr>
          <p:spPr>
            <a:xfrm>
              <a:off x="2783455" y="896246"/>
              <a:ext cx="2978061" cy="3798547"/>
            </a:xfrm>
            <a:prstGeom prst="roundRect">
              <a:avLst/>
            </a:prstGeom>
            <a:blipFill>
              <a:blip r:embed="rId2"/>
              <a:srcRect/>
              <a:stretch>
                <a:fillRect l="-35000" r="-3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2902577" y="2263723"/>
              <a:ext cx="2293107" cy="2279128"/>
            </a:xfrm>
            <a:custGeom>
              <a:avLst/>
              <a:gdLst>
                <a:gd name="connsiteX0" fmla="*/ 0 w 2293107"/>
                <a:gd name="connsiteY0" fmla="*/ 0 h 2279128"/>
                <a:gd name="connsiteX1" fmla="*/ 2293107 w 2293107"/>
                <a:gd name="connsiteY1" fmla="*/ 0 h 2279128"/>
                <a:gd name="connsiteX2" fmla="*/ 2293107 w 2293107"/>
                <a:gd name="connsiteY2" fmla="*/ 2279128 h 2279128"/>
                <a:gd name="connsiteX3" fmla="*/ 0 w 2293107"/>
                <a:gd name="connsiteY3" fmla="*/ 2279128 h 2279128"/>
                <a:gd name="connsiteX4" fmla="*/ 0 w 2293107"/>
                <a:gd name="connsiteY4" fmla="*/ 0 h 2279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3107" h="2279128">
                  <a:moveTo>
                    <a:pt x="0" y="0"/>
                  </a:moveTo>
                  <a:lnTo>
                    <a:pt x="2293107" y="0"/>
                  </a:lnTo>
                  <a:lnTo>
                    <a:pt x="2293107" y="2279128"/>
                  </a:lnTo>
                  <a:lnTo>
                    <a:pt x="0" y="22791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1280" tIns="81280" rIns="81280" bIns="81280" spcCol="1270" anchor="b"/>
            <a:lstStyle/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VÀO HANG ÉN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301795" y="706319"/>
              <a:ext cx="919441" cy="919441"/>
            </a:xfrm>
            <a:prstGeom prst="ellipse">
              <a:avLst/>
            </a:prstGeom>
            <a:blipFill>
              <a:blip r:embed="rId3"/>
              <a:srcRect/>
              <a:stretch>
                <a:fillRect l="-21000" r="-2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6221626" y="706319"/>
              <a:ext cx="948331" cy="919687"/>
            </a:xfrm>
            <a:custGeom>
              <a:avLst/>
              <a:gdLst>
                <a:gd name="connsiteX0" fmla="*/ 0 w 948720"/>
                <a:gd name="connsiteY0" fmla="*/ 0 h 919441"/>
                <a:gd name="connsiteX1" fmla="*/ 948720 w 948720"/>
                <a:gd name="connsiteY1" fmla="*/ 0 h 919441"/>
                <a:gd name="connsiteX2" fmla="*/ 948720 w 948720"/>
                <a:gd name="connsiteY2" fmla="*/ 919441 h 919441"/>
                <a:gd name="connsiteX3" fmla="*/ 0 w 948720"/>
                <a:gd name="connsiteY3" fmla="*/ 919441 h 919441"/>
                <a:gd name="connsiteX4" fmla="*/ 0 w 948720"/>
                <a:gd name="connsiteY4" fmla="*/ 0 h 91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8720" h="919441">
                  <a:moveTo>
                    <a:pt x="0" y="0"/>
                  </a:moveTo>
                  <a:lnTo>
                    <a:pt x="948720" y="0"/>
                  </a:lnTo>
                  <a:lnTo>
                    <a:pt x="948720" y="919441"/>
                  </a:lnTo>
                  <a:lnTo>
                    <a:pt x="0" y="9194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tIns="22860" rIns="45720" bIns="22860" spcCol="1270" anchor="ctr"/>
            <a:lstStyle/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Xuyên</a:t>
              </a:r>
              <a:r>
                <a:rPr 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endParaRPr lang="en-US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301795" y="1791259"/>
              <a:ext cx="919441" cy="919441"/>
            </a:xfrm>
            <a:prstGeom prst="ellipse">
              <a:avLst/>
            </a:prstGeom>
            <a:blipFill>
              <a:blip r:embed="rId4"/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6221626" y="1790745"/>
              <a:ext cx="948331" cy="919687"/>
            </a:xfrm>
            <a:custGeom>
              <a:avLst/>
              <a:gdLst>
                <a:gd name="connsiteX0" fmla="*/ 0 w 948720"/>
                <a:gd name="connsiteY0" fmla="*/ 0 h 919441"/>
                <a:gd name="connsiteX1" fmla="*/ 948720 w 948720"/>
                <a:gd name="connsiteY1" fmla="*/ 0 h 919441"/>
                <a:gd name="connsiteX2" fmla="*/ 948720 w 948720"/>
                <a:gd name="connsiteY2" fmla="*/ 919441 h 919441"/>
                <a:gd name="connsiteX3" fmla="*/ 0 w 948720"/>
                <a:gd name="connsiteY3" fmla="*/ 919441 h 919441"/>
                <a:gd name="connsiteX4" fmla="*/ 0 w 948720"/>
                <a:gd name="connsiteY4" fmla="*/ 0 h 91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8720" h="919441">
                  <a:moveTo>
                    <a:pt x="0" y="0"/>
                  </a:moveTo>
                  <a:lnTo>
                    <a:pt x="948720" y="0"/>
                  </a:lnTo>
                  <a:lnTo>
                    <a:pt x="948720" y="919441"/>
                  </a:lnTo>
                  <a:lnTo>
                    <a:pt x="0" y="9194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tIns="22860" rIns="45720" bIns="22860" spcCol="1270" anchor="ctr"/>
            <a:lstStyle/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endParaRPr lang="en-US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301795" y="2876200"/>
              <a:ext cx="919441" cy="919441"/>
            </a:xfrm>
            <a:prstGeom prst="ellipse">
              <a:avLst/>
            </a:prstGeom>
            <a:blipFill>
              <a:blip r:embed="rId5"/>
              <a:srcRect/>
              <a:stretch>
                <a:fillRect l="-20000" r="-2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6221626" y="2876469"/>
              <a:ext cx="948331" cy="919686"/>
            </a:xfrm>
            <a:custGeom>
              <a:avLst/>
              <a:gdLst>
                <a:gd name="connsiteX0" fmla="*/ 0 w 948720"/>
                <a:gd name="connsiteY0" fmla="*/ 0 h 919441"/>
                <a:gd name="connsiteX1" fmla="*/ 948720 w 948720"/>
                <a:gd name="connsiteY1" fmla="*/ 0 h 919441"/>
                <a:gd name="connsiteX2" fmla="*/ 948720 w 948720"/>
                <a:gd name="connsiteY2" fmla="*/ 919441 h 919441"/>
                <a:gd name="connsiteX3" fmla="*/ 0 w 948720"/>
                <a:gd name="connsiteY3" fmla="*/ 919441 h 919441"/>
                <a:gd name="connsiteX4" fmla="*/ 0 w 948720"/>
                <a:gd name="connsiteY4" fmla="*/ 0 h 91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8720" h="919441">
                  <a:moveTo>
                    <a:pt x="0" y="0"/>
                  </a:moveTo>
                  <a:lnTo>
                    <a:pt x="948720" y="0"/>
                  </a:lnTo>
                  <a:lnTo>
                    <a:pt x="948720" y="919441"/>
                  </a:lnTo>
                  <a:lnTo>
                    <a:pt x="0" y="9194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tIns="22860" rIns="45720" bIns="22860" spcCol="1270" anchor="ctr"/>
            <a:lstStyle/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endParaRPr lang="en-US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301795" y="3961141"/>
              <a:ext cx="919441" cy="919441"/>
            </a:xfrm>
            <a:prstGeom prst="ellipse">
              <a:avLst/>
            </a:prstGeom>
            <a:blipFill>
              <a:blip r:embed="rId6"/>
              <a:srcRect/>
              <a:stretch>
                <a:fillRect l="-18000" r="-1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221626" y="3960896"/>
              <a:ext cx="948331" cy="919686"/>
            </a:xfrm>
            <a:custGeom>
              <a:avLst/>
              <a:gdLst>
                <a:gd name="connsiteX0" fmla="*/ 0 w 948720"/>
                <a:gd name="connsiteY0" fmla="*/ 0 h 919441"/>
                <a:gd name="connsiteX1" fmla="*/ 948720 w 948720"/>
                <a:gd name="connsiteY1" fmla="*/ 0 h 919441"/>
                <a:gd name="connsiteX2" fmla="*/ 948720 w 948720"/>
                <a:gd name="connsiteY2" fmla="*/ 919441 h 919441"/>
                <a:gd name="connsiteX3" fmla="*/ 0 w 948720"/>
                <a:gd name="connsiteY3" fmla="*/ 919441 h 919441"/>
                <a:gd name="connsiteX4" fmla="*/ 0 w 948720"/>
                <a:gd name="connsiteY4" fmla="*/ 0 h 91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8720" h="919441">
                  <a:moveTo>
                    <a:pt x="0" y="0"/>
                  </a:moveTo>
                  <a:lnTo>
                    <a:pt x="948720" y="0"/>
                  </a:lnTo>
                  <a:lnTo>
                    <a:pt x="948720" y="919441"/>
                  </a:lnTo>
                  <a:lnTo>
                    <a:pt x="0" y="9194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tIns="22860" rIns="45720" bIns="22860" spcCol="1270" anchor="ctr"/>
            <a:lstStyle/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hang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373813" y="1011333"/>
            <a:ext cx="5112327" cy="513986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nl-NL" sz="3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Tác </a:t>
            </a:r>
            <a:r>
              <a:rPr lang="nl-NL" sz="3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giả gửi gắm cảm xúc </a:t>
            </a:r>
            <a:r>
              <a:rPr lang="nl-NL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háo hức, mê say, ngặc nhiên, bất ngờ</a:t>
            </a:r>
            <a:r>
              <a:rPr lang="nl-NL" sz="3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của người lần đầu đặt chân tới nơi </a:t>
            </a:r>
            <a:r>
              <a:rPr lang="nl-NL" sz="3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đây.</a:t>
            </a:r>
          </a:p>
          <a:p>
            <a:pPr marL="457200" indent="-457200" algn="just">
              <a:buFontTx/>
              <a:buChar char="-"/>
            </a:pPr>
            <a:r>
              <a:rPr lang="nl-NL" sz="3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Cảnh </a:t>
            </a:r>
            <a:r>
              <a:rPr lang="nl-NL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rừng nguyên sinh</a:t>
            </a:r>
            <a:r>
              <a:rPr lang="nl-NL" sz="3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hiện lên </a:t>
            </a:r>
            <a:r>
              <a:rPr lang="nl-NL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sống động</a:t>
            </a:r>
            <a:r>
              <a:rPr lang="nl-NL" sz="3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Thiên nhiên mang vẻ đẹp </a:t>
            </a:r>
            <a:r>
              <a:rPr lang="nl-NL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hoang sơ, hiểm trở, đầy thách thức,</a:t>
            </a:r>
            <a:r>
              <a:rPr lang="nl-NL" sz="3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mà cũng </a:t>
            </a:r>
            <a:r>
              <a:rPr lang="nl-NL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gần gũi, bao dung</a:t>
            </a:r>
            <a:r>
              <a:rPr lang="nl-NL" sz="3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và </a:t>
            </a:r>
            <a:r>
              <a:rPr lang="nl-NL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mê hoặc</a:t>
            </a:r>
            <a:r>
              <a:rPr lang="nl-NL" sz="3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 noChangeArrowheads="1"/>
          </p:cNvSpPr>
          <p:nvPr/>
        </p:nvSpPr>
        <p:spPr bwMode="auto">
          <a:xfrm>
            <a:off x="339725" y="611188"/>
            <a:ext cx="36115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800" b="1">
                <a:latin typeface="Times New Roman" pitchFamily="18" charset="0"/>
                <a:cs typeface="Calibri" pitchFamily="34" charset="0"/>
              </a:rPr>
              <a:t>2. Vẻ đẹp của </a:t>
            </a:r>
            <a:r>
              <a:rPr lang="en-US" sz="2800" b="1">
                <a:latin typeface="Times New Roman" pitchFamily="18" charset="0"/>
                <a:cs typeface="Calibri" pitchFamily="34" charset="0"/>
              </a:rPr>
              <a:t>h</a:t>
            </a:r>
            <a:r>
              <a:rPr lang="vi-VN" sz="2800" b="1">
                <a:latin typeface="Times New Roman" pitchFamily="18" charset="0"/>
                <a:cs typeface="Calibri" pitchFamily="34" charset="0"/>
              </a:rPr>
              <a:t>ang Én</a:t>
            </a:r>
            <a:endParaRPr lang="en-US" sz="2800">
              <a:latin typeface="Times New Roman" pitchFamily="18" charset="0"/>
              <a:cs typeface="Calibri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44613" y="1311275"/>
          <a:ext cx="9753600" cy="3596640"/>
        </p:xfrm>
        <a:graphic>
          <a:graphicData uri="http://schemas.openxmlformats.org/drawingml/2006/table">
            <a:tbl>
              <a:tblPr/>
              <a:tblGrid>
                <a:gridCol w="2947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9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6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Kích thước của hang Én được thể hiện qua các số liệu nào? Các số liệu đó nói lên điều gì?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 bài kí, em hiểu được gì về sự “sống” của đá 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uộc sống của loài én trong hang Én như thế nào? Tác giả miêu tả cuộc sống của én chủ yếu qua biện pháp nghệ thuật gì? Tại sao én ở đây chưa biết sợ người?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4"/>
          <p:cNvSpPr>
            <a:spLocks noChangeArrowheads="1"/>
          </p:cNvSpPr>
          <p:nvPr/>
        </p:nvSpPr>
        <p:spPr bwMode="auto">
          <a:xfrm>
            <a:off x="339725" y="611188"/>
            <a:ext cx="36115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Vẻ đẹp của 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</a:t>
            </a:r>
            <a:r>
              <a:rPr lang="vi-VN" sz="28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ang Én</a:t>
            </a:r>
            <a:endParaRPr lang="en-US" sz="28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94211" name="Rectangle 1"/>
          <p:cNvSpPr>
            <a:spLocks noChangeArrowheads="1"/>
          </p:cNvSpPr>
          <p:nvPr/>
        </p:nvSpPr>
        <p:spPr bwMode="auto">
          <a:xfrm>
            <a:off x="339725" y="1017588"/>
            <a:ext cx="572293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nl-NL" sz="2800" b="1" i="1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nl-NL" sz="2800" b="1">
                <a:latin typeface="Times New Roman" pitchFamily="18" charset="0"/>
                <a:cs typeface="Times New Roman" pitchFamily="18" charset="0"/>
              </a:rPr>
              <a:t>Sự kiến tạo kì thú của thiên nhiên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579563" y="2247900"/>
            <a:ext cx="9328150" cy="3841750"/>
            <a:chOff x="1814921" y="1853097"/>
            <a:chExt cx="8345586" cy="2660435"/>
          </a:xfrm>
        </p:grpSpPr>
        <p:sp>
          <p:nvSpPr>
            <p:cNvPr id="11" name="Rectangle 10"/>
            <p:cNvSpPr/>
            <p:nvPr/>
          </p:nvSpPr>
          <p:spPr>
            <a:xfrm>
              <a:off x="1814921" y="1853097"/>
              <a:ext cx="2566452" cy="266043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1927989" y="1959514"/>
              <a:ext cx="2341438" cy="1729282"/>
            </a:xfrm>
            <a:prstGeom prst="rect">
              <a:avLst/>
            </a:prstGeom>
            <a:blipFill>
              <a:blip r:embed="rId2"/>
              <a:srcRect/>
              <a:stretch>
                <a:fillRect l="-17000" r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2101818" y="3689017"/>
              <a:ext cx="2035266" cy="717878"/>
            </a:xfrm>
            <a:custGeom>
              <a:avLst/>
              <a:gdLst>
                <a:gd name="connsiteX0" fmla="*/ 0 w 2035233"/>
                <a:gd name="connsiteY0" fmla="*/ 0 h 718317"/>
                <a:gd name="connsiteX1" fmla="*/ 2035233 w 2035233"/>
                <a:gd name="connsiteY1" fmla="*/ 0 h 718317"/>
                <a:gd name="connsiteX2" fmla="*/ 2035233 w 2035233"/>
                <a:gd name="connsiteY2" fmla="*/ 718317 h 718317"/>
                <a:gd name="connsiteX3" fmla="*/ 0 w 2035233"/>
                <a:gd name="connsiteY3" fmla="*/ 718317 h 718317"/>
                <a:gd name="connsiteX4" fmla="*/ 0 w 2035233"/>
                <a:gd name="connsiteY4" fmla="*/ 0 h 71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5233" h="718317">
                  <a:moveTo>
                    <a:pt x="0" y="0"/>
                  </a:moveTo>
                  <a:lnTo>
                    <a:pt x="2035233" y="0"/>
                  </a:lnTo>
                  <a:lnTo>
                    <a:pt x="2035233" y="718317"/>
                  </a:lnTo>
                  <a:lnTo>
                    <a:pt x="0" y="71831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nl-NL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 nhất là 110m</a:t>
              </a:r>
              <a:r>
                <a:rPr lang="nl-NL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15140" y="1853097"/>
              <a:ext cx="2556510" cy="266043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4802478" y="1959514"/>
              <a:ext cx="2356412" cy="1729282"/>
            </a:xfrm>
            <a:prstGeom prst="rect">
              <a:avLst/>
            </a:prstGeom>
            <a:blipFill>
              <a:blip r:embed="rId3"/>
              <a:srcRect/>
              <a:stretch>
                <a:fillRect t="-23000" b="-2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4976472" y="3689017"/>
              <a:ext cx="2035266" cy="717878"/>
            </a:xfrm>
            <a:custGeom>
              <a:avLst/>
              <a:gdLst>
                <a:gd name="connsiteX0" fmla="*/ 0 w 2035233"/>
                <a:gd name="connsiteY0" fmla="*/ 0 h 718317"/>
                <a:gd name="connsiteX1" fmla="*/ 2035233 w 2035233"/>
                <a:gd name="connsiteY1" fmla="*/ 0 h 718317"/>
                <a:gd name="connsiteX2" fmla="*/ 2035233 w 2035233"/>
                <a:gd name="connsiteY2" fmla="*/ 718317 h 718317"/>
                <a:gd name="connsiteX3" fmla="*/ 0 w 2035233"/>
                <a:gd name="connsiteY3" fmla="*/ 718317 h 718317"/>
                <a:gd name="connsiteX4" fmla="*/ 0 w 2035233"/>
                <a:gd name="connsiteY4" fmla="*/ 0 h 71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5233" h="718317">
                  <a:moveTo>
                    <a:pt x="0" y="0"/>
                  </a:moveTo>
                  <a:lnTo>
                    <a:pt x="2035233" y="0"/>
                  </a:lnTo>
                  <a:lnTo>
                    <a:pt x="2035233" y="718317"/>
                  </a:lnTo>
                  <a:lnTo>
                    <a:pt x="0" y="71831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nl-NL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Cao nhất là 120m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532982" y="1853097"/>
              <a:ext cx="2627525" cy="266043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7626194" y="1972818"/>
              <a:ext cx="2415797" cy="1729282"/>
            </a:xfrm>
            <a:prstGeom prst="rect">
              <a:avLst/>
            </a:prstGeom>
            <a:blipFill>
              <a:blip r:embed="rId4"/>
              <a:srcRect/>
              <a:stretch>
                <a:fillRect l="-22000" r="-2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7626721" y="3736290"/>
              <a:ext cx="2415902" cy="718977"/>
            </a:xfrm>
            <a:custGeom>
              <a:avLst/>
              <a:gdLst>
                <a:gd name="connsiteX0" fmla="*/ 0 w 2035233"/>
                <a:gd name="connsiteY0" fmla="*/ 0 h 718317"/>
                <a:gd name="connsiteX1" fmla="*/ 2035233 w 2035233"/>
                <a:gd name="connsiteY1" fmla="*/ 0 h 718317"/>
                <a:gd name="connsiteX2" fmla="*/ 2035233 w 2035233"/>
                <a:gd name="connsiteY2" fmla="*/ 718317 h 718317"/>
                <a:gd name="connsiteX3" fmla="*/ 0 w 2035233"/>
                <a:gd name="connsiteY3" fmla="*/ 718317 h 718317"/>
                <a:gd name="connsiteX4" fmla="*/ 0 w 2035233"/>
                <a:gd name="connsiteY4" fmla="*/ 0 h 71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5233" h="718317">
                  <a:moveTo>
                    <a:pt x="0" y="0"/>
                  </a:moveTo>
                  <a:lnTo>
                    <a:pt x="2035233" y="0"/>
                  </a:lnTo>
                  <a:lnTo>
                    <a:pt x="2035233" y="718317"/>
                  </a:lnTo>
                  <a:lnTo>
                    <a:pt x="0" y="71831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nl-NL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 ở hang chính len lỏi qua hang ngầm khoảng 4 km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030288" y="1584325"/>
            <a:ext cx="2230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b="1">
                <a:latin typeface="Times New Roman" pitchFamily="18" charset="0"/>
                <a:cs typeface="Times New Roman" pitchFamily="18" charset="0"/>
              </a:rPr>
              <a:t>Số liệu cụ thể</a:t>
            </a:r>
            <a:endParaRPr lang="en-US" sz="2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3"/>
          <p:cNvSpPr>
            <a:spLocks noChangeArrowheads="1"/>
          </p:cNvSpPr>
          <p:nvPr/>
        </p:nvSpPr>
        <p:spPr bwMode="auto">
          <a:xfrm>
            <a:off x="3140075" y="87313"/>
            <a:ext cx="6594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3: KHÁM PHÁ VĂN BẢN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854325" y="1277938"/>
            <a:ext cx="8631238" cy="4938712"/>
            <a:chOff x="2012702" y="3040204"/>
            <a:chExt cx="3614078" cy="2738150"/>
          </a:xfrm>
        </p:grpSpPr>
        <p:sp>
          <p:nvSpPr>
            <p:cNvPr id="8" name="Oval 7"/>
            <p:cNvSpPr/>
            <p:nvPr/>
          </p:nvSpPr>
          <p:spPr>
            <a:xfrm>
              <a:off x="3207202" y="4590150"/>
              <a:ext cx="99043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3120789" y="4728334"/>
              <a:ext cx="99043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3018422" y="4848034"/>
              <a:ext cx="98378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3141395" y="3196871"/>
              <a:ext cx="98378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3273009" y="3118537"/>
              <a:ext cx="98378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3403959" y="3040204"/>
              <a:ext cx="99043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3535574" y="3118537"/>
              <a:ext cx="98378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Oval 25"/>
            <p:cNvSpPr/>
            <p:nvPr/>
          </p:nvSpPr>
          <p:spPr>
            <a:xfrm>
              <a:off x="3667188" y="3196871"/>
              <a:ext cx="98378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26"/>
            <p:cNvSpPr/>
            <p:nvPr/>
          </p:nvSpPr>
          <p:spPr>
            <a:xfrm>
              <a:off x="3403959" y="3205672"/>
              <a:ext cx="99043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Oval 27"/>
            <p:cNvSpPr/>
            <p:nvPr/>
          </p:nvSpPr>
          <p:spPr>
            <a:xfrm>
              <a:off x="3403959" y="3371141"/>
              <a:ext cx="99043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2602168" y="4989925"/>
              <a:ext cx="2473509" cy="788429"/>
            </a:xfrm>
            <a:custGeom>
              <a:avLst/>
              <a:gdLst>
                <a:gd name="connsiteX0" fmla="*/ 0 w 2126021"/>
                <a:gd name="connsiteY0" fmla="*/ 95046 h 570262"/>
                <a:gd name="connsiteX1" fmla="*/ 95046 w 2126021"/>
                <a:gd name="connsiteY1" fmla="*/ 0 h 570262"/>
                <a:gd name="connsiteX2" fmla="*/ 2030975 w 2126021"/>
                <a:gd name="connsiteY2" fmla="*/ 0 h 570262"/>
                <a:gd name="connsiteX3" fmla="*/ 2126021 w 2126021"/>
                <a:gd name="connsiteY3" fmla="*/ 95046 h 570262"/>
                <a:gd name="connsiteX4" fmla="*/ 2126021 w 2126021"/>
                <a:gd name="connsiteY4" fmla="*/ 475216 h 570262"/>
                <a:gd name="connsiteX5" fmla="*/ 2030975 w 2126021"/>
                <a:gd name="connsiteY5" fmla="*/ 570262 h 570262"/>
                <a:gd name="connsiteX6" fmla="*/ 95046 w 2126021"/>
                <a:gd name="connsiteY6" fmla="*/ 570262 h 570262"/>
                <a:gd name="connsiteX7" fmla="*/ 0 w 2126021"/>
                <a:gd name="connsiteY7" fmla="*/ 475216 h 570262"/>
                <a:gd name="connsiteX8" fmla="*/ 0 w 2126021"/>
                <a:gd name="connsiteY8" fmla="*/ 95046 h 570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6021" h="570262">
                  <a:moveTo>
                    <a:pt x="0" y="95046"/>
                  </a:moveTo>
                  <a:cubicBezTo>
                    <a:pt x="0" y="42554"/>
                    <a:pt x="42554" y="0"/>
                    <a:pt x="95046" y="0"/>
                  </a:cubicBezTo>
                  <a:lnTo>
                    <a:pt x="2030975" y="0"/>
                  </a:lnTo>
                  <a:cubicBezTo>
                    <a:pt x="2083467" y="0"/>
                    <a:pt x="2126021" y="42554"/>
                    <a:pt x="2126021" y="95046"/>
                  </a:cubicBezTo>
                  <a:lnTo>
                    <a:pt x="2126021" y="475216"/>
                  </a:lnTo>
                  <a:cubicBezTo>
                    <a:pt x="2126021" y="527708"/>
                    <a:pt x="2083467" y="570262"/>
                    <a:pt x="2030975" y="570262"/>
                  </a:cubicBezTo>
                  <a:lnTo>
                    <a:pt x="95046" y="570262"/>
                  </a:lnTo>
                  <a:cubicBezTo>
                    <a:pt x="42554" y="570262"/>
                    <a:pt x="0" y="527708"/>
                    <a:pt x="0" y="475216"/>
                  </a:cubicBezTo>
                  <a:lnTo>
                    <a:pt x="0" y="95046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477846" tIns="58318" rIns="58318" bIns="58318" spcCol="1270" anchor="ctr"/>
            <a:lstStyle/>
            <a:p>
              <a:pPr defTabSz="3556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nl-NL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so sánh để cụ thể hóa, dễ hình dung</a:t>
              </a:r>
              <a:r>
                <a:rPr lang="nl-NL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có thể chứa được hàng trăm người, tương đương với tòa nhà  bốn mươi tầng.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012702" y="4649340"/>
              <a:ext cx="782262" cy="985664"/>
            </a:xfrm>
            <a:prstGeom prst="ellipse">
              <a:avLst/>
            </a:prstGeom>
            <a:blipFill>
              <a:blip r:embed="rId2"/>
              <a:srcRect/>
              <a:stretch>
                <a:fillRect l="-17000" r="-17000"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3500759" y="4092682"/>
              <a:ext cx="2126021" cy="712927"/>
            </a:xfrm>
            <a:custGeom>
              <a:avLst/>
              <a:gdLst>
                <a:gd name="connsiteX0" fmla="*/ 0 w 2126021"/>
                <a:gd name="connsiteY0" fmla="*/ 95046 h 570262"/>
                <a:gd name="connsiteX1" fmla="*/ 95046 w 2126021"/>
                <a:gd name="connsiteY1" fmla="*/ 0 h 570262"/>
                <a:gd name="connsiteX2" fmla="*/ 2030975 w 2126021"/>
                <a:gd name="connsiteY2" fmla="*/ 0 h 570262"/>
                <a:gd name="connsiteX3" fmla="*/ 2126021 w 2126021"/>
                <a:gd name="connsiteY3" fmla="*/ 95046 h 570262"/>
                <a:gd name="connsiteX4" fmla="*/ 2126021 w 2126021"/>
                <a:gd name="connsiteY4" fmla="*/ 475216 h 570262"/>
                <a:gd name="connsiteX5" fmla="*/ 2030975 w 2126021"/>
                <a:gd name="connsiteY5" fmla="*/ 570262 h 570262"/>
                <a:gd name="connsiteX6" fmla="*/ 95046 w 2126021"/>
                <a:gd name="connsiteY6" fmla="*/ 570262 h 570262"/>
                <a:gd name="connsiteX7" fmla="*/ 0 w 2126021"/>
                <a:gd name="connsiteY7" fmla="*/ 475216 h 570262"/>
                <a:gd name="connsiteX8" fmla="*/ 0 w 2126021"/>
                <a:gd name="connsiteY8" fmla="*/ 95046 h 570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6021" h="570262">
                  <a:moveTo>
                    <a:pt x="0" y="95046"/>
                  </a:moveTo>
                  <a:cubicBezTo>
                    <a:pt x="0" y="42554"/>
                    <a:pt x="42554" y="0"/>
                    <a:pt x="95046" y="0"/>
                  </a:cubicBezTo>
                  <a:lnTo>
                    <a:pt x="2030975" y="0"/>
                  </a:lnTo>
                  <a:cubicBezTo>
                    <a:pt x="2083467" y="0"/>
                    <a:pt x="2126021" y="42554"/>
                    <a:pt x="2126021" y="95046"/>
                  </a:cubicBezTo>
                  <a:lnTo>
                    <a:pt x="2126021" y="475216"/>
                  </a:lnTo>
                  <a:cubicBezTo>
                    <a:pt x="2126021" y="527708"/>
                    <a:pt x="2083467" y="570262"/>
                    <a:pt x="2030975" y="570262"/>
                  </a:cubicBezTo>
                  <a:lnTo>
                    <a:pt x="95046" y="570262"/>
                  </a:lnTo>
                  <a:cubicBezTo>
                    <a:pt x="42554" y="570262"/>
                    <a:pt x="0" y="527708"/>
                    <a:pt x="0" y="475216"/>
                  </a:cubicBezTo>
                  <a:lnTo>
                    <a:pt x="0" y="95046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477846" tIns="58318" rIns="58318" bIns="58318" spcCol="1270" anchor="ctr"/>
            <a:lstStyle/>
            <a:p>
              <a:pPr defTabSz="3556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nl-NL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Hang Én rất cao, rộng, dài (thứ 3 thế giới). </a:t>
              </a:r>
              <a:r>
                <a:rPr lang="nl-NL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người trở nên nhỏ bé</a:t>
              </a:r>
              <a:r>
                <a:rPr lang="nl-NL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trước </a:t>
              </a:r>
              <a:r>
                <a:rPr lang="nl-NL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 nhiên rộng lớn.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92417" y="3518289"/>
              <a:ext cx="827122" cy="985664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339725" y="1017588"/>
            <a:ext cx="572293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nl-NL" sz="28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nl-NL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 kiến tạo kì thú của thiên nhiên</a:t>
            </a:r>
            <a:endParaRPr lang="en-US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6" name="Rectangle 33"/>
          <p:cNvSpPr>
            <a:spLocks noChangeArrowheads="1"/>
          </p:cNvSpPr>
          <p:nvPr/>
        </p:nvSpPr>
        <p:spPr bwMode="auto">
          <a:xfrm>
            <a:off x="339725" y="611188"/>
            <a:ext cx="36115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Vẻ đẹp của 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</a:t>
            </a:r>
            <a:r>
              <a:rPr lang="vi-VN" sz="28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ang Én</a:t>
            </a:r>
            <a:endParaRPr lang="en-US" sz="28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8"/>
          <p:cNvSpPr>
            <a:spLocks noChangeArrowheads="1"/>
          </p:cNvSpPr>
          <p:nvPr/>
        </p:nvSpPr>
        <p:spPr bwMode="auto">
          <a:xfrm>
            <a:off x="298450" y="292100"/>
            <a:ext cx="36115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Vẻ đẹp của 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</a:t>
            </a:r>
            <a:r>
              <a:rPr lang="vi-VN" sz="28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ang Én</a:t>
            </a:r>
            <a:endParaRPr lang="en-US" sz="28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98450" y="814388"/>
            <a:ext cx="5722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nl-NL" sz="28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nl-NL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 kiến tạo kì thú của thiên nhiên</a:t>
            </a:r>
            <a:endParaRPr lang="en-US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19088" y="1338263"/>
            <a:ext cx="3346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>
                <a:latin typeface="Times New Roman" pitchFamily="18" charset="0"/>
                <a:cs typeface="Calibri" pitchFamily="34" charset="0"/>
              </a:rPr>
              <a:t>b.</a:t>
            </a:r>
            <a:r>
              <a:rPr lang="vi-VN" sz="2800" b="1">
                <a:latin typeface="Times New Roman" pitchFamily="18" charset="0"/>
                <a:cs typeface="Calibri" pitchFamily="34" charset="0"/>
              </a:rPr>
              <a:t> Sự “sống” của đá:</a:t>
            </a:r>
            <a:endParaRPr lang="en-US" sz="2800"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31817" y="2041698"/>
            <a:ext cx="2957001" cy="2239057"/>
          </a:xfrm>
          <a:prstGeom prst="roundRect">
            <a:avLst/>
          </a:prstGeom>
          <a:blipFill>
            <a:blip r:embed="rId3"/>
            <a:srcRect/>
            <a:stretch>
              <a:fillRect t="-2000" b="-2000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Freeform 17"/>
          <p:cNvSpPr/>
          <p:nvPr/>
        </p:nvSpPr>
        <p:spPr>
          <a:xfrm>
            <a:off x="1731963" y="4281488"/>
            <a:ext cx="2957512" cy="1204912"/>
          </a:xfrm>
          <a:custGeom>
            <a:avLst/>
            <a:gdLst>
              <a:gd name="connsiteX0" fmla="*/ 0 w 2183093"/>
              <a:gd name="connsiteY0" fmla="*/ 0 h 809927"/>
              <a:gd name="connsiteX1" fmla="*/ 2183093 w 2183093"/>
              <a:gd name="connsiteY1" fmla="*/ 0 h 809927"/>
              <a:gd name="connsiteX2" fmla="*/ 2183093 w 2183093"/>
              <a:gd name="connsiteY2" fmla="*/ 809927 h 809927"/>
              <a:gd name="connsiteX3" fmla="*/ 0 w 2183093"/>
              <a:gd name="connsiteY3" fmla="*/ 809927 h 809927"/>
              <a:gd name="connsiteX4" fmla="*/ 0 w 2183093"/>
              <a:gd name="connsiteY4" fmla="*/ 0 h 80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093" h="809927">
                <a:moveTo>
                  <a:pt x="0" y="0"/>
                </a:moveTo>
                <a:lnTo>
                  <a:pt x="2183093" y="0"/>
                </a:lnTo>
                <a:lnTo>
                  <a:pt x="2183093" y="809927"/>
                </a:lnTo>
                <a:lnTo>
                  <a:pt x="0" y="8099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99568" tIns="99568" rIns="99568" bIns="0" spcCol="1270"/>
          <a:lstStyle/>
          <a:p>
            <a:pPr algn="ctr" defTabSz="6223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984644" y="2041698"/>
            <a:ext cx="2957001" cy="2239057"/>
          </a:xfrm>
          <a:prstGeom prst="roundRect">
            <a:avLst/>
          </a:prstGeom>
          <a:blipFill>
            <a:blip r:embed="rId4"/>
            <a:srcRect/>
            <a:stretch>
              <a:fillRect l="-2000" r="-2000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Freeform 19"/>
          <p:cNvSpPr/>
          <p:nvPr/>
        </p:nvSpPr>
        <p:spPr>
          <a:xfrm>
            <a:off x="4984750" y="4281488"/>
            <a:ext cx="2957513" cy="1204912"/>
          </a:xfrm>
          <a:custGeom>
            <a:avLst/>
            <a:gdLst>
              <a:gd name="connsiteX0" fmla="*/ 0 w 2183093"/>
              <a:gd name="connsiteY0" fmla="*/ 0 h 809927"/>
              <a:gd name="connsiteX1" fmla="*/ 2183093 w 2183093"/>
              <a:gd name="connsiteY1" fmla="*/ 0 h 809927"/>
              <a:gd name="connsiteX2" fmla="*/ 2183093 w 2183093"/>
              <a:gd name="connsiteY2" fmla="*/ 809927 h 809927"/>
              <a:gd name="connsiteX3" fmla="*/ 0 w 2183093"/>
              <a:gd name="connsiteY3" fmla="*/ 809927 h 809927"/>
              <a:gd name="connsiteX4" fmla="*/ 0 w 2183093"/>
              <a:gd name="connsiteY4" fmla="*/ 0 h 80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093" h="809927">
                <a:moveTo>
                  <a:pt x="0" y="0"/>
                </a:moveTo>
                <a:lnTo>
                  <a:pt x="2183093" y="0"/>
                </a:lnTo>
                <a:lnTo>
                  <a:pt x="2183093" y="809927"/>
                </a:lnTo>
                <a:lnTo>
                  <a:pt x="0" y="8099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99568" tIns="99568" rIns="99568" bIns="0" spcCol="1270"/>
          <a:lstStyle/>
          <a:p>
            <a:pPr algn="ctr" defTabSz="6223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giăng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37471" y="2041698"/>
            <a:ext cx="2957001" cy="2239057"/>
          </a:xfrm>
          <a:prstGeom prst="roundRect">
            <a:avLst/>
          </a:prstGeom>
          <a:blipFill>
            <a:blip r:embed="rId5"/>
            <a:srcRect/>
            <a:stretch>
              <a:fillRect l="-11000" r="-11000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 21"/>
          <p:cNvSpPr/>
          <p:nvPr/>
        </p:nvSpPr>
        <p:spPr>
          <a:xfrm>
            <a:off x="8237538" y="4281488"/>
            <a:ext cx="2957512" cy="1204912"/>
          </a:xfrm>
          <a:custGeom>
            <a:avLst/>
            <a:gdLst>
              <a:gd name="connsiteX0" fmla="*/ 0 w 2183093"/>
              <a:gd name="connsiteY0" fmla="*/ 0 h 809927"/>
              <a:gd name="connsiteX1" fmla="*/ 2183093 w 2183093"/>
              <a:gd name="connsiteY1" fmla="*/ 0 h 809927"/>
              <a:gd name="connsiteX2" fmla="*/ 2183093 w 2183093"/>
              <a:gd name="connsiteY2" fmla="*/ 809927 h 809927"/>
              <a:gd name="connsiteX3" fmla="*/ 0 w 2183093"/>
              <a:gd name="connsiteY3" fmla="*/ 809927 h 809927"/>
              <a:gd name="connsiteX4" fmla="*/ 0 w 2183093"/>
              <a:gd name="connsiteY4" fmla="*/ 0 h 80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093" h="809927">
                <a:moveTo>
                  <a:pt x="0" y="0"/>
                </a:moveTo>
                <a:lnTo>
                  <a:pt x="2183093" y="0"/>
                </a:lnTo>
                <a:lnTo>
                  <a:pt x="2183093" y="809927"/>
                </a:lnTo>
                <a:lnTo>
                  <a:pt x="0" y="8099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99568" tIns="99568" rIns="99568" bIns="0" spcCol="1270"/>
          <a:lstStyle/>
          <a:p>
            <a:pPr algn="ctr" defTabSz="6223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xen-ti-mét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/>
      <p:bldP spid="20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3"/>
          <p:cNvSpPr>
            <a:spLocks noChangeArrowheads="1"/>
          </p:cNvSpPr>
          <p:nvPr/>
        </p:nvSpPr>
        <p:spPr bwMode="auto">
          <a:xfrm>
            <a:off x="298450" y="292100"/>
            <a:ext cx="36115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Vẻ đẹp của 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</a:t>
            </a:r>
            <a:r>
              <a:rPr lang="vi-VN" sz="28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ang Én</a:t>
            </a:r>
            <a:endParaRPr lang="en-US" sz="28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98450" y="814388"/>
            <a:ext cx="5722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nl-NL" sz="28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nl-NL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 kiến tạo kì thú của thiên nhiên</a:t>
            </a:r>
            <a:endParaRPr lang="en-US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19088" y="1338263"/>
            <a:ext cx="3346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>
                <a:latin typeface="Times New Roman" pitchFamily="18" charset="0"/>
                <a:cs typeface="Calibri" pitchFamily="34" charset="0"/>
              </a:rPr>
              <a:t>b.</a:t>
            </a:r>
            <a:r>
              <a:rPr lang="vi-VN" sz="2800" b="1">
                <a:latin typeface="Times New Roman" pitchFamily="18" charset="0"/>
                <a:cs typeface="Calibri" pitchFamily="34" charset="0"/>
              </a:rPr>
              <a:t> Sự “sống” của đá:</a:t>
            </a:r>
            <a:endParaRPr lang="en-US" sz="2800"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862013" y="1954213"/>
            <a:ext cx="5426075" cy="4008437"/>
            <a:chOff x="3185653" y="1338368"/>
            <a:chExt cx="6405613" cy="3932159"/>
          </a:xfrm>
        </p:grpSpPr>
        <p:sp>
          <p:nvSpPr>
            <p:cNvPr id="13" name="Rectangle 12"/>
            <p:cNvSpPr/>
            <p:nvPr/>
          </p:nvSpPr>
          <p:spPr>
            <a:xfrm>
              <a:off x="3185653" y="1338368"/>
              <a:ext cx="3932159" cy="3932159"/>
            </a:xfrm>
            <a:prstGeom prst="rect">
              <a:avLst/>
            </a:prstGeom>
            <a:blipFill>
              <a:blip r:embed="rId2"/>
              <a:srcRect/>
              <a:stretch>
                <a:fillRect l="-25000" r="-25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00514" y="1338368"/>
              <a:ext cx="2390752" cy="2390752"/>
            </a:xfrm>
            <a:prstGeom prst="rect">
              <a:avLst/>
            </a:prstGeom>
            <a:blipFill>
              <a:blip r:embed="rId3"/>
              <a:srcRect/>
              <a:stretch>
                <a:fillRect l="-25000" r="-25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8132435" y="3811696"/>
              <a:ext cx="1458831" cy="1458831"/>
            </a:xfrm>
            <a:prstGeom prst="rect">
              <a:avLst/>
            </a:prstGeom>
            <a:blipFill>
              <a:blip r:embed="rId4"/>
              <a:srcRect/>
              <a:stretch>
                <a:fillRect l="-25000" r="-25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200514" y="4421180"/>
              <a:ext cx="849346" cy="849346"/>
            </a:xfrm>
            <a:prstGeom prst="rect">
              <a:avLst/>
            </a:prstGeom>
            <a:blipFill>
              <a:blip r:embed="rId5"/>
              <a:srcRect/>
              <a:stretch>
                <a:fillRect l="-23000" r="-23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199937" y="3811346"/>
              <a:ext cx="850833" cy="52325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9" name="Freeform 28"/>
          <p:cNvSpPr/>
          <p:nvPr/>
        </p:nvSpPr>
        <p:spPr>
          <a:xfrm>
            <a:off x="8677275" y="5270500"/>
            <a:ext cx="88900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/>
          </a:p>
        </p:txBody>
      </p:sp>
      <p:sp>
        <p:nvSpPr>
          <p:cNvPr id="32" name="Freeform 31"/>
          <p:cNvSpPr/>
          <p:nvPr/>
        </p:nvSpPr>
        <p:spPr>
          <a:xfrm>
            <a:off x="8934450" y="5270500"/>
            <a:ext cx="90488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/>
          </a:p>
        </p:txBody>
      </p:sp>
      <p:sp>
        <p:nvSpPr>
          <p:cNvPr id="36" name="Freeform 35"/>
          <p:cNvSpPr/>
          <p:nvPr/>
        </p:nvSpPr>
        <p:spPr>
          <a:xfrm>
            <a:off x="9244013" y="5270500"/>
            <a:ext cx="88900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/>
          </a:p>
        </p:txBody>
      </p:sp>
      <p:sp>
        <p:nvSpPr>
          <p:cNvPr id="44" name="Rectangle 43"/>
          <p:cNvSpPr/>
          <p:nvPr/>
        </p:nvSpPr>
        <p:spPr>
          <a:xfrm>
            <a:off x="6457207" y="1953492"/>
            <a:ext cx="4955284" cy="39703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Hang Én tuyệt đẹp,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vốn là vật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vô tri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nhưng đều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 sự sống, sinh thành, biến hóa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qua chiều dài của lịch sử địa chất. Qua cách miêu tả, thiên nhiên trở nên có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hồn, thân thiết, gần gũi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với con người, giúp con người hiểu được chiều sâu của lịch sử, cội nguồn của sự sống trên hành tinh.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3"/>
          <p:cNvSpPr>
            <a:spLocks noChangeArrowheads="1"/>
          </p:cNvSpPr>
          <p:nvPr/>
        </p:nvSpPr>
        <p:spPr bwMode="auto">
          <a:xfrm>
            <a:off x="298450" y="292100"/>
            <a:ext cx="36115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Vẻ đẹp của 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</a:t>
            </a:r>
            <a:r>
              <a:rPr lang="vi-VN" sz="28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ang Én</a:t>
            </a:r>
            <a:endParaRPr lang="en-US" sz="28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8677275" y="5270500"/>
            <a:ext cx="88900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8934450" y="5270500"/>
            <a:ext cx="90488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9244013" y="5270500"/>
            <a:ext cx="88900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99333" name="Rectangle 1"/>
          <p:cNvSpPr>
            <a:spLocks noChangeArrowheads="1"/>
          </p:cNvSpPr>
          <p:nvPr/>
        </p:nvSpPr>
        <p:spPr bwMode="auto">
          <a:xfrm>
            <a:off x="298450" y="814388"/>
            <a:ext cx="7505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>
                <a:latin typeface="Times New Roman" pitchFamily="18" charset="0"/>
                <a:cs typeface="Calibri" pitchFamily="34" charset="0"/>
              </a:rPr>
              <a:t>c.</a:t>
            </a:r>
            <a:r>
              <a:rPr lang="vi-VN" sz="2800" b="1">
                <a:latin typeface="Times New Roman" pitchFamily="18" charset="0"/>
                <a:cs typeface="Calibri" pitchFamily="34" charset="0"/>
              </a:rPr>
              <a:t> Cuộc sống của loài én chưa biết sợ con người:</a:t>
            </a:r>
            <a:endParaRPr lang="en-US" sz="2800"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47956" y="4104958"/>
            <a:ext cx="4461163" cy="214745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"/>
            <a:r>
              <a:rPr lang="en-US" sz="28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Én xuống kiếm ăn, gãy cánh</a:t>
            </a:r>
            <a:r>
              <a:rPr lang="en-US" sz="2800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 ung dung</a:t>
            </a:r>
            <a:r>
              <a:rPr lang="en-US" sz="28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mổ cơm trong tay con người, </a:t>
            </a:r>
            <a:r>
              <a:rPr lang="en-US" sz="2800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thản nhiên</a:t>
            </a:r>
            <a:r>
              <a:rPr lang="en-US" sz="28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đi quanh lều...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47956" y="1708275"/>
            <a:ext cx="4461163" cy="214745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"/>
            <a:r>
              <a:rPr lang="en-US" sz="32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Bốn bên </a:t>
            </a:r>
            <a:r>
              <a:rPr lang="en-US" sz="3200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dày đặc</a:t>
            </a:r>
            <a:r>
              <a:rPr lang="en-US" sz="32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én.</a:t>
            </a:r>
            <a:endParaRPr lang="en-US" sz="32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4546" y="1681345"/>
            <a:ext cx="4461163" cy="214745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"/>
            <a:r>
              <a:rPr lang="en-US" sz="28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Hồn nhiên cư ngụ và chưa biết sợ con người.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4547" y="4225637"/>
            <a:ext cx="4461163" cy="214745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"/>
            <a:r>
              <a:rPr lang="en-US" sz="28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Én bố mẹ </a:t>
            </a:r>
            <a:r>
              <a:rPr lang="en-US" sz="2800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tấp nập</a:t>
            </a:r>
            <a:r>
              <a:rPr lang="en-US" sz="28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đi, về, mải mớm mồi cho con; én anh chị </a:t>
            </a:r>
            <a:r>
              <a:rPr lang="en-US" sz="2800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rập rờn</a:t>
            </a:r>
            <a:r>
              <a:rPr lang="en-US" sz="28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bay đôi; én con </a:t>
            </a:r>
            <a:r>
              <a:rPr lang="en-US" sz="2800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chấp chới</a:t>
            </a:r>
            <a:r>
              <a:rPr lang="en-US" sz="28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vỗ cánh; én thiếu niên ngủ nướng.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550" y="2542936"/>
            <a:ext cx="3618903" cy="210075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3"/>
          <p:cNvSpPr>
            <a:spLocks noChangeArrowheads="1"/>
          </p:cNvSpPr>
          <p:nvPr/>
        </p:nvSpPr>
        <p:spPr bwMode="auto">
          <a:xfrm>
            <a:off x="298450" y="292100"/>
            <a:ext cx="36115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Vẻ đẹp của 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</a:t>
            </a:r>
            <a:r>
              <a:rPr lang="vi-VN" sz="28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ang Én</a:t>
            </a:r>
            <a:endParaRPr lang="en-US" sz="28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8677275" y="5270500"/>
            <a:ext cx="88900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8934450" y="5270500"/>
            <a:ext cx="90488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9244013" y="5270500"/>
            <a:ext cx="88900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8450" y="814388"/>
            <a:ext cx="10944225" cy="5140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b="1">
                <a:latin typeface="Times New Roman" pitchFamily="18" charset="0"/>
                <a:cs typeface="Calibri" pitchFamily="34" charset="0"/>
              </a:rPr>
              <a:t>3. Con người với </a:t>
            </a:r>
            <a:r>
              <a:rPr lang="en-US" sz="2800" b="1">
                <a:latin typeface="Times New Roman" pitchFamily="18" charset="0"/>
                <a:cs typeface="Calibri" pitchFamily="34" charset="0"/>
              </a:rPr>
              <a:t>h</a:t>
            </a:r>
            <a:r>
              <a:rPr lang="vi-VN" sz="2800" b="1">
                <a:latin typeface="Times New Roman" pitchFamily="18" charset="0"/>
                <a:cs typeface="Calibri" pitchFamily="34" charset="0"/>
              </a:rPr>
              <a:t>ang Én</a:t>
            </a:r>
            <a:endParaRPr lang="en-US" sz="2800">
              <a:latin typeface="Times New Roman" pitchFamily="18" charset="0"/>
              <a:cs typeface="Calibri" pitchFamily="34" charset="0"/>
            </a:endParaRPr>
          </a:p>
          <a:p>
            <a:pPr>
              <a:spcAft>
                <a:spcPts val="1200"/>
              </a:spcAft>
            </a:pPr>
            <a:r>
              <a:rPr lang="vi-VN" sz="2800">
                <a:latin typeface="Times New Roman" pitchFamily="18" charset="0"/>
                <a:cs typeface="Calibri" pitchFamily="34" charset="0"/>
              </a:rPr>
              <a:t>- Trong lịch sử: Người A-rem ngày trước ở hang Én, trứng chim là nguồn thực phẩm của họ. Khi ra ngoài họ vẫn giữ hội “ăn én”, dấu tích của một thế hệ leo vách đá, trần hang: bàn chân mỏng, ngón dẹt.</a:t>
            </a:r>
            <a:endParaRPr lang="en-US" sz="2800">
              <a:latin typeface="Times New Roman" pitchFamily="18" charset="0"/>
              <a:cs typeface="Calibri" pitchFamily="34" charset="0"/>
            </a:endParaRPr>
          </a:p>
          <a:p>
            <a:pPr>
              <a:spcAft>
                <a:spcPts val="1200"/>
              </a:spcAft>
            </a:pPr>
            <a:r>
              <a:rPr lang="vi-VN" sz="2800">
                <a:latin typeface="Times New Roman" pitchFamily="18" charset="0"/>
                <a:cs typeface="Calibri" pitchFamily="34" charset="0"/>
              </a:rPr>
              <a:t>- Đoàn người hiện tại:</a:t>
            </a:r>
            <a:endParaRPr lang="en-US" sz="2800">
              <a:latin typeface="Times New Roman" pitchFamily="18" charset="0"/>
              <a:cs typeface="Calibri" pitchFamily="34" charset="0"/>
            </a:endParaRP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+ Đối với nhân vật tôi, là một chuyến hành trình thú vị.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+ Sự tương tác với động vật: đàn bướm, chú én ngủ nướng, chú én bị gãy cánh....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+ Ai nấy nhoài khỏi lều, chân trần chạy quanh sông rồi ngồi ngay bên bờ cát vực nước rửa mặt, hít căng lồng ngực không khí tinh khiết.</a:t>
            </a:r>
          </a:p>
          <a:p>
            <a:pPr>
              <a:spcAft>
                <a:spcPts val="1200"/>
              </a:spcAft>
            </a:pPr>
            <a:r>
              <a:rPr lang="vi-VN" sz="2800">
                <a:latin typeface="Times New Roman" pitchFamily="18" charset="0"/>
                <a:cs typeface="Calibri" pitchFamily="34" charset="0"/>
              </a:rPr>
              <a:t>=&gt; </a:t>
            </a:r>
            <a:r>
              <a:rPr lang="vi-VN" sz="2800" b="1">
                <a:latin typeface="Times New Roman" pitchFamily="18" charset="0"/>
                <a:cs typeface="Calibri" pitchFamily="34" charset="0"/>
              </a:rPr>
              <a:t>Sự hòa hợp, gắn bó của con người đối với thiên nhiên.</a:t>
            </a:r>
            <a:endParaRPr lang="en-US" sz="2800"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mond 3"/>
          <p:cNvSpPr/>
          <p:nvPr/>
        </p:nvSpPr>
        <p:spPr>
          <a:xfrm>
            <a:off x="3443288" y="242888"/>
            <a:ext cx="4529137" cy="1214437"/>
          </a:xfrm>
          <a:prstGeom prst="diamond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t-B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Tổng kết.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1637" y="1457325"/>
            <a:ext cx="2671763" cy="78581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30163" algn="just">
              <a:spcAft>
                <a:spcPts val="1200"/>
              </a:spcAft>
            </a:pPr>
            <a:r>
              <a:rPr lang="en-US" sz="2800" b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1</a:t>
            </a:r>
            <a:r>
              <a:rPr lang="vi-VN" sz="2800" b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. Nghệ thuật</a:t>
            </a:r>
            <a:r>
              <a:rPr lang="en-US" sz="2800" b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67699" y="1566863"/>
            <a:ext cx="2671763" cy="78581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Aft>
                <a:spcPts val="1200"/>
              </a:spcAft>
            </a:pPr>
            <a:r>
              <a:rPr lang="en-US" sz="2800" b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2</a:t>
            </a:r>
            <a:r>
              <a:rPr lang="vi-VN" sz="2800" b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. Nội dung</a:t>
            </a:r>
            <a:endParaRPr lang="en-US" sz="240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29791" y="2562224"/>
            <a:ext cx="5756672" cy="1466850"/>
          </a:xfrm>
          <a:custGeom>
            <a:avLst/>
            <a:gdLst>
              <a:gd name="connsiteX0" fmla="*/ 0 w 3900487"/>
              <a:gd name="connsiteY0" fmla="*/ 216694 h 2166937"/>
              <a:gd name="connsiteX1" fmla="*/ 216694 w 3900487"/>
              <a:gd name="connsiteY1" fmla="*/ 0 h 2166937"/>
              <a:gd name="connsiteX2" fmla="*/ 3683793 w 3900487"/>
              <a:gd name="connsiteY2" fmla="*/ 0 h 2166937"/>
              <a:gd name="connsiteX3" fmla="*/ 3900487 w 3900487"/>
              <a:gd name="connsiteY3" fmla="*/ 216694 h 2166937"/>
              <a:gd name="connsiteX4" fmla="*/ 3900487 w 3900487"/>
              <a:gd name="connsiteY4" fmla="*/ 1950243 h 2166937"/>
              <a:gd name="connsiteX5" fmla="*/ 3683793 w 3900487"/>
              <a:gd name="connsiteY5" fmla="*/ 2166937 h 2166937"/>
              <a:gd name="connsiteX6" fmla="*/ 216694 w 3900487"/>
              <a:gd name="connsiteY6" fmla="*/ 2166937 h 2166937"/>
              <a:gd name="connsiteX7" fmla="*/ 0 w 3900487"/>
              <a:gd name="connsiteY7" fmla="*/ 1950243 h 2166937"/>
              <a:gd name="connsiteX8" fmla="*/ 0 w 3900487"/>
              <a:gd name="connsiteY8" fmla="*/ 216694 h 216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487" h="2166937">
                <a:moveTo>
                  <a:pt x="0" y="216694"/>
                </a:moveTo>
                <a:cubicBezTo>
                  <a:pt x="0" y="97017"/>
                  <a:pt x="97017" y="0"/>
                  <a:pt x="216694" y="0"/>
                </a:cubicBezTo>
                <a:lnTo>
                  <a:pt x="3683793" y="0"/>
                </a:lnTo>
                <a:cubicBezTo>
                  <a:pt x="3803470" y="0"/>
                  <a:pt x="3900487" y="97017"/>
                  <a:pt x="3900487" y="216694"/>
                </a:cubicBezTo>
                <a:lnTo>
                  <a:pt x="3900487" y="1950243"/>
                </a:lnTo>
                <a:cubicBezTo>
                  <a:pt x="3900487" y="2069920"/>
                  <a:pt x="3803470" y="2166937"/>
                  <a:pt x="3683793" y="2166937"/>
                </a:cubicBezTo>
                <a:lnTo>
                  <a:pt x="216694" y="2166937"/>
                </a:lnTo>
                <a:cubicBezTo>
                  <a:pt x="97017" y="2166937"/>
                  <a:pt x="0" y="2069920"/>
                  <a:pt x="0" y="1950243"/>
                </a:cubicBezTo>
                <a:lnTo>
                  <a:pt x="0" y="216694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097" tIns="151097" rIns="151097" bIns="151097" spcCol="1270" anchor="ctr"/>
          <a:lstStyle/>
          <a:p>
            <a:pPr defTabSz="10223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nl-N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Lối ghi chép chân thực, sinh động; cách kể sự việc, ngôi kể thứ nhất  phù hợp với thể kí giúp câu chuyện trở nên gần gũi, sống động, chân thực với người đọc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388544" y="4120753"/>
            <a:ext cx="1439167" cy="550069"/>
          </a:xfrm>
          <a:custGeom>
            <a:avLst/>
            <a:gdLst>
              <a:gd name="connsiteX0" fmla="*/ 0 w 812601"/>
              <a:gd name="connsiteY0" fmla="*/ 195024 h 975121"/>
              <a:gd name="connsiteX1" fmla="*/ 406301 w 812601"/>
              <a:gd name="connsiteY1" fmla="*/ 195024 h 975121"/>
              <a:gd name="connsiteX2" fmla="*/ 406301 w 812601"/>
              <a:gd name="connsiteY2" fmla="*/ 0 h 975121"/>
              <a:gd name="connsiteX3" fmla="*/ 812601 w 812601"/>
              <a:gd name="connsiteY3" fmla="*/ 487561 h 975121"/>
              <a:gd name="connsiteX4" fmla="*/ 406301 w 812601"/>
              <a:gd name="connsiteY4" fmla="*/ 975121 h 975121"/>
              <a:gd name="connsiteX5" fmla="*/ 406301 w 812601"/>
              <a:gd name="connsiteY5" fmla="*/ 780097 h 975121"/>
              <a:gd name="connsiteX6" fmla="*/ 0 w 812601"/>
              <a:gd name="connsiteY6" fmla="*/ 780097 h 975121"/>
              <a:gd name="connsiteX7" fmla="*/ 0 w 812601"/>
              <a:gd name="connsiteY7" fmla="*/ 195024 h 97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601" h="975121">
                <a:moveTo>
                  <a:pt x="650081" y="1"/>
                </a:moveTo>
                <a:lnTo>
                  <a:pt x="650081" y="487561"/>
                </a:lnTo>
                <a:lnTo>
                  <a:pt x="812601" y="487561"/>
                </a:lnTo>
                <a:lnTo>
                  <a:pt x="406300" y="975120"/>
                </a:lnTo>
                <a:lnTo>
                  <a:pt x="0" y="487561"/>
                </a:lnTo>
                <a:lnTo>
                  <a:pt x="162520" y="487561"/>
                </a:lnTo>
                <a:lnTo>
                  <a:pt x="162520" y="1"/>
                </a:lnTo>
                <a:lnTo>
                  <a:pt x="650081" y="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95024" tIns="0" rIns="195024" bIns="243780" spcCol="1270" anchor="ctr"/>
          <a:lstStyle/>
          <a:p>
            <a:pPr algn="ctr" defTabSz="8001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29791" y="4762500"/>
            <a:ext cx="5756672" cy="1123950"/>
          </a:xfrm>
          <a:custGeom>
            <a:avLst/>
            <a:gdLst>
              <a:gd name="connsiteX0" fmla="*/ 0 w 3900487"/>
              <a:gd name="connsiteY0" fmla="*/ 216694 h 2166937"/>
              <a:gd name="connsiteX1" fmla="*/ 216694 w 3900487"/>
              <a:gd name="connsiteY1" fmla="*/ 0 h 2166937"/>
              <a:gd name="connsiteX2" fmla="*/ 3683793 w 3900487"/>
              <a:gd name="connsiteY2" fmla="*/ 0 h 2166937"/>
              <a:gd name="connsiteX3" fmla="*/ 3900487 w 3900487"/>
              <a:gd name="connsiteY3" fmla="*/ 216694 h 2166937"/>
              <a:gd name="connsiteX4" fmla="*/ 3900487 w 3900487"/>
              <a:gd name="connsiteY4" fmla="*/ 1950243 h 2166937"/>
              <a:gd name="connsiteX5" fmla="*/ 3683793 w 3900487"/>
              <a:gd name="connsiteY5" fmla="*/ 2166937 h 2166937"/>
              <a:gd name="connsiteX6" fmla="*/ 216694 w 3900487"/>
              <a:gd name="connsiteY6" fmla="*/ 2166937 h 2166937"/>
              <a:gd name="connsiteX7" fmla="*/ 0 w 3900487"/>
              <a:gd name="connsiteY7" fmla="*/ 1950243 h 2166937"/>
              <a:gd name="connsiteX8" fmla="*/ 0 w 3900487"/>
              <a:gd name="connsiteY8" fmla="*/ 216694 h 216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487" h="2166937">
                <a:moveTo>
                  <a:pt x="0" y="216694"/>
                </a:moveTo>
                <a:cubicBezTo>
                  <a:pt x="0" y="97017"/>
                  <a:pt x="97017" y="0"/>
                  <a:pt x="216694" y="0"/>
                </a:cubicBezTo>
                <a:lnTo>
                  <a:pt x="3683793" y="0"/>
                </a:lnTo>
                <a:cubicBezTo>
                  <a:pt x="3803470" y="0"/>
                  <a:pt x="3900487" y="97017"/>
                  <a:pt x="3900487" y="216694"/>
                </a:cubicBezTo>
                <a:lnTo>
                  <a:pt x="3900487" y="1950243"/>
                </a:lnTo>
                <a:cubicBezTo>
                  <a:pt x="3900487" y="2069920"/>
                  <a:pt x="3803470" y="2166937"/>
                  <a:pt x="3683793" y="2166937"/>
                </a:cubicBezTo>
                <a:lnTo>
                  <a:pt x="216694" y="2166937"/>
                </a:lnTo>
                <a:cubicBezTo>
                  <a:pt x="97017" y="2166937"/>
                  <a:pt x="0" y="2069920"/>
                  <a:pt x="0" y="1950243"/>
                </a:cubicBezTo>
                <a:lnTo>
                  <a:pt x="0" y="216694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353344"/>
              <a:satOff val="-10228"/>
              <a:lumOff val="-3922"/>
              <a:alphaOff val="0"/>
            </a:schemeClr>
          </a:fillRef>
          <a:effectRef idx="0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lIns="151097" tIns="151097" rIns="151097" bIns="151097" spcCol="1270" anchor="ctr"/>
          <a:lstStyle/>
          <a:p>
            <a:pPr defTabSz="10223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nl-N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VB có nhiều chi tiết miêu tả sinh động, sử dụng phép tu từ gợi hình, gợi cảm.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435326" y="2562224"/>
            <a:ext cx="5756674" cy="1298493"/>
          </a:xfrm>
          <a:custGeom>
            <a:avLst/>
            <a:gdLst>
              <a:gd name="connsiteX0" fmla="*/ 0 w 3900487"/>
              <a:gd name="connsiteY0" fmla="*/ 216694 h 2166937"/>
              <a:gd name="connsiteX1" fmla="*/ 216694 w 3900487"/>
              <a:gd name="connsiteY1" fmla="*/ 0 h 2166937"/>
              <a:gd name="connsiteX2" fmla="*/ 3683793 w 3900487"/>
              <a:gd name="connsiteY2" fmla="*/ 0 h 2166937"/>
              <a:gd name="connsiteX3" fmla="*/ 3900487 w 3900487"/>
              <a:gd name="connsiteY3" fmla="*/ 216694 h 2166937"/>
              <a:gd name="connsiteX4" fmla="*/ 3900487 w 3900487"/>
              <a:gd name="connsiteY4" fmla="*/ 1950243 h 2166937"/>
              <a:gd name="connsiteX5" fmla="*/ 3683793 w 3900487"/>
              <a:gd name="connsiteY5" fmla="*/ 2166937 h 2166937"/>
              <a:gd name="connsiteX6" fmla="*/ 216694 w 3900487"/>
              <a:gd name="connsiteY6" fmla="*/ 2166937 h 2166937"/>
              <a:gd name="connsiteX7" fmla="*/ 0 w 3900487"/>
              <a:gd name="connsiteY7" fmla="*/ 1950243 h 2166937"/>
              <a:gd name="connsiteX8" fmla="*/ 0 w 3900487"/>
              <a:gd name="connsiteY8" fmla="*/ 216694 h 216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487" h="2166937">
                <a:moveTo>
                  <a:pt x="0" y="216694"/>
                </a:moveTo>
                <a:cubicBezTo>
                  <a:pt x="0" y="97017"/>
                  <a:pt x="97017" y="0"/>
                  <a:pt x="216694" y="0"/>
                </a:cubicBezTo>
                <a:lnTo>
                  <a:pt x="3683793" y="0"/>
                </a:lnTo>
                <a:cubicBezTo>
                  <a:pt x="3803470" y="0"/>
                  <a:pt x="3900487" y="97017"/>
                  <a:pt x="3900487" y="216694"/>
                </a:cubicBezTo>
                <a:lnTo>
                  <a:pt x="3900487" y="1950243"/>
                </a:lnTo>
                <a:cubicBezTo>
                  <a:pt x="3900487" y="2069920"/>
                  <a:pt x="3803470" y="2166937"/>
                  <a:pt x="3683793" y="2166937"/>
                </a:cubicBezTo>
                <a:lnTo>
                  <a:pt x="216694" y="2166937"/>
                </a:lnTo>
                <a:cubicBezTo>
                  <a:pt x="97017" y="2166937"/>
                  <a:pt x="0" y="2069920"/>
                  <a:pt x="0" y="1950243"/>
                </a:cubicBezTo>
                <a:lnTo>
                  <a:pt x="0" y="216694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8717" tIns="158717" rIns="158717" bIns="158717" spcCol="1270" anchor="ctr"/>
          <a:lstStyle/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nl-N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Vẻ đẹp hoang dã, nguyên sơ của thiên nhiên vùng lõi Vườn quốc gia Phong Nha- Kẻ Bàng. 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8594079" y="4029074"/>
            <a:ext cx="1439167" cy="548461"/>
          </a:xfrm>
          <a:custGeom>
            <a:avLst/>
            <a:gdLst>
              <a:gd name="connsiteX0" fmla="*/ 0 w 812601"/>
              <a:gd name="connsiteY0" fmla="*/ 195024 h 975121"/>
              <a:gd name="connsiteX1" fmla="*/ 406301 w 812601"/>
              <a:gd name="connsiteY1" fmla="*/ 195024 h 975121"/>
              <a:gd name="connsiteX2" fmla="*/ 406301 w 812601"/>
              <a:gd name="connsiteY2" fmla="*/ 0 h 975121"/>
              <a:gd name="connsiteX3" fmla="*/ 812601 w 812601"/>
              <a:gd name="connsiteY3" fmla="*/ 487561 h 975121"/>
              <a:gd name="connsiteX4" fmla="*/ 406301 w 812601"/>
              <a:gd name="connsiteY4" fmla="*/ 975121 h 975121"/>
              <a:gd name="connsiteX5" fmla="*/ 406301 w 812601"/>
              <a:gd name="connsiteY5" fmla="*/ 780097 h 975121"/>
              <a:gd name="connsiteX6" fmla="*/ 0 w 812601"/>
              <a:gd name="connsiteY6" fmla="*/ 780097 h 975121"/>
              <a:gd name="connsiteX7" fmla="*/ 0 w 812601"/>
              <a:gd name="connsiteY7" fmla="*/ 195024 h 97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601" h="975121">
                <a:moveTo>
                  <a:pt x="650081" y="1"/>
                </a:moveTo>
                <a:lnTo>
                  <a:pt x="650081" y="487561"/>
                </a:lnTo>
                <a:lnTo>
                  <a:pt x="812601" y="487561"/>
                </a:lnTo>
                <a:lnTo>
                  <a:pt x="406300" y="975120"/>
                </a:lnTo>
                <a:lnTo>
                  <a:pt x="0" y="487561"/>
                </a:lnTo>
                <a:lnTo>
                  <a:pt x="162520" y="487561"/>
                </a:lnTo>
                <a:lnTo>
                  <a:pt x="162520" y="1"/>
                </a:lnTo>
                <a:lnTo>
                  <a:pt x="650081" y="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95024" tIns="0" rIns="195024" bIns="243780" spcCol="127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2000"/>
          </a:p>
        </p:txBody>
      </p:sp>
      <p:sp>
        <p:nvSpPr>
          <p:cNvPr id="22" name="Freeform 21"/>
          <p:cNvSpPr/>
          <p:nvPr/>
        </p:nvSpPr>
        <p:spPr>
          <a:xfrm>
            <a:off x="6435326" y="4577535"/>
            <a:ext cx="5756674" cy="1462562"/>
          </a:xfrm>
          <a:custGeom>
            <a:avLst/>
            <a:gdLst>
              <a:gd name="connsiteX0" fmla="*/ 0 w 3900487"/>
              <a:gd name="connsiteY0" fmla="*/ 216694 h 2166937"/>
              <a:gd name="connsiteX1" fmla="*/ 216694 w 3900487"/>
              <a:gd name="connsiteY1" fmla="*/ 0 h 2166937"/>
              <a:gd name="connsiteX2" fmla="*/ 3683793 w 3900487"/>
              <a:gd name="connsiteY2" fmla="*/ 0 h 2166937"/>
              <a:gd name="connsiteX3" fmla="*/ 3900487 w 3900487"/>
              <a:gd name="connsiteY3" fmla="*/ 216694 h 2166937"/>
              <a:gd name="connsiteX4" fmla="*/ 3900487 w 3900487"/>
              <a:gd name="connsiteY4" fmla="*/ 1950243 h 2166937"/>
              <a:gd name="connsiteX5" fmla="*/ 3683793 w 3900487"/>
              <a:gd name="connsiteY5" fmla="*/ 2166937 h 2166937"/>
              <a:gd name="connsiteX6" fmla="*/ 216694 w 3900487"/>
              <a:gd name="connsiteY6" fmla="*/ 2166937 h 2166937"/>
              <a:gd name="connsiteX7" fmla="*/ 0 w 3900487"/>
              <a:gd name="connsiteY7" fmla="*/ 1950243 h 2166937"/>
              <a:gd name="connsiteX8" fmla="*/ 0 w 3900487"/>
              <a:gd name="connsiteY8" fmla="*/ 216694 h 216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487" h="2166937">
                <a:moveTo>
                  <a:pt x="0" y="216694"/>
                </a:moveTo>
                <a:cubicBezTo>
                  <a:pt x="0" y="97017"/>
                  <a:pt x="97017" y="0"/>
                  <a:pt x="216694" y="0"/>
                </a:cubicBezTo>
                <a:lnTo>
                  <a:pt x="3683793" y="0"/>
                </a:lnTo>
                <a:cubicBezTo>
                  <a:pt x="3803470" y="0"/>
                  <a:pt x="3900487" y="97017"/>
                  <a:pt x="3900487" y="216694"/>
                </a:cubicBezTo>
                <a:lnTo>
                  <a:pt x="3900487" y="1950243"/>
                </a:lnTo>
                <a:cubicBezTo>
                  <a:pt x="3900487" y="2069920"/>
                  <a:pt x="3803470" y="2166937"/>
                  <a:pt x="3683793" y="2166937"/>
                </a:cubicBezTo>
                <a:lnTo>
                  <a:pt x="216694" y="2166937"/>
                </a:lnTo>
                <a:cubicBezTo>
                  <a:pt x="97017" y="2166937"/>
                  <a:pt x="0" y="2069920"/>
                  <a:pt x="0" y="1950243"/>
                </a:cubicBezTo>
                <a:lnTo>
                  <a:pt x="0" y="216694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353344"/>
              <a:satOff val="-10228"/>
              <a:lumOff val="-3922"/>
              <a:alphaOff val="0"/>
            </a:schemeClr>
          </a:fillRef>
          <a:effectRef idx="0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lIns="158717" tIns="158717" rIns="158717" bIns="158717" spcCol="1270" anchor="ctr"/>
          <a:lstStyle/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nl-N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Vẻ đẹp khiến con người phải ngỡ ngàng, thán phục, nó đánh thức bản tình tự nhiên, khát vọng hòa đồng với tự nhiên của con người</a:t>
            </a:r>
            <a:r>
              <a:rPr lang="nl-NL" sz="2500" dirty="0"/>
              <a:t>.</a:t>
            </a:r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3564" y="2027888"/>
            <a:ext cx="6096000" cy="310854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Hang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hang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du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hang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294" y="2027888"/>
            <a:ext cx="4388540" cy="2990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6680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3"/>
          <p:cNvSpPr>
            <a:spLocks noChangeArrowheads="1"/>
          </p:cNvSpPr>
          <p:nvPr/>
        </p:nvSpPr>
        <p:spPr bwMode="auto">
          <a:xfrm>
            <a:off x="2967038" y="227013"/>
            <a:ext cx="7005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4: LUYỆN TẬP, VẬN DỤNG</a:t>
            </a:r>
            <a:endParaRPr lang="en-US" sz="28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26" name="Rectangle 4"/>
          <p:cNvSpPr>
            <a:spLocks noChangeArrowheads="1"/>
          </p:cNvSpPr>
          <p:nvPr/>
        </p:nvSpPr>
        <p:spPr bwMode="auto">
          <a:xfrm>
            <a:off x="349250" y="750888"/>
            <a:ext cx="23495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tabLst>
                <a:tab pos="88900" algn="l"/>
                <a:tab pos="179388" algn="l"/>
              </a:tabLst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III. Luyện tập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350328" y="1122218"/>
            <a:ext cx="2715490" cy="858982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90170" algn="l"/>
                <a:tab pos="180340" algn="l"/>
              </a:tabLst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67345" y="2353086"/>
            <a:ext cx="3297382" cy="36576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tabLst>
                <a:tab pos="88900" algn="l"/>
                <a:tab pos="179388" algn="l"/>
              </a:tabLst>
            </a:pPr>
            <a:r>
              <a:rPr lang="en-US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Cách tác giả cảm nhận về cuộc sống hoang dã không làm cho người đọc khiếp sợ.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206836" y="2353086"/>
            <a:ext cx="3766216" cy="36576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1200"/>
              </a:spcAft>
            </a:pPr>
            <a:r>
              <a:rPr lang="vi-VN" sz="240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Nguyên nhân: Cuộc sống hoang dã được tác giả khắc họa vừa thanh bình, lại thơ mộng.</a:t>
            </a:r>
            <a:r>
              <a:rPr lang="nl-NL" sz="240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Vẻ đẹp khiến con người phải ngỡ ngàng, thán phục, nó đánh thức bản tình tự nhiên, khát vọng hòa đồng với tự nhiên của con người.</a:t>
            </a:r>
            <a:endParaRPr lang="en-US" sz="240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cxnSp>
        <p:nvCxnSpPr>
          <p:cNvPr id="17" name="Straight Arrow Connector 16"/>
          <p:cNvCxnSpPr>
            <a:stCxn id="0" idx="2"/>
            <a:endCxn id="0" idx="0"/>
          </p:cNvCxnSpPr>
          <p:nvPr/>
        </p:nvCxnSpPr>
        <p:spPr>
          <a:xfrm flipH="1">
            <a:off x="3616325" y="1981200"/>
            <a:ext cx="2092325" cy="371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0" idx="2"/>
            <a:endCxn id="0" idx="0"/>
          </p:cNvCxnSpPr>
          <p:nvPr/>
        </p:nvCxnSpPr>
        <p:spPr>
          <a:xfrm>
            <a:off x="5708650" y="1981200"/>
            <a:ext cx="2381250" cy="371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loud Callout 21"/>
          <p:cNvSpPr/>
          <p:nvPr/>
        </p:nvSpPr>
        <p:spPr>
          <a:xfrm>
            <a:off x="2749550" y="2212975"/>
            <a:ext cx="6027738" cy="243840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1: 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 tác giả cảm nhận về cuộc sống hoang dã có làm cho người đọc khiếp sợ không? Vì sao?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4"/>
          <p:cNvSpPr>
            <a:spLocks noChangeArrowheads="1"/>
          </p:cNvSpPr>
          <p:nvPr/>
        </p:nvSpPr>
        <p:spPr bwMode="auto">
          <a:xfrm>
            <a:off x="647797" y="750888"/>
            <a:ext cx="17524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tabLst>
                <a:tab pos="88900" algn="l"/>
                <a:tab pos="179388" algn="l"/>
              </a:tabLst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350328" y="1122218"/>
            <a:ext cx="2715490" cy="858982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Câu 2: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67345" y="2353086"/>
            <a:ext cx="3297382" cy="36576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1200"/>
              </a:spcAft>
            </a:pPr>
            <a:r>
              <a:rPr lang="en-US" sz="280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Hành trình về với tự nhiên vừa cho con người</a:t>
            </a:r>
            <a:r>
              <a:rPr lang="vi-VN" sz="280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 </a:t>
            </a:r>
            <a:r>
              <a:rPr lang="en-US" sz="280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mở rộng tầm mắt, vừa là thử thách đối với sức khỏe, kĩ năng sinh tồn của con người</a:t>
            </a:r>
            <a:endParaRPr lang="en-US" sz="240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06836" y="2353086"/>
            <a:ext cx="3574473" cy="36576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1200"/>
              </a:spcAft>
            </a:pPr>
            <a:r>
              <a:rPr lang="en-US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Hành trình này đánh thức ở con người ý thức về việc bảo vệ môi trường thiên nhiên, cũng như các loài thực vật, động vật hoang dã.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cxnSp>
        <p:nvCxnSpPr>
          <p:cNvPr id="17" name="Straight Arrow Connector 16"/>
          <p:cNvCxnSpPr>
            <a:stCxn id="0" idx="2"/>
            <a:endCxn id="0" idx="0"/>
          </p:cNvCxnSpPr>
          <p:nvPr/>
        </p:nvCxnSpPr>
        <p:spPr>
          <a:xfrm flipH="1">
            <a:off x="3616325" y="1981200"/>
            <a:ext cx="2092325" cy="371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0" idx="2"/>
            <a:endCxn id="0" idx="0"/>
          </p:cNvCxnSpPr>
          <p:nvPr/>
        </p:nvCxnSpPr>
        <p:spPr>
          <a:xfrm>
            <a:off x="5708650" y="1981200"/>
            <a:ext cx="2381250" cy="371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loud Callout 1"/>
          <p:cNvSpPr/>
          <p:nvPr/>
        </p:nvSpPr>
        <p:spPr>
          <a:xfrm>
            <a:off x="2511425" y="1533525"/>
            <a:ext cx="6892925" cy="294640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vi-VN" sz="2400" b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Câu 2: </a:t>
            </a:r>
            <a:r>
              <a:rPr lang="vi-VN" sz="240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 ý kiến cho rằng hành trình khám phá hang Én thích hợp với những người ưa mạo hiểm. Theo em, hành trình này còn đánh thức điều gì ở con người?</a:t>
            </a:r>
            <a:endParaRPr lang="en-US" sz="24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IV. VIẾT KẾT NỐI VỚI ĐỌC.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– 7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4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hang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32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ành trình khám phá Hang Én- Discovery the En cave in Viet N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10515599" cy="5811838"/>
          </a:xfrm>
        </p:spPr>
      </p:pic>
    </p:spTree>
    <p:extLst>
      <p:ext uri="{BB962C8B-B14F-4D97-AF65-F5344CB8AC3E}">
        <p14:creationId xmlns:p14="http://schemas.microsoft.com/office/powerpoint/2010/main" val="212100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4960"/>
            <a:ext cx="12192000" cy="50596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" y="182880"/>
            <a:ext cx="11445240" cy="22707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59,60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 ÉN</a:t>
            </a:r>
          </a:p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HÀ MY- 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709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5"/>
          <p:cNvSpPr>
            <a:spLocks noChangeArrowheads="1"/>
          </p:cNvSpPr>
          <p:nvPr/>
        </p:nvSpPr>
        <p:spPr bwMode="auto">
          <a:xfrm>
            <a:off x="503555" y="633730"/>
            <a:ext cx="6096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385888" algn="l"/>
              </a:tabLst>
            </a:pP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</a:rPr>
              <a:t>I.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</a:rPr>
              <a:t>TRƯỚC KHI ĐỌC: 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385888" algn="l"/>
              </a:tabLst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</a:rPr>
              <a:t>II. ĐỌC VĂN BẢN: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9088" y="3363913"/>
            <a:ext cx="2474912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>
          <a:xfrm>
            <a:off x="4374672" y="1990470"/>
            <a:ext cx="4189421" cy="2543537"/>
          </a:xfrm>
          <a:prstGeom prst="wedgeRoundRectCallout">
            <a:avLst>
              <a:gd name="adj1" fmla="val -64664"/>
              <a:gd name="adj2" fmla="val 56767"/>
              <a:gd name="adj3" fmla="val 16667"/>
            </a:avLst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  <a:defRPr/>
            </a:pP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rành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mạch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niềm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sướng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háo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hức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dung,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0040" y="563880"/>
            <a:ext cx="2651760" cy="176784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 XỨ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24375" y="563880"/>
            <a:ext cx="2651760" cy="17678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LOẠI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40255" y="3261360"/>
            <a:ext cx="2651760" cy="176784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KỂ</a:t>
            </a:r>
            <a:endParaRPr lang="en-US" sz="3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40880" y="3261360"/>
            <a:ext cx="3503295" cy="176784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TỰ KỂ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403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54013" y="417195"/>
            <a:ext cx="11201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385888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</a:rPr>
              <a:t>Xuất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</a:rPr>
              <a:t>xứ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Trích 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dẫn văn bản viết giới thiệu về hang Én trên trang thông tin điện tử Sở Du lịch Quảng Bình, 14/10/2020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1385888" algn="l"/>
              </a:tabLst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013" y="1425357"/>
            <a:ext cx="11380787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Thể </a:t>
            </a: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: du kí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 kể thứ nhất</a:t>
            </a:r>
            <a:r>
              <a:rPr lang="nl-NL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“Tôi”là tác giả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Trình tự kể: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Hang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ChangeArrowheads="1"/>
          </p:cNvSpPr>
          <p:nvPr/>
        </p:nvSpPr>
        <p:spPr bwMode="auto">
          <a:xfrm>
            <a:off x="2802118" y="437549"/>
            <a:ext cx="15712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1385888" algn="l"/>
              </a:tabLst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BỐ CỤC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47540" y="2443525"/>
            <a:ext cx="3237934" cy="1893494"/>
          </a:xfrm>
          <a:custGeom>
            <a:avLst/>
            <a:gdLst>
              <a:gd name="connsiteX0" fmla="*/ 0 w 3385343"/>
              <a:gd name="connsiteY0" fmla="*/ 203121 h 2031206"/>
              <a:gd name="connsiteX1" fmla="*/ 203121 w 3385343"/>
              <a:gd name="connsiteY1" fmla="*/ 0 h 2031206"/>
              <a:gd name="connsiteX2" fmla="*/ 3182222 w 3385343"/>
              <a:gd name="connsiteY2" fmla="*/ 0 h 2031206"/>
              <a:gd name="connsiteX3" fmla="*/ 3385343 w 3385343"/>
              <a:gd name="connsiteY3" fmla="*/ 203121 h 2031206"/>
              <a:gd name="connsiteX4" fmla="*/ 3385343 w 3385343"/>
              <a:gd name="connsiteY4" fmla="*/ 1828085 h 2031206"/>
              <a:gd name="connsiteX5" fmla="*/ 3182222 w 3385343"/>
              <a:gd name="connsiteY5" fmla="*/ 2031206 h 2031206"/>
              <a:gd name="connsiteX6" fmla="*/ 203121 w 3385343"/>
              <a:gd name="connsiteY6" fmla="*/ 2031206 h 2031206"/>
              <a:gd name="connsiteX7" fmla="*/ 0 w 3385343"/>
              <a:gd name="connsiteY7" fmla="*/ 1828085 h 2031206"/>
              <a:gd name="connsiteX8" fmla="*/ 0 w 3385343"/>
              <a:gd name="connsiteY8" fmla="*/ 203121 h 203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5343" h="2031206">
                <a:moveTo>
                  <a:pt x="0" y="203121"/>
                </a:moveTo>
                <a:cubicBezTo>
                  <a:pt x="0" y="90940"/>
                  <a:pt x="90940" y="0"/>
                  <a:pt x="203121" y="0"/>
                </a:cubicBezTo>
                <a:lnTo>
                  <a:pt x="3182222" y="0"/>
                </a:lnTo>
                <a:cubicBezTo>
                  <a:pt x="3294403" y="0"/>
                  <a:pt x="3385343" y="90940"/>
                  <a:pt x="3385343" y="203121"/>
                </a:cubicBezTo>
                <a:lnTo>
                  <a:pt x="3385343" y="1828085"/>
                </a:lnTo>
                <a:cubicBezTo>
                  <a:pt x="3385343" y="1940266"/>
                  <a:pt x="3294403" y="2031206"/>
                  <a:pt x="3182222" y="2031206"/>
                </a:cubicBezTo>
                <a:lnTo>
                  <a:pt x="203121" y="2031206"/>
                </a:lnTo>
                <a:cubicBezTo>
                  <a:pt x="90940" y="2031206"/>
                  <a:pt x="0" y="1940266"/>
                  <a:pt x="0" y="1828085"/>
                </a:cubicBezTo>
                <a:lnTo>
                  <a:pt x="0" y="20312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73792" tIns="173792" rIns="173792" bIns="173792" spcCol="1270" anchor="ctr"/>
          <a:lstStyle/>
          <a:p>
            <a:pPr algn="ctr" defTabSz="13335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1: Từ đầu đến “</a:t>
            </a:r>
            <a:r>
              <a:rPr lang="nl-N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hang chính”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trình đi đến hang Én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587750" y="2998788"/>
            <a:ext cx="623888" cy="782637"/>
          </a:xfrm>
          <a:custGeom>
            <a:avLst/>
            <a:gdLst>
              <a:gd name="connsiteX0" fmla="*/ 0 w 717692"/>
              <a:gd name="connsiteY0" fmla="*/ 167913 h 839565"/>
              <a:gd name="connsiteX1" fmla="*/ 358846 w 717692"/>
              <a:gd name="connsiteY1" fmla="*/ 167913 h 839565"/>
              <a:gd name="connsiteX2" fmla="*/ 358846 w 717692"/>
              <a:gd name="connsiteY2" fmla="*/ 0 h 839565"/>
              <a:gd name="connsiteX3" fmla="*/ 717692 w 717692"/>
              <a:gd name="connsiteY3" fmla="*/ 419783 h 839565"/>
              <a:gd name="connsiteX4" fmla="*/ 358846 w 717692"/>
              <a:gd name="connsiteY4" fmla="*/ 839565 h 839565"/>
              <a:gd name="connsiteX5" fmla="*/ 358846 w 717692"/>
              <a:gd name="connsiteY5" fmla="*/ 671652 h 839565"/>
              <a:gd name="connsiteX6" fmla="*/ 0 w 717692"/>
              <a:gd name="connsiteY6" fmla="*/ 671652 h 839565"/>
              <a:gd name="connsiteX7" fmla="*/ 0 w 717692"/>
              <a:gd name="connsiteY7" fmla="*/ 167913 h 83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692" h="839565">
                <a:moveTo>
                  <a:pt x="0" y="167913"/>
                </a:moveTo>
                <a:lnTo>
                  <a:pt x="358846" y="167913"/>
                </a:lnTo>
                <a:lnTo>
                  <a:pt x="358846" y="0"/>
                </a:lnTo>
                <a:lnTo>
                  <a:pt x="717692" y="419783"/>
                </a:lnTo>
                <a:lnTo>
                  <a:pt x="358846" y="839565"/>
                </a:lnTo>
                <a:lnTo>
                  <a:pt x="358846" y="671652"/>
                </a:lnTo>
                <a:lnTo>
                  <a:pt x="0" y="671652"/>
                </a:lnTo>
                <a:lnTo>
                  <a:pt x="0" y="167913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167913" rIns="215308" bIns="167913" spcCol="1270" anchor="ctr"/>
          <a:lstStyle/>
          <a:p>
            <a:pPr algn="ctr" defTabSz="10668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2400"/>
          </a:p>
        </p:txBody>
      </p:sp>
      <p:sp>
        <p:nvSpPr>
          <p:cNvPr id="11" name="Freeform 10"/>
          <p:cNvSpPr/>
          <p:nvPr/>
        </p:nvSpPr>
        <p:spPr>
          <a:xfrm>
            <a:off x="4239029" y="2443525"/>
            <a:ext cx="2729807" cy="1893494"/>
          </a:xfrm>
          <a:custGeom>
            <a:avLst/>
            <a:gdLst>
              <a:gd name="connsiteX0" fmla="*/ 0 w 3385343"/>
              <a:gd name="connsiteY0" fmla="*/ 203121 h 2031206"/>
              <a:gd name="connsiteX1" fmla="*/ 203121 w 3385343"/>
              <a:gd name="connsiteY1" fmla="*/ 0 h 2031206"/>
              <a:gd name="connsiteX2" fmla="*/ 3182222 w 3385343"/>
              <a:gd name="connsiteY2" fmla="*/ 0 h 2031206"/>
              <a:gd name="connsiteX3" fmla="*/ 3385343 w 3385343"/>
              <a:gd name="connsiteY3" fmla="*/ 203121 h 2031206"/>
              <a:gd name="connsiteX4" fmla="*/ 3385343 w 3385343"/>
              <a:gd name="connsiteY4" fmla="*/ 1828085 h 2031206"/>
              <a:gd name="connsiteX5" fmla="*/ 3182222 w 3385343"/>
              <a:gd name="connsiteY5" fmla="*/ 2031206 h 2031206"/>
              <a:gd name="connsiteX6" fmla="*/ 203121 w 3385343"/>
              <a:gd name="connsiteY6" fmla="*/ 2031206 h 2031206"/>
              <a:gd name="connsiteX7" fmla="*/ 0 w 3385343"/>
              <a:gd name="connsiteY7" fmla="*/ 1828085 h 2031206"/>
              <a:gd name="connsiteX8" fmla="*/ 0 w 3385343"/>
              <a:gd name="connsiteY8" fmla="*/ 203121 h 203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5343" h="2031206">
                <a:moveTo>
                  <a:pt x="0" y="203121"/>
                </a:moveTo>
                <a:cubicBezTo>
                  <a:pt x="0" y="90940"/>
                  <a:pt x="90940" y="0"/>
                  <a:pt x="203121" y="0"/>
                </a:cubicBezTo>
                <a:lnTo>
                  <a:pt x="3182222" y="0"/>
                </a:lnTo>
                <a:cubicBezTo>
                  <a:pt x="3294403" y="0"/>
                  <a:pt x="3385343" y="90940"/>
                  <a:pt x="3385343" y="203121"/>
                </a:cubicBezTo>
                <a:lnTo>
                  <a:pt x="3385343" y="1828085"/>
                </a:lnTo>
                <a:cubicBezTo>
                  <a:pt x="3385343" y="1940266"/>
                  <a:pt x="3294403" y="2031206"/>
                  <a:pt x="3182222" y="2031206"/>
                </a:cubicBezTo>
                <a:lnTo>
                  <a:pt x="203121" y="2031206"/>
                </a:lnTo>
                <a:cubicBezTo>
                  <a:pt x="90940" y="2031206"/>
                  <a:pt x="0" y="1940266"/>
                  <a:pt x="0" y="1828085"/>
                </a:cubicBezTo>
                <a:lnTo>
                  <a:pt x="0" y="20312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lIns="173792" tIns="173792" rIns="173792" bIns="173792" spcCol="1270" anchor="ctr"/>
          <a:lstStyle/>
          <a:p>
            <a:pPr algn="ctr" defTabSz="13335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2: Còn lại: 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vẻ đẹp bên trong hang Én: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04364" y="713332"/>
            <a:ext cx="4668982" cy="10529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nl-NL" sz="240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Tiếp theo đến “</a:t>
            </a:r>
            <a:r>
              <a:rPr lang="nl-NL" sz="2400" i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trần hang cao vài trăm mét”</a:t>
            </a:r>
            <a:r>
              <a:rPr lang="nl-NL" sz="240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: Kích thước của hang Én.</a:t>
            </a:r>
            <a:endParaRPr lang="en-US" sz="240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04364" y="1861035"/>
            <a:ext cx="4668982" cy="10529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nl-NL" sz="240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Tiếp theo đến “</a:t>
            </a:r>
            <a:r>
              <a:rPr lang="nl-NL" sz="2400" i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đôi cánh ấy sẽ lành hẳn”</a:t>
            </a:r>
            <a:r>
              <a:rPr lang="nl-NL" sz="240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: Cuộc sống của bầy én trong hang.</a:t>
            </a:r>
            <a:endParaRPr lang="en-US" sz="240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04364" y="3008738"/>
            <a:ext cx="4668982" cy="10529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nl-NL" sz="240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Tiếp theo đến “</a:t>
            </a:r>
            <a:r>
              <a:rPr lang="nl-NL" sz="2400" i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tạo tác của tự nhiên”</a:t>
            </a:r>
            <a:r>
              <a:rPr lang="nl-NL" sz="240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: vẻ đẹp thiên nhiên ở sau hang Én.</a:t>
            </a:r>
            <a:endParaRPr lang="en-US" sz="240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45924" y="4144810"/>
            <a:ext cx="4668982" cy="10529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nl-NL" sz="240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Tiếp theo đến “</a:t>
            </a:r>
            <a:r>
              <a:rPr lang="nl-NL" sz="2400" i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tiếng phân chim rơi lộp độp trên mái lều”</a:t>
            </a:r>
            <a:r>
              <a:rPr lang="nl-NL" sz="240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: Hang Én khi trời tối.</a:t>
            </a:r>
            <a:endParaRPr lang="en-US" sz="240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59779" y="5292513"/>
            <a:ext cx="4668982" cy="10529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1200"/>
              </a:spcAft>
            </a:pPr>
            <a:r>
              <a:rPr lang="nl-NL" sz="240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Tiếp theo đến hết: Hang Én vào sáng hôm sau.</a:t>
            </a:r>
            <a:endParaRPr lang="en-US" sz="200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cxnSp>
        <p:nvCxnSpPr>
          <p:cNvPr id="21" name="Straight Connector 20"/>
          <p:cNvCxnSpPr>
            <a:endCxn id="0" idx="1"/>
          </p:cNvCxnSpPr>
          <p:nvPr/>
        </p:nvCxnSpPr>
        <p:spPr>
          <a:xfrm flipV="1">
            <a:off x="6969125" y="2387600"/>
            <a:ext cx="234950" cy="1147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0" idx="1"/>
          </p:cNvCxnSpPr>
          <p:nvPr/>
        </p:nvCxnSpPr>
        <p:spPr>
          <a:xfrm>
            <a:off x="6969125" y="3535363"/>
            <a:ext cx="234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0" idx="1"/>
          </p:cNvCxnSpPr>
          <p:nvPr/>
        </p:nvCxnSpPr>
        <p:spPr>
          <a:xfrm>
            <a:off x="6969125" y="3535363"/>
            <a:ext cx="276225" cy="1136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0" idx="1"/>
          </p:cNvCxnSpPr>
          <p:nvPr/>
        </p:nvCxnSpPr>
        <p:spPr>
          <a:xfrm>
            <a:off x="6969125" y="3535363"/>
            <a:ext cx="290513" cy="2284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0" idx="1"/>
          </p:cNvCxnSpPr>
          <p:nvPr/>
        </p:nvCxnSpPr>
        <p:spPr>
          <a:xfrm flipV="1">
            <a:off x="6969125" y="1239838"/>
            <a:ext cx="234950" cy="2295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69" y="4478511"/>
            <a:ext cx="2852874" cy="18669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4"/>
          <p:cNvSpPr>
            <a:spLocks noChangeArrowheads="1"/>
          </p:cNvSpPr>
          <p:nvPr/>
        </p:nvSpPr>
        <p:spPr bwMode="auto">
          <a:xfrm>
            <a:off x="249238" y="174625"/>
            <a:ext cx="6096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III.KHÁM PHÁ VĂN BẢN.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1. Hành trình đến hang Én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2623" y="2262824"/>
            <a:ext cx="2379518" cy="23795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36448" y="1588746"/>
            <a:ext cx="343703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ContrastingRightFacing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098623" y="300832"/>
            <a:ext cx="6594475" cy="1655762"/>
            <a:chOff x="6453355" y="1676368"/>
            <a:chExt cx="2949522" cy="984640"/>
          </a:xfrm>
        </p:grpSpPr>
        <p:sp>
          <p:nvSpPr>
            <p:cNvPr id="13" name="Freeform 12"/>
            <p:cNvSpPr/>
            <p:nvPr/>
          </p:nvSpPr>
          <p:spPr>
            <a:xfrm>
              <a:off x="6904684" y="1991024"/>
              <a:ext cx="2498193" cy="669984"/>
            </a:xfrm>
            <a:custGeom>
              <a:avLst/>
              <a:gdLst>
                <a:gd name="connsiteX0" fmla="*/ 0 w 2498193"/>
                <a:gd name="connsiteY0" fmla="*/ 111666 h 669984"/>
                <a:gd name="connsiteX1" fmla="*/ 111666 w 2498193"/>
                <a:gd name="connsiteY1" fmla="*/ 0 h 669984"/>
                <a:gd name="connsiteX2" fmla="*/ 2386527 w 2498193"/>
                <a:gd name="connsiteY2" fmla="*/ 0 h 669984"/>
                <a:gd name="connsiteX3" fmla="*/ 2498193 w 2498193"/>
                <a:gd name="connsiteY3" fmla="*/ 111666 h 669984"/>
                <a:gd name="connsiteX4" fmla="*/ 2498193 w 2498193"/>
                <a:gd name="connsiteY4" fmla="*/ 558318 h 669984"/>
                <a:gd name="connsiteX5" fmla="*/ 2386527 w 2498193"/>
                <a:gd name="connsiteY5" fmla="*/ 669984 h 669984"/>
                <a:gd name="connsiteX6" fmla="*/ 111666 w 2498193"/>
                <a:gd name="connsiteY6" fmla="*/ 669984 h 669984"/>
                <a:gd name="connsiteX7" fmla="*/ 0 w 2498193"/>
                <a:gd name="connsiteY7" fmla="*/ 558318 h 669984"/>
                <a:gd name="connsiteX8" fmla="*/ 0 w 2498193"/>
                <a:gd name="connsiteY8" fmla="*/ 111666 h 66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8193" h="669984">
                  <a:moveTo>
                    <a:pt x="0" y="111666"/>
                  </a:moveTo>
                  <a:cubicBezTo>
                    <a:pt x="0" y="49995"/>
                    <a:pt x="49995" y="0"/>
                    <a:pt x="111666" y="0"/>
                  </a:cubicBezTo>
                  <a:lnTo>
                    <a:pt x="2386527" y="0"/>
                  </a:lnTo>
                  <a:cubicBezTo>
                    <a:pt x="2448198" y="0"/>
                    <a:pt x="2498193" y="49995"/>
                    <a:pt x="2498193" y="111666"/>
                  </a:cubicBezTo>
                  <a:lnTo>
                    <a:pt x="2498193" y="558318"/>
                  </a:lnTo>
                  <a:cubicBezTo>
                    <a:pt x="2498193" y="619989"/>
                    <a:pt x="2448198" y="669984"/>
                    <a:pt x="2386527" y="669984"/>
                  </a:cubicBezTo>
                  <a:lnTo>
                    <a:pt x="111666" y="669984"/>
                  </a:lnTo>
                  <a:cubicBezTo>
                    <a:pt x="49995" y="669984"/>
                    <a:pt x="0" y="619989"/>
                    <a:pt x="0" y="558318"/>
                  </a:cubicBezTo>
                  <a:lnTo>
                    <a:pt x="0" y="111666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61490" tIns="78426" rIns="78426" bIns="78426" spcCol="1270" anchor="ctr"/>
            <a:lstStyle/>
            <a:p>
              <a:pPr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chi tiết miêu tả địa hình, cây cối, loài vật trên đường đến Hang Én.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453355" y="1676368"/>
              <a:ext cx="669220" cy="757193"/>
            </a:xfrm>
            <a:prstGeom prst="ellipse">
              <a:avLst/>
            </a:prstGeom>
            <a:blipFill>
              <a:blip r:embed="rId4"/>
              <a:srcRect/>
              <a:stretch>
                <a:fillRect l="-17000" r="-17000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4562793" y="1979616"/>
            <a:ext cx="7410450" cy="2174875"/>
            <a:chOff x="4901258" y="5348291"/>
            <a:chExt cx="2841814" cy="937178"/>
          </a:xfrm>
        </p:grpSpPr>
        <p:sp>
          <p:nvSpPr>
            <p:cNvPr id="25" name="Freeform 24"/>
            <p:cNvSpPr/>
            <p:nvPr/>
          </p:nvSpPr>
          <p:spPr>
            <a:xfrm>
              <a:off x="5527997" y="5625293"/>
              <a:ext cx="2215075" cy="660176"/>
            </a:xfrm>
            <a:custGeom>
              <a:avLst/>
              <a:gdLst>
                <a:gd name="connsiteX0" fmla="*/ 0 w 1888984"/>
                <a:gd name="connsiteY0" fmla="*/ 84435 h 506602"/>
                <a:gd name="connsiteX1" fmla="*/ 84435 w 1888984"/>
                <a:gd name="connsiteY1" fmla="*/ 0 h 506602"/>
                <a:gd name="connsiteX2" fmla="*/ 1804549 w 1888984"/>
                <a:gd name="connsiteY2" fmla="*/ 0 h 506602"/>
                <a:gd name="connsiteX3" fmla="*/ 1888984 w 1888984"/>
                <a:gd name="connsiteY3" fmla="*/ 84435 h 506602"/>
                <a:gd name="connsiteX4" fmla="*/ 1888984 w 1888984"/>
                <a:gd name="connsiteY4" fmla="*/ 422167 h 506602"/>
                <a:gd name="connsiteX5" fmla="*/ 1804549 w 1888984"/>
                <a:gd name="connsiteY5" fmla="*/ 506602 h 506602"/>
                <a:gd name="connsiteX6" fmla="*/ 84435 w 1888984"/>
                <a:gd name="connsiteY6" fmla="*/ 506602 h 506602"/>
                <a:gd name="connsiteX7" fmla="*/ 0 w 1888984"/>
                <a:gd name="connsiteY7" fmla="*/ 422167 h 506602"/>
                <a:gd name="connsiteX8" fmla="*/ 0 w 1888984"/>
                <a:gd name="connsiteY8" fmla="*/ 84435 h 50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8984" h="506602">
                  <a:moveTo>
                    <a:pt x="0" y="84435"/>
                  </a:moveTo>
                  <a:cubicBezTo>
                    <a:pt x="0" y="37803"/>
                    <a:pt x="37803" y="0"/>
                    <a:pt x="84435" y="0"/>
                  </a:cubicBezTo>
                  <a:lnTo>
                    <a:pt x="1804549" y="0"/>
                  </a:lnTo>
                  <a:cubicBezTo>
                    <a:pt x="1851181" y="0"/>
                    <a:pt x="1888984" y="37803"/>
                    <a:pt x="1888984" y="84435"/>
                  </a:cubicBezTo>
                  <a:lnTo>
                    <a:pt x="1888984" y="422167"/>
                  </a:lnTo>
                  <a:cubicBezTo>
                    <a:pt x="1888984" y="468799"/>
                    <a:pt x="1851181" y="506602"/>
                    <a:pt x="1804549" y="506602"/>
                  </a:cubicBezTo>
                  <a:lnTo>
                    <a:pt x="84435" y="506602"/>
                  </a:lnTo>
                  <a:cubicBezTo>
                    <a:pt x="37803" y="506602"/>
                    <a:pt x="0" y="468799"/>
                    <a:pt x="0" y="422167"/>
                  </a:cubicBezTo>
                  <a:lnTo>
                    <a:pt x="0" y="84435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24565" tIns="47590" rIns="47590" bIns="47590" spcCol="1270" anchor="ctr"/>
            <a:lstStyle/>
            <a:p>
              <a:pPr defTabSz="2667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lộ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hang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Én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4901258" y="5348291"/>
              <a:ext cx="748953" cy="736316"/>
            </a:xfrm>
            <a:prstGeom prst="ellipse">
              <a:avLst/>
            </a:prstGeom>
            <a:blipFill>
              <a:blip r:embed="rId5"/>
              <a:srcRect/>
              <a:stretch>
                <a:fillRect l="-20000" r="-20000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873479" y="4354208"/>
            <a:ext cx="7410450" cy="2202280"/>
            <a:chOff x="4901258" y="5336482"/>
            <a:chExt cx="2841814" cy="948987"/>
          </a:xfrm>
        </p:grpSpPr>
        <p:sp>
          <p:nvSpPr>
            <p:cNvPr id="20" name="Freeform 19"/>
            <p:cNvSpPr/>
            <p:nvPr/>
          </p:nvSpPr>
          <p:spPr>
            <a:xfrm>
              <a:off x="5527997" y="5625293"/>
              <a:ext cx="2215075" cy="660176"/>
            </a:xfrm>
            <a:custGeom>
              <a:avLst/>
              <a:gdLst>
                <a:gd name="connsiteX0" fmla="*/ 0 w 1888984"/>
                <a:gd name="connsiteY0" fmla="*/ 84435 h 506602"/>
                <a:gd name="connsiteX1" fmla="*/ 84435 w 1888984"/>
                <a:gd name="connsiteY1" fmla="*/ 0 h 506602"/>
                <a:gd name="connsiteX2" fmla="*/ 1804549 w 1888984"/>
                <a:gd name="connsiteY2" fmla="*/ 0 h 506602"/>
                <a:gd name="connsiteX3" fmla="*/ 1888984 w 1888984"/>
                <a:gd name="connsiteY3" fmla="*/ 84435 h 506602"/>
                <a:gd name="connsiteX4" fmla="*/ 1888984 w 1888984"/>
                <a:gd name="connsiteY4" fmla="*/ 422167 h 506602"/>
                <a:gd name="connsiteX5" fmla="*/ 1804549 w 1888984"/>
                <a:gd name="connsiteY5" fmla="*/ 506602 h 506602"/>
                <a:gd name="connsiteX6" fmla="*/ 84435 w 1888984"/>
                <a:gd name="connsiteY6" fmla="*/ 506602 h 506602"/>
                <a:gd name="connsiteX7" fmla="*/ 0 w 1888984"/>
                <a:gd name="connsiteY7" fmla="*/ 422167 h 506602"/>
                <a:gd name="connsiteX8" fmla="*/ 0 w 1888984"/>
                <a:gd name="connsiteY8" fmla="*/ 84435 h 50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8984" h="506602">
                  <a:moveTo>
                    <a:pt x="0" y="84435"/>
                  </a:moveTo>
                  <a:cubicBezTo>
                    <a:pt x="0" y="37803"/>
                    <a:pt x="37803" y="0"/>
                    <a:pt x="84435" y="0"/>
                  </a:cubicBezTo>
                  <a:lnTo>
                    <a:pt x="1804549" y="0"/>
                  </a:lnTo>
                  <a:cubicBezTo>
                    <a:pt x="1851181" y="0"/>
                    <a:pt x="1888984" y="37803"/>
                    <a:pt x="1888984" y="84435"/>
                  </a:cubicBezTo>
                  <a:lnTo>
                    <a:pt x="1888984" y="422167"/>
                  </a:lnTo>
                  <a:cubicBezTo>
                    <a:pt x="1888984" y="468799"/>
                    <a:pt x="1851181" y="506602"/>
                    <a:pt x="1804549" y="506602"/>
                  </a:cubicBezTo>
                  <a:lnTo>
                    <a:pt x="84435" y="506602"/>
                  </a:lnTo>
                  <a:cubicBezTo>
                    <a:pt x="37803" y="506602"/>
                    <a:pt x="0" y="468799"/>
                    <a:pt x="0" y="422167"/>
                  </a:cubicBezTo>
                  <a:lnTo>
                    <a:pt x="0" y="84435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24565" tIns="47590" rIns="47590" bIns="47590" spcCol="1270" anchor="ctr"/>
            <a:lstStyle/>
            <a:p>
              <a:pPr defTabSz="2667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chi tiết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gợi cho em cảm giác gì về rừng nguyên sinh.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4901258" y="5336482"/>
              <a:ext cx="748953" cy="736316"/>
            </a:xfrm>
            <a:prstGeom prst="ellipse">
              <a:avLst/>
            </a:prstGeom>
            <a:blipFill>
              <a:blip r:embed="rId5"/>
              <a:srcRect/>
              <a:stretch>
                <a:fillRect l="-20000" r="-20000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2349</TotalTime>
  <Words>1582</Words>
  <Application>Microsoft Office PowerPoint</Application>
  <PresentationFormat>Widescreen</PresentationFormat>
  <Paragraphs>120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MS Mincho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IV. VIẾT KẾT NỐI VỚI ĐỌC.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176</cp:revision>
  <dcterms:created xsi:type="dcterms:W3CDTF">2021-07-25T07:55:35Z</dcterms:created>
  <dcterms:modified xsi:type="dcterms:W3CDTF">2023-12-13T01:11:36Z</dcterms:modified>
</cp:coreProperties>
</file>