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07" r:id="rId4"/>
    <p:sldMasterId id="2147483719" r:id="rId5"/>
  </p:sldMasterIdLst>
  <p:notesMasterIdLst>
    <p:notesMasterId r:id="rId57"/>
  </p:notesMasterIdLst>
  <p:sldIdLst>
    <p:sldId id="471" r:id="rId6"/>
    <p:sldId id="472" r:id="rId7"/>
    <p:sldId id="473" r:id="rId8"/>
    <p:sldId id="279" r:id="rId9"/>
    <p:sldId id="468" r:id="rId10"/>
    <p:sldId id="283" r:id="rId11"/>
    <p:sldId id="429" r:id="rId12"/>
    <p:sldId id="467" r:id="rId13"/>
    <p:sldId id="431" r:id="rId14"/>
    <p:sldId id="430" r:id="rId15"/>
    <p:sldId id="474" r:id="rId16"/>
    <p:sldId id="475" r:id="rId17"/>
    <p:sldId id="476" r:id="rId18"/>
    <p:sldId id="477" r:id="rId19"/>
    <p:sldId id="478" r:id="rId20"/>
    <p:sldId id="479" r:id="rId21"/>
    <p:sldId id="480" r:id="rId22"/>
    <p:sldId id="356" r:id="rId23"/>
    <p:sldId id="432" r:id="rId24"/>
    <p:sldId id="359" r:id="rId25"/>
    <p:sldId id="433" r:id="rId26"/>
    <p:sldId id="434" r:id="rId27"/>
    <p:sldId id="481" r:id="rId28"/>
    <p:sldId id="482" r:id="rId29"/>
    <p:sldId id="363" r:id="rId30"/>
    <p:sldId id="439" r:id="rId31"/>
    <p:sldId id="440" r:id="rId32"/>
    <p:sldId id="441" r:id="rId33"/>
    <p:sldId id="464" r:id="rId34"/>
    <p:sldId id="483" r:id="rId35"/>
    <p:sldId id="442" r:id="rId36"/>
    <p:sldId id="443" r:id="rId37"/>
    <p:sldId id="466" r:id="rId38"/>
    <p:sldId id="445" r:id="rId39"/>
    <p:sldId id="469" r:id="rId40"/>
    <p:sldId id="446" r:id="rId41"/>
    <p:sldId id="447" r:id="rId42"/>
    <p:sldId id="449" r:id="rId43"/>
    <p:sldId id="461" r:id="rId44"/>
    <p:sldId id="462" r:id="rId45"/>
    <p:sldId id="450" r:id="rId46"/>
    <p:sldId id="451" r:id="rId47"/>
    <p:sldId id="452" r:id="rId48"/>
    <p:sldId id="453" r:id="rId49"/>
    <p:sldId id="454" r:id="rId50"/>
    <p:sldId id="455" r:id="rId51"/>
    <p:sldId id="456" r:id="rId52"/>
    <p:sldId id="457" r:id="rId53"/>
    <p:sldId id="458" r:id="rId54"/>
    <p:sldId id="459" r:id="rId55"/>
    <p:sldId id="470" r:id="rId5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7F6"/>
    <a:srgbClr val="FF0066"/>
    <a:srgbClr val="C40000"/>
    <a:srgbClr val="C9E7A7"/>
    <a:srgbClr val="91B44A"/>
    <a:srgbClr val="FFFFFF"/>
    <a:srgbClr val="FFFFCC"/>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3613" autoAdjust="0"/>
  </p:normalViewPr>
  <p:slideViewPr>
    <p:cSldViewPr>
      <p:cViewPr varScale="1">
        <p:scale>
          <a:sx n="82" d="100"/>
          <a:sy n="82" d="100"/>
        </p:scale>
        <p:origin x="66" y="108"/>
      </p:cViewPr>
      <p:guideLst>
        <p:guide orient="horz" pos="1620"/>
        <p:guide pos="2880"/>
      </p:guideLst>
    </p:cSldViewPr>
  </p:slideViewPr>
  <p:notesTextViewPr>
    <p:cViewPr>
      <p:scale>
        <a:sx n="1" d="1"/>
        <a:sy n="1" d="1"/>
      </p:scale>
      <p:origin x="0" y="0"/>
    </p:cViewPr>
  </p:notesTextViewPr>
  <p:sorterViewPr>
    <p:cViewPr>
      <p:scale>
        <a:sx n="170" d="100"/>
        <a:sy n="170" d="100"/>
      </p:scale>
      <p:origin x="0" y="-205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1</a:t>
            </a:fld>
            <a:endParaRPr lang="en-US"/>
          </a:p>
        </p:txBody>
      </p:sp>
    </p:spTree>
    <p:extLst>
      <p:ext uri="{BB962C8B-B14F-4D97-AF65-F5344CB8AC3E}">
        <p14:creationId xmlns:p14="http://schemas.microsoft.com/office/powerpoint/2010/main" val="1169706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11</a:t>
            </a:fld>
            <a:endParaRPr lang="en-US"/>
          </a:p>
        </p:txBody>
      </p:sp>
    </p:spTree>
    <p:extLst>
      <p:ext uri="{BB962C8B-B14F-4D97-AF65-F5344CB8AC3E}">
        <p14:creationId xmlns:p14="http://schemas.microsoft.com/office/powerpoint/2010/main" val="189369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12</a:t>
            </a:fld>
            <a:endParaRPr lang="en-US"/>
          </a:p>
        </p:txBody>
      </p:sp>
    </p:spTree>
    <p:extLst>
      <p:ext uri="{BB962C8B-B14F-4D97-AF65-F5344CB8AC3E}">
        <p14:creationId xmlns:p14="http://schemas.microsoft.com/office/powerpoint/2010/main" val="1845452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13</a:t>
            </a:fld>
            <a:endParaRPr lang="en-US"/>
          </a:p>
        </p:txBody>
      </p:sp>
    </p:spTree>
    <p:extLst>
      <p:ext uri="{BB962C8B-B14F-4D97-AF65-F5344CB8AC3E}">
        <p14:creationId xmlns:p14="http://schemas.microsoft.com/office/powerpoint/2010/main" val="556001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14</a:t>
            </a:fld>
            <a:endParaRPr lang="en-US"/>
          </a:p>
        </p:txBody>
      </p:sp>
    </p:spTree>
    <p:extLst>
      <p:ext uri="{BB962C8B-B14F-4D97-AF65-F5344CB8AC3E}">
        <p14:creationId xmlns:p14="http://schemas.microsoft.com/office/powerpoint/2010/main" val="3651099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15</a:t>
            </a:fld>
            <a:endParaRPr lang="en-US"/>
          </a:p>
        </p:txBody>
      </p:sp>
    </p:spTree>
    <p:extLst>
      <p:ext uri="{BB962C8B-B14F-4D97-AF65-F5344CB8AC3E}">
        <p14:creationId xmlns:p14="http://schemas.microsoft.com/office/powerpoint/2010/main" val="3055522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16</a:t>
            </a:fld>
            <a:endParaRPr lang="en-US"/>
          </a:p>
        </p:txBody>
      </p:sp>
    </p:spTree>
    <p:extLst>
      <p:ext uri="{BB962C8B-B14F-4D97-AF65-F5344CB8AC3E}">
        <p14:creationId xmlns:p14="http://schemas.microsoft.com/office/powerpoint/2010/main" val="3051169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17</a:t>
            </a:fld>
            <a:endParaRPr lang="en-US"/>
          </a:p>
        </p:txBody>
      </p:sp>
    </p:spTree>
    <p:extLst>
      <p:ext uri="{BB962C8B-B14F-4D97-AF65-F5344CB8AC3E}">
        <p14:creationId xmlns:p14="http://schemas.microsoft.com/office/powerpoint/2010/main" val="572510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170373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2</a:t>
            </a:fld>
            <a:endParaRPr lang="en-US"/>
          </a:p>
        </p:txBody>
      </p:sp>
    </p:spTree>
    <p:extLst>
      <p:ext uri="{BB962C8B-B14F-4D97-AF65-F5344CB8AC3E}">
        <p14:creationId xmlns:p14="http://schemas.microsoft.com/office/powerpoint/2010/main" val="953974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531126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534005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23</a:t>
            </a:fld>
            <a:endParaRPr lang="en-US"/>
          </a:p>
        </p:txBody>
      </p:sp>
    </p:spTree>
    <p:extLst>
      <p:ext uri="{BB962C8B-B14F-4D97-AF65-F5344CB8AC3E}">
        <p14:creationId xmlns:p14="http://schemas.microsoft.com/office/powerpoint/2010/main" val="2241555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24</a:t>
            </a:fld>
            <a:endParaRPr lang="en-US"/>
          </a:p>
        </p:txBody>
      </p:sp>
    </p:spTree>
    <p:extLst>
      <p:ext uri="{BB962C8B-B14F-4D97-AF65-F5344CB8AC3E}">
        <p14:creationId xmlns:p14="http://schemas.microsoft.com/office/powerpoint/2010/main" val="3733037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348372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4075369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30</a:t>
            </a:fld>
            <a:endParaRPr lang="en-US"/>
          </a:p>
        </p:txBody>
      </p:sp>
    </p:spTree>
    <p:extLst>
      <p:ext uri="{BB962C8B-B14F-4D97-AF65-F5344CB8AC3E}">
        <p14:creationId xmlns:p14="http://schemas.microsoft.com/office/powerpoint/2010/main" val="3040754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982183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3615215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THU NGUYỄN(</a:t>
            </a:r>
            <a:r>
              <a:rPr lang="en-US" baseline="0"/>
              <a:t> 0368218377)</a:t>
            </a:r>
            <a:endParaRPr lang="en-US"/>
          </a:p>
          <a:p>
            <a:endParaRPr lang="en-US"/>
          </a:p>
        </p:txBody>
      </p:sp>
      <p:sp>
        <p:nvSpPr>
          <p:cNvPr id="4" name="Slide Number Placeholder 3"/>
          <p:cNvSpPr>
            <a:spLocks noGrp="1"/>
          </p:cNvSpPr>
          <p:nvPr>
            <p:ph type="sldNum" sz="quarter" idx="10"/>
          </p:nvPr>
        </p:nvSpPr>
        <p:spPr/>
        <p:txBody>
          <a:bodyPr/>
          <a:lstStyle/>
          <a:p>
            <a:fld id="{BA9A9A46-E416-48B9-A23C-592C525C0645}" type="slidenum">
              <a:rPr lang="en-US" smtClean="0"/>
              <a:t>3</a:t>
            </a:fld>
            <a:endParaRPr lang="en-US"/>
          </a:p>
        </p:txBody>
      </p:sp>
    </p:spTree>
    <p:extLst>
      <p:ext uri="{BB962C8B-B14F-4D97-AF65-F5344CB8AC3E}">
        <p14:creationId xmlns:p14="http://schemas.microsoft.com/office/powerpoint/2010/main" val="646630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3922148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22295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4101228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18406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8287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6</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58492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291717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227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799004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7/7/2022</a:t>
            </a:r>
            <a:endParaRPr lang="en-US" dirty="0"/>
          </a:p>
        </p:txBody>
      </p:sp>
      <p:sp>
        <p:nvSpPr>
          <p:cNvPr id="5" name="Footer Placeholder 4"/>
          <p:cNvSpPr>
            <a:spLocks noGrp="1"/>
          </p:cNvSpPr>
          <p:nvPr>
            <p:ph type="ftr" sz="quarter" idx="11"/>
          </p:nvPr>
        </p:nvSpPr>
        <p:spPr/>
        <p:txBody>
          <a:bodyPr/>
          <a:lstStyle/>
          <a:p>
            <a:r>
              <a:rPr lang="en-US"/>
              <a:t>0919574295</a:t>
            </a:r>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41382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12/5/2022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919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12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947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989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F4B2B0-5692-4608-AE5E-181004025582}" type="datetimeFigureOut">
              <a:rPr lang="en-US" smtClean="0">
                <a:solidFill>
                  <a:prstClr val="black">
                    <a:tint val="75000"/>
                  </a:prstClr>
                </a:solidFill>
              </a:rPr>
              <a:pPr/>
              <a:t>12/5/2022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516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F4B2B0-5692-4608-AE5E-181004025582}" type="datetimeFigureOut">
              <a:rPr lang="en-US" smtClean="0">
                <a:solidFill>
                  <a:prstClr val="black">
                    <a:tint val="75000"/>
                  </a:prstClr>
                </a:solidFill>
              </a:rPr>
              <a:pPr/>
              <a:t>12/5/2022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982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4B2B0-5692-4608-AE5E-181004025582}" type="datetimeFigureOut">
              <a:rPr lang="en-US" smtClean="0">
                <a:solidFill>
                  <a:prstClr val="black">
                    <a:tint val="75000"/>
                  </a:prstClr>
                </a:solidFill>
              </a:rPr>
              <a:pPr/>
              <a:t>12/5/2022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315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6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465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689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907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353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601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866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542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12/5/2022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052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12/5/2022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74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12/5/2022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936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06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465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105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01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jp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12/5/2022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1F4B2B0-5692-4608-AE5E-181004025582}"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64809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BB504A-11D5-4594-99D7-C9A16AF1D067}"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32163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0.png"/><Relationship Id="rId4" Type="http://schemas.openxmlformats.org/officeDocument/2006/relationships/image" Target="../media/image39.jpg"/></Relationships>
</file>

<file path=ppt/slides/_rels/slide42.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slide" Target="slide45.xml"/><Relationship Id="rId18" Type="http://schemas.openxmlformats.org/officeDocument/2006/relationships/image" Target="../media/image40.png"/><Relationship Id="rId3" Type="http://schemas.openxmlformats.org/officeDocument/2006/relationships/slideLayout" Target="../slideLayouts/slideLayout33.xml"/><Relationship Id="rId21" Type="http://schemas.microsoft.com/office/2007/relationships/hdphoto" Target="../media/hdphoto6.wdp"/><Relationship Id="rId7" Type="http://schemas.openxmlformats.org/officeDocument/2006/relationships/slide" Target="slide46.xml"/><Relationship Id="rId12" Type="http://schemas.openxmlformats.org/officeDocument/2006/relationships/slide" Target="slide47.xml"/><Relationship Id="rId17" Type="http://schemas.openxmlformats.org/officeDocument/2006/relationships/image" Target="../media/image45.png"/><Relationship Id="rId2" Type="http://schemas.openxmlformats.org/officeDocument/2006/relationships/audio" Target="../media/media2.mp3"/><Relationship Id="rId16" Type="http://schemas.microsoft.com/office/2007/relationships/hdphoto" Target="../media/hdphoto5.wdp"/><Relationship Id="rId20" Type="http://schemas.openxmlformats.org/officeDocument/2006/relationships/image" Target="../media/image47.png"/><Relationship Id="rId1" Type="http://schemas.microsoft.com/office/2007/relationships/media" Target="../media/media2.mp3"/><Relationship Id="rId6" Type="http://schemas.openxmlformats.org/officeDocument/2006/relationships/image" Target="../media/image42.jpg"/><Relationship Id="rId11" Type="http://schemas.openxmlformats.org/officeDocument/2006/relationships/slide" Target="slide44.xml"/><Relationship Id="rId24" Type="http://schemas.openxmlformats.org/officeDocument/2006/relationships/slide" Target="slide20.xml"/><Relationship Id="rId5" Type="http://schemas.openxmlformats.org/officeDocument/2006/relationships/slide" Target="slide43.xml"/><Relationship Id="rId15" Type="http://schemas.openxmlformats.org/officeDocument/2006/relationships/image" Target="../media/image44.png"/><Relationship Id="rId23" Type="http://schemas.microsoft.com/office/2007/relationships/hdphoto" Target="../media/hdphoto7.wdp"/><Relationship Id="rId10" Type="http://schemas.openxmlformats.org/officeDocument/2006/relationships/image" Target="../media/image43.jpeg"/><Relationship Id="rId19" Type="http://schemas.openxmlformats.org/officeDocument/2006/relationships/image" Target="../media/image46.gif"/><Relationship Id="rId4" Type="http://schemas.openxmlformats.org/officeDocument/2006/relationships/image" Target="../media/image41.jpg"/><Relationship Id="rId9" Type="http://schemas.openxmlformats.org/officeDocument/2006/relationships/slide" Target="slide49.xml"/><Relationship Id="rId14" Type="http://schemas.openxmlformats.org/officeDocument/2006/relationships/slide" Target="slide50.xml"/><Relationship Id="rId22"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49.jpg"/><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51.jpg"/><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52.jpg"/><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49.jpg"/><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53.jpg"/><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54.jpg"/><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55.jpg"/><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56.png"/><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3" name="Picture 2"/>
          <p:cNvPicPr>
            <a:picLocks noChangeAspect="1"/>
          </p:cNvPicPr>
          <p:nvPr/>
        </p:nvPicPr>
        <p:blipFill>
          <a:blip r:embed="rId3"/>
          <a:stretch>
            <a:fillRect/>
          </a:stretch>
        </p:blipFill>
        <p:spPr>
          <a:xfrm>
            <a:off x="398859" y="705210"/>
            <a:ext cx="3422531" cy="2218256"/>
          </a:xfrm>
          <a:prstGeom prst="rect">
            <a:avLst/>
          </a:prstGeom>
        </p:spPr>
      </p:pic>
      <p:pic>
        <p:nvPicPr>
          <p:cNvPr id="4" name="Picture 3"/>
          <p:cNvPicPr>
            <a:picLocks noChangeAspect="1"/>
          </p:cNvPicPr>
          <p:nvPr/>
        </p:nvPicPr>
        <p:blipFill>
          <a:blip r:embed="rId4"/>
          <a:stretch>
            <a:fillRect/>
          </a:stretch>
        </p:blipFill>
        <p:spPr>
          <a:xfrm>
            <a:off x="4710022" y="705210"/>
            <a:ext cx="3771900" cy="2218256"/>
          </a:xfrm>
          <a:prstGeom prst="rect">
            <a:avLst/>
          </a:prstGeom>
        </p:spPr>
      </p:pic>
      <p:sp>
        <p:nvSpPr>
          <p:cNvPr id="8" name="Rounded Rectangle 7"/>
          <p:cNvSpPr/>
          <p:nvPr/>
        </p:nvSpPr>
        <p:spPr>
          <a:xfrm>
            <a:off x="621103" y="3001993"/>
            <a:ext cx="2549105" cy="5305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Times New Roman" panose="02020603050405020304" pitchFamily="18" charset="0"/>
                <a:cs typeface="Times New Roman" panose="02020603050405020304" pitchFamily="18" charset="0"/>
              </a:rPr>
              <a:t>Áo bà ba-khăn rằn</a:t>
            </a:r>
          </a:p>
        </p:txBody>
      </p:sp>
      <p:sp>
        <p:nvSpPr>
          <p:cNvPr id="9" name="Rounded Rectangle 8"/>
          <p:cNvSpPr/>
          <p:nvPr/>
        </p:nvSpPr>
        <p:spPr>
          <a:xfrm>
            <a:off x="5321419" y="3103354"/>
            <a:ext cx="3108746" cy="5305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Đờn ca tài tử trên sông</a:t>
            </a:r>
          </a:p>
        </p:txBody>
      </p:sp>
    </p:spTree>
    <p:extLst>
      <p:ext uri="{BB962C8B-B14F-4D97-AF65-F5344CB8AC3E}">
        <p14:creationId xmlns:p14="http://schemas.microsoft.com/office/powerpoint/2010/main" val="2666683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6836" y="1777668"/>
            <a:ext cx="1653868" cy="1005796"/>
            <a:chOff x="2116374" y="1969"/>
            <a:chExt cx="1143170" cy="743060"/>
          </a:xfrm>
        </p:grpSpPr>
        <p:sp>
          <p:nvSpPr>
            <p:cNvPr id="11" name="Rounded Rectangle 10"/>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Lúa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keo</a:t>
              </a:r>
              <a:endParaRPr lang="en-US" sz="2800" dirty="0">
                <a:latin typeface="Times New Roman" panose="02020603050405020304" pitchFamily="18" charset="0"/>
                <a:cs typeface="Times New Roman" panose="02020603050405020304" pitchFamily="18" charset="0"/>
              </a:endParaRPr>
            </a:p>
          </p:txBody>
        </p:sp>
        <p:sp>
          <p:nvSpPr>
            <p:cNvPr id="12"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5364088" y="3671627"/>
            <a:ext cx="1653868" cy="1005796"/>
            <a:chOff x="3342826" y="1228421"/>
            <a:chExt cx="1143170" cy="743060"/>
          </a:xfrm>
        </p:grpSpPr>
        <p:sp>
          <p:nvSpPr>
            <p:cNvPr id="15" name="Rounded Rectangle 14"/>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Lụy</a:t>
              </a:r>
              <a:endParaRPr lang="en-US" sz="2800" dirty="0">
                <a:latin typeface="Times New Roman" panose="02020603050405020304" pitchFamily="18" charset="0"/>
                <a:cs typeface="Times New Roman" panose="02020603050405020304" pitchFamily="18" charset="0"/>
              </a:endParaRPr>
            </a:p>
          </p:txBody>
        </p:sp>
        <p:sp>
          <p:nvSpPr>
            <p:cNvPr id="16"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3605047" y="2280566"/>
            <a:ext cx="1653868" cy="1005796"/>
            <a:chOff x="2116374" y="2454873"/>
            <a:chExt cx="1143170" cy="743060"/>
          </a:xfrm>
        </p:grpSpPr>
        <p:sp>
          <p:nvSpPr>
            <p:cNvPr id="18" name="Rounded Rectangle 17"/>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Nọc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cấy</a:t>
              </a:r>
              <a:endParaRPr lang="en-US" sz="2800" dirty="0">
                <a:latin typeface="Times New Roman" panose="02020603050405020304" pitchFamily="18" charset="0"/>
                <a:cs typeface="Times New Roman" panose="02020603050405020304" pitchFamily="18" charset="0"/>
              </a:endParaRPr>
            </a:p>
          </p:txBody>
        </p:sp>
        <p:sp>
          <p:nvSpPr>
            <p:cNvPr id="19"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500192" y="3168729"/>
            <a:ext cx="1653868" cy="1005796"/>
            <a:chOff x="889922" y="1228421"/>
            <a:chExt cx="1143170" cy="743060"/>
          </a:xfrm>
        </p:grpSpPr>
        <p:sp>
          <p:nvSpPr>
            <p:cNvPr id="25" name="Rounded Rectangle 24"/>
            <p:cNvSpPr/>
            <p:nvPr/>
          </p:nvSpPr>
          <p:spPr>
            <a:xfrm>
              <a:off x="889922" y="1228421"/>
              <a:ext cx="1143170" cy="743060"/>
            </a:xfrm>
            <a:prstGeom prst="roundRect">
              <a:avLst/>
            </a:prstGeom>
            <a:solidFill>
              <a:schemeClr val="accent2">
                <a:lumMod val="60000"/>
                <a:lumOff val="40000"/>
              </a:schemeClr>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Núng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tiền</a:t>
              </a:r>
              <a:endParaRPr lang="en-US" sz="2800" dirty="0">
                <a:latin typeface="Times New Roman" panose="02020603050405020304" pitchFamily="18" charset="0"/>
                <a:cs typeface="Times New Roman" panose="02020603050405020304" pitchFamily="18" charset="0"/>
              </a:endParaRPr>
            </a:p>
          </p:txBody>
        </p:sp>
        <p:sp>
          <p:nvSpPr>
            <p:cNvPr id="26"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6898613" y="2162933"/>
            <a:ext cx="1653868" cy="1005796"/>
            <a:chOff x="3342826" y="1228421"/>
            <a:chExt cx="1143170" cy="743060"/>
          </a:xfrm>
        </p:grpSpPr>
        <p:sp>
          <p:nvSpPr>
            <p:cNvPr id="28" name="Rounded Rectangle 27"/>
            <p:cNvSpPr/>
            <p:nvPr/>
          </p:nvSpPr>
          <p:spPr>
            <a:xfrm>
              <a:off x="3342826" y="1228421"/>
              <a:ext cx="1143170" cy="74306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p:txBody>
        </p:sp>
        <p:sp>
          <p:nvSpPr>
            <p:cNvPr id="29"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0" y="0"/>
            <a:ext cx="9144000" cy="1106365"/>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39552" y="241202"/>
            <a:ext cx="6875915" cy="1095515"/>
          </a:xfrm>
          <a:prstGeom prst="rect">
            <a:avLst/>
          </a:prstGeom>
        </p:spPr>
      </p:pic>
      <p:pic>
        <p:nvPicPr>
          <p:cNvPr id="31" name="Picture 30"/>
          <p:cNvPicPr>
            <a:picLocks noChangeAspect="1"/>
          </p:cNvPicPr>
          <p:nvPr/>
        </p:nvPicPr>
        <p:blipFill>
          <a:blip r:embed="rId4"/>
          <a:stretch>
            <a:fillRect/>
          </a:stretch>
        </p:blipFill>
        <p:spPr>
          <a:xfrm>
            <a:off x="6943259" y="79959"/>
            <a:ext cx="1822420" cy="1785971"/>
          </a:xfrm>
          <a:prstGeom prst="rect">
            <a:avLst/>
          </a:prstGeom>
        </p:spPr>
      </p:pic>
    </p:spTree>
    <p:extLst>
      <p:ext uri="{BB962C8B-B14F-4D97-AF65-F5344CB8AC3E}">
        <p14:creationId xmlns:p14="http://schemas.microsoft.com/office/powerpoint/2010/main" val="24867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80">
                                          <p:stCondLst>
                                            <p:cond delay="0"/>
                                          </p:stCondLst>
                                        </p:cTn>
                                        <p:tgtEl>
                                          <p:spTgt spid="17"/>
                                        </p:tgtEl>
                                      </p:cBhvr>
                                    </p:animEffect>
                                    <p:anim calcmode="lin" valueType="num">
                                      <p:cBhvr>
                                        <p:cTn id="4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5" dur="26">
                                          <p:stCondLst>
                                            <p:cond delay="650"/>
                                          </p:stCondLst>
                                        </p:cTn>
                                        <p:tgtEl>
                                          <p:spTgt spid="17"/>
                                        </p:tgtEl>
                                      </p:cBhvr>
                                      <p:to x="100000" y="60000"/>
                                    </p:animScale>
                                    <p:animScale>
                                      <p:cBhvr>
                                        <p:cTn id="46" dur="166" decel="50000">
                                          <p:stCondLst>
                                            <p:cond delay="676"/>
                                          </p:stCondLst>
                                        </p:cTn>
                                        <p:tgtEl>
                                          <p:spTgt spid="17"/>
                                        </p:tgtEl>
                                      </p:cBhvr>
                                      <p:to x="100000" y="100000"/>
                                    </p:animScale>
                                    <p:animScale>
                                      <p:cBhvr>
                                        <p:cTn id="47" dur="26">
                                          <p:stCondLst>
                                            <p:cond delay="1312"/>
                                          </p:stCondLst>
                                        </p:cTn>
                                        <p:tgtEl>
                                          <p:spTgt spid="17"/>
                                        </p:tgtEl>
                                      </p:cBhvr>
                                      <p:to x="100000" y="80000"/>
                                    </p:animScale>
                                    <p:animScale>
                                      <p:cBhvr>
                                        <p:cTn id="48" dur="166" decel="50000">
                                          <p:stCondLst>
                                            <p:cond delay="1338"/>
                                          </p:stCondLst>
                                        </p:cTn>
                                        <p:tgtEl>
                                          <p:spTgt spid="17"/>
                                        </p:tgtEl>
                                      </p:cBhvr>
                                      <p:to x="100000" y="100000"/>
                                    </p:animScale>
                                    <p:animScale>
                                      <p:cBhvr>
                                        <p:cTn id="49" dur="26">
                                          <p:stCondLst>
                                            <p:cond delay="1642"/>
                                          </p:stCondLst>
                                        </p:cTn>
                                        <p:tgtEl>
                                          <p:spTgt spid="17"/>
                                        </p:tgtEl>
                                      </p:cBhvr>
                                      <p:to x="100000" y="90000"/>
                                    </p:animScale>
                                    <p:animScale>
                                      <p:cBhvr>
                                        <p:cTn id="50" dur="166" decel="50000">
                                          <p:stCondLst>
                                            <p:cond delay="1668"/>
                                          </p:stCondLst>
                                        </p:cTn>
                                        <p:tgtEl>
                                          <p:spTgt spid="17"/>
                                        </p:tgtEl>
                                      </p:cBhvr>
                                      <p:to x="100000" y="100000"/>
                                    </p:animScale>
                                    <p:animScale>
                                      <p:cBhvr>
                                        <p:cTn id="51" dur="26">
                                          <p:stCondLst>
                                            <p:cond delay="1808"/>
                                          </p:stCondLst>
                                        </p:cTn>
                                        <p:tgtEl>
                                          <p:spTgt spid="17"/>
                                        </p:tgtEl>
                                      </p:cBhvr>
                                      <p:to x="100000" y="95000"/>
                                    </p:animScale>
                                    <p:animScale>
                                      <p:cBhvr>
                                        <p:cTn id="52" dur="166" decel="50000">
                                          <p:stCondLst>
                                            <p:cond delay="1834"/>
                                          </p:stCondLst>
                                        </p:cTn>
                                        <p:tgtEl>
                                          <p:spTgt spid="1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80">
                                          <p:stCondLst>
                                            <p:cond delay="0"/>
                                          </p:stCondLst>
                                        </p:cTn>
                                        <p:tgtEl>
                                          <p:spTgt spid="27"/>
                                        </p:tgtEl>
                                      </p:cBhvr>
                                    </p:animEffect>
                                    <p:anim calcmode="lin" valueType="num">
                                      <p:cBhvr>
                                        <p:cTn id="7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7" dur="26">
                                          <p:stCondLst>
                                            <p:cond delay="650"/>
                                          </p:stCondLst>
                                        </p:cTn>
                                        <p:tgtEl>
                                          <p:spTgt spid="27"/>
                                        </p:tgtEl>
                                      </p:cBhvr>
                                      <p:to x="100000" y="60000"/>
                                    </p:animScale>
                                    <p:animScale>
                                      <p:cBhvr>
                                        <p:cTn id="78" dur="166" decel="50000">
                                          <p:stCondLst>
                                            <p:cond delay="676"/>
                                          </p:stCondLst>
                                        </p:cTn>
                                        <p:tgtEl>
                                          <p:spTgt spid="27"/>
                                        </p:tgtEl>
                                      </p:cBhvr>
                                      <p:to x="100000" y="100000"/>
                                    </p:animScale>
                                    <p:animScale>
                                      <p:cBhvr>
                                        <p:cTn id="79" dur="26">
                                          <p:stCondLst>
                                            <p:cond delay="1312"/>
                                          </p:stCondLst>
                                        </p:cTn>
                                        <p:tgtEl>
                                          <p:spTgt spid="27"/>
                                        </p:tgtEl>
                                      </p:cBhvr>
                                      <p:to x="100000" y="80000"/>
                                    </p:animScale>
                                    <p:animScale>
                                      <p:cBhvr>
                                        <p:cTn id="80" dur="166" decel="50000">
                                          <p:stCondLst>
                                            <p:cond delay="1338"/>
                                          </p:stCondLst>
                                        </p:cTn>
                                        <p:tgtEl>
                                          <p:spTgt spid="27"/>
                                        </p:tgtEl>
                                      </p:cBhvr>
                                      <p:to x="100000" y="100000"/>
                                    </p:animScale>
                                    <p:animScale>
                                      <p:cBhvr>
                                        <p:cTn id="81" dur="26">
                                          <p:stCondLst>
                                            <p:cond delay="1642"/>
                                          </p:stCondLst>
                                        </p:cTn>
                                        <p:tgtEl>
                                          <p:spTgt spid="27"/>
                                        </p:tgtEl>
                                      </p:cBhvr>
                                      <p:to x="100000" y="90000"/>
                                    </p:animScale>
                                    <p:animScale>
                                      <p:cBhvr>
                                        <p:cTn id="82" dur="166" decel="50000">
                                          <p:stCondLst>
                                            <p:cond delay="1668"/>
                                          </p:stCondLst>
                                        </p:cTn>
                                        <p:tgtEl>
                                          <p:spTgt spid="27"/>
                                        </p:tgtEl>
                                      </p:cBhvr>
                                      <p:to x="100000" y="100000"/>
                                    </p:animScale>
                                    <p:animScale>
                                      <p:cBhvr>
                                        <p:cTn id="83" dur="26">
                                          <p:stCondLst>
                                            <p:cond delay="1808"/>
                                          </p:stCondLst>
                                        </p:cTn>
                                        <p:tgtEl>
                                          <p:spTgt spid="27"/>
                                        </p:tgtEl>
                                      </p:cBhvr>
                                      <p:to x="100000" y="95000"/>
                                    </p:animScale>
                                    <p:animScale>
                                      <p:cBhvr>
                                        <p:cTn id="84"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2" name="Picture 1"/>
          <p:cNvPicPr>
            <a:picLocks noChangeAspect="1"/>
          </p:cNvPicPr>
          <p:nvPr/>
        </p:nvPicPr>
        <p:blipFill>
          <a:blip r:embed="rId3"/>
          <a:stretch>
            <a:fillRect/>
          </a:stretch>
        </p:blipFill>
        <p:spPr>
          <a:xfrm>
            <a:off x="756533" y="369277"/>
            <a:ext cx="3617061" cy="3264145"/>
          </a:xfrm>
          <a:prstGeom prst="rect">
            <a:avLst/>
          </a:prstGeom>
        </p:spPr>
      </p:pic>
      <p:sp>
        <p:nvSpPr>
          <p:cNvPr id="3" name="Rounded Rectangle 2"/>
          <p:cNvSpPr/>
          <p:nvPr/>
        </p:nvSpPr>
        <p:spPr>
          <a:xfrm>
            <a:off x="4367186" y="1576359"/>
            <a:ext cx="4389954" cy="197556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Times New Roman" panose="02020603050405020304" pitchFamily="18" charset="0"/>
                <a:cs typeface="Times New Roman" panose="02020603050405020304" pitchFamily="18" charset="0"/>
              </a:rPr>
              <a:t>Gò me </a:t>
            </a:r>
            <a:r>
              <a:rPr lang="vi-VN" sz="2400">
                <a:solidFill>
                  <a:schemeClr val="tx1"/>
                </a:solidFill>
                <a:latin typeface="Times New Roman" panose="02020603050405020304" pitchFamily="18" charset="0"/>
                <a:cs typeface="Times New Roman" panose="02020603050405020304" pitchFamily="18" charset="0"/>
              </a:rPr>
              <a:t>là địa danh nổi tiếng thuộc ấp </a:t>
            </a:r>
            <a:r>
              <a:rPr lang="en-US" sz="2400">
                <a:solidFill>
                  <a:schemeClr val="tx1"/>
                </a:solidFill>
                <a:latin typeface="Times New Roman" panose="02020603050405020304" pitchFamily="18" charset="0"/>
                <a:cs typeface="Times New Roman" panose="02020603050405020304" pitchFamily="18" charset="0"/>
              </a:rPr>
              <a:t>Gò me </a:t>
            </a:r>
            <a:r>
              <a:rPr lang="vi-VN" sz="2400">
                <a:solidFill>
                  <a:schemeClr val="tx1"/>
                </a:solidFill>
                <a:latin typeface="Times New Roman" panose="02020603050405020304" pitchFamily="18" charset="0"/>
                <a:cs typeface="Times New Roman" panose="02020603050405020304" pitchFamily="18" charset="0"/>
              </a:rPr>
              <a:t> xã Bình Tân huyện </a:t>
            </a:r>
            <a:r>
              <a:rPr lang="en-US" sz="2400">
                <a:solidFill>
                  <a:schemeClr val="tx1"/>
                </a:solidFill>
                <a:latin typeface="Times New Roman" panose="02020603050405020304" pitchFamily="18" charset="0"/>
                <a:cs typeface="Times New Roman" panose="02020603050405020304" pitchFamily="18" charset="0"/>
              </a:rPr>
              <a:t>G</a:t>
            </a:r>
            <a:r>
              <a:rPr lang="vi-VN" sz="2400">
                <a:solidFill>
                  <a:schemeClr val="tx1"/>
                </a:solidFill>
                <a:latin typeface="Times New Roman" panose="02020603050405020304" pitchFamily="18" charset="0"/>
                <a:cs typeface="Times New Roman" panose="02020603050405020304" pitchFamily="18" charset="0"/>
              </a:rPr>
              <a:t>ò </a:t>
            </a:r>
            <a:r>
              <a:rPr lang="en-US" sz="2400">
                <a:solidFill>
                  <a:schemeClr val="tx1"/>
                </a:solidFill>
                <a:latin typeface="Times New Roman" panose="02020603050405020304" pitchFamily="18" charset="0"/>
                <a:cs typeface="Times New Roman" panose="02020603050405020304" pitchFamily="18" charset="0"/>
              </a:rPr>
              <a:t>C</a:t>
            </a:r>
            <a:r>
              <a:rPr lang="vi-VN" sz="2400">
                <a:solidFill>
                  <a:schemeClr val="tx1"/>
                </a:solidFill>
                <a:latin typeface="Times New Roman" panose="02020603050405020304" pitchFamily="18" charset="0"/>
                <a:cs typeface="Times New Roman" panose="02020603050405020304" pitchFamily="18" charset="0"/>
              </a:rPr>
              <a:t>ông Đông tỉnh Tiền Giang quê hương của nhà thơ. </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929787" y="3633422"/>
            <a:ext cx="3264145" cy="791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FFFF00"/>
                </a:solidFill>
                <a:latin typeface="Times New Roman" panose="02020603050405020304" pitchFamily="18" charset="0"/>
                <a:cs typeface="Times New Roman" panose="02020603050405020304" pitchFamily="18" charset="0"/>
              </a:rPr>
              <a:t>Một đầm sen nổi tiếng tại </a:t>
            </a:r>
            <a:r>
              <a:rPr lang="en-US" sz="2400">
                <a:solidFill>
                  <a:srgbClr val="FFFF00"/>
                </a:solidFill>
                <a:latin typeface="Times New Roman" panose="02020603050405020304" pitchFamily="18" charset="0"/>
                <a:cs typeface="Times New Roman" panose="02020603050405020304" pitchFamily="18" charset="0"/>
              </a:rPr>
              <a:t>Gò Me</a:t>
            </a:r>
          </a:p>
        </p:txBody>
      </p:sp>
      <p:sp>
        <p:nvSpPr>
          <p:cNvPr id="5" name="Oval 4"/>
          <p:cNvSpPr/>
          <p:nvPr/>
        </p:nvSpPr>
        <p:spPr>
          <a:xfrm>
            <a:off x="4373593" y="90578"/>
            <a:ext cx="4770407" cy="82166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TÌM HIỂU CHÚ THÍCH</a:t>
            </a:r>
          </a:p>
        </p:txBody>
      </p:sp>
    </p:spTree>
    <p:extLst>
      <p:ext uri="{BB962C8B-B14F-4D97-AF65-F5344CB8AC3E}">
        <p14:creationId xmlns:p14="http://schemas.microsoft.com/office/powerpoint/2010/main" val="32513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12</a:t>
            </a:fld>
            <a:endParaRPr lang="en-US" dirty="0"/>
          </a:p>
        </p:txBody>
      </p:sp>
      <p:sp>
        <p:nvSpPr>
          <p:cNvPr id="4" name="Rounded Rectangle 3"/>
          <p:cNvSpPr/>
          <p:nvPr/>
        </p:nvSpPr>
        <p:spPr>
          <a:xfrm>
            <a:off x="1582616" y="3363058"/>
            <a:ext cx="4615962" cy="791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latin typeface="Times New Roman" panose="02020603050405020304" pitchFamily="18" charset="0"/>
                <a:cs typeface="Times New Roman" panose="02020603050405020304" pitchFamily="18" charset="0"/>
              </a:rPr>
              <a:t>Bờ biển Gò Công Đông tuyệt đẹp</a:t>
            </a:r>
          </a:p>
        </p:txBody>
      </p:sp>
      <p:pic>
        <p:nvPicPr>
          <p:cNvPr id="7" name="Picture 6"/>
          <p:cNvPicPr>
            <a:picLocks noChangeAspect="1"/>
          </p:cNvPicPr>
          <p:nvPr/>
        </p:nvPicPr>
        <p:blipFill>
          <a:blip r:embed="rId3"/>
          <a:stretch>
            <a:fillRect/>
          </a:stretch>
        </p:blipFill>
        <p:spPr>
          <a:xfrm>
            <a:off x="1239716" y="422031"/>
            <a:ext cx="5460023" cy="2835519"/>
          </a:xfrm>
          <a:prstGeom prst="rect">
            <a:avLst/>
          </a:prstGeom>
        </p:spPr>
      </p:pic>
    </p:spTree>
    <p:extLst>
      <p:ext uri="{BB962C8B-B14F-4D97-AF65-F5344CB8AC3E}">
        <p14:creationId xmlns:p14="http://schemas.microsoft.com/office/powerpoint/2010/main" val="411596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3" name="Picture 2"/>
          <p:cNvPicPr>
            <a:picLocks noChangeAspect="1"/>
          </p:cNvPicPr>
          <p:nvPr/>
        </p:nvPicPr>
        <p:blipFill>
          <a:blip r:embed="rId3"/>
          <a:stretch>
            <a:fillRect/>
          </a:stretch>
        </p:blipFill>
        <p:spPr>
          <a:xfrm>
            <a:off x="1754066" y="522697"/>
            <a:ext cx="5506183" cy="2398547"/>
          </a:xfrm>
          <a:prstGeom prst="rect">
            <a:avLst/>
          </a:prstGeom>
        </p:spPr>
      </p:pic>
      <p:sp>
        <p:nvSpPr>
          <p:cNvPr id="4" name="Rounded Rectangle 3"/>
          <p:cNvSpPr/>
          <p:nvPr/>
        </p:nvSpPr>
        <p:spPr>
          <a:xfrm>
            <a:off x="1754066" y="3250957"/>
            <a:ext cx="5427052" cy="844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latin typeface="Times New Roman" panose="02020603050405020304" pitchFamily="18" charset="0"/>
                <a:cs typeface="Times New Roman" panose="02020603050405020304" pitchFamily="18" charset="0"/>
              </a:rPr>
              <a:t>Hình ảnh con đê chắn song tại huyện</a:t>
            </a:r>
          </a:p>
          <a:p>
            <a:pPr algn="ctr"/>
            <a:r>
              <a:rPr lang="en-US" sz="2400">
                <a:solidFill>
                  <a:srgbClr val="FFFF00"/>
                </a:solidFill>
                <a:latin typeface="Times New Roman" panose="02020603050405020304" pitchFamily="18" charset="0"/>
                <a:cs typeface="Times New Roman" panose="02020603050405020304" pitchFamily="18" charset="0"/>
              </a:rPr>
              <a:t> Gò Công Đông </a:t>
            </a:r>
          </a:p>
        </p:txBody>
      </p:sp>
    </p:spTree>
    <p:extLst>
      <p:ext uri="{BB962C8B-B14F-4D97-AF65-F5344CB8AC3E}">
        <p14:creationId xmlns:p14="http://schemas.microsoft.com/office/powerpoint/2010/main" val="1305979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2" name="Picture 1"/>
          <p:cNvPicPr>
            <a:picLocks noChangeAspect="1"/>
          </p:cNvPicPr>
          <p:nvPr/>
        </p:nvPicPr>
        <p:blipFill>
          <a:blip r:embed="rId3"/>
          <a:stretch>
            <a:fillRect/>
          </a:stretch>
        </p:blipFill>
        <p:spPr>
          <a:xfrm>
            <a:off x="5413864" y="1101397"/>
            <a:ext cx="1117391" cy="1285715"/>
          </a:xfrm>
          <a:prstGeom prst="rect">
            <a:avLst/>
          </a:prstGeom>
        </p:spPr>
      </p:pic>
      <p:pic>
        <p:nvPicPr>
          <p:cNvPr id="3" name="Picture 2"/>
          <p:cNvPicPr>
            <a:picLocks noChangeAspect="1"/>
          </p:cNvPicPr>
          <p:nvPr/>
        </p:nvPicPr>
        <p:blipFill>
          <a:blip r:embed="rId4"/>
          <a:stretch>
            <a:fillRect/>
          </a:stretch>
        </p:blipFill>
        <p:spPr>
          <a:xfrm>
            <a:off x="1668341" y="481379"/>
            <a:ext cx="3745523" cy="2149719"/>
          </a:xfrm>
          <a:prstGeom prst="rect">
            <a:avLst/>
          </a:prstGeom>
        </p:spPr>
      </p:pic>
      <p:sp>
        <p:nvSpPr>
          <p:cNvPr id="4" name="Rounded Rectangle 3"/>
          <p:cNvSpPr/>
          <p:nvPr/>
        </p:nvSpPr>
        <p:spPr>
          <a:xfrm>
            <a:off x="1457325" y="2690447"/>
            <a:ext cx="4352192" cy="129246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a:solidFill>
                  <a:schemeClr val="tx1"/>
                </a:solidFill>
                <a:latin typeface="Times New Roman" panose="02020603050405020304" pitchFamily="18" charset="0"/>
                <a:cs typeface="Times New Roman" panose="02020603050405020304" pitchFamily="18" charset="0"/>
              </a:rPr>
              <a:t>Con đường hoa mười giờ nổi bật giữa cánh đồng lúa ở Gò Công Đông.</a:t>
            </a:r>
          </a:p>
        </p:txBody>
      </p:sp>
    </p:spTree>
    <p:extLst>
      <p:ext uri="{BB962C8B-B14F-4D97-AF65-F5344CB8AC3E}">
        <p14:creationId xmlns:p14="http://schemas.microsoft.com/office/powerpoint/2010/main" val="620526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2" name="Picture 1"/>
          <p:cNvPicPr>
            <a:picLocks noChangeAspect="1"/>
          </p:cNvPicPr>
          <p:nvPr/>
        </p:nvPicPr>
        <p:blipFill>
          <a:blip r:embed="rId3"/>
          <a:stretch>
            <a:fillRect/>
          </a:stretch>
        </p:blipFill>
        <p:spPr>
          <a:xfrm>
            <a:off x="398859" y="228154"/>
            <a:ext cx="3425795" cy="2288091"/>
          </a:xfrm>
          <a:prstGeom prst="rect">
            <a:avLst/>
          </a:prstGeom>
        </p:spPr>
      </p:pic>
      <p:sp>
        <p:nvSpPr>
          <p:cNvPr id="3" name="Rounded Rectangle 2"/>
          <p:cNvSpPr/>
          <p:nvPr/>
        </p:nvSpPr>
        <p:spPr>
          <a:xfrm>
            <a:off x="329712" y="3020158"/>
            <a:ext cx="3349870" cy="73855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Cánh đồng lúa sắp vào vụ thu hoạch ở Gò Công</a:t>
            </a:r>
          </a:p>
        </p:txBody>
      </p:sp>
      <p:pic>
        <p:nvPicPr>
          <p:cNvPr id="5" name="Picture 4"/>
          <p:cNvPicPr>
            <a:picLocks noChangeAspect="1"/>
          </p:cNvPicPr>
          <p:nvPr/>
        </p:nvPicPr>
        <p:blipFill>
          <a:blip r:embed="rId4"/>
          <a:stretch>
            <a:fillRect/>
          </a:stretch>
        </p:blipFill>
        <p:spPr>
          <a:xfrm>
            <a:off x="4114801" y="228154"/>
            <a:ext cx="4688498" cy="2288091"/>
          </a:xfrm>
          <a:prstGeom prst="rect">
            <a:avLst/>
          </a:prstGeom>
        </p:spPr>
      </p:pic>
      <p:sp>
        <p:nvSpPr>
          <p:cNvPr id="4" name="Rounded Rectangle 3"/>
          <p:cNvSpPr/>
          <p:nvPr/>
        </p:nvSpPr>
        <p:spPr>
          <a:xfrm>
            <a:off x="4114801" y="2921244"/>
            <a:ext cx="4774223" cy="174747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a:latin typeface="Times New Roman" panose="02020603050405020304" pitchFamily="18" charset="0"/>
                <a:cs typeface="Times New Roman" panose="02020603050405020304" pitchFamily="18" charset="0"/>
              </a:rPr>
              <a:t>Lúa nàng keo: một giống lúa cổ truyền thơm ngon đặc biệt, được người dân miền Tây Nam BGộ trông và gìn giữ từ hàng trăm năm.</a:t>
            </a:r>
          </a:p>
        </p:txBody>
      </p:sp>
    </p:spTree>
    <p:extLst>
      <p:ext uri="{BB962C8B-B14F-4D97-AF65-F5344CB8AC3E}">
        <p14:creationId xmlns:p14="http://schemas.microsoft.com/office/powerpoint/2010/main" val="723715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16</a:t>
            </a:fld>
            <a:endParaRPr lang="en-US" dirty="0"/>
          </a:p>
        </p:txBody>
      </p:sp>
      <p:sp>
        <p:nvSpPr>
          <p:cNvPr id="3" name="Rounded Rectangle 2"/>
          <p:cNvSpPr/>
          <p:nvPr/>
        </p:nvSpPr>
        <p:spPr>
          <a:xfrm>
            <a:off x="148807" y="3020158"/>
            <a:ext cx="4160087" cy="18968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latin typeface="Times New Roman" panose="02020603050405020304" pitchFamily="18" charset="0"/>
                <a:cs typeface="Times New Roman" panose="02020603050405020304" pitchFamily="18" charset="0"/>
              </a:rPr>
              <a:t>Núm </a:t>
            </a:r>
            <a:r>
              <a:rPr lang="vi-VN" sz="2400">
                <a:latin typeface="Times New Roman" panose="02020603050405020304" pitchFamily="18" charset="0"/>
                <a:cs typeface="Times New Roman" panose="02020603050405020304" pitchFamily="18" charset="0"/>
              </a:rPr>
              <a:t>đồng tiền </a:t>
            </a:r>
            <a:r>
              <a:rPr lang="en-US" sz="2400">
                <a:latin typeface="Times New Roman" panose="02020603050405020304" pitchFamily="18" charset="0"/>
                <a:cs typeface="Times New Roman" panose="02020603050405020304" pitchFamily="18" charset="0"/>
              </a:rPr>
              <a:t>(</a:t>
            </a:r>
            <a:r>
              <a:rPr lang="vi-VN" sz="2400">
                <a:latin typeface="Times New Roman" panose="02020603050405020304" pitchFamily="18" charset="0"/>
                <a:cs typeface="Times New Roman" panose="02020603050405020304" pitchFamily="18" charset="0"/>
              </a:rPr>
              <a:t>như </a:t>
            </a:r>
            <a:r>
              <a:rPr lang="en-US" sz="2400">
                <a:latin typeface="Times New Roman" panose="02020603050405020304" pitchFamily="18" charset="0"/>
                <a:cs typeface="Times New Roman" panose="02020603050405020304" pitchFamily="18" charset="0"/>
              </a:rPr>
              <a:t>“lúm</a:t>
            </a:r>
            <a:r>
              <a:rPr lang="vi-VN" sz="2400">
                <a:latin typeface="Times New Roman" panose="02020603050405020304" pitchFamily="18" charset="0"/>
                <a:cs typeface="Times New Roman" panose="02020603050405020304" pitchFamily="18" charset="0"/>
              </a:rPr>
              <a:t> đồng tiền</a:t>
            </a:r>
            <a:r>
              <a:rPr lang="en-US" sz="2400">
                <a:latin typeface="Times New Roman" panose="02020603050405020304" pitchFamily="18" charset="0"/>
                <a:cs typeface="Times New Roman" panose="02020603050405020304" pitchFamily="18" charset="0"/>
              </a:rPr>
              <a:t>”</a:t>
            </a:r>
            <a:r>
              <a:rPr lang="vi-VN" sz="2400">
                <a:latin typeface="Times New Roman" panose="02020603050405020304" pitchFamily="18" charset="0"/>
                <a:cs typeface="Times New Roman" panose="02020603050405020304" pitchFamily="18" charset="0"/>
              </a:rPr>
              <a:t> chỗ h</a:t>
            </a:r>
            <a:r>
              <a:rPr lang="en-US" sz="2400">
                <a:latin typeface="Times New Roman" panose="02020603050405020304" pitchFamily="18" charset="0"/>
                <a:cs typeface="Times New Roman" panose="02020603050405020304" pitchFamily="18" charset="0"/>
              </a:rPr>
              <a:t>ơi lõm</a:t>
            </a:r>
            <a:r>
              <a:rPr lang="vi-VN" sz="2400">
                <a:latin typeface="Times New Roman" panose="02020603050405020304" pitchFamily="18" charset="0"/>
                <a:cs typeface="Times New Roman" panose="02020603050405020304" pitchFamily="18" charset="0"/>
              </a:rPr>
              <a:t> thường hiện ra ở má</a:t>
            </a:r>
            <a:r>
              <a:rPr lang="en-US" sz="2400">
                <a:latin typeface="Times New Roman" panose="02020603050405020304" pitchFamily="18" charset="0"/>
                <a:cs typeface="Times New Roman" panose="02020603050405020304" pitchFamily="18" charset="0"/>
              </a:rPr>
              <a:t>,</a:t>
            </a:r>
            <a:r>
              <a:rPr lang="vi-VN" sz="2400">
                <a:latin typeface="Times New Roman" panose="02020603050405020304" pitchFamily="18" charset="0"/>
                <a:cs typeface="Times New Roman" panose="02020603050405020304" pitchFamily="18" charset="0"/>
              </a:rPr>
              <a:t> tạo nên nét mặt</a:t>
            </a:r>
            <a:r>
              <a:rPr lang="en-US" sz="2400">
                <a:latin typeface="Times New Roman" panose="02020603050405020304" pitchFamily="18" charset="0"/>
                <a:cs typeface="Times New Roman" panose="02020603050405020304" pitchFamily="18" charset="0"/>
              </a:rPr>
              <a:t> duyên dáng, đáng yêu trên khuôn mặt.</a:t>
            </a:r>
          </a:p>
        </p:txBody>
      </p:sp>
      <p:sp>
        <p:nvSpPr>
          <p:cNvPr id="4" name="Rounded Rectangle 3"/>
          <p:cNvSpPr/>
          <p:nvPr/>
        </p:nvSpPr>
        <p:spPr>
          <a:xfrm>
            <a:off x="4748842" y="2921244"/>
            <a:ext cx="4190098" cy="206051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a:latin typeface="Times New Roman" panose="02020603050405020304" pitchFamily="18" charset="0"/>
                <a:cs typeface="Times New Roman" panose="02020603050405020304" pitchFamily="18" charset="0"/>
              </a:rPr>
              <a:t>Nọc cấy: </a:t>
            </a:r>
            <a:r>
              <a:rPr lang="vi-VN" sz="2400">
                <a:latin typeface="Times New Roman" panose="02020603050405020304" pitchFamily="18" charset="0"/>
                <a:cs typeface="Times New Roman" panose="02020603050405020304" pitchFamily="18" charset="0"/>
              </a:rPr>
              <a:t>dụng cụ lao động được làm bằng gỗ</a:t>
            </a:r>
            <a:r>
              <a:rPr lang="en-US" sz="2400">
                <a:latin typeface="Times New Roman" panose="02020603050405020304" pitchFamily="18" charset="0"/>
                <a:cs typeface="Times New Roman" panose="02020603050405020304" pitchFamily="18" charset="0"/>
              </a:rPr>
              <a:t>,</a:t>
            </a:r>
            <a:r>
              <a:rPr lang="vi-VN" sz="2400">
                <a:latin typeface="Times New Roman" panose="02020603050405020304" pitchFamily="18" charset="0"/>
                <a:cs typeface="Times New Roman" panose="02020603050405020304" pitchFamily="18" charset="0"/>
              </a:rPr>
              <a:t> có đầu nhọn</a:t>
            </a:r>
            <a:r>
              <a:rPr lang="en-US" sz="2400">
                <a:latin typeface="Times New Roman" panose="02020603050405020304" pitchFamily="18" charset="0"/>
                <a:cs typeface="Times New Roman" panose="02020603050405020304" pitchFamily="18" charset="0"/>
              </a:rPr>
              <a:t> dùng</a:t>
            </a:r>
            <a:r>
              <a:rPr lang="vi-VN" sz="2400">
                <a:latin typeface="Times New Roman" panose="02020603050405020304" pitchFamily="18" charset="0"/>
                <a:cs typeface="Times New Roman" panose="02020603050405020304" pitchFamily="18" charset="0"/>
              </a:rPr>
              <a:t> để chọc lỗ xuống đất và </a:t>
            </a:r>
            <a:r>
              <a:rPr lang="en-US" sz="2400">
                <a:latin typeface="Times New Roman" panose="02020603050405020304" pitchFamily="18" charset="0"/>
                <a:cs typeface="Times New Roman" panose="02020603050405020304" pitchFamily="18" charset="0"/>
              </a:rPr>
              <a:t>gieo mầm lúa vào lỗ.</a:t>
            </a:r>
          </a:p>
        </p:txBody>
      </p:sp>
      <p:pic>
        <p:nvPicPr>
          <p:cNvPr id="7" name="Picture 6"/>
          <p:cNvPicPr>
            <a:picLocks noChangeAspect="1"/>
          </p:cNvPicPr>
          <p:nvPr/>
        </p:nvPicPr>
        <p:blipFill>
          <a:blip r:embed="rId3"/>
          <a:stretch>
            <a:fillRect/>
          </a:stretch>
        </p:blipFill>
        <p:spPr>
          <a:xfrm>
            <a:off x="239383" y="302842"/>
            <a:ext cx="4166559" cy="2618402"/>
          </a:xfrm>
          <a:prstGeom prst="rect">
            <a:avLst/>
          </a:prstGeom>
        </p:spPr>
      </p:pic>
      <p:pic>
        <p:nvPicPr>
          <p:cNvPr id="8" name="Picture 7"/>
          <p:cNvPicPr>
            <a:picLocks noChangeAspect="1"/>
          </p:cNvPicPr>
          <p:nvPr/>
        </p:nvPicPr>
        <p:blipFill>
          <a:blip r:embed="rId4"/>
          <a:stretch>
            <a:fillRect/>
          </a:stretch>
        </p:blipFill>
        <p:spPr>
          <a:xfrm>
            <a:off x="4612975" y="302842"/>
            <a:ext cx="4121270" cy="2569754"/>
          </a:xfrm>
          <a:prstGeom prst="rect">
            <a:avLst/>
          </a:prstGeom>
        </p:spPr>
      </p:pic>
    </p:spTree>
    <p:extLst>
      <p:ext uri="{BB962C8B-B14F-4D97-AF65-F5344CB8AC3E}">
        <p14:creationId xmlns:p14="http://schemas.microsoft.com/office/powerpoint/2010/main" val="2417941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17</a:t>
            </a:fld>
            <a:endParaRPr lang="en-US" dirty="0"/>
          </a:p>
        </p:txBody>
      </p:sp>
      <p:sp>
        <p:nvSpPr>
          <p:cNvPr id="3" name="Rounded Rectangle 2"/>
          <p:cNvSpPr/>
          <p:nvPr/>
        </p:nvSpPr>
        <p:spPr>
          <a:xfrm>
            <a:off x="148807" y="3020158"/>
            <a:ext cx="4160087" cy="18968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400">
                <a:latin typeface="Times New Roman" panose="02020603050405020304" pitchFamily="18" charset="0"/>
                <a:cs typeface="Times New Roman" panose="02020603050405020304" pitchFamily="18" charset="0"/>
              </a:rPr>
              <a:t>Tr</a:t>
            </a:r>
            <a:r>
              <a:rPr lang="en-US" sz="2400">
                <a:latin typeface="Times New Roman" panose="02020603050405020304" pitchFamily="18" charset="0"/>
                <a:cs typeface="Times New Roman" panose="02020603050405020304" pitchFamily="18" charset="0"/>
              </a:rPr>
              <a:t>ã: nồi</a:t>
            </a:r>
            <a:r>
              <a:rPr lang="vi-VN" sz="2400">
                <a:latin typeface="Times New Roman" panose="02020603050405020304" pitchFamily="18" charset="0"/>
                <a:cs typeface="Times New Roman" panose="02020603050405020304" pitchFamily="18" charset="0"/>
              </a:rPr>
              <a:t> đất miệng rộng và nông thường dùng để kho nấu thức ăn</a:t>
            </a:r>
            <a:endParaRPr lang="en-US" sz="2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72297" y="427115"/>
            <a:ext cx="3642504" cy="2329025"/>
          </a:xfrm>
          <a:prstGeom prst="rect">
            <a:avLst/>
          </a:prstGeom>
        </p:spPr>
      </p:pic>
    </p:spTree>
    <p:extLst>
      <p:ext uri="{BB962C8B-B14F-4D97-AF65-F5344CB8AC3E}">
        <p14:creationId xmlns:p14="http://schemas.microsoft.com/office/powerpoint/2010/main" val="2244796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0190" y="109205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6124"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10464" y="2262282"/>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6124" y="321972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673165" y="1344299"/>
            <a:ext cx="5186798" cy="3616375"/>
          </a:xfrm>
          <a:prstGeom prst="rect">
            <a:avLst/>
          </a:prstGeom>
        </p:spPr>
        <p:txBody>
          <a:bodyPr wrap="square">
            <a:spAutoFit/>
          </a:bodyPr>
          <a:lstStyle/>
          <a:p>
            <a:pPr algn="just"/>
            <a:r>
              <a:rPr lang="en-US" sz="2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200" dirty="0" err="1" smtClean="0">
                <a:latin typeface="Times New Roman" panose="02020603050405020304" pitchFamily="18" charset="0"/>
                <a:ea typeface="Arial" panose="020B0604020202020204" pitchFamily="34" charset="0"/>
                <a:cs typeface="Times New Roman" panose="02020603050405020304" pitchFamily="18" charset="0"/>
              </a:rPr>
              <a:t>Hoàng</a:t>
            </a:r>
            <a:r>
              <a:rPr lang="en-US" sz="2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Tố</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Nguyên</a:t>
            </a:r>
            <a:r>
              <a:rPr lang="en-US" sz="2200" dirty="0">
                <a:latin typeface="Times New Roman" panose="02020603050405020304" pitchFamily="18" charset="0"/>
                <a:ea typeface="Arial" panose="020B0604020202020204" pitchFamily="34" charset="0"/>
                <a:cs typeface="Times New Roman" panose="02020603050405020304" pitchFamily="18" charset="0"/>
              </a:rPr>
              <a:t> ( 1929-1975</a:t>
            </a:r>
            <a:r>
              <a:rPr lang="en-US" sz="2200" dirty="0" smtClean="0">
                <a:latin typeface="Times New Roman" panose="02020603050405020304" pitchFamily="18" charset="0"/>
                <a:ea typeface="Arial" panose="020B0604020202020204" pitchFamily="34" charset="0"/>
                <a:cs typeface="Times New Roman" panose="02020603050405020304" pitchFamily="18" charset="0"/>
              </a:rPr>
              <a:t>),</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tên</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Hoằng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Mưu</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ở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huyện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tỉnh</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Tiền</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Giang</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Nam (1957). </a:t>
            </a: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7" name="Oval 78"/>
          <p:cNvSpPr/>
          <p:nvPr/>
        </p:nvSpPr>
        <p:spPr>
          <a:xfrm>
            <a:off x="3206124" y="401181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40000"/>
                    </a14:imgEffect>
                  </a14:imgLayer>
                </a14:imgProps>
              </a:ext>
            </a:extLst>
          </a:blip>
          <a:stretch>
            <a:fillRect/>
          </a:stretch>
        </p:blipFill>
        <p:spPr>
          <a:xfrm>
            <a:off x="605886" y="2066568"/>
            <a:ext cx="2071730" cy="2882572"/>
          </a:xfrm>
          <a:prstGeom prst="rect">
            <a:avLst/>
          </a:prstGeom>
        </p:spPr>
      </p:pic>
      <p:sp>
        <p:nvSpPr>
          <p:cNvPr id="18" name="任意多边形: 形状 29">
            <a:extLst>
              <a:ext uri="{FF2B5EF4-FFF2-40B4-BE49-F238E27FC236}">
                <a16:creationId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21" name="TextBox 20">
            <a:extLst>
              <a:ext uri="{FF2B5EF4-FFF2-40B4-BE49-F238E27FC236}">
                <a16:creationId xmlns:a16="http://schemas.microsoft.com/office/drawing/2014/main" id="{D3A20B75-E4AB-42F5-91D7-AA20FB196F7D}"/>
              </a:ext>
            </a:extLst>
          </p:cNvPr>
          <p:cNvSpPr txBox="1"/>
          <p:nvPr/>
        </p:nvSpPr>
        <p:spPr>
          <a:xfrm>
            <a:off x="605886" y="1344299"/>
            <a:ext cx="2071730" cy="548099"/>
          </a:xfrm>
          <a:prstGeom prst="rect">
            <a:avLst/>
          </a:prstGeom>
          <a:solidFill>
            <a:srgbClr val="C9E7A7"/>
          </a:solidFill>
        </p:spPr>
        <p:txBody>
          <a:bodyPr wrap="square">
            <a:spAutoFit/>
          </a:bodyPr>
          <a:lstStyle/>
          <a:p>
            <a:pPr algn="ctr">
              <a:lnSpc>
                <a:spcPct val="115000"/>
              </a:lnSpc>
              <a:spcAft>
                <a:spcPts val="750"/>
              </a:spcAft>
            </a:pP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giả</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down)">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circle(in)">
                                      <p:cBhvr>
                                        <p:cTn id="39" dur="2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wipe(down)">
                                      <p:cBhvr>
                                        <p:cTn id="49"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0190" y="109205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6124"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5</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40000"/>
                    </a14:imgEffect>
                  </a14:imgLayer>
                </a14:imgProps>
              </a:ext>
            </a:extLst>
          </a:blip>
          <a:stretch>
            <a:fillRect/>
          </a:stretch>
        </p:blipFill>
        <p:spPr>
          <a:xfrm>
            <a:off x="605886" y="2066568"/>
            <a:ext cx="2071730" cy="2882572"/>
          </a:xfrm>
          <a:prstGeom prst="rect">
            <a:avLst/>
          </a:prstGeom>
        </p:spPr>
      </p:pic>
      <p:sp>
        <p:nvSpPr>
          <p:cNvPr id="18" name="任意多边形: 形状 29">
            <a:extLst>
              <a:ext uri="{FF2B5EF4-FFF2-40B4-BE49-F238E27FC236}">
                <a16:creationId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21" name="TextBox 20">
            <a:extLst>
              <a:ext uri="{FF2B5EF4-FFF2-40B4-BE49-F238E27FC236}">
                <a16:creationId xmlns:a16="http://schemas.microsoft.com/office/drawing/2014/main" id="{D3A20B75-E4AB-42F5-91D7-AA20FB196F7D}"/>
              </a:ext>
            </a:extLst>
          </p:cNvPr>
          <p:cNvSpPr txBox="1"/>
          <p:nvPr/>
        </p:nvSpPr>
        <p:spPr>
          <a:xfrm>
            <a:off x="605886" y="1344299"/>
            <a:ext cx="2071730" cy="548099"/>
          </a:xfrm>
          <a:prstGeom prst="rect">
            <a:avLst/>
          </a:prstGeom>
          <a:solidFill>
            <a:srgbClr val="C9E7A7"/>
          </a:solidFill>
        </p:spPr>
        <p:txBody>
          <a:bodyPr wrap="square">
            <a:spAutoFit/>
          </a:bodyPr>
          <a:lstStyle/>
          <a:p>
            <a:pPr algn="ctr">
              <a:lnSpc>
                <a:spcPct val="115000"/>
              </a:lnSpc>
              <a:spcAft>
                <a:spcPts val="750"/>
              </a:spcAft>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779912" y="1142231"/>
            <a:ext cx="4926465" cy="4154984"/>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Me 1957</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1962</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(1955)</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1980</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(1956)</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1950.</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Gửi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Mỹ</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1966</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1976</a:t>
            </a:r>
          </a:p>
          <a:p>
            <a:pPr marL="342900" indent="-342900" algn="just">
              <a:lnSpc>
                <a:spcPct val="150000"/>
              </a:lnSpc>
              <a:buFontTx/>
              <a:buChar char="-"/>
            </a:pP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84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2" name="Picture 1"/>
          <p:cNvPicPr>
            <a:picLocks noChangeAspect="1"/>
          </p:cNvPicPr>
          <p:nvPr/>
        </p:nvPicPr>
        <p:blipFill>
          <a:blip r:embed="rId3"/>
          <a:stretch>
            <a:fillRect/>
          </a:stretch>
        </p:blipFill>
        <p:spPr>
          <a:xfrm>
            <a:off x="498175" y="590837"/>
            <a:ext cx="3746021" cy="2456445"/>
          </a:xfrm>
          <a:prstGeom prst="rect">
            <a:avLst/>
          </a:prstGeom>
        </p:spPr>
      </p:pic>
      <p:pic>
        <p:nvPicPr>
          <p:cNvPr id="3" name="Picture 2"/>
          <p:cNvPicPr>
            <a:picLocks noChangeAspect="1"/>
          </p:cNvPicPr>
          <p:nvPr/>
        </p:nvPicPr>
        <p:blipFill>
          <a:blip r:embed="rId4"/>
          <a:stretch>
            <a:fillRect/>
          </a:stretch>
        </p:blipFill>
        <p:spPr>
          <a:xfrm>
            <a:off x="4661470" y="520699"/>
            <a:ext cx="3768695" cy="2636570"/>
          </a:xfrm>
          <a:prstGeom prst="rect">
            <a:avLst/>
          </a:prstGeom>
        </p:spPr>
      </p:pic>
      <p:sp>
        <p:nvSpPr>
          <p:cNvPr id="4" name="Rounded Rectangle 3"/>
          <p:cNvSpPr/>
          <p:nvPr/>
        </p:nvSpPr>
        <p:spPr>
          <a:xfrm>
            <a:off x="575814" y="3286664"/>
            <a:ext cx="3215496" cy="10933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FFFF00"/>
                </a:solidFill>
                <a:latin typeface="Times New Roman" panose="02020603050405020304" pitchFamily="18" charset="0"/>
                <a:cs typeface="Times New Roman" panose="02020603050405020304" pitchFamily="18" charset="0"/>
              </a:rPr>
              <a:t>Thu hoạch bông sung mùa nước nổi</a:t>
            </a:r>
          </a:p>
        </p:txBody>
      </p:sp>
      <p:sp>
        <p:nvSpPr>
          <p:cNvPr id="7" name="Rounded Rectangle 6"/>
          <p:cNvSpPr/>
          <p:nvPr/>
        </p:nvSpPr>
        <p:spPr>
          <a:xfrm>
            <a:off x="4938068" y="3368615"/>
            <a:ext cx="3215496" cy="10933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FFFF00"/>
                </a:solidFill>
                <a:latin typeface="Times New Roman" panose="02020603050405020304" pitchFamily="18" charset="0"/>
                <a:cs typeface="Times New Roman" panose="02020603050405020304" pitchFamily="18" charset="0"/>
              </a:rPr>
              <a:t>Một góc của Đồng bằng sông Cửu Long</a:t>
            </a:r>
          </a:p>
        </p:txBody>
      </p:sp>
    </p:spTree>
    <p:extLst>
      <p:ext uri="{BB962C8B-B14F-4D97-AF65-F5344CB8AC3E}">
        <p14:creationId xmlns:p14="http://schemas.microsoft.com/office/powerpoint/2010/main" val="2448686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29">
            <a:extLst>
              <a:ext uri="{FF2B5EF4-FFF2-40B4-BE49-F238E27FC236}">
                <a16:creationId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21" name="TextBox 20">
            <a:extLst>
              <a:ext uri="{FF2B5EF4-FFF2-40B4-BE49-F238E27FC236}">
                <a16:creationId xmlns:a16="http://schemas.microsoft.com/office/drawing/2014/main" id="{D3A20B75-E4AB-42F5-91D7-AA20FB196F7D}"/>
              </a:ext>
            </a:extLst>
          </p:cNvPr>
          <p:cNvSpPr txBox="1"/>
          <p:nvPr/>
        </p:nvSpPr>
        <p:spPr>
          <a:xfrm>
            <a:off x="3491880" y="1068035"/>
            <a:ext cx="2071730" cy="587853"/>
          </a:xfrm>
          <a:prstGeom prst="rect">
            <a:avLst/>
          </a:prstGeom>
          <a:solidFill>
            <a:srgbClr val="C9E7A7"/>
          </a:solidFill>
        </p:spPr>
        <p:txBody>
          <a:bodyPr wrap="square">
            <a:spAutoFit/>
          </a:bodyPr>
          <a:lstStyle/>
          <a:p>
            <a:pPr algn="ctr">
              <a:lnSpc>
                <a:spcPct val="115000"/>
              </a:lnSpc>
              <a:spcAft>
                <a:spcPts val="750"/>
              </a:spcAft>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phẩm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395536" y="1995686"/>
            <a:ext cx="8325256" cy="2808312"/>
          </a:xfrm>
          <a:prstGeom prst="round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777156" y="2256078"/>
            <a:ext cx="6259340" cy="1754326"/>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smtClean="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539552" y="2256078"/>
            <a:ext cx="2232248" cy="2308324"/>
          </a:xfrm>
          <a:prstGeom prst="ellipse">
            <a:avLst/>
          </a:prstGeom>
          <a:solidFill>
            <a:schemeClr val="bg1"/>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a:stretch>
            <a:fillRect/>
          </a:stretch>
        </p:blipFill>
        <p:spPr>
          <a:xfrm>
            <a:off x="635875" y="2859782"/>
            <a:ext cx="2042279" cy="1602014"/>
          </a:xfrm>
          <a:prstGeom prst="ellipse">
            <a:avLst/>
          </a:prstGeom>
          <a:ln>
            <a:noFill/>
          </a:ln>
          <a:effectLst>
            <a:softEdge rad="112500"/>
          </a:effectLst>
        </p:spPr>
      </p:pic>
      <p:pic>
        <p:nvPicPr>
          <p:cNvPr id="27" name="Picture 26"/>
          <p:cNvPicPr>
            <a:picLocks noChangeAspect="1"/>
          </p:cNvPicPr>
          <p:nvPr/>
        </p:nvPicPr>
        <p:blipFill>
          <a:blip r:embed="rId4"/>
          <a:stretch>
            <a:fillRect/>
          </a:stretch>
        </p:blipFill>
        <p:spPr>
          <a:xfrm>
            <a:off x="539552" y="2401564"/>
            <a:ext cx="2235211" cy="916436"/>
          </a:xfrm>
          <a:prstGeom prst="rect">
            <a:avLst/>
          </a:prstGeom>
        </p:spPr>
      </p:pic>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80">
                                          <p:stCondLst>
                                            <p:cond delay="0"/>
                                          </p:stCondLst>
                                        </p:cTn>
                                        <p:tgtEl>
                                          <p:spTgt spid="27"/>
                                        </p:tgtEl>
                                      </p:cBhvr>
                                    </p:animEffect>
                                    <p:anim calcmode="lin" valueType="num">
                                      <p:cBhvr>
                                        <p:cTn id="1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8" dur="26">
                                          <p:stCondLst>
                                            <p:cond delay="650"/>
                                          </p:stCondLst>
                                        </p:cTn>
                                        <p:tgtEl>
                                          <p:spTgt spid="27"/>
                                        </p:tgtEl>
                                      </p:cBhvr>
                                      <p:to x="100000" y="60000"/>
                                    </p:animScale>
                                    <p:animScale>
                                      <p:cBhvr>
                                        <p:cTn id="19" dur="166" decel="50000">
                                          <p:stCondLst>
                                            <p:cond delay="676"/>
                                          </p:stCondLst>
                                        </p:cTn>
                                        <p:tgtEl>
                                          <p:spTgt spid="27"/>
                                        </p:tgtEl>
                                      </p:cBhvr>
                                      <p:to x="100000" y="100000"/>
                                    </p:animScale>
                                    <p:animScale>
                                      <p:cBhvr>
                                        <p:cTn id="20" dur="26">
                                          <p:stCondLst>
                                            <p:cond delay="1312"/>
                                          </p:stCondLst>
                                        </p:cTn>
                                        <p:tgtEl>
                                          <p:spTgt spid="27"/>
                                        </p:tgtEl>
                                      </p:cBhvr>
                                      <p:to x="100000" y="80000"/>
                                    </p:animScale>
                                    <p:animScale>
                                      <p:cBhvr>
                                        <p:cTn id="21" dur="166" decel="50000">
                                          <p:stCondLst>
                                            <p:cond delay="1338"/>
                                          </p:stCondLst>
                                        </p:cTn>
                                        <p:tgtEl>
                                          <p:spTgt spid="27"/>
                                        </p:tgtEl>
                                      </p:cBhvr>
                                      <p:to x="100000" y="100000"/>
                                    </p:animScale>
                                    <p:animScale>
                                      <p:cBhvr>
                                        <p:cTn id="22" dur="26">
                                          <p:stCondLst>
                                            <p:cond delay="1642"/>
                                          </p:stCondLst>
                                        </p:cTn>
                                        <p:tgtEl>
                                          <p:spTgt spid="27"/>
                                        </p:tgtEl>
                                      </p:cBhvr>
                                      <p:to x="100000" y="90000"/>
                                    </p:animScale>
                                    <p:animScale>
                                      <p:cBhvr>
                                        <p:cTn id="23" dur="166" decel="50000">
                                          <p:stCondLst>
                                            <p:cond delay="1668"/>
                                          </p:stCondLst>
                                        </p:cTn>
                                        <p:tgtEl>
                                          <p:spTgt spid="27"/>
                                        </p:tgtEl>
                                      </p:cBhvr>
                                      <p:to x="100000" y="100000"/>
                                    </p:animScale>
                                    <p:animScale>
                                      <p:cBhvr>
                                        <p:cTn id="24" dur="26">
                                          <p:stCondLst>
                                            <p:cond delay="1808"/>
                                          </p:stCondLst>
                                        </p:cTn>
                                        <p:tgtEl>
                                          <p:spTgt spid="27"/>
                                        </p:tgtEl>
                                      </p:cBhvr>
                                      <p:to x="100000" y="95000"/>
                                    </p:animScale>
                                    <p:animScale>
                                      <p:cBhvr>
                                        <p:cTn id="25" dur="166" decel="50000">
                                          <p:stCondLst>
                                            <p:cond delay="1834"/>
                                          </p:stCondLst>
                                        </p:cTn>
                                        <p:tgtEl>
                                          <p:spTgt spid="2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80">
                                          <p:stCondLst>
                                            <p:cond delay="0"/>
                                          </p:stCondLst>
                                        </p:cTn>
                                        <p:tgtEl>
                                          <p:spTgt spid="26"/>
                                        </p:tgtEl>
                                      </p:cBhvr>
                                    </p:animEffect>
                                    <p:anim calcmode="lin" valueType="num">
                                      <p:cBhvr>
                                        <p:cTn id="2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4" dur="26">
                                          <p:stCondLst>
                                            <p:cond delay="650"/>
                                          </p:stCondLst>
                                        </p:cTn>
                                        <p:tgtEl>
                                          <p:spTgt spid="26"/>
                                        </p:tgtEl>
                                      </p:cBhvr>
                                      <p:to x="100000" y="60000"/>
                                    </p:animScale>
                                    <p:animScale>
                                      <p:cBhvr>
                                        <p:cTn id="35" dur="166" decel="50000">
                                          <p:stCondLst>
                                            <p:cond delay="676"/>
                                          </p:stCondLst>
                                        </p:cTn>
                                        <p:tgtEl>
                                          <p:spTgt spid="26"/>
                                        </p:tgtEl>
                                      </p:cBhvr>
                                      <p:to x="100000" y="100000"/>
                                    </p:animScale>
                                    <p:animScale>
                                      <p:cBhvr>
                                        <p:cTn id="36" dur="26">
                                          <p:stCondLst>
                                            <p:cond delay="1312"/>
                                          </p:stCondLst>
                                        </p:cTn>
                                        <p:tgtEl>
                                          <p:spTgt spid="26"/>
                                        </p:tgtEl>
                                      </p:cBhvr>
                                      <p:to x="100000" y="80000"/>
                                    </p:animScale>
                                    <p:animScale>
                                      <p:cBhvr>
                                        <p:cTn id="37" dur="166" decel="50000">
                                          <p:stCondLst>
                                            <p:cond delay="1338"/>
                                          </p:stCondLst>
                                        </p:cTn>
                                        <p:tgtEl>
                                          <p:spTgt spid="26"/>
                                        </p:tgtEl>
                                      </p:cBhvr>
                                      <p:to x="100000" y="100000"/>
                                    </p:animScale>
                                    <p:animScale>
                                      <p:cBhvr>
                                        <p:cTn id="38" dur="26">
                                          <p:stCondLst>
                                            <p:cond delay="1642"/>
                                          </p:stCondLst>
                                        </p:cTn>
                                        <p:tgtEl>
                                          <p:spTgt spid="26"/>
                                        </p:tgtEl>
                                      </p:cBhvr>
                                      <p:to x="100000" y="90000"/>
                                    </p:animScale>
                                    <p:animScale>
                                      <p:cBhvr>
                                        <p:cTn id="39" dur="166" decel="50000">
                                          <p:stCondLst>
                                            <p:cond delay="1668"/>
                                          </p:stCondLst>
                                        </p:cTn>
                                        <p:tgtEl>
                                          <p:spTgt spid="26"/>
                                        </p:tgtEl>
                                      </p:cBhvr>
                                      <p:to x="100000" y="100000"/>
                                    </p:animScale>
                                    <p:animScale>
                                      <p:cBhvr>
                                        <p:cTn id="40" dur="26">
                                          <p:stCondLst>
                                            <p:cond delay="1808"/>
                                          </p:stCondLst>
                                        </p:cTn>
                                        <p:tgtEl>
                                          <p:spTgt spid="26"/>
                                        </p:tgtEl>
                                      </p:cBhvr>
                                      <p:to x="100000" y="95000"/>
                                    </p:animScale>
                                    <p:animScale>
                                      <p:cBhvr>
                                        <p:cTn id="41" dur="166" decel="50000">
                                          <p:stCondLst>
                                            <p:cond delay="1834"/>
                                          </p:stCondLst>
                                        </p:cTn>
                                        <p:tgtEl>
                                          <p:spTgt spid="26"/>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80">
                                          <p:stCondLst>
                                            <p:cond delay="0"/>
                                          </p:stCondLst>
                                        </p:cTn>
                                        <p:tgtEl>
                                          <p:spTgt spid="13"/>
                                        </p:tgtEl>
                                      </p:cBhvr>
                                    </p:animEffect>
                                    <p:anim calcmode="lin" valueType="num">
                                      <p:cBhvr>
                                        <p:cTn id="6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6" dur="26">
                                          <p:stCondLst>
                                            <p:cond delay="650"/>
                                          </p:stCondLst>
                                        </p:cTn>
                                        <p:tgtEl>
                                          <p:spTgt spid="13"/>
                                        </p:tgtEl>
                                      </p:cBhvr>
                                      <p:to x="100000" y="60000"/>
                                    </p:animScale>
                                    <p:animScale>
                                      <p:cBhvr>
                                        <p:cTn id="67" dur="166" decel="50000">
                                          <p:stCondLst>
                                            <p:cond delay="676"/>
                                          </p:stCondLst>
                                        </p:cTn>
                                        <p:tgtEl>
                                          <p:spTgt spid="13"/>
                                        </p:tgtEl>
                                      </p:cBhvr>
                                      <p:to x="100000" y="100000"/>
                                    </p:animScale>
                                    <p:animScale>
                                      <p:cBhvr>
                                        <p:cTn id="68" dur="26">
                                          <p:stCondLst>
                                            <p:cond delay="1312"/>
                                          </p:stCondLst>
                                        </p:cTn>
                                        <p:tgtEl>
                                          <p:spTgt spid="13"/>
                                        </p:tgtEl>
                                      </p:cBhvr>
                                      <p:to x="100000" y="80000"/>
                                    </p:animScale>
                                    <p:animScale>
                                      <p:cBhvr>
                                        <p:cTn id="69" dur="166" decel="50000">
                                          <p:stCondLst>
                                            <p:cond delay="1338"/>
                                          </p:stCondLst>
                                        </p:cTn>
                                        <p:tgtEl>
                                          <p:spTgt spid="13"/>
                                        </p:tgtEl>
                                      </p:cBhvr>
                                      <p:to x="100000" y="100000"/>
                                    </p:animScale>
                                    <p:animScale>
                                      <p:cBhvr>
                                        <p:cTn id="70" dur="26">
                                          <p:stCondLst>
                                            <p:cond delay="1642"/>
                                          </p:stCondLst>
                                        </p:cTn>
                                        <p:tgtEl>
                                          <p:spTgt spid="13"/>
                                        </p:tgtEl>
                                      </p:cBhvr>
                                      <p:to x="100000" y="90000"/>
                                    </p:animScale>
                                    <p:animScale>
                                      <p:cBhvr>
                                        <p:cTn id="71" dur="166" decel="50000">
                                          <p:stCondLst>
                                            <p:cond delay="1668"/>
                                          </p:stCondLst>
                                        </p:cTn>
                                        <p:tgtEl>
                                          <p:spTgt spid="13"/>
                                        </p:tgtEl>
                                      </p:cBhvr>
                                      <p:to x="100000" y="100000"/>
                                    </p:animScale>
                                    <p:animScale>
                                      <p:cBhvr>
                                        <p:cTn id="72" dur="26">
                                          <p:stCondLst>
                                            <p:cond delay="1808"/>
                                          </p:stCondLst>
                                        </p:cTn>
                                        <p:tgtEl>
                                          <p:spTgt spid="13"/>
                                        </p:tgtEl>
                                      </p:cBhvr>
                                      <p:to x="100000" y="95000"/>
                                    </p:animScale>
                                    <p:animScale>
                                      <p:cBhvr>
                                        <p:cTn id="73" dur="166" decel="50000">
                                          <p:stCondLst>
                                            <p:cond delay="1834"/>
                                          </p:stCondLst>
                                        </p:cTn>
                                        <p:tgtEl>
                                          <p:spTgt spid="13"/>
                                        </p:tgtEl>
                                      </p:cBhvr>
                                      <p:to x="100000" y="100000"/>
                                    </p:animScale>
                                  </p:childTnLst>
                                </p:cTn>
                              </p:par>
                              <p:par>
                                <p:cTn id="74" presetID="26"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80">
                                          <p:stCondLst>
                                            <p:cond delay="0"/>
                                          </p:stCondLst>
                                        </p:cTn>
                                        <p:tgtEl>
                                          <p:spTgt spid="24"/>
                                        </p:tgtEl>
                                      </p:cBhvr>
                                    </p:animEffect>
                                    <p:anim calcmode="lin" valueType="num">
                                      <p:cBhvr>
                                        <p:cTn id="7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2" dur="26">
                                          <p:stCondLst>
                                            <p:cond delay="650"/>
                                          </p:stCondLst>
                                        </p:cTn>
                                        <p:tgtEl>
                                          <p:spTgt spid="24"/>
                                        </p:tgtEl>
                                      </p:cBhvr>
                                      <p:to x="100000" y="60000"/>
                                    </p:animScale>
                                    <p:animScale>
                                      <p:cBhvr>
                                        <p:cTn id="83" dur="166" decel="50000">
                                          <p:stCondLst>
                                            <p:cond delay="676"/>
                                          </p:stCondLst>
                                        </p:cTn>
                                        <p:tgtEl>
                                          <p:spTgt spid="24"/>
                                        </p:tgtEl>
                                      </p:cBhvr>
                                      <p:to x="100000" y="100000"/>
                                    </p:animScale>
                                    <p:animScale>
                                      <p:cBhvr>
                                        <p:cTn id="84" dur="26">
                                          <p:stCondLst>
                                            <p:cond delay="1312"/>
                                          </p:stCondLst>
                                        </p:cTn>
                                        <p:tgtEl>
                                          <p:spTgt spid="24"/>
                                        </p:tgtEl>
                                      </p:cBhvr>
                                      <p:to x="100000" y="80000"/>
                                    </p:animScale>
                                    <p:animScale>
                                      <p:cBhvr>
                                        <p:cTn id="85" dur="166" decel="50000">
                                          <p:stCondLst>
                                            <p:cond delay="1338"/>
                                          </p:stCondLst>
                                        </p:cTn>
                                        <p:tgtEl>
                                          <p:spTgt spid="24"/>
                                        </p:tgtEl>
                                      </p:cBhvr>
                                      <p:to x="100000" y="100000"/>
                                    </p:animScale>
                                    <p:animScale>
                                      <p:cBhvr>
                                        <p:cTn id="86" dur="26">
                                          <p:stCondLst>
                                            <p:cond delay="1642"/>
                                          </p:stCondLst>
                                        </p:cTn>
                                        <p:tgtEl>
                                          <p:spTgt spid="24"/>
                                        </p:tgtEl>
                                      </p:cBhvr>
                                      <p:to x="100000" y="90000"/>
                                    </p:animScale>
                                    <p:animScale>
                                      <p:cBhvr>
                                        <p:cTn id="87" dur="166" decel="50000">
                                          <p:stCondLst>
                                            <p:cond delay="1668"/>
                                          </p:stCondLst>
                                        </p:cTn>
                                        <p:tgtEl>
                                          <p:spTgt spid="24"/>
                                        </p:tgtEl>
                                      </p:cBhvr>
                                      <p:to x="100000" y="100000"/>
                                    </p:animScale>
                                    <p:animScale>
                                      <p:cBhvr>
                                        <p:cTn id="88" dur="26">
                                          <p:stCondLst>
                                            <p:cond delay="1808"/>
                                          </p:stCondLst>
                                        </p:cTn>
                                        <p:tgtEl>
                                          <p:spTgt spid="24"/>
                                        </p:tgtEl>
                                      </p:cBhvr>
                                      <p:to x="100000" y="95000"/>
                                    </p:animScale>
                                    <p:animScale>
                                      <p:cBhvr>
                                        <p:cTn id="89"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3406375" cy="5632311"/>
          </a:xfrm>
          <a:prstGeom prst="rect">
            <a:avLst/>
          </a:prstGeom>
          <a:solidFill>
            <a:srgbClr val="C9E7A7"/>
          </a:solidFill>
        </p:spPr>
        <p:txBody>
          <a:bodyPr wrap="square">
            <a:spAutoFit/>
          </a:bodyPr>
          <a:lstStyle/>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4" name="Oval 13"/>
          <p:cNvSpPr/>
          <p:nvPr/>
        </p:nvSpPr>
        <p:spPr>
          <a:xfrm>
            <a:off x="899592" y="2888322"/>
            <a:ext cx="2232248" cy="2308324"/>
          </a:xfrm>
          <a:prstGeom prst="ellipse">
            <a:avLst/>
          </a:prstGeom>
          <a:solidFill>
            <a:schemeClr val="bg1"/>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55608" y="1215314"/>
            <a:ext cx="2520732" cy="2474686"/>
          </a:xfrm>
          <a:prstGeom prst="ellipse">
            <a:avLst/>
          </a:prstGeom>
          <a:ln>
            <a:noFill/>
          </a:ln>
          <a:effectLst>
            <a:softEdge rad="112500"/>
          </a:effectLst>
        </p:spPr>
      </p:pic>
      <p:pic>
        <p:nvPicPr>
          <p:cNvPr id="16" name="Picture 15"/>
          <p:cNvPicPr>
            <a:picLocks noChangeAspect="1"/>
          </p:cNvPicPr>
          <p:nvPr/>
        </p:nvPicPr>
        <p:blipFill>
          <a:blip r:embed="rId4"/>
          <a:stretch>
            <a:fillRect/>
          </a:stretch>
        </p:blipFill>
        <p:spPr>
          <a:xfrm>
            <a:off x="468576" y="582133"/>
            <a:ext cx="2235211" cy="916436"/>
          </a:xfrm>
          <a:prstGeom prst="rect">
            <a:avLst/>
          </a:prstGeom>
        </p:spPr>
      </p:pic>
      <p:sp>
        <p:nvSpPr>
          <p:cNvPr id="18" name="TextBox 17">
            <a:extLst>
              <a:ext uri="{FF2B5EF4-FFF2-40B4-BE49-F238E27FC236}">
                <a16:creationId xmlns:a16="http://schemas.microsoft.com/office/drawing/2014/main" id="{D3A20B75-E4AB-42F5-91D7-AA20FB196F7D}"/>
              </a:ext>
            </a:extLst>
          </p:cNvPr>
          <p:cNvSpPr txBox="1"/>
          <p:nvPr/>
        </p:nvSpPr>
        <p:spPr>
          <a:xfrm>
            <a:off x="2744376" y="246260"/>
            <a:ext cx="2071730" cy="548099"/>
          </a:xfrm>
          <a:prstGeom prst="rect">
            <a:avLst/>
          </a:prstGeom>
          <a:solidFill>
            <a:srgbClr val="91B44A"/>
          </a:solidFill>
        </p:spPr>
        <p:txBody>
          <a:bodyPr wrap="square">
            <a:spAutoFit/>
          </a:bodyPr>
          <a:lstStyle/>
          <a:p>
            <a:pPr algn="ctr">
              <a:lnSpc>
                <a:spcPct val="115000"/>
              </a:lnSpc>
              <a:spcAft>
                <a:spcPts val="750"/>
              </a:spcAft>
            </a:pP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a:t>
            </a:r>
            <a:r>
              <a:rPr lang="en-US" sz="28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phẩm</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656750" y="987574"/>
            <a:ext cx="5112568" cy="2862322"/>
          </a:xfrm>
          <a:prstGeom prst="rect">
            <a:avLst/>
          </a:prstGeom>
        </p:spPr>
        <p:txBody>
          <a:bodyPr wrap="square">
            <a:spAutoFit/>
          </a:bodyPr>
          <a:lstStyle/>
          <a:p>
            <a:pPr algn="just">
              <a:lnSpc>
                <a:spcPct val="150000"/>
              </a:lnSpc>
            </a:pP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Xuất</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xứ</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Trích</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tập</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thơ</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NXB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1977.</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loại</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thơ</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tự</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do</a:t>
            </a:r>
            <a:endPar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PTBĐ</a:t>
            </a: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biểu</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kết</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hợp</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miêu</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1579872" y="3734243"/>
            <a:ext cx="1142626" cy="998799"/>
          </a:xfrm>
          <a:prstGeom prst="rect">
            <a:avLst/>
          </a:prstGeom>
        </p:spPr>
      </p:pic>
    </p:spTree>
    <p:extLst>
      <p:ext uri="{BB962C8B-B14F-4D97-AF65-F5344CB8AC3E}">
        <p14:creationId xmlns:p14="http://schemas.microsoft.com/office/powerpoint/2010/main" val="48051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sp>
        <p:nvSpPr>
          <p:cNvPr id="4" name="TextBox 3"/>
          <p:cNvSpPr txBox="1"/>
          <p:nvPr/>
        </p:nvSpPr>
        <p:spPr>
          <a:xfrm>
            <a:off x="1619672" y="411510"/>
            <a:ext cx="5616624"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III/ KHÁM PHÁ VĂN BẢN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427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23</a:t>
            </a:fld>
            <a:endParaRPr lang="en-US" dirty="0"/>
          </a:p>
        </p:txBody>
      </p:sp>
      <p:sp>
        <p:nvSpPr>
          <p:cNvPr id="2" name="TextBox 1"/>
          <p:cNvSpPr txBox="1"/>
          <p:nvPr/>
        </p:nvSpPr>
        <p:spPr>
          <a:xfrm>
            <a:off x="1585104" y="258793"/>
            <a:ext cx="6864470" cy="830997"/>
          </a:xfrm>
          <a:prstGeom prst="rect">
            <a:avLst/>
          </a:prstGeom>
          <a:solidFill>
            <a:srgbClr val="92D050"/>
          </a:solidFill>
        </p:spPr>
        <p:txBody>
          <a:bodyPr wrap="square" rtlCol="0">
            <a:spAutoFit/>
          </a:bodyPr>
          <a:lstStyle/>
          <a:p>
            <a:r>
              <a:rPr lang="en-US" sz="2400" b="1">
                <a:latin typeface="Times New Roman" panose="02020603050405020304" pitchFamily="18" charset="0"/>
                <a:cs typeface="Times New Roman" panose="02020603050405020304" pitchFamily="18" charset="0"/>
              </a:rPr>
              <a:t>PHIẾU HỌC TẬP SỐ 2:</a:t>
            </a:r>
            <a:r>
              <a:rPr lang="en-US" sz="2400">
                <a:latin typeface="Times New Roman" panose="02020603050405020304" pitchFamily="18" charset="0"/>
                <a:cs typeface="Times New Roman" panose="02020603050405020304" pitchFamily="18" charset="0"/>
              </a:rPr>
              <a:t> Tìm hiểu về cảnh sắc thiên nhiên đất Gò Me</a:t>
            </a:r>
          </a:p>
        </p:txBody>
      </p:sp>
      <p:sp>
        <p:nvSpPr>
          <p:cNvPr id="4" name="Rounded Rectangle 3"/>
          <p:cNvSpPr/>
          <p:nvPr/>
        </p:nvSpPr>
        <p:spPr>
          <a:xfrm>
            <a:off x="530525" y="1171036"/>
            <a:ext cx="8456043" cy="38430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b="1">
                <a:latin typeface="Times New Roman" panose="02020603050405020304" pitchFamily="18" charset="0"/>
                <a:cs typeface="Times New Roman" panose="02020603050405020304" pitchFamily="18" charset="0"/>
              </a:rPr>
              <a:t>Câu 1:</a:t>
            </a:r>
            <a:r>
              <a:rPr lang="en-US" sz="2400">
                <a:latin typeface="Times New Roman" panose="02020603050405020304" pitchFamily="18" charset="0"/>
                <a:cs typeface="Times New Roman" panose="02020603050405020304" pitchFamily="18" charset="0"/>
              </a:rPr>
              <a:t> </a:t>
            </a:r>
            <a:r>
              <a:rPr lang="en-US" sz="1350"/>
              <a:t> </a:t>
            </a:r>
            <a:r>
              <a:rPr lang="en-US" sz="2400">
                <a:latin typeface="Times New Roman" panose="02020603050405020304" pitchFamily="18" charset="0"/>
                <a:cs typeface="Times New Roman" panose="02020603050405020304" pitchFamily="18" charset="0"/>
              </a:rPr>
              <a:t>Không gian miền quê Gò Me được tác giả khắc họa bằng những hình ảnh, âm thanh nào? tìm và chỉ ra tác dụng của các biện pháp tu từ được sử dụng để miêu tả khung cảnh thiên nhiên? </a:t>
            </a:r>
          </a:p>
          <a:p>
            <a:r>
              <a:rPr lang="en-US" sz="2400">
                <a:latin typeface="Times New Roman" panose="02020603050405020304" pitchFamily="18" charset="0"/>
                <a:cs typeface="Times New Roman" panose="02020603050405020304" pitchFamily="18" charset="0"/>
              </a:rPr>
              <a:t>................................................................................. </a:t>
            </a:r>
          </a:p>
          <a:p>
            <a:r>
              <a:rPr lang="en-US" sz="2400">
                <a:latin typeface="Times New Roman" panose="02020603050405020304" pitchFamily="18" charset="0"/>
                <a:cs typeface="Times New Roman" panose="02020603050405020304" pitchFamily="18" charset="0"/>
              </a:rPr>
              <a:t>................................................................................................</a:t>
            </a:r>
          </a:p>
          <a:p>
            <a:r>
              <a:rPr lang="en-US" sz="2400" b="1">
                <a:latin typeface="Times New Roman" panose="02020603050405020304" pitchFamily="18" charset="0"/>
                <a:cs typeface="Times New Roman" panose="02020603050405020304" pitchFamily="18" charset="0"/>
              </a:rPr>
              <a:t>Câu 2:</a:t>
            </a:r>
            <a:r>
              <a:rPr lang="en-US" sz="2400">
                <a:latin typeface="Times New Roman" panose="02020603050405020304" pitchFamily="18" charset="0"/>
                <a:cs typeface="Times New Roman" panose="02020603050405020304" pitchFamily="18" charset="0"/>
              </a:rPr>
              <a:t> Qua việc tìm hiểu những hình ảnh thơ đó, em hình dung Gò Me là một nơi có cảnh sắc ra sao?</a:t>
            </a:r>
          </a:p>
          <a:p>
            <a:r>
              <a:rPr lang="en-US" sz="24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47654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24</a:t>
            </a:fld>
            <a:endParaRPr lang="en-US" dirty="0"/>
          </a:p>
        </p:txBody>
      </p:sp>
      <p:sp>
        <p:nvSpPr>
          <p:cNvPr id="2" name="TextBox 1"/>
          <p:cNvSpPr txBox="1"/>
          <p:nvPr/>
        </p:nvSpPr>
        <p:spPr>
          <a:xfrm>
            <a:off x="1585104" y="258793"/>
            <a:ext cx="6864470" cy="830997"/>
          </a:xfrm>
          <a:prstGeom prst="rect">
            <a:avLst/>
          </a:prstGeom>
          <a:solidFill>
            <a:srgbClr val="92D050"/>
          </a:solidFill>
        </p:spPr>
        <p:txBody>
          <a:bodyPr wrap="square" rtlCol="0">
            <a:spAutoFit/>
          </a:bodyPr>
          <a:lstStyle/>
          <a:p>
            <a:r>
              <a:rPr lang="en-US" sz="2400" b="1">
                <a:latin typeface="Times New Roman" panose="02020603050405020304" pitchFamily="18" charset="0"/>
                <a:cs typeface="Times New Roman" panose="02020603050405020304" pitchFamily="18" charset="0"/>
              </a:rPr>
              <a:t>PHIẾU HỌC TẬP SỐ 3:</a:t>
            </a:r>
            <a:r>
              <a:rPr lang="en-US" sz="2400">
                <a:latin typeface="Times New Roman" panose="02020603050405020304" pitchFamily="18" charset="0"/>
                <a:cs typeface="Times New Roman" panose="02020603050405020304" pitchFamily="18" charset="0"/>
              </a:rPr>
              <a:t> Tìm hiểu về vẻ đẹp của con người Gò Me</a:t>
            </a:r>
          </a:p>
        </p:txBody>
      </p:sp>
      <p:sp>
        <p:nvSpPr>
          <p:cNvPr id="4" name="Rounded Rectangle 3"/>
          <p:cNvSpPr/>
          <p:nvPr/>
        </p:nvSpPr>
        <p:spPr>
          <a:xfrm>
            <a:off x="530525" y="1171036"/>
            <a:ext cx="8456043" cy="38430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b="1">
                <a:latin typeface="Times New Roman" panose="02020603050405020304" pitchFamily="18" charset="0"/>
                <a:cs typeface="Times New Roman" panose="02020603050405020304" pitchFamily="18" charset="0"/>
              </a:rPr>
              <a:t>Câu 1:</a:t>
            </a:r>
            <a:r>
              <a:rPr lang="en-US" sz="2400">
                <a:latin typeface="Times New Roman" panose="02020603050405020304" pitchFamily="18" charset="0"/>
                <a:cs typeface="Times New Roman" panose="02020603050405020304" pitchFamily="18" charset="0"/>
              </a:rPr>
              <a:t> </a:t>
            </a:r>
            <a:r>
              <a:rPr lang="en-US" sz="1350"/>
              <a:t> </a:t>
            </a:r>
            <a:r>
              <a:rPr lang="en-US" sz="2400">
                <a:latin typeface="Times New Roman" panose="02020603050405020304" pitchFamily="18" charset="0"/>
                <a:cs typeface="Times New Roman" panose="02020603050405020304" pitchFamily="18" charset="0"/>
              </a:rPr>
              <a:t>Tìm những chi tiết được nhà thơ sử dụng để khắc họa vẻ đẹp ngoại hình và vẻ đẹp tâm hồn của người dân Gò Me. </a:t>
            </a:r>
          </a:p>
          <a:p>
            <a:r>
              <a:rPr lang="en-US" sz="2400">
                <a:latin typeface="Times New Roman" panose="02020603050405020304" pitchFamily="18" charset="0"/>
                <a:cs typeface="Times New Roman" panose="02020603050405020304" pitchFamily="18" charset="0"/>
              </a:rPr>
              <a:t>................................................................................. </a:t>
            </a:r>
          </a:p>
          <a:p>
            <a:r>
              <a:rPr lang="en-US" sz="2400">
                <a:latin typeface="Times New Roman" panose="02020603050405020304" pitchFamily="18" charset="0"/>
                <a:cs typeface="Times New Roman" panose="02020603050405020304" pitchFamily="18" charset="0"/>
              </a:rPr>
              <a:t>................................................................................................</a:t>
            </a:r>
          </a:p>
          <a:p>
            <a:r>
              <a:rPr lang="en-US" sz="2400" b="1">
                <a:latin typeface="Times New Roman" panose="02020603050405020304" pitchFamily="18" charset="0"/>
                <a:cs typeface="Times New Roman" panose="02020603050405020304" pitchFamily="18" charset="0"/>
              </a:rPr>
              <a:t>Câu 2:</a:t>
            </a:r>
            <a:r>
              <a:rPr lang="en-US" sz="2400">
                <a:latin typeface="Times New Roman" panose="02020603050405020304" pitchFamily="18" charset="0"/>
                <a:cs typeface="Times New Roman" panose="02020603050405020304" pitchFamily="18" charset="0"/>
              </a:rPr>
              <a:t> Qua việc tìm hiểu những chi tiết đó, em cảm nhận gì về hình ảnh người dân nơi đây?</a:t>
            </a:r>
          </a:p>
          <a:p>
            <a:r>
              <a:rPr lang="en-US" sz="24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63262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2879658"/>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111553"/>
            <a:chOff x="1418801" y="1570474"/>
            <a:chExt cx="2300710" cy="7723616"/>
          </a:xfrm>
        </p:grpSpPr>
        <p:grpSp>
          <p:nvGrpSpPr>
            <p:cNvPr id="54" name="组合 2"/>
            <p:cNvGrpSpPr/>
            <p:nvPr/>
          </p:nvGrpSpPr>
          <p:grpSpPr>
            <a:xfrm>
              <a:off x="1418801" y="1570474"/>
              <a:ext cx="2300710" cy="7723616"/>
              <a:chOff x="1346373" y="1977880"/>
              <a:chExt cx="2300710" cy="7723616"/>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ÁNH SÁNG</a:t>
                </a:r>
                <a:endParaRPr sz="2800" b="1" dirty="0">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504223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Đốm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hải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đăng</a:t>
              </a:r>
              <a:r>
                <a:rPr lang="zh-CN" altLang="en-US"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tắt</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lóe</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Lúa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nàng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chói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rực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mặt</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trời</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168739" y="2337921"/>
            <a:ext cx="1007226" cy="1007226"/>
          </a:xfrm>
          <a:prstGeom prst="rect">
            <a:avLst/>
          </a:prstGeom>
        </p:spPr>
      </p:pic>
      <p:sp>
        <p:nvSpPr>
          <p:cNvPr id="4" name="Rectangle 3"/>
          <p:cNvSpPr/>
          <p:nvPr/>
        </p:nvSpPr>
        <p:spPr>
          <a:xfrm>
            <a:off x="5089174" y="1491630"/>
            <a:ext cx="3654152" cy="1754326"/>
          </a:xfrm>
          <a:prstGeom prst="rect">
            <a:avLst/>
          </a:prstGeom>
        </p:spPr>
        <p:txBody>
          <a:bodyPr wrap="square">
            <a:spAutoFit/>
          </a:bodyPr>
          <a:lstStyle/>
          <a:p>
            <a:pPr algn="just">
              <a:lnSpc>
                <a:spcPct val="150000"/>
              </a:lnSpc>
            </a:pPr>
            <a:r>
              <a:rPr lang="en-US" sz="2400" b="1" dirty="0" err="1" smtClean="0">
                <a:latin typeface="Times New Roman" panose="02020603050405020304" pitchFamily="18" charset="0"/>
              </a:rPr>
              <a:t>Ánh</a:t>
            </a:r>
            <a:r>
              <a:rPr lang="en-US" sz="2400" b="1" dirty="0" smtClean="0">
                <a:latin typeface="Times New Roman" panose="02020603050405020304" pitchFamily="18" charset="0"/>
              </a:rPr>
              <a:t> </a:t>
            </a:r>
            <a:r>
              <a:rPr lang="en-US" sz="2400" b="1" dirty="0" err="1">
                <a:latin typeface="Times New Roman" panose="02020603050405020304" pitchFamily="18" charset="0"/>
              </a:rPr>
              <a:t>sáng</a:t>
            </a:r>
            <a:r>
              <a:rPr lang="en-US" sz="2400" b="1" dirty="0">
                <a:latin typeface="Times New Roman" panose="02020603050405020304" pitchFamily="18" charset="0"/>
              </a:rPr>
              <a:t> </a:t>
            </a:r>
            <a:r>
              <a:rPr lang="en-US" sz="2400" dirty="0" err="1">
                <a:latin typeface="Times New Roman" panose="02020603050405020304" pitchFamily="18" charset="0"/>
              </a:rPr>
              <a:t>hiện</a:t>
            </a:r>
            <a:r>
              <a:rPr lang="en-US" sz="2400" dirty="0">
                <a:latin typeface="Times New Roman" panose="02020603050405020304" pitchFamily="18" charset="0"/>
              </a:rPr>
              <a:t> </a:t>
            </a:r>
            <a:r>
              <a:rPr lang="en-US" sz="2400" dirty="0" err="1">
                <a:latin typeface="Times New Roman" panose="02020603050405020304" pitchFamily="18" charset="0"/>
              </a:rPr>
              <a:t>lên</a:t>
            </a:r>
            <a:r>
              <a:rPr lang="en-US" sz="2400" dirty="0">
                <a:latin typeface="Times New Roman" panose="02020603050405020304" pitchFamily="18" charset="0"/>
              </a:rPr>
              <a:t> </a:t>
            </a:r>
            <a:r>
              <a:rPr lang="en-US" sz="2400" dirty="0" err="1">
                <a:latin typeface="Times New Roman" panose="02020603050405020304" pitchFamily="18" charset="0"/>
              </a:rPr>
              <a:t>phong</a:t>
            </a:r>
            <a:r>
              <a:rPr lang="en-US" sz="2400" dirty="0">
                <a:latin typeface="Times New Roman" panose="02020603050405020304" pitchFamily="18" charset="0"/>
              </a:rPr>
              <a:t> </a:t>
            </a:r>
            <a:r>
              <a:rPr lang="en-US" sz="2400" dirty="0" err="1">
                <a:latin typeface="Times New Roman" panose="02020603050405020304" pitchFamily="18" charset="0"/>
              </a:rPr>
              <a:t>phú</a:t>
            </a:r>
            <a:r>
              <a:rPr lang="en-US" sz="2400" dirty="0">
                <a:latin typeface="Times New Roman" panose="02020603050405020304" pitchFamily="18" charset="0"/>
              </a:rPr>
              <a:t> </a:t>
            </a:r>
            <a:r>
              <a:rPr lang="en-US" sz="2400" dirty="0" err="1">
                <a:latin typeface="Times New Roman" panose="02020603050405020304" pitchFamily="18" charset="0"/>
              </a:rPr>
              <a:t>với</a:t>
            </a:r>
            <a:r>
              <a:rPr lang="en-US" sz="2400" dirty="0">
                <a:latin typeface="Times New Roman" panose="02020603050405020304" pitchFamily="18" charset="0"/>
              </a:rPr>
              <a:t> </a:t>
            </a:r>
            <a:r>
              <a:rPr lang="en-US" sz="2400" dirty="0" err="1">
                <a:latin typeface="Times New Roman" panose="02020603050405020304" pitchFamily="18" charset="0"/>
              </a:rPr>
              <a:t>nhiều</a:t>
            </a:r>
            <a:r>
              <a:rPr lang="en-US" sz="2400" dirty="0">
                <a:latin typeface="Times New Roman" panose="02020603050405020304" pitchFamily="18" charset="0"/>
              </a:rPr>
              <a:t> </a:t>
            </a:r>
            <a:r>
              <a:rPr lang="en-US" sz="2400" dirty="0" err="1">
                <a:latin typeface="Times New Roman" panose="02020603050405020304" pitchFamily="18" charset="0"/>
              </a:rPr>
              <a:t>màu</a:t>
            </a:r>
            <a:r>
              <a:rPr lang="en-US" sz="2400" dirty="0">
                <a:latin typeface="Times New Roman" panose="02020603050405020304" pitchFamily="18" charset="0"/>
              </a:rPr>
              <a:t> </a:t>
            </a:r>
            <a:r>
              <a:rPr lang="en-US" sz="2400" dirty="0" err="1">
                <a:latin typeface="Times New Roman" panose="02020603050405020304" pitchFamily="18" charset="0"/>
              </a:rPr>
              <a:t>sắc</a:t>
            </a:r>
            <a:r>
              <a:rPr lang="en-US" sz="2400" dirty="0" smtClean="0">
                <a:latin typeface="Times New Roman" panose="02020603050405020304" pitchFamily="18" charset="0"/>
              </a:rPr>
              <a:t>, </a:t>
            </a:r>
            <a:r>
              <a:rPr lang="en-US" sz="2400" dirty="0" err="1" smtClean="0">
                <a:latin typeface="Times New Roman" panose="02020603050405020304" pitchFamily="18" charset="0"/>
              </a:rPr>
              <a:t>tươi</a:t>
            </a:r>
            <a:r>
              <a:rPr lang="en-US" sz="2400" dirty="0" smtClean="0">
                <a:latin typeface="Times New Roman" panose="02020603050405020304" pitchFamily="18" charset="0"/>
              </a:rPr>
              <a:t> </a:t>
            </a:r>
            <a:r>
              <a:rPr lang="en-US" sz="2400" dirty="0" err="1" smtClean="0">
                <a:latin typeface="Times New Roman" panose="02020603050405020304" pitchFamily="18" charset="0"/>
              </a:rPr>
              <a:t>sáng</a:t>
            </a:r>
            <a:r>
              <a:rPr lang="en-US" sz="2400" dirty="0" smtClean="0">
                <a:latin typeface="Times New Roman" panose="02020603050405020304" pitchFamily="18" charset="0"/>
              </a:rPr>
              <a:t>  </a:t>
            </a:r>
            <a:endParaRPr lang="en-US" sz="2400" dirty="0"/>
          </a:p>
        </p:txBody>
      </p:sp>
      <p:pic>
        <p:nvPicPr>
          <p:cNvPr id="60" name="Picture 59"/>
          <p:cNvPicPr>
            <a:picLocks noChangeAspect="1"/>
          </p:cNvPicPr>
          <p:nvPr/>
        </p:nvPicPr>
        <p:blipFill>
          <a:blip r:embed="rId6"/>
          <a:stretch>
            <a:fillRect/>
          </a:stretch>
        </p:blipFill>
        <p:spPr>
          <a:xfrm>
            <a:off x="2058009" y="2841535"/>
            <a:ext cx="1943910" cy="1590973"/>
          </a:xfrm>
          <a:prstGeom prst="rect">
            <a:avLst/>
          </a:prstGeom>
        </p:spPr>
      </p:pic>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down)">
                                      <p:cBhvr>
                                        <p:cTn id="20" dur="5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2"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2879658"/>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95029"/>
            <a:ext cx="3816423" cy="3048929"/>
            <a:chOff x="1418801" y="1725922"/>
            <a:chExt cx="2300710" cy="7568168"/>
          </a:xfrm>
        </p:grpSpPr>
        <p:grpSp>
          <p:nvGrpSpPr>
            <p:cNvPr id="54" name="组合 2"/>
            <p:cNvGrpSpPr/>
            <p:nvPr/>
          </p:nvGrpSpPr>
          <p:grpSpPr>
            <a:xfrm>
              <a:off x="1418801" y="1725922"/>
              <a:ext cx="2300710" cy="7568168"/>
              <a:chOff x="1346373" y="2133328"/>
              <a:chExt cx="2300710" cy="7568168"/>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52042" y="2133328"/>
                <a:ext cx="1585164" cy="992386"/>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ÂM THANH</a:t>
                </a:r>
                <a:endParaRPr sz="2800" b="1" dirty="0">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624549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Leng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nhạc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ngựa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Lao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Mái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khoan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thai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thở</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Tre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thổi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sáo</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Chim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cu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gáy</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4142462" y="2382748"/>
            <a:ext cx="1007226" cy="1007226"/>
          </a:xfrm>
          <a:prstGeom prst="rect">
            <a:avLst/>
          </a:prstGeom>
        </p:spPr>
      </p:pic>
      <p:sp>
        <p:nvSpPr>
          <p:cNvPr id="4" name="Rectangle 3"/>
          <p:cNvSpPr/>
          <p:nvPr/>
        </p:nvSpPr>
        <p:spPr>
          <a:xfrm>
            <a:off x="5089174" y="1732200"/>
            <a:ext cx="3654152" cy="2308324"/>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rPr>
              <a:t>NT: </a:t>
            </a:r>
            <a:r>
              <a:rPr lang="en-US" sz="2400" dirty="0" err="1" smtClean="0">
                <a:solidFill>
                  <a:prstClr val="black"/>
                </a:solidFill>
                <a:latin typeface="Times New Roman" panose="02020603050405020304" pitchFamily="18" charset="0"/>
              </a:rPr>
              <a:t>liệt</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kê</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nhân</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hóa</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từ</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láy</a:t>
            </a:r>
            <a:r>
              <a:rPr lang="en-US" sz="2400" dirty="0" smtClean="0">
                <a:solidFill>
                  <a:prstClr val="black"/>
                </a:solidFill>
                <a:latin typeface="Times New Roman" panose="02020603050405020304" pitchFamily="18" charset="0"/>
              </a:rPr>
              <a:t>…</a:t>
            </a:r>
          </a:p>
          <a:p>
            <a:pPr algn="just">
              <a:lnSpc>
                <a:spcPct val="150000"/>
              </a:lnSpc>
            </a:pPr>
            <a:r>
              <a:rPr lang="en-US" sz="2400" dirty="0" smtClean="0">
                <a:solidFill>
                  <a:prstClr val="black"/>
                </a:solidFill>
                <a:latin typeface="Times New Roman" panose="02020603050405020304" pitchFamily="18" charset="0"/>
                <a:sym typeface="Wingdings" panose="05000000000000000000" pitchFamily="2" charset="2"/>
              </a:rPr>
              <a:t> </a:t>
            </a:r>
            <a:r>
              <a:rPr lang="en-US" sz="2400" b="1" dirty="0" err="1" smtClean="0">
                <a:solidFill>
                  <a:prstClr val="black"/>
                </a:solidFill>
                <a:latin typeface="Times New Roman" panose="02020603050405020304" pitchFamily="18" charset="0"/>
              </a:rPr>
              <a:t>Âm</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thanh</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sống</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động</a:t>
            </a:r>
            <a:r>
              <a:rPr lang="en-US" sz="2400" b="1"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tạo</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cảm</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giác</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yên</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bình</a:t>
            </a:r>
            <a:r>
              <a:rPr lang="en-US" sz="2400" dirty="0" smtClean="0">
                <a:solidFill>
                  <a:prstClr val="black"/>
                </a:solidFill>
                <a:latin typeface="Times New Roman" panose="02020603050405020304" pitchFamily="18" charset="0"/>
              </a:rPr>
              <a:t>.</a:t>
            </a:r>
            <a:endParaRPr lang="en-US" sz="2400" dirty="0">
              <a:solidFill>
                <a:prstClr val="black"/>
              </a:solidFill>
            </a:endParaRPr>
          </a:p>
        </p:txBody>
      </p:sp>
    </p:spTree>
    <p:extLst>
      <p:ext uri="{BB962C8B-B14F-4D97-AF65-F5344CB8AC3E}">
        <p14:creationId xmlns:p14="http://schemas.microsoft.com/office/powerpoint/2010/main" val="419262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3138342"/>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370237"/>
            <a:chOff x="1418801" y="1570474"/>
            <a:chExt cx="2300710" cy="8365732"/>
          </a:xfrm>
        </p:grpSpPr>
        <p:grpSp>
          <p:nvGrpSpPr>
            <p:cNvPr id="54" name="组合 2"/>
            <p:cNvGrpSpPr/>
            <p:nvPr/>
          </p:nvGrpSpPr>
          <p:grpSpPr>
            <a:xfrm>
              <a:off x="1418801" y="1570474"/>
              <a:ext cx="2300710" cy="8365731"/>
              <a:chOff x="1346373" y="1977880"/>
              <a:chExt cx="2300710" cy="8365731"/>
            </a:xfrm>
          </p:grpSpPr>
          <p:sp>
            <p:nvSpPr>
              <p:cNvPr id="56" name="圆角矩形 5"/>
              <p:cNvSpPr/>
              <p:nvPr/>
            </p:nvSpPr>
            <p:spPr>
              <a:xfrm>
                <a:off x="1346373" y="2507999"/>
                <a:ext cx="2300710" cy="7835612"/>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HÌNH ẢNH</a:t>
                </a:r>
                <a:endParaRPr sz="2800" b="1" dirty="0">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744875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Con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đê</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ruộng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chợ</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Gò</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Lúa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keo</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Ao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làng</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Hàng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me</a:t>
              </a: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4142462" y="2382748"/>
            <a:ext cx="1007226" cy="1007226"/>
          </a:xfrm>
          <a:prstGeom prst="rect">
            <a:avLst/>
          </a:prstGeom>
        </p:spPr>
      </p:pic>
      <p:sp>
        <p:nvSpPr>
          <p:cNvPr id="4" name="Rectangle 3"/>
          <p:cNvSpPr/>
          <p:nvPr/>
        </p:nvSpPr>
        <p:spPr>
          <a:xfrm>
            <a:off x="5089174" y="1725652"/>
            <a:ext cx="3654152" cy="2862322"/>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cs typeface="Times New Roman" panose="02020603050405020304" pitchFamily="18" charset="0"/>
              </a:rPr>
              <a:t>NT: </a:t>
            </a:r>
            <a:r>
              <a:rPr lang="en-US" sz="2400" dirty="0" err="1" smtClean="0">
                <a:solidFill>
                  <a:prstClr val="black"/>
                </a:solidFill>
                <a:latin typeface="Times New Roman" panose="02020603050405020304" pitchFamily="18" charset="0"/>
                <a:cs typeface="Times New Roman" panose="02020603050405020304" pitchFamily="18" charset="0"/>
              </a:rPr>
              <a:t>liệt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kê</a:t>
            </a:r>
            <a:r>
              <a:rPr lang="en-US" sz="2400" dirty="0" smtClean="0">
                <a:solidFill>
                  <a:prstClr val="black"/>
                </a:solidFill>
                <a:latin typeface="Times New Roman" panose="02020603050405020304" pitchFamily="18" charset="0"/>
                <a:cs typeface="Times New Roman" panose="02020603050405020304" pitchFamily="18" charset="0"/>
              </a:rPr>
              <a:t>, so </a:t>
            </a:r>
            <a:r>
              <a:rPr lang="en-US" sz="2400" dirty="0" err="1" smtClean="0">
                <a:solidFill>
                  <a:prstClr val="black"/>
                </a:solidFill>
                <a:latin typeface="Times New Roman" panose="02020603050405020304" pitchFamily="18" charset="0"/>
                <a:cs typeface="Times New Roman" panose="02020603050405020304" pitchFamily="18" charset="0"/>
              </a:rPr>
              <a:t>sánh</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mênh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thoáng</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đãng</a:t>
            </a:r>
            <a:r>
              <a:rPr lang="en-US" sz="2400" b="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miền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ruộng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a:t>
            </a:r>
            <a:r>
              <a:rPr lang="en-US" sz="2400" dirty="0" smtClean="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6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43609" y="1131591"/>
            <a:ext cx="1949986" cy="2022394"/>
            <a:chOff x="1598374" y="45399"/>
            <a:chExt cx="2179171" cy="2179171"/>
          </a:xfrm>
        </p:grpSpPr>
        <p:sp>
          <p:nvSpPr>
            <p:cNvPr id="5" name="Oval 4"/>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6"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smtClean="0">
                  <a:latin typeface="Times New Roman" panose="02020603050405020304" pitchFamily="18" charset="0"/>
                  <a:cs typeface="Times New Roman" panose="02020603050405020304" pitchFamily="18" charset="0"/>
                </a:rPr>
                <a:t>Âm</a:t>
              </a:r>
              <a:r>
                <a:rPr lang="en-US" sz="3700" dirty="0" smtClean="0">
                  <a:latin typeface="Times New Roman" panose="02020603050405020304" pitchFamily="18" charset="0"/>
                  <a:cs typeface="Times New Roman" panose="02020603050405020304" pitchFamily="18" charset="0"/>
                </a:rPr>
                <a:t> </a:t>
              </a:r>
              <a:r>
                <a:rPr lang="en-US" sz="3700" dirty="0" err="1" smtClean="0">
                  <a:latin typeface="Times New Roman" panose="02020603050405020304" pitchFamily="18" charset="0"/>
                  <a:cs typeface="Times New Roman" panose="02020603050405020304" pitchFamily="18" charset="0"/>
                </a:rPr>
                <a:t>thanh</a:t>
              </a:r>
              <a:endParaRPr lang="en-US" sz="3700" kern="12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1829927" y="2493573"/>
            <a:ext cx="1949986" cy="2022394"/>
            <a:chOff x="2384692" y="1407381"/>
            <a:chExt cx="2179171" cy="2179171"/>
          </a:xfrm>
        </p:grpSpPr>
        <p:sp>
          <p:nvSpPr>
            <p:cNvPr id="8" name="Oval 7"/>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9" name="Oval 6"/>
            <p:cNvSpPr/>
            <p:nvPr/>
          </p:nvSpPr>
          <p:spPr>
            <a:xfrm>
              <a:off x="2806394" y="1970333"/>
              <a:ext cx="1552265"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600" dirty="0" err="1" smtClean="0">
                  <a:latin typeface="Times New Roman" panose="02020603050405020304" pitchFamily="18" charset="0"/>
                  <a:cs typeface="Times New Roman" panose="02020603050405020304" pitchFamily="18" charset="0"/>
                </a:rPr>
                <a:t>Hình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ảnh</a:t>
              </a:r>
              <a:endParaRPr lang="en-US" sz="3600" kern="1200"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257291" y="2493573"/>
            <a:ext cx="1949986" cy="2022394"/>
            <a:chOff x="812056" y="1407381"/>
            <a:chExt cx="2179171" cy="2179171"/>
          </a:xfrm>
        </p:grpSpPr>
        <p:sp>
          <p:nvSpPr>
            <p:cNvPr id="11" name="Oval 10"/>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2" name="Oval 8"/>
            <p:cNvSpPr/>
            <p:nvPr/>
          </p:nvSpPr>
          <p:spPr>
            <a:xfrm>
              <a:off x="1017262" y="1970333"/>
              <a:ext cx="1552264"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smtClean="0">
                  <a:latin typeface="Times New Roman" panose="02020603050405020304" pitchFamily="18" charset="0"/>
                  <a:cs typeface="Times New Roman" panose="02020603050405020304" pitchFamily="18" charset="0"/>
                </a:rPr>
                <a:t>Ánh</a:t>
              </a:r>
              <a:r>
                <a:rPr lang="en-US" sz="3700" dirty="0" smtClean="0">
                  <a:latin typeface="Times New Roman" panose="02020603050405020304" pitchFamily="18" charset="0"/>
                  <a:cs typeface="Times New Roman" panose="02020603050405020304" pitchFamily="18" charset="0"/>
                </a:rPr>
                <a:t> </a:t>
              </a:r>
              <a:r>
                <a:rPr lang="en-US" sz="3700" dirty="0" err="1" smtClean="0">
                  <a:latin typeface="Times New Roman" panose="02020603050405020304" pitchFamily="18" charset="0"/>
                  <a:cs typeface="Times New Roman" panose="02020603050405020304" pitchFamily="18" charset="0"/>
                </a:rPr>
                <a:t>sáng</a:t>
              </a:r>
              <a:endParaRPr lang="en-US" sz="3700" kern="1200" dirty="0">
                <a:latin typeface="Times New Roman" panose="02020603050405020304" pitchFamily="18" charset="0"/>
                <a:cs typeface="Times New Roman" panose="02020603050405020304" pitchFamily="18" charset="0"/>
              </a:endParaRPr>
            </a:p>
          </p:txBody>
        </p:sp>
      </p:grpSp>
      <p:sp>
        <p:nvSpPr>
          <p:cNvPr id="13"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4" name="Picture 13"/>
          <p:cNvPicPr>
            <a:picLocks noChangeAspect="1"/>
          </p:cNvPicPr>
          <p:nvPr/>
        </p:nvPicPr>
        <p:blipFill>
          <a:blip r:embed="rId2"/>
          <a:stretch>
            <a:fillRect/>
          </a:stretch>
        </p:blipFill>
        <p:spPr>
          <a:xfrm>
            <a:off x="1979712" y="195486"/>
            <a:ext cx="4706520" cy="749873"/>
          </a:xfrm>
          <a:prstGeom prst="rect">
            <a:avLst/>
          </a:prstGeom>
        </p:spPr>
      </p:pic>
      <p:sp>
        <p:nvSpPr>
          <p:cNvPr id="15" name="Rectangle 14"/>
          <p:cNvSpPr/>
          <p:nvPr/>
        </p:nvSpPr>
        <p:spPr>
          <a:xfrm>
            <a:off x="4211960" y="1158830"/>
            <a:ext cx="4572000" cy="1200329"/>
          </a:xfrm>
          <a:prstGeom prst="rect">
            <a:avLst/>
          </a:prstGeom>
        </p:spPr>
        <p:txBody>
          <a:bodyPr>
            <a:spAutoFit/>
          </a:bodyPr>
          <a:lstStyle/>
          <a:p>
            <a:pPr algn="just">
              <a:lnSpc>
                <a:spcPct val="150000"/>
              </a:lnSpc>
            </a:pPr>
            <a:r>
              <a:rPr lang="en-US" sz="2400" dirty="0" smtClean="0">
                <a:solidFill>
                  <a:srgbClr val="FF0000"/>
                </a:solidFill>
                <a:latin typeface="Times New Roman" panose="02020603050405020304" pitchFamily="18" charset="0"/>
                <a:sym typeface="Wingdings" panose="05000000000000000000" pitchFamily="2" charset="2"/>
              </a:rPr>
              <a:t>=&gt; </a:t>
            </a:r>
            <a:r>
              <a:rPr lang="en-US" sz="2400" b="1" dirty="0" err="1" smtClean="0">
                <a:solidFill>
                  <a:srgbClr val="FF0000"/>
                </a:solidFill>
                <a:latin typeface="Times New Roman" panose="02020603050405020304" pitchFamily="18" charset="0"/>
                <a:sym typeface="Wingdings" panose="05000000000000000000" pitchFamily="2" charset="2"/>
              </a:rPr>
              <a:t>Cảnh</a:t>
            </a:r>
            <a:r>
              <a:rPr lang="en-US" sz="2400" b="1" dirty="0" smtClean="0">
                <a:solidFill>
                  <a:srgbClr val="FF0000"/>
                </a:solidFill>
                <a:latin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sym typeface="Wingdings" panose="05000000000000000000" pitchFamily="2" charset="2"/>
              </a:rPr>
              <a:t>sắc</a:t>
            </a:r>
            <a:r>
              <a:rPr lang="en-US" sz="2400" b="1" dirty="0" smtClean="0">
                <a:solidFill>
                  <a:srgbClr val="FF0000"/>
                </a:solidFill>
                <a:latin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sym typeface="Wingdings" panose="05000000000000000000" pitchFamily="2" charset="2"/>
              </a:rPr>
              <a:t>nên</a:t>
            </a:r>
            <a:r>
              <a:rPr lang="en-US" sz="2400" b="1" dirty="0" smtClean="0">
                <a:solidFill>
                  <a:srgbClr val="FF0000"/>
                </a:solidFill>
                <a:latin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sym typeface="Wingdings" panose="05000000000000000000" pitchFamily="2" charset="2"/>
              </a:rPr>
              <a:t>thơ</a:t>
            </a:r>
            <a:r>
              <a:rPr lang="en-US" sz="2400" b="1" dirty="0" smtClean="0">
                <a:solidFill>
                  <a:srgbClr val="FF0000"/>
                </a:solidFill>
                <a:latin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sym typeface="Wingdings" panose="05000000000000000000" pitchFamily="2" charset="2"/>
              </a:rPr>
              <a:t>xanh</a:t>
            </a:r>
            <a:r>
              <a:rPr lang="en-US" sz="2400" b="1" dirty="0" smtClean="0">
                <a:solidFill>
                  <a:srgbClr val="FF0000"/>
                </a:solidFill>
                <a:latin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sym typeface="Wingdings" panose="05000000000000000000" pitchFamily="2" charset="2"/>
              </a:rPr>
              <a:t>mát</a:t>
            </a:r>
            <a:r>
              <a:rPr lang="en-US" sz="2400" b="1" dirty="0" smtClean="0">
                <a:solidFill>
                  <a:srgbClr val="FF0000"/>
                </a:solidFill>
                <a:latin typeface="Times New Roman" panose="02020603050405020304" pitchFamily="18" charset="0"/>
                <a:sym typeface="Wingdings" panose="05000000000000000000" pitchFamily="2" charset="2"/>
              </a:rPr>
              <a:t>. </a:t>
            </a:r>
          </a:p>
          <a:p>
            <a:pPr algn="just">
              <a:lnSpc>
                <a:spcPct val="150000"/>
              </a:lnSpc>
            </a:pPr>
            <a:r>
              <a:rPr lang="en-US" sz="2400" dirty="0" smtClean="0">
                <a:solidFill>
                  <a:srgbClr val="FF0000"/>
                </a:solidFill>
                <a:latin typeface="Times New Roman" panose="02020603050405020304" pitchFamily="18" charset="0"/>
                <a:sym typeface="Wingdings" panose="05000000000000000000" pitchFamily="2" charset="2"/>
              </a:rPr>
              <a:t> </a:t>
            </a:r>
            <a:endParaRPr lang="en-US" sz="2400" dirty="0">
              <a:solidFill>
                <a:srgbClr val="FF0000"/>
              </a:solidFill>
            </a:endParaRPr>
          </a:p>
        </p:txBody>
      </p:sp>
    </p:spTree>
    <p:extLst>
      <p:ext uri="{BB962C8B-B14F-4D97-AF65-F5344CB8AC3E}">
        <p14:creationId xmlns:p14="http://schemas.microsoft.com/office/powerpoint/2010/main" val="90950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2790386"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NHÓM </a:t>
            </a:r>
            <a:r>
              <a:rPr lang="en-US" sz="2800" b="1" dirty="0" smtClean="0">
                <a:latin typeface="Times New Roman" panose="02020603050405020304" pitchFamily="18" charset="0"/>
                <a:cs typeface="Times New Roman" panose="02020603050405020304" pitchFamily="18" charset="0"/>
                <a:sym typeface="+mn-lt"/>
              </a:rPr>
              <a:t>3, 4</a:t>
            </a:r>
            <a:endParaRPr lang="en-US" sz="2800" b="1" dirty="0">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779662"/>
            <a:ext cx="2628444" cy="2250560"/>
          </a:xfrm>
          <a:prstGeom prst="rect">
            <a:avLst/>
          </a:prstGeom>
        </p:spPr>
        <p:txBody>
          <a:bodyPr wrap="square" lIns="34238" tIns="17117" rIns="34238" bIns="17117">
            <a:spAutoFit/>
          </a:bodyPr>
          <a:lstStyle/>
          <a:p>
            <a:pPr marL="0" lvl="1" algn="ctr" defTabSz="814005">
              <a:lnSpc>
                <a:spcPct val="150000"/>
              </a:lnSpc>
            </a:pPr>
            <a:r>
              <a:rPr lang="en-US" sz="3200" dirty="0" smtClean="0">
                <a:solidFill>
                  <a:srgbClr val="FF0000"/>
                </a:solidFill>
                <a:latin typeface="Times New Roman" pitchFamily="18" charset="0"/>
                <a:cs typeface="Times New Roman" pitchFamily="18" charset="0"/>
              </a:rPr>
              <a:t>2/ </a:t>
            </a:r>
            <a:r>
              <a:rPr lang="en-US" sz="3200" dirty="0" err="1" smtClean="0">
                <a:solidFill>
                  <a:srgbClr val="FF0000"/>
                </a:solidFill>
                <a:latin typeface="Times New Roman" pitchFamily="18" charset="0"/>
                <a:cs typeface="Times New Roman" pitchFamily="18" charset="0"/>
              </a:rPr>
              <a:t>Hình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ảnh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người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dân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Gò</a:t>
            </a:r>
            <a:r>
              <a:rPr lang="en-US" sz="3200" dirty="0" smtClean="0">
                <a:solidFill>
                  <a:srgbClr val="FF0000"/>
                </a:solidFill>
                <a:latin typeface="Times New Roman" pitchFamily="18" charset="0"/>
                <a:cs typeface="Times New Roman" pitchFamily="18" charset="0"/>
              </a:rPr>
              <a:t> Me</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9270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2" name="Picture 1"/>
          <p:cNvPicPr>
            <a:picLocks noChangeAspect="1"/>
          </p:cNvPicPr>
          <p:nvPr/>
        </p:nvPicPr>
        <p:blipFill>
          <a:blip r:embed="rId3"/>
          <a:stretch>
            <a:fillRect/>
          </a:stretch>
        </p:blipFill>
        <p:spPr>
          <a:xfrm>
            <a:off x="595223" y="375249"/>
            <a:ext cx="3856007" cy="2684972"/>
          </a:xfrm>
          <a:prstGeom prst="rect">
            <a:avLst/>
          </a:prstGeom>
        </p:spPr>
      </p:pic>
      <p:pic>
        <p:nvPicPr>
          <p:cNvPr id="3" name="Picture 2"/>
          <p:cNvPicPr>
            <a:picLocks noChangeAspect="1"/>
          </p:cNvPicPr>
          <p:nvPr/>
        </p:nvPicPr>
        <p:blipFill>
          <a:blip r:embed="rId4"/>
          <a:stretch>
            <a:fillRect/>
          </a:stretch>
        </p:blipFill>
        <p:spPr>
          <a:xfrm>
            <a:off x="4578034" y="375249"/>
            <a:ext cx="3567459" cy="2684972"/>
          </a:xfrm>
          <a:prstGeom prst="rect">
            <a:avLst/>
          </a:prstGeom>
        </p:spPr>
      </p:pic>
      <p:sp>
        <p:nvSpPr>
          <p:cNvPr id="4" name="Rounded Rectangle 3"/>
          <p:cNvSpPr/>
          <p:nvPr/>
        </p:nvSpPr>
        <p:spPr>
          <a:xfrm>
            <a:off x="983685" y="3312544"/>
            <a:ext cx="2632940" cy="4722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FFFF00"/>
                </a:solidFill>
                <a:latin typeface="Times New Roman" panose="02020603050405020304" pitchFamily="18" charset="0"/>
                <a:cs typeface="Times New Roman" panose="02020603050405020304" pitchFamily="18" charset="0"/>
              </a:rPr>
              <a:t>Chợ nổi miền Tây</a:t>
            </a:r>
          </a:p>
        </p:txBody>
      </p:sp>
      <p:sp>
        <p:nvSpPr>
          <p:cNvPr id="5" name="Rounded Rectangle 4"/>
          <p:cNvSpPr/>
          <p:nvPr/>
        </p:nvSpPr>
        <p:spPr>
          <a:xfrm>
            <a:off x="5221138" y="3260785"/>
            <a:ext cx="2122098" cy="472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latin typeface="Times New Roman" panose="02020603050405020304" pitchFamily="18" charset="0"/>
                <a:cs typeface="Times New Roman" panose="02020603050405020304" pitchFamily="18" charset="0"/>
              </a:rPr>
              <a:t>Lẩu mắm</a:t>
            </a:r>
          </a:p>
        </p:txBody>
      </p:sp>
    </p:spTree>
    <p:extLst>
      <p:ext uri="{BB962C8B-B14F-4D97-AF65-F5344CB8AC3E}">
        <p14:creationId xmlns:p14="http://schemas.microsoft.com/office/powerpoint/2010/main" val="24789765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30</a:t>
            </a:fld>
            <a:endParaRPr lang="en-US" dirty="0"/>
          </a:p>
        </p:txBody>
      </p:sp>
      <p:sp>
        <p:nvSpPr>
          <p:cNvPr id="2" name="TextBox 1"/>
          <p:cNvSpPr txBox="1"/>
          <p:nvPr/>
        </p:nvSpPr>
        <p:spPr>
          <a:xfrm>
            <a:off x="1585104" y="258793"/>
            <a:ext cx="6864470" cy="830997"/>
          </a:xfrm>
          <a:prstGeom prst="rect">
            <a:avLst/>
          </a:prstGeom>
          <a:solidFill>
            <a:srgbClr val="92D050"/>
          </a:solidFill>
        </p:spPr>
        <p:txBody>
          <a:bodyPr wrap="square" rtlCol="0">
            <a:spAutoFit/>
          </a:bodyPr>
          <a:lstStyle/>
          <a:p>
            <a:r>
              <a:rPr lang="en-US" sz="2400" b="1">
                <a:latin typeface="Times New Roman" panose="02020603050405020304" pitchFamily="18" charset="0"/>
                <a:cs typeface="Times New Roman" panose="02020603050405020304" pitchFamily="18" charset="0"/>
              </a:rPr>
              <a:t>PHIẾU HỌC TẬP SỐ 3:</a:t>
            </a:r>
            <a:r>
              <a:rPr lang="en-US" sz="2400">
                <a:latin typeface="Times New Roman" panose="02020603050405020304" pitchFamily="18" charset="0"/>
                <a:cs typeface="Times New Roman" panose="02020603050405020304" pitchFamily="18" charset="0"/>
              </a:rPr>
              <a:t> Tìm hiểu về vẻ đẹp của con người Gò Me</a:t>
            </a:r>
          </a:p>
        </p:txBody>
      </p:sp>
      <p:sp>
        <p:nvSpPr>
          <p:cNvPr id="4" name="Rounded Rectangle 3"/>
          <p:cNvSpPr/>
          <p:nvPr/>
        </p:nvSpPr>
        <p:spPr>
          <a:xfrm>
            <a:off x="530525" y="1171036"/>
            <a:ext cx="8456043" cy="38430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b="1">
                <a:latin typeface="Times New Roman" panose="02020603050405020304" pitchFamily="18" charset="0"/>
                <a:cs typeface="Times New Roman" panose="02020603050405020304" pitchFamily="18" charset="0"/>
              </a:rPr>
              <a:t>Câu 1:</a:t>
            </a:r>
            <a:r>
              <a:rPr lang="en-US" sz="2400">
                <a:latin typeface="Times New Roman" panose="02020603050405020304" pitchFamily="18" charset="0"/>
                <a:cs typeface="Times New Roman" panose="02020603050405020304" pitchFamily="18" charset="0"/>
              </a:rPr>
              <a:t> </a:t>
            </a:r>
            <a:r>
              <a:rPr lang="en-US" sz="1350"/>
              <a:t> </a:t>
            </a:r>
            <a:r>
              <a:rPr lang="en-US" sz="2400">
                <a:latin typeface="Times New Roman" panose="02020603050405020304" pitchFamily="18" charset="0"/>
                <a:cs typeface="Times New Roman" panose="02020603050405020304" pitchFamily="18" charset="0"/>
              </a:rPr>
              <a:t>Tìm những chi tiết được nhà thơ sử dụng để khắc họa vẻ đẹp ngoại hình và vẻ đẹp tâm hồn của người dân Gò Me. </a:t>
            </a:r>
          </a:p>
          <a:p>
            <a:r>
              <a:rPr lang="en-US" sz="2400">
                <a:latin typeface="Times New Roman" panose="02020603050405020304" pitchFamily="18" charset="0"/>
                <a:cs typeface="Times New Roman" panose="02020603050405020304" pitchFamily="18" charset="0"/>
              </a:rPr>
              <a:t>................................................................................. </a:t>
            </a:r>
          </a:p>
          <a:p>
            <a:r>
              <a:rPr lang="en-US" sz="2400">
                <a:latin typeface="Times New Roman" panose="02020603050405020304" pitchFamily="18" charset="0"/>
                <a:cs typeface="Times New Roman" panose="02020603050405020304" pitchFamily="18" charset="0"/>
              </a:rPr>
              <a:t>................................................................................................</a:t>
            </a:r>
          </a:p>
          <a:p>
            <a:r>
              <a:rPr lang="en-US" sz="2400" b="1">
                <a:latin typeface="Times New Roman" panose="02020603050405020304" pitchFamily="18" charset="0"/>
                <a:cs typeface="Times New Roman" panose="02020603050405020304" pitchFamily="18" charset="0"/>
              </a:rPr>
              <a:t>Câu 2:</a:t>
            </a:r>
            <a:r>
              <a:rPr lang="en-US" sz="2400">
                <a:latin typeface="Times New Roman" panose="02020603050405020304" pitchFamily="18" charset="0"/>
                <a:cs typeface="Times New Roman" panose="02020603050405020304" pitchFamily="18" charset="0"/>
              </a:rPr>
              <a:t> Qua việc tìm hiểu những chi tiết đó, em cảm nhận gì về hình ảnh người dân nơi đây?</a:t>
            </a:r>
          </a:p>
          <a:p>
            <a:r>
              <a:rPr lang="en-US" sz="24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292119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82900"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任意多边形: 形状 29">
            <a:extLst>
              <a:ext uri="{FF2B5EF4-FFF2-40B4-BE49-F238E27FC236}">
                <a16:creationId xmlns:a16="http://schemas.microsoft.com/office/drawing/2014/main" id="{E2FB60F6-472A-67D3-EFED-797BADAEA502}"/>
              </a:ext>
            </a:extLst>
          </p:cNvPr>
          <p:cNvSpPr/>
          <p:nvPr/>
        </p:nvSpPr>
        <p:spPr>
          <a:xfrm rot="16200000">
            <a:off x="-1353626"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3"/>
          <a:stretch>
            <a:fillRect/>
          </a:stretch>
        </p:blipFill>
        <p:spPr>
          <a:xfrm>
            <a:off x="-11119" y="339502"/>
            <a:ext cx="1294019" cy="4343490"/>
          </a:xfrm>
          <a:prstGeom prst="rect">
            <a:avLst/>
          </a:prstGeom>
        </p:spPr>
      </p:pic>
      <p:sp>
        <p:nvSpPr>
          <p:cNvPr id="5" name="Rectangle 4"/>
          <p:cNvSpPr/>
          <p:nvPr/>
        </p:nvSpPr>
        <p:spPr>
          <a:xfrm>
            <a:off x="1897171" y="411510"/>
            <a:ext cx="6840221" cy="4662815"/>
          </a:xfrm>
          <a:prstGeom prst="rect">
            <a:avLst/>
          </a:prstGeom>
        </p:spPr>
        <p:txBody>
          <a:bodyPr wrap="square">
            <a:spAutoFit/>
          </a:bodyPr>
          <a:lstStyle/>
          <a:p>
            <a:pPr>
              <a:lnSpc>
                <a:spcPct val="150000"/>
              </a:lnSpc>
            </a:pPr>
            <a:r>
              <a:rPr lang="en-US" sz="2200" b="1" dirty="0" smtClean="0">
                <a:solidFill>
                  <a:schemeClr val="bg2">
                    <a:lumMod val="10000"/>
                  </a:schemeClr>
                </a:solidFill>
                <a:latin typeface="Times New Roman" panose="02020603050405020304" pitchFamily="18" charset="0"/>
                <a:cs typeface="Times New Roman" panose="02020603050405020304" pitchFamily="18" charset="0"/>
              </a:rPr>
              <a:t>- </a:t>
            </a:r>
            <a:r>
              <a:rPr lang="vi-VN" sz="2200" b="1" dirty="0" smtClean="0">
                <a:solidFill>
                  <a:schemeClr val="bg2">
                    <a:lumMod val="10000"/>
                  </a:schemeClr>
                </a:solidFill>
                <a:latin typeface="Times New Roman" panose="02020603050405020304" pitchFamily="18" charset="0"/>
                <a:cs typeface="Times New Roman" panose="02020603050405020304" pitchFamily="18" charset="0"/>
              </a:rPr>
              <a:t>Các </a:t>
            </a:r>
            <a:r>
              <a:rPr lang="vi-VN" sz="2200" b="1" dirty="0">
                <a:solidFill>
                  <a:schemeClr val="bg2">
                    <a:lumMod val="10000"/>
                  </a:schemeClr>
                </a:solidFill>
                <a:latin typeface="Times New Roman" panose="02020603050405020304" pitchFamily="18" charset="0"/>
                <a:cs typeface="Times New Roman" panose="02020603050405020304" pitchFamily="18" charset="0"/>
              </a:rPr>
              <a:t>cô gái Gò Me được miêu tả với những chi tiết</a:t>
            </a:r>
            <a:r>
              <a:rPr lang="vi-VN" sz="2200" b="1" dirty="0" smtClean="0">
                <a:solidFill>
                  <a:schemeClr val="bg2">
                    <a:lumMod val="10000"/>
                  </a:schemeClr>
                </a:solidFill>
                <a:latin typeface="Times New Roman" panose="02020603050405020304" pitchFamily="18" charset="0"/>
                <a:cs typeface="Times New Roman" panose="02020603050405020304" pitchFamily="18" charset="0"/>
              </a:rPr>
              <a:t>:</a:t>
            </a:r>
            <a:endParaRPr lang="en-US" sz="2200" b="1" dirty="0" smtClean="0">
              <a:solidFill>
                <a:schemeClr val="bg2">
                  <a:lumMod val="10000"/>
                </a:schemeClr>
              </a:solidFill>
              <a:latin typeface="Times New Roman" panose="02020603050405020304" pitchFamily="18" charset="0"/>
              <a:cs typeface="Times New Roman" panose="02020603050405020304" pitchFamily="18" charset="0"/>
            </a:endParaRP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chị</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em</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má</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núng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đồng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tiền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Nọc</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cấy</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tay</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tròn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nghiêng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nón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làm</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duyên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Véo </a:t>
            </a:r>
            <a:r>
              <a:rPr lang="vi-VN" sz="2200" dirty="0">
                <a:solidFill>
                  <a:schemeClr val="bg2">
                    <a:lumMod val="10000"/>
                  </a:schemeClr>
                </a:solidFill>
                <a:latin typeface="Times New Roman" panose="02020603050405020304" pitchFamily="18" charset="0"/>
                <a:cs typeface="Times New Roman" panose="02020603050405020304" pitchFamily="18" charset="0"/>
              </a:rPr>
              <a:t>von điệu </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h</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át</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2200" dirty="0">
                <a:solidFill>
                  <a:schemeClr val="bg2">
                    <a:lumMod val="10000"/>
                  </a:schemeClr>
                </a:solidFill>
                <a:latin typeface="Times New Roman" panose="02020603050405020304" pitchFamily="18" charset="0"/>
                <a:cs typeface="Times New Roman" panose="02020603050405020304" pitchFamily="18" charset="0"/>
              </a:rPr>
              <a:t>cổ </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truyền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Chị</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tôi</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má</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đỏ</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thẹn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thò</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Giã</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me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bên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trã</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Điệu</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hò</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 “</a:t>
            </a:r>
            <a:r>
              <a:rPr lang="vi-VN" sz="2000" dirty="0" smtClean="0">
                <a:solidFill>
                  <a:schemeClr val="tx1">
                    <a:lumMod val="95000"/>
                    <a:lumOff val="5000"/>
                  </a:schemeClr>
                </a:solidFill>
                <a:latin typeface="Times New Roman" panose="02020603050405020304" pitchFamily="18" charset="0"/>
                <a:cs typeface="Times New Roman" panose="02020603050405020304" pitchFamily="18" charset="0"/>
              </a:rPr>
              <a:t>Hò</a:t>
            </a:r>
            <a:r>
              <a:rPr lang="vi-VN" sz="2000" dirty="0">
                <a:solidFill>
                  <a:schemeClr val="tx1">
                    <a:lumMod val="95000"/>
                    <a:lumOff val="5000"/>
                  </a:schemeClr>
                </a:solidFill>
                <a:latin typeface="Times New Roman" panose="02020603050405020304" pitchFamily="18" charset="0"/>
                <a:cs typeface="Times New Roman" panose="02020603050405020304" pitchFamily="18" charset="0"/>
              </a:rPr>
              <a:t>… ơ… </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20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( 2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lần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0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è"/>
            </a:pPr>
            <a:r>
              <a:rPr lang="en-US" sz="2200" b="1"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NT</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láy</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p>
          <a:p>
            <a:pPr>
              <a:lnSpc>
                <a:spcPct val="150000"/>
              </a:lnSpc>
            </a:pP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smtClean="0">
                <a:solidFill>
                  <a:srgbClr val="FF0000"/>
                </a:solidFill>
                <a:latin typeface="Times New Roman" panose="02020603050405020304" pitchFamily="18" charset="0"/>
                <a:cs typeface="Times New Roman" panose="02020603050405020304" pitchFamily="18" charset="0"/>
              </a:rPr>
              <a:t>Con </a:t>
            </a:r>
            <a:r>
              <a:rPr lang="en-US" sz="2200" b="1" dirty="0" err="1">
                <a:solidFill>
                  <a:srgbClr val="FF0000"/>
                </a:solidFill>
                <a:latin typeface="Times New Roman" panose="02020603050405020304" pitchFamily="18" charset="0"/>
                <a:cs typeface="Times New Roman" panose="02020603050405020304" pitchFamily="18" charset="0"/>
              </a:rPr>
              <a:t>người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lao</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động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chân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chất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khoẻ</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khoắn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duyên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dáng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yêu</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đời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gắn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bó</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với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quê</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hương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xứ</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sở</a:t>
            </a:r>
            <a:r>
              <a:rPr lang="en-US" sz="2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985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circle(in)">
                                      <p:cBhvr>
                                        <p:cTn id="29" dur="20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barn(inVertical)">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down)">
                                      <p:cBhvr>
                                        <p:cTn id="39" dur="5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wipe(down)">
                                      <p:cBhvr>
                                        <p:cTn id="44" dur="500"/>
                                        <p:tgtEl>
                                          <p:spTgt spid="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wipe(down)">
                                      <p:cBhvr>
                                        <p:cTn id="49" dur="500"/>
                                        <p:tgtEl>
                                          <p:spTgt spid="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circle(in)">
                                      <p:cBhvr>
                                        <p:cTn id="54" dur="2000"/>
                                        <p:tgtEl>
                                          <p:spTgt spid="5">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
                                            <p:txEl>
                                              <p:pRg st="7" end="7"/>
                                            </p:txEl>
                                          </p:spTgt>
                                        </p:tgtEl>
                                        <p:attrNameLst>
                                          <p:attrName>style.visibility</p:attrName>
                                        </p:attrNameLst>
                                      </p:cBhvr>
                                      <p:to>
                                        <p:strVal val="visible"/>
                                      </p:to>
                                    </p:set>
                                    <p:animEffect transition="in" filter="fade">
                                      <p:cBhvr>
                                        <p:cTn id="59" dur="1000"/>
                                        <p:tgtEl>
                                          <p:spTgt spid="5">
                                            <p:txEl>
                                              <p:pRg st="7" end="7"/>
                                            </p:txEl>
                                          </p:spTgt>
                                        </p:tgtEl>
                                      </p:cBhvr>
                                    </p:animEffect>
                                    <p:anim calcmode="lin" valueType="num">
                                      <p:cBhvr>
                                        <p:cTn id="6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3528" y="339502"/>
            <a:ext cx="4176464" cy="4401036"/>
          </a:xfrm>
          <a:prstGeom prst="rect">
            <a:avLst/>
          </a:prstGeom>
        </p:spPr>
      </p:pic>
      <p:pic>
        <p:nvPicPr>
          <p:cNvPr id="8" name="Picture 7"/>
          <p:cNvPicPr>
            <a:picLocks noChangeAspect="1"/>
          </p:cNvPicPr>
          <p:nvPr/>
        </p:nvPicPr>
        <p:blipFill>
          <a:blip r:embed="rId4"/>
          <a:stretch>
            <a:fillRect/>
          </a:stretch>
        </p:blipFill>
        <p:spPr>
          <a:xfrm>
            <a:off x="4716016" y="339502"/>
            <a:ext cx="4095750" cy="4401036"/>
          </a:xfrm>
          <a:prstGeom prst="rect">
            <a:avLst/>
          </a:prstGeom>
        </p:spPr>
      </p:pic>
    </p:spTree>
    <p:extLst>
      <p:ext uri="{BB962C8B-B14F-4D97-AF65-F5344CB8AC3E}">
        <p14:creationId xmlns:p14="http://schemas.microsoft.com/office/powerpoint/2010/main" val="34802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5940152" y="987574"/>
            <a:ext cx="3030032"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NHÓM 5</a:t>
            </a:r>
          </a:p>
        </p:txBody>
      </p:sp>
      <p:sp>
        <p:nvSpPr>
          <p:cNvPr id="6" name="Rectangle 5"/>
          <p:cNvSpPr/>
          <p:nvPr/>
        </p:nvSpPr>
        <p:spPr>
          <a:xfrm>
            <a:off x="5405636" y="1779662"/>
            <a:ext cx="3564548" cy="2250560"/>
          </a:xfrm>
          <a:prstGeom prst="rect">
            <a:avLst/>
          </a:prstGeom>
        </p:spPr>
        <p:txBody>
          <a:bodyPr wrap="square" lIns="34238" tIns="17117" rIns="34238" bIns="17117">
            <a:spAutoFit/>
          </a:bodyPr>
          <a:lstStyle/>
          <a:p>
            <a:pPr marL="0" lvl="1" algn="ctr" defTabSz="814005">
              <a:lnSpc>
                <a:spcPct val="150000"/>
              </a:lnSpc>
            </a:pPr>
            <a:r>
              <a:rPr lang="en-US" sz="3200" dirty="0" smtClean="0">
                <a:solidFill>
                  <a:srgbClr val="FF0000"/>
                </a:solidFill>
                <a:latin typeface="Times New Roman" pitchFamily="18" charset="0"/>
                <a:cs typeface="Times New Roman" pitchFamily="18" charset="0"/>
              </a:rPr>
              <a:t>3/ </a:t>
            </a:r>
            <a:r>
              <a:rPr lang="en-US" sz="3200" dirty="0" err="1" smtClean="0">
                <a:solidFill>
                  <a:srgbClr val="FF0000"/>
                </a:solidFill>
                <a:latin typeface="Times New Roman" pitchFamily="18" charset="0"/>
                <a:cs typeface="Times New Roman" pitchFamily="18" charset="0"/>
              </a:rPr>
              <a:t>Tình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cảm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giả</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với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quê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đất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nước</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54654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
          <p:cNvGrpSpPr/>
          <p:nvPr/>
        </p:nvGrpSpPr>
        <p:grpSpPr>
          <a:xfrm>
            <a:off x="1475656" y="177974"/>
            <a:ext cx="6624737" cy="1584177"/>
            <a:chOff x="1418801" y="1570474"/>
            <a:chExt cx="3993687" cy="3932302"/>
          </a:xfrm>
        </p:grpSpPr>
        <p:grpSp>
          <p:nvGrpSpPr>
            <p:cNvPr id="8" name="组合 2"/>
            <p:cNvGrpSpPr/>
            <p:nvPr/>
          </p:nvGrpSpPr>
          <p:grpSpPr>
            <a:xfrm>
              <a:off x="1418801" y="1570474"/>
              <a:ext cx="3993687" cy="3932302"/>
              <a:chOff x="1346373" y="1977880"/>
              <a:chExt cx="3993687" cy="3932302"/>
            </a:xfrm>
          </p:grpSpPr>
          <p:sp>
            <p:nvSpPr>
              <p:cNvPr id="10" name="圆角矩形 5"/>
              <p:cNvSpPr/>
              <p:nvPr/>
            </p:nvSpPr>
            <p:spPr>
              <a:xfrm>
                <a:off x="1346373" y="2507999"/>
                <a:ext cx="3993687" cy="3402183"/>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11"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9" name="文本框 4"/>
            <p:cNvSpPr txBox="1"/>
            <p:nvPr/>
          </p:nvSpPr>
          <p:spPr>
            <a:xfrm>
              <a:off x="1507147" y="2487452"/>
              <a:ext cx="3861931" cy="2635711"/>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Tình</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yêu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của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tác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giả</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đối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với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Gò</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Me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cứ</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lớn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dần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và</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sâu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sắc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hơn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qua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năm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tháng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từ</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thuở</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ấu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đến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khi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trưởng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thành</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a:t>
              </a:r>
            </a:p>
          </p:txBody>
        </p:sp>
      </p:grpSp>
      <p:sp>
        <p:nvSpPr>
          <p:cNvPr id="12" name="任意多边形 6"/>
          <p:cNvSpPr/>
          <p:nvPr/>
        </p:nvSpPr>
        <p:spPr>
          <a:xfrm>
            <a:off x="2390443" y="2787774"/>
            <a:ext cx="1505419" cy="1026448"/>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BIỂU HIỆN</a:t>
            </a:r>
            <a:endParaRPr sz="2800" b="1" dirty="0">
              <a:latin typeface="Times New Roman" panose="02020603050405020304" pitchFamily="18" charset="0"/>
              <a:cs typeface="Times New Roman" panose="02020603050405020304" pitchFamily="18" charset="0"/>
              <a:sym typeface="+mn-lt"/>
            </a:endParaRPr>
          </a:p>
        </p:txBody>
      </p:sp>
      <p:sp>
        <p:nvSpPr>
          <p:cNvPr id="4" name="Rounded Rectangle 3"/>
          <p:cNvSpPr/>
          <p:nvPr/>
        </p:nvSpPr>
        <p:spPr>
          <a:xfrm>
            <a:off x="4235120" y="252427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Sự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gắn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với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234585" y="3232087"/>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Nỗi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nhớ</a:t>
            </a:r>
            <a:r>
              <a:rPr lang="en-US" sz="2400" b="1" dirty="0" smtClean="0">
                <a:solidFill>
                  <a:srgbClr val="FF0000"/>
                </a:solidFill>
                <a:latin typeface="Times New Roman" panose="02020603050405020304" pitchFamily="18" charset="0"/>
                <a:cs typeface="Times New Roman" panose="02020603050405020304" pitchFamily="18" charset="0"/>
              </a:rPr>
              <a:t> da </a:t>
            </a:r>
            <a:r>
              <a:rPr lang="en-US" sz="2400" b="1" dirty="0" err="1" smtClean="0">
                <a:solidFill>
                  <a:srgbClr val="FF0000"/>
                </a:solidFill>
                <a:latin typeface="Times New Roman" panose="02020603050405020304" pitchFamily="18" charset="0"/>
                <a:cs typeface="Times New Roman" panose="02020603050405020304" pitchFamily="18" charset="0"/>
              </a:rPr>
              <a:t>diết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xa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234585" y="393990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Niềm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tự</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hào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về</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vẻ</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đẹp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15"/>
          <p:cNvCxnSpPr>
            <a:endCxn id="4" idx="1"/>
          </p:cNvCxnSpPr>
          <p:nvPr/>
        </p:nvCxnSpPr>
        <p:spPr>
          <a:xfrm flipV="1">
            <a:off x="3874545" y="2770023"/>
            <a:ext cx="360575" cy="521807"/>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4" idx="1"/>
          </p:cNvCxnSpPr>
          <p:nvPr/>
        </p:nvCxnSpPr>
        <p:spPr>
          <a:xfrm>
            <a:off x="3884936" y="3291830"/>
            <a:ext cx="349649" cy="18600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5" idx="1"/>
          </p:cNvCxnSpPr>
          <p:nvPr/>
        </p:nvCxnSpPr>
        <p:spPr>
          <a:xfrm>
            <a:off x="3890399" y="3261524"/>
            <a:ext cx="344186" cy="924129"/>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3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3648" y="1203598"/>
            <a:ext cx="7488832" cy="1077218"/>
          </a:xfrm>
          <a:prstGeom prst="rect">
            <a:avLst/>
          </a:prstGeom>
          <a:noFill/>
        </p:spPr>
        <p:txBody>
          <a:bodyPr wrap="squar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=&gt;</a:t>
            </a:r>
            <a:r>
              <a:rPr lang="en-US" sz="3200" dirty="0" err="1">
                <a:solidFill>
                  <a:srgbClr val="FF0000"/>
                </a:solidFill>
                <a:latin typeface="Times New Roman" panose="02020603050405020304" pitchFamily="18" charset="0"/>
                <a:cs typeface="Times New Roman" panose="02020603050405020304" pitchFamily="18" charset="0"/>
              </a:rPr>
              <a:t>Nỗi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nhớ</a:t>
            </a:r>
            <a:r>
              <a:rPr lang="en-US" sz="3200" dirty="0">
                <a:solidFill>
                  <a:srgbClr val="FF0000"/>
                </a:solidFill>
                <a:latin typeface="Times New Roman" panose="02020603050405020304" pitchFamily="18" charset="0"/>
                <a:cs typeface="Times New Roman" panose="02020603050405020304" pitchFamily="18" charset="0"/>
              </a:rPr>
              <a:t> da </a:t>
            </a:r>
            <a:r>
              <a:rPr lang="en-US" sz="3200" dirty="0" err="1">
                <a:solidFill>
                  <a:srgbClr val="FF0000"/>
                </a:solidFill>
                <a:latin typeface="Times New Roman" panose="02020603050405020304" pitchFamily="18" charset="0"/>
                <a:cs typeface="Times New Roman" panose="02020603050405020304" pitchFamily="18" charset="0"/>
              </a:rPr>
              <a:t>diết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xa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quê</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niềm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tự</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vẻ</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đẹp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quê</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hương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04573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sp>
        <p:nvSpPr>
          <p:cNvPr id="3" name="TextBox 2"/>
          <p:cNvSpPr txBox="1"/>
          <p:nvPr/>
        </p:nvSpPr>
        <p:spPr>
          <a:xfrm>
            <a:off x="1619672" y="483518"/>
            <a:ext cx="4608512"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Tổng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kết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1410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7" name="Picture 6"/>
          <p:cNvPicPr>
            <a:picLocks noChangeAspect="1"/>
          </p:cNvPicPr>
          <p:nvPr/>
        </p:nvPicPr>
        <p:blipFill>
          <a:blip r:embed="rId4"/>
          <a:stretch>
            <a:fillRect/>
          </a:stretch>
        </p:blipFill>
        <p:spPr>
          <a:xfrm>
            <a:off x="2780563" y="35565"/>
            <a:ext cx="3402498" cy="1082306"/>
          </a:xfrm>
          <a:prstGeom prst="rect">
            <a:avLst/>
          </a:prstGeom>
        </p:spPr>
      </p:pic>
      <p:pic>
        <p:nvPicPr>
          <p:cNvPr id="4" name="Picture 3"/>
          <p:cNvPicPr>
            <a:picLocks noChangeAspect="1"/>
          </p:cNvPicPr>
          <p:nvPr/>
        </p:nvPicPr>
        <p:blipFill>
          <a:blip r:embed="rId5"/>
          <a:stretch>
            <a:fillRect/>
          </a:stretch>
        </p:blipFill>
        <p:spPr>
          <a:xfrm>
            <a:off x="2024227" y="-75177"/>
            <a:ext cx="1207113" cy="1182727"/>
          </a:xfrm>
          <a:prstGeom prst="rect">
            <a:avLst/>
          </a:prstGeom>
        </p:spPr>
      </p:pic>
      <p:sp>
        <p:nvSpPr>
          <p:cNvPr id="12" name="Rectangle 11"/>
          <p:cNvSpPr/>
          <p:nvPr/>
        </p:nvSpPr>
        <p:spPr>
          <a:xfrm>
            <a:off x="3873985" y="1867059"/>
            <a:ext cx="4878288" cy="29731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Ngôn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đậm</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Nam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Bộ</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giàu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sức</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so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sánh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điệp</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35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5" name="Picture 4"/>
          <p:cNvPicPr>
            <a:picLocks noChangeAspect="1"/>
          </p:cNvPicPr>
          <p:nvPr/>
        </p:nvPicPr>
        <p:blipFill>
          <a:blip r:embed="rId4"/>
          <a:stretch>
            <a:fillRect/>
          </a:stretch>
        </p:blipFill>
        <p:spPr>
          <a:xfrm>
            <a:off x="2024227" y="-119984"/>
            <a:ext cx="1207113" cy="1176630"/>
          </a:xfrm>
          <a:prstGeom prst="rect">
            <a:avLst/>
          </a:prstGeom>
        </p:spPr>
      </p:pic>
      <p:sp>
        <p:nvSpPr>
          <p:cNvPr id="12" name="Rectangle 11"/>
          <p:cNvSpPr/>
          <p:nvPr/>
        </p:nvSpPr>
        <p:spPr>
          <a:xfrm>
            <a:off x="3863910" y="1760961"/>
            <a:ext cx="4878288" cy="29177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Thiên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nhiên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nên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sống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động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con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đời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chăm</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chỉ</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nước</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nỗi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nhớ</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da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diết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của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nhà</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2771800" y="-75692"/>
            <a:ext cx="3298811" cy="1207803"/>
          </a:xfrm>
          <a:prstGeom prst="rect">
            <a:avLst/>
          </a:prstGeom>
        </p:spPr>
      </p:pic>
    </p:spTree>
    <p:extLst>
      <p:ext uri="{BB962C8B-B14F-4D97-AF65-F5344CB8AC3E}">
        <p14:creationId xmlns:p14="http://schemas.microsoft.com/office/powerpoint/2010/main" val="269166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203849" y="627534"/>
            <a:ext cx="4392488" cy="2677656"/>
          </a:xfrm>
          <a:prstGeom prst="rect">
            <a:avLst/>
          </a:prstGeom>
        </p:spPr>
        <p:txBody>
          <a:bodyPr wrap="square">
            <a:spAutoFit/>
          </a:bodyPr>
          <a:lstStyle/>
          <a:p>
            <a:pPr algn="ctr"/>
            <a:r>
              <a:rPr lang="vi-VN" sz="2800" i="1" dirty="0">
                <a:solidFill>
                  <a:srgbClr val="FF0000"/>
                </a:solidFill>
                <a:latin typeface="+mj-lt"/>
              </a:rPr>
              <a:t>Viết đoạn văn (khoảng 5 - 7 câu) nêu cảm nhận của em về đoạn thơ từ Ôi, thuở ấu thơ đến Lá xanh như dải lụa mềm lửng lơ.</a:t>
            </a:r>
            <a:r>
              <a:rPr lang="vi-VN" sz="2800" dirty="0">
                <a:solidFill>
                  <a:srgbClr val="FF0000"/>
                </a:solidFill>
                <a:latin typeface="+mj-lt"/>
              </a:rPr>
              <a:t/>
            </a:r>
            <a:br>
              <a:rPr lang="vi-VN" sz="2800" dirty="0">
                <a:solidFill>
                  <a:srgbClr val="FF0000"/>
                </a:solidFill>
                <a:latin typeface="+mj-lt"/>
              </a:rPr>
            </a:br>
            <a:endParaRPr lang="en-US" sz="28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6640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275857" y="992331"/>
            <a:ext cx="4176464" cy="1384995"/>
          </a:xfrm>
          <a:prstGeom prst="rect">
            <a:avLst/>
          </a:prstGeom>
        </p:spPr>
        <p:txBody>
          <a:bodyPr wrap="square">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Chia </a:t>
            </a:r>
            <a:r>
              <a:rPr lang="en-US" sz="2800" dirty="0" err="1" smtClean="0">
                <a:solidFill>
                  <a:srgbClr val="FF0000"/>
                </a:solidFill>
                <a:latin typeface="Times New Roman" panose="02020603050405020304" pitchFamily="18" charset="0"/>
                <a:cs typeface="Times New Roman" panose="02020603050405020304" pitchFamily="18" charset="0"/>
              </a:rPr>
              <a:t>sẻ</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hiểu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về</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vẻ</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đẹp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miền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Nam </a:t>
            </a:r>
            <a:r>
              <a:rPr lang="en-US" sz="2800" dirty="0" err="1" smtClean="0">
                <a:solidFill>
                  <a:srgbClr val="FF0000"/>
                </a:solidFill>
                <a:latin typeface="Times New Roman" panose="02020603050405020304" pitchFamily="18" charset="0"/>
                <a:cs typeface="Times New Roman" panose="02020603050405020304" pitchFamily="18" charset="0"/>
              </a:rPr>
              <a:t>Bộ</a:t>
            </a:r>
            <a:r>
              <a:rPr lang="en-US" sz="280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96458"/>
            <a:ext cx="5773412" cy="1012024"/>
          </a:xfrm>
          <a:prstGeom prst="rect">
            <a:avLst/>
          </a:prstGeom>
        </p:spPr>
      </p:pic>
      <p:sp>
        <p:nvSpPr>
          <p:cNvPr id="16" name="任意多边形: 形状 29">
            <a:extLst>
              <a:ext uri="{FF2B5EF4-FFF2-40B4-BE49-F238E27FC236}">
                <a16:creationId xmlns:a16="http://schemas.microsoft.com/office/drawing/2014/main" id="{E2FB60F6-472A-67D3-EFED-797BADAEA502}"/>
              </a:ext>
            </a:extLst>
          </p:cNvPr>
          <p:cNvSpPr/>
          <p:nvPr/>
        </p:nvSpPr>
        <p:spPr>
          <a:xfrm>
            <a:off x="-30251" y="664193"/>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3" name="Rectangle 2"/>
          <p:cNvSpPr/>
          <p:nvPr/>
        </p:nvSpPr>
        <p:spPr>
          <a:xfrm>
            <a:off x="179512" y="1174556"/>
            <a:ext cx="8784976" cy="4493538"/>
          </a:xfrm>
          <a:prstGeom prst="rect">
            <a:avLst/>
          </a:prstGeom>
        </p:spPr>
        <p:txBody>
          <a:bodyPr wrap="square">
            <a:spAutoFit/>
          </a:bodyPr>
          <a:lstStyle/>
          <a:p>
            <a:pPr algn="just"/>
            <a:r>
              <a:rPr lang="en-US" sz="2200" dirty="0" smtClean="0">
                <a:solidFill>
                  <a:srgbClr val="333333"/>
                </a:solidFill>
                <a:latin typeface="Times New Roman" panose="02020603050405020304" pitchFamily="18" charset="0"/>
                <a:cs typeface="Times New Roman" panose="02020603050405020304" pitchFamily="18" charset="0"/>
              </a:rPr>
              <a:t>           </a:t>
            </a:r>
            <a:r>
              <a:rPr lang="vi-VN" sz="2200" dirty="0" smtClean="0">
                <a:solidFill>
                  <a:srgbClr val="333333"/>
                </a:solidFill>
                <a:latin typeface="Times New Roman" panose="02020603050405020304" pitchFamily="18" charset="0"/>
                <a:cs typeface="Times New Roman" panose="02020603050405020304" pitchFamily="18" charset="0"/>
              </a:rPr>
              <a:t>Bài </a:t>
            </a:r>
            <a:r>
              <a:rPr lang="vi-VN" sz="2200" dirty="0">
                <a:solidFill>
                  <a:srgbClr val="333333"/>
                </a:solidFill>
                <a:latin typeface="Times New Roman" panose="02020603050405020304" pitchFamily="18" charset="0"/>
                <a:cs typeface="Times New Roman" panose="02020603050405020304" pitchFamily="18" charset="0"/>
              </a:rPr>
              <a:t>thơ “Gò Me”, đặc biệt là  đoạn thơ từ Ôi, thuở ấu thơ đến Lá xanh như dải lụa mềm lửng lơ của tác giả Hoàng Tố Nguyên đã để lại trong lòng em nhiều ấn tượng sâu sắc về nỗi niềm yêu quê, nhớ quê da diết của một con người Nam Bộ đang sống xa quê. Đầu tiên, tác giả nhớ về “thuở ấu thơ”, khi mà tác giả đi “cắt cỏ, chăn bò” với những kỉ niệm đẹp. Khi ra đồng cắt cỏ, “gối đầu lên áo” và “nằm dưới hàng me”, tác giả thấy thiên nhiên quê mình thật đẹp. Đó là nơi có “tre thổi sáo”, có những chú “bướm”, có những chú chim dễ thương. Nơi đó có lá “me non” cong vắt như lưỡi liềm và lá xanh “như dải lụa mềm lửng lơ”. Biện pháp nhân hóa “tre thổi sáo” và biện pháp so sánh lá me cong như “lưỡi liềm”, lá xanh như dải lụa mềm đã góp phần làm cho bài thơ thêm sinh động, hấp dẫn.</a:t>
            </a:r>
          </a:p>
          <a:p>
            <a:r>
              <a:rPr lang="vi-VN" sz="2200" dirty="0">
                <a:solidFill>
                  <a:srgbClr val="333333"/>
                </a:solidFill>
                <a:latin typeface="Times New Roman" panose="02020603050405020304" pitchFamily="18" charset="0"/>
                <a:cs typeface="Times New Roman" panose="02020603050405020304" pitchFamily="18" charset="0"/>
              </a:rPr>
              <a:t/>
            </a:r>
            <a:br>
              <a:rPr lang="vi-VN" sz="2200" dirty="0">
                <a:solidFill>
                  <a:srgbClr val="333333"/>
                </a:solidFill>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23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5" name="TextBox 4"/>
          <p:cNvSpPr txBox="1"/>
          <p:nvPr/>
        </p:nvSpPr>
        <p:spPr>
          <a:xfrm>
            <a:off x="1143000" y="2914650"/>
            <a:ext cx="2114550" cy="2169825"/>
          </a:xfrm>
          <a:prstGeom prst="rect">
            <a:avLst/>
          </a:prstGeom>
          <a:noFill/>
        </p:spPr>
        <p:txBody>
          <a:bodyPr wrap="square" rtlCol="0">
            <a:spAutoFit/>
          </a:bodyPr>
          <a:lstStyle/>
          <a:p>
            <a:r>
              <a:rPr lang="en-US" sz="675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SO TÀI</a:t>
            </a:r>
          </a:p>
        </p:txBody>
      </p:sp>
      <p:pic>
        <p:nvPicPr>
          <p:cNvPr id="8"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4450" y="57150"/>
            <a:ext cx="457200" cy="457200"/>
          </a:xfrm>
          <a:prstGeom prst="rect">
            <a:avLst/>
          </a:prstGeom>
        </p:spPr>
      </p:pic>
    </p:spTree>
    <p:extLst>
      <p:ext uri="{BB962C8B-B14F-4D97-AF65-F5344CB8AC3E}">
        <p14:creationId xmlns:p14="http://schemas.microsoft.com/office/powerpoint/2010/main" val="30077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24000"/>
          </a:stretch>
        </a:blipFill>
        <a:effectLst/>
      </p:bgPr>
    </p:bg>
    <p:spTree>
      <p:nvGrpSpPr>
        <p:cNvPr id="1" name=""/>
        <p:cNvGrpSpPr/>
        <p:nvPr/>
      </p:nvGrpSpPr>
      <p:grpSpPr>
        <a:xfrm>
          <a:off x="0" y="0"/>
          <a:ext cx="0" cy="0"/>
          <a:chOff x="0" y="0"/>
          <a:chExt cx="0" cy="0"/>
        </a:xfrm>
      </p:grpSpPr>
      <p:pic>
        <p:nvPicPr>
          <p:cNvPr id="10" name="Picture 9">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
            <a:ext cx="427346" cy="616482"/>
          </a:xfrm>
          <a:prstGeom prst="rect">
            <a:avLst/>
          </a:prstGeom>
        </p:spPr>
      </p:pic>
      <p:pic>
        <p:nvPicPr>
          <p:cNvPr id="11" name="Picture 10">
            <a:hlinkClick r:id="rId7"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200150"/>
            <a:ext cx="441846" cy="618175"/>
          </a:xfrm>
          <a:prstGeom prst="rect">
            <a:avLst/>
          </a:prstGeom>
        </p:spPr>
      </p:pic>
      <p:pic>
        <p:nvPicPr>
          <p:cNvPr id="12" name="Picture 11">
            <a:hlinkClick r:id="rId8"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63454" y="1200150"/>
            <a:ext cx="424419" cy="618176"/>
          </a:xfrm>
          <a:prstGeom prst="rect">
            <a:avLst/>
          </a:prstGeom>
        </p:spPr>
      </p:pic>
      <p:pic>
        <p:nvPicPr>
          <p:cNvPr id="13" name="Picture 12">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6291"/>
            <a:ext cx="420843" cy="513258"/>
          </a:xfrm>
          <a:prstGeom prst="rect">
            <a:avLst/>
          </a:prstGeom>
        </p:spPr>
      </p:pic>
      <p:pic>
        <p:nvPicPr>
          <p:cNvPr id="14" name="Picture 13">
            <a:hlinkClick r:id="rId11"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200150"/>
            <a:ext cx="427346" cy="616482"/>
          </a:xfrm>
          <a:prstGeom prst="rect">
            <a:avLst/>
          </a:prstGeom>
        </p:spPr>
      </p:pic>
      <p:pic>
        <p:nvPicPr>
          <p:cNvPr id="17" name="Picture 16">
            <a:hlinkClick r:id="rId12"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90079" y="-1695"/>
            <a:ext cx="424419" cy="618176"/>
          </a:xfrm>
          <a:prstGeom prst="rect">
            <a:avLst/>
          </a:prstGeom>
        </p:spPr>
      </p:pic>
      <p:pic>
        <p:nvPicPr>
          <p:cNvPr id="18" name="Picture 17">
            <a:hlinkClick r:id="rId13"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693"/>
            <a:ext cx="441846" cy="618175"/>
          </a:xfrm>
          <a:prstGeom prst="rect">
            <a:avLst/>
          </a:prstGeom>
        </p:spPr>
      </p:pic>
      <p:pic>
        <p:nvPicPr>
          <p:cNvPr id="24" name="Picture 23">
            <a:hlinkClick r:id="rId14"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1200150"/>
            <a:ext cx="420843" cy="513258"/>
          </a:xfrm>
          <a:prstGeom prst="rect">
            <a:avLst/>
          </a:prstGeom>
        </p:spPr>
      </p:pic>
      <p:pic>
        <p:nvPicPr>
          <p:cNvPr id="26" name="Picture 25"/>
          <p:cNvPicPr>
            <a:picLocks noChangeAspect="1"/>
          </p:cNvPicPr>
          <p:nvPr/>
        </p:nvPicPr>
        <p:blipFill>
          <a:blip r:embed="rId15" cstate="print">
            <a:extLst>
              <a:ext uri="{BEBA8EAE-BF5A-486C-A8C5-ECC9F3942E4B}">
                <a14:imgProps xmlns:a14="http://schemas.microsoft.com/office/drawing/2010/main">
                  <a14:imgLayer r:embed="rId16">
                    <a14:imgEffect>
                      <a14:backgroundRemoval t="9871" b="98283" l="10000" r="90000">
                        <a14:foregroundMark x1="65165" y1="36624" x2="74835" y2="26609"/>
                        <a14:foregroundMark x1="74835" y1="24750" x2="80879" y2="19886"/>
                        <a14:foregroundMark x1="76154" y1="25751" x2="84176" y2="20887"/>
                        <a14:foregroundMark x1="25385" y1="94707" x2="36154" y2="83405"/>
                        <a14:foregroundMark x1="48462" y1="90129" x2="36484" y2="82690"/>
                        <a14:foregroundMark x1="21648" y1="92418" x2="30000" y2="87268"/>
                        <a14:foregroundMark x1="65385" y1="59943" x2="55714" y2="68670"/>
                        <a14:foregroundMark x1="47143" y1="60658" x2="43077" y2="72961"/>
                        <a14:foregroundMark x1="50989" y1="87411" x2="45934" y2="81974"/>
                      </a14:backgroundRemoval>
                    </a14:imgEffect>
                  </a14:imgLayer>
                </a14:imgProps>
              </a:ext>
              <a:ext uri="{28A0092B-C50C-407E-A947-70E740481C1C}">
                <a14:useLocalDpi xmlns:a14="http://schemas.microsoft.com/office/drawing/2010/main" val="0"/>
              </a:ext>
            </a:extLst>
          </a:blip>
          <a:stretch>
            <a:fillRect/>
          </a:stretch>
        </p:blipFill>
        <p:spPr>
          <a:xfrm>
            <a:off x="493808" y="1011506"/>
            <a:ext cx="1436602" cy="1103500"/>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0042" y="6291"/>
            <a:ext cx="1105337" cy="1105337"/>
          </a:xfrm>
          <a:prstGeom prst="rect">
            <a:avLst/>
          </a:prstGeom>
        </p:spPr>
      </p:pic>
      <p:pic>
        <p:nvPicPr>
          <p:cNvPr id="28"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78794"/>
            <a:ext cx="457200" cy="457200"/>
          </a:xfrm>
          <a:prstGeom prst="rect">
            <a:avLst/>
          </a:prstGeom>
        </p:spPr>
      </p:pic>
      <p:pic>
        <p:nvPicPr>
          <p:cNvPr id="29"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1077253"/>
            <a:ext cx="457200" cy="457200"/>
          </a:xfrm>
          <a:prstGeom prst="rect">
            <a:avLst/>
          </a:prstGeom>
        </p:spPr>
      </p:pic>
      <p:pic>
        <p:nvPicPr>
          <p:cNvPr id="30"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638782" y="-138869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257925" y="118503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19" name="tOM"/>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9000" l="10000" r="83438">
                        <a14:foregroundMark x1="45250" y1="53333" x2="50000" y2="52556"/>
                        <a14:foregroundMark x1="46563" y1="53667" x2="48813" y2="53333"/>
                        <a14:backgroundMark x1="22250" y1="22111" x2="33563" y2="22556"/>
                        <a14:backgroundMark x1="35250" y1="42778" x2="31313" y2="31667"/>
                        <a14:backgroundMark x1="18500" y1="44889" x2="19875" y2="47556"/>
                        <a14:backgroundMark x1="53312" y1="33222" x2="65688" y2="37222"/>
                        <a14:backgroundMark x1="71188" y1="10667" x2="70438" y2="31333"/>
                        <a14:backgroundMark x1="75375" y1="49111" x2="82250" y2="40667"/>
                        <a14:backgroundMark x1="77938" y1="29778" x2="76000" y2="33444"/>
                        <a14:backgroundMark x1="56688" y1="89444" x2="76875" y2="59444"/>
                        <a14:backgroundMark x1="60875" y1="51000" x2="71063" y2="88111"/>
                        <a14:backgroundMark x1="69688" y1="50444" x2="64625" y2="69889"/>
                        <a14:backgroundMark x1="60000" y1="48556" x2="71813" y2="54222"/>
                      </a14:backgroundRemoval>
                    </a14:imgEffect>
                  </a14:imgLayer>
                </a14:imgProps>
              </a:ext>
              <a:ext uri="{28A0092B-C50C-407E-A947-70E740481C1C}">
                <a14:useLocalDpi xmlns:a14="http://schemas.microsoft.com/office/drawing/2010/main" val="0"/>
              </a:ext>
            </a:extLst>
          </a:blip>
          <a:srcRect l="9702" t="8999" r="14963"/>
          <a:stretch/>
        </p:blipFill>
        <p:spPr>
          <a:xfrm>
            <a:off x="1143000" y="3046916"/>
            <a:ext cx="2016420" cy="1370097"/>
          </a:xfrm>
          <a:prstGeom prst="rect">
            <a:avLst/>
          </a:prstGeom>
        </p:spPr>
      </p:pic>
      <p:pic>
        <p:nvPicPr>
          <p:cNvPr id="3" name="JERRY"/>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100000" l="46688" r="90000">
                        <a14:foregroundMark x1="67116" y1="77306" x2="65768" y2="53690"/>
                        <a14:foregroundMark x1="69502" y1="55535" x2="65145" y2="57934"/>
                        <a14:foregroundMark x1="70228" y1="62731" x2="67531" y2="51845"/>
                        <a14:backgroundMark x1="48688" y1="44111" x2="87313" y2="36444"/>
                      </a14:backgroundRemoval>
                    </a14:imgEffect>
                  </a14:imgLayer>
                </a14:imgProps>
              </a:ext>
              <a:ext uri="{28A0092B-C50C-407E-A947-70E740481C1C}">
                <a14:useLocalDpi xmlns:a14="http://schemas.microsoft.com/office/drawing/2010/main" val="0"/>
              </a:ext>
            </a:extLst>
          </a:blip>
          <a:srcRect l="50000" t="41709" r="18508" b="951"/>
          <a:stretch/>
        </p:blipFill>
        <p:spPr>
          <a:xfrm>
            <a:off x="1231437" y="4137898"/>
            <a:ext cx="946639" cy="969524"/>
          </a:xfrm>
          <a:prstGeom prst="rect">
            <a:avLst/>
          </a:prstGeom>
        </p:spPr>
      </p:pic>
      <p:sp>
        <p:nvSpPr>
          <p:cNvPr id="20" name="Rounded Rectangle 19">
            <a:hlinkClick r:id="rId24" action="ppaction://hlinksldjump"/>
          </p:cNvPr>
          <p:cNvSpPr/>
          <p:nvPr/>
        </p:nvSpPr>
        <p:spPr>
          <a:xfrm>
            <a:off x="6886575" y="4622660"/>
            <a:ext cx="1114425" cy="3429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35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2241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62" fill="hold"/>
                                        <p:tgtEl>
                                          <p:spTgt spid="29"/>
                                        </p:tgtEl>
                                      </p:cBhvr>
                                    </p:cmd>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xit" presetSubtype="0" fill="hold" nodeType="withEffect">
                                  <p:stCondLst>
                                    <p:cond delay="500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17662" fill="hold"/>
                                        <p:tgtEl>
                                          <p:spTgt spid="28"/>
                                        </p:tgtEl>
                                      </p:cBhvr>
                                    </p:cmd>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8"/>
                </p:tgtEl>
              </p:cMediaNode>
            </p:audio>
            <p:audio>
              <p:cMediaNode vol="80000">
                <p:cTn id="18" fill="hold" display="0">
                  <p:stCondLst>
                    <p:cond delay="indefinite"/>
                  </p:stCondLst>
                  <p:endCondLst>
                    <p:cond evt="onStopAudio" delay="0">
                      <p:tgtEl>
                        <p:sldTgt/>
                      </p:tgtEl>
                    </p:cond>
                  </p:endCondLst>
                </p:cTn>
                <p:tgtEl>
                  <p:spTgt spid="29"/>
                </p:tgtEl>
              </p:cMediaNode>
            </p:audio>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1.38889E-6 -1.85939E-6 L 0.16962 -0.00324 " pathEditMode="relative" rAng="0" ptsTypes="AA">
                                      <p:cBhvr>
                                        <p:cTn id="23" dur="2000" fill="hold"/>
                                        <p:tgtEl>
                                          <p:spTgt spid="19"/>
                                        </p:tgtEl>
                                        <p:attrNameLst>
                                          <p:attrName>ppt_x</p:attrName>
                                          <p:attrName>ppt_y</p:attrName>
                                        </p:attrNameLst>
                                      </p:cBhvr>
                                      <p:rCtr x="8472" y="-162"/>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16962 -0.00324 L 0.33628 -0.00324 " pathEditMode="relative" rAng="0" ptsTypes="AA">
                                      <p:cBhvr>
                                        <p:cTn id="27" dur="2000" fill="hold"/>
                                        <p:tgtEl>
                                          <p:spTgt spid="19"/>
                                        </p:tgtEl>
                                        <p:attrNameLst>
                                          <p:attrName>ppt_x</p:attrName>
                                          <p:attrName>ppt_y</p:attrName>
                                        </p:attrNameLst>
                                      </p:cBhvr>
                                      <p:rCtr x="8333" y="0"/>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33628 -0.00324 L 0.53628 -0.00324 " pathEditMode="relative" rAng="0" ptsTypes="AA">
                                      <p:cBhvr>
                                        <p:cTn id="31" dur="2000" fill="hold"/>
                                        <p:tgtEl>
                                          <p:spTgt spid="19"/>
                                        </p:tgtEl>
                                        <p:attrNameLst>
                                          <p:attrName>ppt_x</p:attrName>
                                          <p:attrName>ppt_y</p:attrName>
                                        </p:attrNameLst>
                                      </p:cBhvr>
                                      <p:rCtr x="10000" y="0"/>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53628 -0.00324 L 0.73628 -0.00324 " pathEditMode="relative" rAng="0" ptsTypes="AA">
                                      <p:cBhvr>
                                        <p:cTn id="35" dur="2000" fill="hold"/>
                                        <p:tgtEl>
                                          <p:spTgt spid="19"/>
                                        </p:tgtEl>
                                        <p:attrNameLst>
                                          <p:attrName>ppt_x</p:attrName>
                                          <p:attrName>ppt_y</p:attrName>
                                        </p:attrNameLst>
                                      </p:cBhvr>
                                      <p:rCtr x="10000" y="0"/>
                                    </p:animMotion>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8.33333E-7 1.66512E-7 L 0.22656 -0.00971 " pathEditMode="relative" rAng="0" ptsTypes="AA">
                                      <p:cBhvr>
                                        <p:cTn id="40" dur="2000" fill="hold"/>
                                        <p:tgtEl>
                                          <p:spTgt spid="3"/>
                                        </p:tgtEl>
                                        <p:attrNameLst>
                                          <p:attrName>ppt_x</p:attrName>
                                          <p:attrName>ppt_y</p:attrName>
                                        </p:attrNameLst>
                                      </p:cBhvr>
                                      <p:rCtr x="11319" y="-486"/>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2656 -0.00971 L 0.39323 -0.00971 " pathEditMode="relative" rAng="0" ptsTypes="AA">
                                      <p:cBhvr>
                                        <p:cTn id="44" dur="2000" fill="hold"/>
                                        <p:tgtEl>
                                          <p:spTgt spid="3"/>
                                        </p:tgtEl>
                                        <p:attrNameLst>
                                          <p:attrName>ppt_x</p:attrName>
                                          <p:attrName>ppt_y</p:attrName>
                                        </p:attrNameLst>
                                      </p:cBhvr>
                                      <p:rCtr x="8333" y="0"/>
                                    </p:animMotion>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39323 -0.00971 L 0.59323 -0.00971 " pathEditMode="relative" rAng="0" ptsTypes="AA">
                                      <p:cBhvr>
                                        <p:cTn id="48" dur="2000" fill="hold"/>
                                        <p:tgtEl>
                                          <p:spTgt spid="3"/>
                                        </p:tgtEl>
                                        <p:attrNameLst>
                                          <p:attrName>ppt_x</p:attrName>
                                          <p:attrName>ppt_y</p:attrName>
                                        </p:attrNameLst>
                                      </p:cBhvr>
                                      <p:rCtr x="10000" y="0"/>
                                    </p:animMotion>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59323 -0.00971 L 0.79323 -0.00971 " pathEditMode="relative" rAng="0" ptsTypes="AA">
                                      <p:cBhvr>
                                        <p:cTn id="52" dur="2000" fill="hold"/>
                                        <p:tgtEl>
                                          <p:spTgt spid="3"/>
                                        </p:tgtEl>
                                        <p:attrNameLst>
                                          <p:attrName>ppt_x</p:attrName>
                                          <p:attrName>ppt_y</p:attrName>
                                        </p:attrNameLst>
                                      </p:cBhvr>
                                      <p:rCtr x="10000" y="0"/>
                                    </p:animMotion>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theo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thể</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tự</a:t>
            </a:r>
            <a:r>
              <a:rPr lang="en-US" sz="2400" dirty="0" smtClean="0">
                <a:solidFill>
                  <a:prstClr val="black"/>
                </a:solidFill>
                <a:latin typeface="Times New Roman" pitchFamily="18" charset="0"/>
                <a:cs typeface="Times New Roman" pitchFamily="18" charset="0"/>
              </a:rPr>
              <a:t> do</a:t>
            </a:r>
            <a:endParaRPr lang="en-US" sz="2400" dirty="0">
              <a:solidFill>
                <a:prstClr val="black"/>
              </a:solidFill>
              <a:latin typeface="Times New Roman" pitchFamily="18" charset="0"/>
              <a:cs typeface="Times New Roman" pitchFamily="18" charset="0"/>
            </a:endParaRPr>
          </a:p>
        </p:txBody>
      </p:sp>
      <p:pic>
        <p:nvPicPr>
          <p:cNvPr id="2" name="Picture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7164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Điệu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hò</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lặp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lại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mấy</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lần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2 </a:t>
            </a:r>
            <a:r>
              <a:rPr lang="en-US" sz="2400" dirty="0" err="1" smtClean="0">
                <a:solidFill>
                  <a:prstClr val="black"/>
                </a:solidFill>
                <a:latin typeface="Times New Roman" pitchFamily="18" charset="0"/>
                <a:cs typeface="Times New Roman" pitchFamily="18" charset="0"/>
              </a:rPr>
              <a:t>lần</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39080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457326" y="290289"/>
            <a:ext cx="5867518" cy="13514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619672" y="290289"/>
            <a:ext cx="5705171" cy="1200329"/>
          </a:xfrm>
          <a:prstGeom prst="rect">
            <a:avLst/>
          </a:prstGeom>
          <a:noFill/>
        </p:spPr>
        <p:txBody>
          <a:bodyPr wrap="square" rtlCol="0">
            <a:spAutoFit/>
          </a:bodyPr>
          <a:lstStyle/>
          <a:p>
            <a:r>
              <a:rPr lang="vi-VN" sz="2400" dirty="0">
                <a:latin typeface="Times New Roman" panose="02020603050405020304" pitchFamily="18" charset="0"/>
              </a:rPr>
              <a:t>Ánh sáng phong phú, không gian mênh mông và âm thanh rộn </a:t>
            </a:r>
            <a:r>
              <a:rPr lang="vi-VN" sz="2400" dirty="0" smtClean="0">
                <a:latin typeface="Times New Roman" panose="02020603050405020304" pitchFamily="18" charset="0"/>
              </a:rPr>
              <a:t>r</a:t>
            </a:r>
            <a:r>
              <a:rPr lang="en-US" sz="2400" dirty="0" err="1" smtClean="0">
                <a:latin typeface="Times New Roman" panose="02020603050405020304" pitchFamily="18" charset="0"/>
              </a:rPr>
              <a:t>àng</a:t>
            </a:r>
            <a:r>
              <a:rPr lang="en-US" sz="2400" dirty="0" smtClean="0">
                <a:latin typeface="Times New Roman" panose="02020603050405020304" pitchFamily="18" charset="0"/>
              </a:rPr>
              <a:t> </a:t>
            </a:r>
            <a:r>
              <a:rPr lang="en-US" sz="2400" dirty="0" err="1" smtClean="0">
                <a:latin typeface="Times New Roman" panose="02020603050405020304" pitchFamily="18" charset="0"/>
              </a:rPr>
              <a:t>là</a:t>
            </a:r>
            <a:r>
              <a:rPr lang="en-US" sz="2400" dirty="0" smtClean="0">
                <a:latin typeface="Times New Roman" panose="02020603050405020304" pitchFamily="18" charset="0"/>
              </a:rPr>
              <a:t> </a:t>
            </a:r>
            <a:r>
              <a:rPr lang="en-US" sz="2400" dirty="0" err="1" smtClean="0">
                <a:latin typeface="Times New Roman" panose="02020603050405020304" pitchFamily="18" charset="0"/>
              </a:rPr>
              <a:t>những</a:t>
            </a:r>
            <a:r>
              <a:rPr lang="en-US" sz="2400" dirty="0" smtClean="0">
                <a:latin typeface="Times New Roman" panose="02020603050405020304" pitchFamily="18" charset="0"/>
              </a:rPr>
              <a:t> </a:t>
            </a:r>
            <a:r>
              <a:rPr lang="en-US" sz="2400" dirty="0" err="1" smtClean="0">
                <a:latin typeface="Times New Roman" panose="02020603050405020304" pitchFamily="18" charset="0"/>
              </a:rPr>
              <a:t>đặc</a:t>
            </a:r>
            <a:r>
              <a:rPr lang="en-US" sz="2400" dirty="0" smtClean="0">
                <a:latin typeface="Times New Roman" panose="02020603050405020304" pitchFamily="18" charset="0"/>
              </a:rPr>
              <a:t> </a:t>
            </a:r>
            <a:r>
              <a:rPr lang="en-US" sz="2400" dirty="0" err="1" smtClean="0">
                <a:latin typeface="Times New Roman" panose="02020603050405020304" pitchFamily="18" charset="0"/>
              </a:rPr>
              <a:t>điểm</a:t>
            </a:r>
            <a:r>
              <a:rPr lang="en-US" sz="2400" dirty="0" smtClean="0">
                <a:latin typeface="Times New Roman" panose="02020603050405020304" pitchFamily="18" charset="0"/>
              </a:rPr>
              <a:t> </a:t>
            </a:r>
            <a:r>
              <a:rPr lang="en-US" sz="2400" dirty="0" err="1" smtClean="0">
                <a:latin typeface="Times New Roman" panose="02020603050405020304" pitchFamily="18" charset="0"/>
              </a:rPr>
              <a:t>của</a:t>
            </a:r>
            <a:r>
              <a:rPr lang="en-US" sz="2400" dirty="0" smtClean="0">
                <a:latin typeface="Times New Roman" panose="02020603050405020304" pitchFamily="18" charset="0"/>
              </a:rPr>
              <a:t> </a:t>
            </a:r>
            <a:r>
              <a:rPr lang="en-US" sz="2400" dirty="0" err="1" smtClean="0">
                <a:latin typeface="Times New Roman" panose="02020603050405020304" pitchFamily="18" charset="0"/>
              </a:rPr>
              <a:t>cảnh</a:t>
            </a:r>
            <a:r>
              <a:rPr lang="en-US" sz="2400" dirty="0" smtClean="0">
                <a:latin typeface="Times New Roman" panose="02020603050405020304" pitchFamily="18" charset="0"/>
              </a:rPr>
              <a:t> </a:t>
            </a:r>
            <a:r>
              <a:rPr lang="en-US" sz="2400" dirty="0" err="1" smtClean="0">
                <a:latin typeface="Times New Roman" panose="02020603050405020304" pitchFamily="18" charset="0"/>
              </a:rPr>
              <a:t>sắc</a:t>
            </a:r>
            <a:r>
              <a:rPr lang="en-US" sz="2400" dirty="0" smtClean="0">
                <a:latin typeface="Times New Roman" panose="02020603050405020304" pitchFamily="18" charset="0"/>
              </a:rPr>
              <a:t> </a:t>
            </a:r>
            <a:r>
              <a:rPr lang="en-US" sz="2400" dirty="0" err="1" smtClean="0">
                <a:latin typeface="Times New Roman" panose="02020603050405020304" pitchFamily="18" charset="0"/>
              </a:rPr>
              <a:t>Gò</a:t>
            </a:r>
            <a:r>
              <a:rPr lang="en-US" sz="2400" dirty="0" smtClean="0">
                <a:latin typeface="Times New Roman" panose="02020603050405020304" pitchFamily="18" charset="0"/>
              </a:rPr>
              <a:t> Me. </a:t>
            </a:r>
            <a:r>
              <a:rPr lang="en-US" sz="2400" dirty="0" err="1" smtClean="0">
                <a:latin typeface="Times New Roman" panose="02020603050405020304" pitchFamily="18" charset="0"/>
              </a:rPr>
              <a:t>Đúng</a:t>
            </a:r>
            <a:r>
              <a:rPr lang="en-US" sz="2400" dirty="0" smtClean="0">
                <a:latin typeface="Times New Roman" panose="02020603050405020304" pitchFamily="18" charset="0"/>
              </a:rPr>
              <a:t> hay </a:t>
            </a:r>
            <a:r>
              <a:rPr lang="en-US" sz="2400" dirty="0" err="1" smtClean="0">
                <a:latin typeface="Times New Roman" panose="02020603050405020304" pitchFamily="18" charset="0"/>
              </a:rPr>
              <a:t>sai</a:t>
            </a:r>
            <a:r>
              <a:rPr lang="en-US" sz="2400" dirty="0" smtClean="0">
                <a:latin typeface="Times New Roman" panose="02020603050405020304" pitchFamily="18" charset="0"/>
              </a:rPr>
              <a:t>?</a:t>
            </a:r>
            <a:endParaRPr lang="en-US" sz="2400" dirty="0">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095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123728" y="483518"/>
            <a:ext cx="4688582"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151962" y="699542"/>
            <a:ext cx="4508270"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Phương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thức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biểu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đạt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chính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là</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phương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thức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Biểu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cảm</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42694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Việc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lặp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lại</a:t>
            </a:r>
            <a:r>
              <a:rPr lang="en-US" sz="2400" dirty="0" smtClean="0">
                <a:solidFill>
                  <a:prstClr val="black"/>
                </a:solidFill>
                <a:latin typeface="Times New Roman" pitchFamily="18" charset="0"/>
                <a:cs typeface="Times New Roman" pitchFamily="18" charset="0"/>
              </a:rPr>
              <a:t> 2 </a:t>
            </a:r>
            <a:r>
              <a:rPr lang="en-US" sz="2400" dirty="0" err="1" smtClean="0">
                <a:solidFill>
                  <a:prstClr val="black"/>
                </a:solidFill>
                <a:latin typeface="Times New Roman" pitchFamily="18" charset="0"/>
                <a:cs typeface="Times New Roman" pitchFamily="18" charset="0"/>
              </a:rPr>
              <a:t>lần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điệu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hò</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có</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gì</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139703"/>
            <a:ext cx="6787083" cy="15178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66794" y="2216549"/>
            <a:ext cx="6777614" cy="1569660"/>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hò</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22644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2"/>
            <a:ext cx="4400550" cy="13529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54925" y="622790"/>
            <a:ext cx="4226503" cy="1200329"/>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a:t>
            </a:r>
            <a:r>
              <a:rPr lang="en-US" sz="2400" dirty="0" err="1" smtClean="0">
                <a:solidFill>
                  <a:prstClr val="black"/>
                </a:solidFill>
                <a:latin typeface="Times New Roman" pitchFamily="18" charset="0"/>
                <a:cs typeface="Times New Roman" pitchFamily="18" charset="0"/>
              </a:rPr>
              <a:t>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xanh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như</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dải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lụa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mềm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lửng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giả</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đã</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sử</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BPNT </a:t>
            </a:r>
            <a:r>
              <a:rPr lang="en-US" sz="2400" dirty="0" err="1" smtClean="0">
                <a:solidFill>
                  <a:prstClr val="black"/>
                </a:solidFill>
                <a:latin typeface="Times New Roman" pitchFamily="18" charset="0"/>
                <a:cs typeface="Times New Roman" pitchFamily="18" charset="0"/>
              </a:rPr>
              <a:t>gì</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So </a:t>
            </a:r>
            <a:r>
              <a:rPr lang="en-US" sz="2400" dirty="0" err="1" smtClean="0">
                <a:solidFill>
                  <a:prstClr val="black"/>
                </a:solidFill>
                <a:latin typeface="Times New Roman" pitchFamily="18" charset="0"/>
                <a:cs typeface="Times New Roman" pitchFamily="18" charset="0"/>
              </a:rPr>
              <a:t>sánh</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501" y="498762"/>
            <a:ext cx="676155" cy="883688"/>
          </a:xfrm>
          <a:prstGeom prst="rect">
            <a:avLst/>
          </a:prstGeom>
        </p:spPr>
      </p:pic>
    </p:spTree>
    <p:extLst>
      <p:ext uri="{BB962C8B-B14F-4D97-AF65-F5344CB8AC3E}">
        <p14:creationId xmlns:p14="http://schemas.microsoft.com/office/powerpoint/2010/main" val="12019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318158"/>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492518" y="474159"/>
            <a:ext cx="4226503"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Người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dân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hiện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lên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những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vẻ</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đẹp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6211019" cy="16918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619672" y="2640843"/>
            <a:ext cx="6181838" cy="1754326"/>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2189" y="365553"/>
            <a:ext cx="676155" cy="883688"/>
          </a:xfrm>
          <a:prstGeom prst="rect">
            <a:avLst/>
          </a:prstGeom>
        </p:spPr>
      </p:pic>
    </p:spTree>
    <p:extLst>
      <p:ext uri="{BB962C8B-B14F-4D97-AF65-F5344CB8AC3E}">
        <p14:creationId xmlns:p14="http://schemas.microsoft.com/office/powerpoint/2010/main" val="41974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123478"/>
            <a:ext cx="8064896" cy="3539430"/>
          </a:xfrm>
          <a:prstGeom prst="rect">
            <a:avLst/>
          </a:prstGeom>
        </p:spPr>
        <p:txBody>
          <a:bodyPr wrap="square">
            <a:spAutoFit/>
          </a:bodyPr>
          <a:lstStyle/>
          <a:p>
            <a:r>
              <a:rPr lang="nl-NL" sz="3200" b="1" dirty="0">
                <a:latin typeface="Times New Roman" panose="02020603050405020304" pitchFamily="18" charset="0"/>
                <a:ea typeface="Calibri" panose="020F0502020204030204" pitchFamily="34" charset="0"/>
              </a:rPr>
              <a:t> </a:t>
            </a:r>
            <a:r>
              <a:rPr lang="nl-NL" sz="3200" b="1" dirty="0" smtClean="0">
                <a:latin typeface="Times New Roman" panose="02020603050405020304" pitchFamily="18" charset="0"/>
                <a:ea typeface="Calibri" panose="020F0502020204030204" pitchFamily="34" charset="0"/>
              </a:rPr>
              <a:t>     Chúng </a:t>
            </a:r>
            <a:r>
              <a:rPr lang="nl-NL" sz="3200" b="1" dirty="0">
                <a:latin typeface="Times New Roman" panose="02020603050405020304" pitchFamily="18" charset="0"/>
                <a:ea typeface="Calibri" panose="020F0502020204030204" pitchFamily="34" charset="0"/>
              </a:rPr>
              <a:t>ta ai cũng có quê hương, ai cũng được sinh ra và lớn lên trên quê hương. N</a:t>
            </a:r>
            <a:r>
              <a:rPr lang="nl-NL" sz="3200" b="1" dirty="0" smtClean="0">
                <a:latin typeface="Times New Roman" panose="02020603050405020304" pitchFamily="18" charset="0"/>
                <a:ea typeface="Calibri" panose="020F0502020204030204" pitchFamily="34" charset="0"/>
              </a:rPr>
              <a:t>ơi ấy có cảnh thiên nhiên tươi đẹp, có con người giản dị, chân chất nhưng giàu tình cảm... </a:t>
            </a:r>
            <a:r>
              <a:rPr lang="nl-NL" sz="3200" b="1" dirty="0">
                <a:latin typeface="Times New Roman" panose="02020603050405020304" pitchFamily="18" charset="0"/>
                <a:ea typeface="Calibri" panose="020F0502020204030204" pitchFamily="34" charset="0"/>
              </a:rPr>
              <a:t>Vì vậy, mỗi lần đi xa, nỗi nhớ quê luôn khắc khoải trong lòng. Nhà thơ Hoàng Tố Nguyên đã thể hiện cảm xúc ấy trong bài thơ Gò </a:t>
            </a:r>
            <a:r>
              <a:rPr lang="nl-NL" sz="3200" b="1" dirty="0" smtClean="0">
                <a:latin typeface="Times New Roman" panose="02020603050405020304" pitchFamily="18" charset="0"/>
                <a:ea typeface="Calibri" panose="020F0502020204030204" pitchFamily="34" charset="0"/>
              </a:rPr>
              <a:t>Me.</a:t>
            </a:r>
            <a:endParaRPr lang="en-US" sz="3200" dirty="0"/>
          </a:p>
        </p:txBody>
      </p:sp>
    </p:spTree>
    <p:extLst>
      <p:ext uri="{BB962C8B-B14F-4D97-AF65-F5344CB8AC3E}">
        <p14:creationId xmlns:p14="http://schemas.microsoft.com/office/powerpoint/2010/main" val="5633107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ounded Rectangle 3"/>
          <p:cNvSpPr/>
          <p:nvPr/>
        </p:nvSpPr>
        <p:spPr>
          <a:xfrm>
            <a:off x="827584" y="401678"/>
            <a:ext cx="6624735" cy="137426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solidFill>
                <a:prstClr val="black"/>
              </a:solidFill>
            </a:endParaRPr>
          </a:p>
        </p:txBody>
      </p:sp>
      <p:sp>
        <p:nvSpPr>
          <p:cNvPr id="5" name="TextBox 4"/>
          <p:cNvSpPr txBox="1"/>
          <p:nvPr/>
        </p:nvSpPr>
        <p:spPr>
          <a:xfrm>
            <a:off x="1163502" y="488647"/>
            <a:ext cx="5952898" cy="1200329"/>
          </a:xfrm>
          <a:prstGeom prst="rect">
            <a:avLst/>
          </a:prstGeom>
          <a:noFill/>
        </p:spPr>
        <p:txBody>
          <a:bodyPr wrap="square" rtlCol="0">
            <a:spAutoFit/>
          </a:bodyPr>
          <a:lstStyle/>
          <a:p>
            <a:pPr algn="just" defTabSz="686006">
              <a:defRPr/>
            </a:pPr>
            <a:r>
              <a:rPr lang="en-US" altLang="zh-CN" sz="2400" dirty="0" err="1">
                <a:solidFill>
                  <a:prstClr val="black"/>
                </a:solidFill>
                <a:latin typeface="Times New Roman" panose="02020603050405020304" pitchFamily="18" charset="0"/>
                <a:cs typeface="Times New Roman" panose="02020603050405020304" pitchFamily="18" charset="0"/>
                <a:sym typeface="+mn-lt"/>
              </a:rPr>
              <a:t>Tình</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yêu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của</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tác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giả</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đối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với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Gò</a:t>
            </a:r>
            <a:r>
              <a:rPr lang="en-US" altLang="zh-CN" sz="2400" dirty="0">
                <a:solidFill>
                  <a:prstClr val="black"/>
                </a:solidFill>
                <a:latin typeface="Times New Roman" panose="02020603050405020304" pitchFamily="18" charset="0"/>
                <a:cs typeface="Times New Roman" panose="02020603050405020304" pitchFamily="18" charset="0"/>
                <a:sym typeface="+mn-lt"/>
              </a:rPr>
              <a:t> Me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cứ</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lớn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dần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và</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sâu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sắc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hơn</a:t>
            </a:r>
            <a:r>
              <a:rPr lang="en-US" altLang="zh-CN" sz="2400" dirty="0">
                <a:solidFill>
                  <a:prstClr val="black"/>
                </a:solidFill>
                <a:latin typeface="Times New Roman" panose="02020603050405020304" pitchFamily="18" charset="0"/>
                <a:cs typeface="Times New Roman" panose="02020603050405020304" pitchFamily="18" charset="0"/>
                <a:sym typeface="+mn-lt"/>
              </a:rPr>
              <a:t> qua </a:t>
            </a:r>
            <a:r>
              <a:rPr lang="en-US" altLang="zh-CN" sz="2400" dirty="0" err="1">
                <a:solidFill>
                  <a:prstClr val="black"/>
                </a:solidFill>
                <a:latin typeface="Times New Roman" panose="02020603050405020304" pitchFamily="18" charset="0"/>
                <a:cs typeface="Times New Roman" panose="02020603050405020304" pitchFamily="18" charset="0"/>
                <a:sym typeface="+mn-lt"/>
              </a:rPr>
              <a:t>năm</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tháng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từ</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thuở</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ấu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thơ</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đến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khi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trưởng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thành</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smtClean="0">
                <a:solidFill>
                  <a:prstClr val="black"/>
                </a:solidFill>
                <a:latin typeface="Times New Roman" panose="02020603050405020304" pitchFamily="18" charset="0"/>
                <a:cs typeface="Times New Roman" panose="02020603050405020304" pitchFamily="18" charset="0"/>
                <a:sym typeface="+mn-lt"/>
              </a:rPr>
              <a:t>Đúng</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 hay </a:t>
            </a:r>
            <a:r>
              <a:rPr lang="en-US" altLang="zh-CN" sz="2400" dirty="0" err="1" smtClean="0">
                <a:solidFill>
                  <a:prstClr val="black"/>
                </a:solidFill>
                <a:latin typeface="Times New Roman" panose="02020603050405020304" pitchFamily="18" charset="0"/>
                <a:cs typeface="Times New Roman" panose="02020603050405020304" pitchFamily="18" charset="0"/>
                <a:sym typeface="+mn-lt"/>
              </a:rPr>
              <a:t>sai</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a:t>
            </a:r>
            <a:endParaRPr lang="en-US" altLang="zh-CN" sz="2400"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328" y="523899"/>
            <a:ext cx="676155" cy="883688"/>
          </a:xfrm>
          <a:prstGeom prst="rect">
            <a:avLst/>
          </a:prstGeom>
        </p:spPr>
      </p:pic>
    </p:spTree>
    <p:extLst>
      <p:ext uri="{BB962C8B-B14F-4D97-AF65-F5344CB8AC3E}">
        <p14:creationId xmlns:p14="http://schemas.microsoft.com/office/powerpoint/2010/main" val="17896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411510"/>
            <a:ext cx="8172400" cy="2858475"/>
          </a:xfrm>
          <a:prstGeom prst="rect">
            <a:avLst/>
          </a:prstGeom>
        </p:spPr>
        <p:txBody>
          <a:bodyPr wrap="square">
            <a:spAutoFit/>
          </a:bodyPr>
          <a:lstStyle/>
          <a:p>
            <a:pPr>
              <a:lnSpc>
                <a:spcPct val="107000"/>
              </a:lnSpc>
            </a:pPr>
            <a:r>
              <a:rPr lang="en-US" sz="2800" b="1" dirty="0">
                <a:solidFill>
                  <a:srgbClr val="FFFF00"/>
                </a:solidFill>
                <a:latin typeface="Times New Roman" panose="02020603050405020304" pitchFamily="18" charset="0"/>
                <a:ea typeface="Calibri" panose="020F0502020204030204" pitchFamily="34" charset="0"/>
              </a:rPr>
              <a:t>* </a:t>
            </a:r>
            <a:r>
              <a:rPr lang="en-US" sz="2800" b="1" u="sng" dirty="0" err="1">
                <a:solidFill>
                  <a:srgbClr val="FFFF00"/>
                </a:solidFill>
                <a:latin typeface="Times New Roman" panose="02020603050405020304" pitchFamily="18" charset="0"/>
                <a:ea typeface="Calibri" panose="020F0502020204030204" pitchFamily="34" charset="0"/>
              </a:rPr>
              <a:t>Hướng</a:t>
            </a:r>
            <a:r>
              <a:rPr lang="en-US" sz="2800" b="1" u="sng" dirty="0">
                <a:solidFill>
                  <a:srgbClr val="FFFF00"/>
                </a:solidFill>
                <a:latin typeface="Times New Roman" panose="02020603050405020304" pitchFamily="18" charset="0"/>
                <a:ea typeface="Calibri" panose="020F0502020204030204" pitchFamily="34" charset="0"/>
              </a:rPr>
              <a:t> </a:t>
            </a:r>
            <a:r>
              <a:rPr lang="en-US" sz="2800" b="1" u="sng" dirty="0" err="1">
                <a:solidFill>
                  <a:srgbClr val="FFFF00"/>
                </a:solidFill>
                <a:latin typeface="Times New Roman" panose="02020603050405020304" pitchFamily="18" charset="0"/>
                <a:ea typeface="Calibri" panose="020F0502020204030204" pitchFamily="34" charset="0"/>
              </a:rPr>
              <a:t>dẫn</a:t>
            </a:r>
            <a:r>
              <a:rPr lang="en-US" sz="2800" b="1" u="sng" dirty="0">
                <a:solidFill>
                  <a:srgbClr val="FFFF00"/>
                </a:solidFill>
                <a:latin typeface="Times New Roman" panose="02020603050405020304" pitchFamily="18" charset="0"/>
                <a:ea typeface="Calibri" panose="020F0502020204030204" pitchFamily="34" charset="0"/>
              </a:rPr>
              <a:t> </a:t>
            </a:r>
            <a:r>
              <a:rPr lang="en-US" sz="2800" b="1" u="sng" dirty="0" err="1">
                <a:solidFill>
                  <a:srgbClr val="FFFF00"/>
                </a:solidFill>
                <a:latin typeface="Times New Roman" panose="02020603050405020304" pitchFamily="18" charset="0"/>
                <a:ea typeface="Calibri" panose="020F0502020204030204" pitchFamily="34" charset="0"/>
              </a:rPr>
              <a:t>tự</a:t>
            </a:r>
            <a:r>
              <a:rPr lang="en-US" sz="2800" b="1" u="sng" dirty="0">
                <a:solidFill>
                  <a:srgbClr val="FFFF00"/>
                </a:solidFill>
                <a:latin typeface="Times New Roman" panose="02020603050405020304" pitchFamily="18" charset="0"/>
                <a:ea typeface="Calibri" panose="020F0502020204030204" pitchFamily="34" charset="0"/>
              </a:rPr>
              <a:t> </a:t>
            </a:r>
            <a:r>
              <a:rPr lang="en-US" sz="2800" b="1" u="sng" dirty="0" err="1">
                <a:solidFill>
                  <a:srgbClr val="FFFF00"/>
                </a:solidFill>
                <a:latin typeface="Times New Roman" panose="02020603050405020304" pitchFamily="18" charset="0"/>
                <a:ea typeface="Calibri" panose="020F0502020204030204" pitchFamily="34" charset="0"/>
              </a:rPr>
              <a:t>học</a:t>
            </a:r>
            <a:r>
              <a:rPr lang="en-US" sz="2800" b="1" dirty="0">
                <a:solidFill>
                  <a:srgbClr val="FFFF00"/>
                </a:solidFill>
                <a:latin typeface="Times New Roman" panose="02020603050405020304" pitchFamily="18" charset="0"/>
                <a:ea typeface="Calibri" panose="020F0502020204030204" pitchFamily="34" charset="0"/>
              </a:rPr>
              <a:t>:</a:t>
            </a:r>
          </a:p>
          <a:p>
            <a:pPr marL="342900" marR="0" lvl="0" indent="-342900" algn="just">
              <a:lnSpc>
                <a:spcPct val="107000"/>
              </a:lnSpc>
              <a:spcBef>
                <a:spcPts val="0"/>
              </a:spcBef>
              <a:spcAft>
                <a:spcPts val="0"/>
              </a:spcAft>
              <a:buFont typeface="Times New Roman" panose="02020603050405020304" pitchFamily="18" charset="0"/>
              <a:buChar char="+"/>
              <a:tabLst>
                <a:tab pos="194310" algn="l"/>
              </a:tabLst>
            </a:pPr>
            <a:r>
              <a:rPr lang="en-US" sz="2800" b="1" dirty="0" err="1">
                <a:solidFill>
                  <a:srgbClr val="FFFF00"/>
                </a:solidFill>
                <a:latin typeface="Times New Roman" panose="02020603050405020304" pitchFamily="18" charset="0"/>
                <a:ea typeface="Calibri" panose="020F0502020204030204" pitchFamily="34" charset="0"/>
              </a:rPr>
              <a:t>Hoàn</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thành</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phần</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viết</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đoạn</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văn</a:t>
            </a:r>
            <a:r>
              <a:rPr lang="en-US" sz="2800" b="1" dirty="0">
                <a:solidFill>
                  <a:srgbClr val="FFFF00"/>
                </a:solidFill>
                <a:latin typeface="Times New Roman" panose="02020603050405020304" pitchFamily="18" charset="0"/>
                <a:ea typeface="Calibri" panose="020F0502020204030204" pitchFamily="34" charset="0"/>
              </a:rPr>
              <a:t>.</a:t>
            </a:r>
          </a:p>
          <a:p>
            <a:pPr marL="342900" marR="0" lvl="0" indent="-342900" algn="just">
              <a:lnSpc>
                <a:spcPct val="107000"/>
              </a:lnSpc>
              <a:spcBef>
                <a:spcPts val="0"/>
              </a:spcBef>
              <a:spcAft>
                <a:spcPts val="0"/>
              </a:spcAft>
              <a:buFont typeface="Times New Roman" panose="02020603050405020304" pitchFamily="18" charset="0"/>
              <a:buChar char="+"/>
              <a:tabLst>
                <a:tab pos="194310" algn="l"/>
              </a:tabLst>
            </a:pPr>
            <a:r>
              <a:rPr lang="en-US" sz="2800" b="1" dirty="0" err="1">
                <a:solidFill>
                  <a:srgbClr val="FFFF00"/>
                </a:solidFill>
                <a:latin typeface="Times New Roman" panose="02020603050405020304" pitchFamily="18" charset="0"/>
                <a:ea typeface="Calibri" panose="020F0502020204030204" pitchFamily="34" charset="0"/>
              </a:rPr>
              <a:t>Tìm</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đọc</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thêm</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những</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bài</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thơ</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hoặc</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tác</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phẩm</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văn</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học</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với</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đề</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tài</a:t>
            </a:r>
            <a:r>
              <a:rPr lang="en-US" sz="2800" b="1" dirty="0">
                <a:solidFill>
                  <a:srgbClr val="FFFF00"/>
                </a:solidFill>
                <a:latin typeface="Times New Roman" panose="02020603050405020304" pitchFamily="18" charset="0"/>
                <a:ea typeface="Calibri" panose="020F0502020204030204" pitchFamily="34" charset="0"/>
              </a:rPr>
              <a:t> “</a:t>
            </a:r>
            <a:r>
              <a:rPr lang="en-US" sz="2800" b="1" i="1" dirty="0" err="1">
                <a:solidFill>
                  <a:srgbClr val="FFFF00"/>
                </a:solidFill>
                <a:latin typeface="Times New Roman" panose="02020603050405020304" pitchFamily="18" charset="0"/>
                <a:ea typeface="Calibri" panose="020F0502020204030204" pitchFamily="34" charset="0"/>
              </a:rPr>
              <a:t>Quê</a:t>
            </a:r>
            <a:r>
              <a:rPr lang="en-US" sz="2800" b="1" i="1" dirty="0">
                <a:solidFill>
                  <a:srgbClr val="FFFF00"/>
                </a:solidFill>
                <a:latin typeface="Times New Roman" panose="02020603050405020304" pitchFamily="18" charset="0"/>
                <a:ea typeface="Calibri" panose="020F0502020204030204" pitchFamily="34" charset="0"/>
              </a:rPr>
              <a:t> </a:t>
            </a:r>
            <a:r>
              <a:rPr lang="en-US" sz="2800" b="1" i="1" dirty="0" err="1">
                <a:solidFill>
                  <a:srgbClr val="FFFF00"/>
                </a:solidFill>
                <a:latin typeface="Times New Roman" panose="02020603050405020304" pitchFamily="18" charset="0"/>
                <a:ea typeface="Calibri" panose="020F0502020204030204" pitchFamily="34" charset="0"/>
              </a:rPr>
              <a:t>hương</a:t>
            </a:r>
            <a:r>
              <a:rPr lang="en-US" sz="2800" b="1" i="1" dirty="0">
                <a:solidFill>
                  <a:srgbClr val="FFFF00"/>
                </a:solidFill>
                <a:latin typeface="Times New Roman" panose="02020603050405020304" pitchFamily="18" charset="0"/>
                <a:ea typeface="Calibri" panose="020F0502020204030204" pitchFamily="34" charset="0"/>
              </a:rPr>
              <a:t> </a:t>
            </a:r>
            <a:r>
              <a:rPr lang="en-US" sz="2800" b="1" i="1" dirty="0" err="1">
                <a:solidFill>
                  <a:srgbClr val="FFFF00"/>
                </a:solidFill>
                <a:latin typeface="Times New Roman" panose="02020603050405020304" pitchFamily="18" charset="0"/>
                <a:ea typeface="Calibri" panose="020F0502020204030204" pitchFamily="34" charset="0"/>
              </a:rPr>
              <a:t>đất</a:t>
            </a:r>
            <a:r>
              <a:rPr lang="en-US" sz="2800" b="1" i="1" dirty="0">
                <a:solidFill>
                  <a:srgbClr val="FFFF00"/>
                </a:solidFill>
                <a:latin typeface="Times New Roman" panose="02020603050405020304" pitchFamily="18" charset="0"/>
                <a:ea typeface="Calibri" panose="020F0502020204030204" pitchFamily="34" charset="0"/>
              </a:rPr>
              <a:t> </a:t>
            </a:r>
            <a:r>
              <a:rPr lang="en-US" sz="2800" b="1" i="1" dirty="0" err="1">
                <a:solidFill>
                  <a:srgbClr val="FFFF00"/>
                </a:solidFill>
                <a:latin typeface="Times New Roman" panose="02020603050405020304" pitchFamily="18" charset="0"/>
                <a:ea typeface="Calibri" panose="020F0502020204030204" pitchFamily="34" charset="0"/>
              </a:rPr>
              <a:t>nước</a:t>
            </a:r>
            <a:r>
              <a:rPr lang="en-US" sz="2800" b="1" dirty="0">
                <a:solidFill>
                  <a:srgbClr val="FFFF00"/>
                </a:solidFill>
                <a:latin typeface="Times New Roman" panose="02020603050405020304" pitchFamily="18" charset="0"/>
                <a:ea typeface="Calibri" panose="020F0502020204030204" pitchFamily="34" charset="0"/>
              </a:rPr>
              <a:t>”</a:t>
            </a:r>
          </a:p>
          <a:p>
            <a:pPr marL="342900" marR="0" lvl="0" indent="-342900" algn="just">
              <a:lnSpc>
                <a:spcPct val="107000"/>
              </a:lnSpc>
              <a:spcBef>
                <a:spcPts val="0"/>
              </a:spcBef>
              <a:spcAft>
                <a:spcPts val="0"/>
              </a:spcAft>
              <a:buFont typeface="Times New Roman" panose="02020603050405020304" pitchFamily="18" charset="0"/>
              <a:buChar char="+"/>
              <a:tabLst>
                <a:tab pos="194310" algn="l"/>
              </a:tabLst>
            </a:pPr>
            <a:r>
              <a:rPr lang="en-US" sz="2800" b="1" dirty="0" err="1">
                <a:solidFill>
                  <a:srgbClr val="FFFF00"/>
                </a:solidFill>
                <a:latin typeface="Times New Roman" panose="02020603050405020304" pitchFamily="18" charset="0"/>
                <a:ea typeface="Calibri" panose="020F0502020204030204" pitchFamily="34" charset="0"/>
              </a:rPr>
              <a:t>Chuẩn</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bị</a:t>
            </a:r>
            <a:r>
              <a:rPr lang="en-US" sz="2800" b="1" dirty="0">
                <a:solidFill>
                  <a:srgbClr val="FFFF00"/>
                </a:solidFill>
                <a:latin typeface="Times New Roman" panose="02020603050405020304" pitchFamily="18" charset="0"/>
                <a:ea typeface="Calibri" panose="020F0502020204030204" pitchFamily="34" charset="0"/>
              </a:rPr>
              <a:t> : </a:t>
            </a:r>
            <a:r>
              <a:rPr lang="en-US" sz="2800" b="1" dirty="0" err="1">
                <a:solidFill>
                  <a:srgbClr val="FFFF00"/>
                </a:solidFill>
                <a:latin typeface="Times New Roman" panose="02020603050405020304" pitchFamily="18" charset="0"/>
                <a:ea typeface="Calibri" panose="020F0502020204030204" pitchFamily="34" charset="0"/>
              </a:rPr>
              <a:t>Thực</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hành</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Tiếng</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Việt</a:t>
            </a:r>
            <a:r>
              <a:rPr lang="en-US" sz="2800" b="1" dirty="0">
                <a:solidFill>
                  <a:srgbClr val="FFFF00"/>
                </a:solidFill>
                <a:latin typeface="Times New Roman" panose="02020603050405020304" pitchFamily="18" charset="0"/>
                <a:ea typeface="Calibri" panose="020F0502020204030204" pitchFamily="34" charset="0"/>
              </a:rPr>
              <a:t> 2 – </a:t>
            </a:r>
            <a:r>
              <a:rPr lang="en-US" sz="2800" b="1" dirty="0" err="1">
                <a:solidFill>
                  <a:srgbClr val="FFFF00"/>
                </a:solidFill>
                <a:latin typeface="Times New Roman" panose="02020603050405020304" pitchFamily="18" charset="0"/>
                <a:ea typeface="Calibri" panose="020F0502020204030204" pitchFamily="34" charset="0"/>
              </a:rPr>
              <a:t>Nghĩa</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của</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từ</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ngữ</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Dấu</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câu</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Biện</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pháp</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tu</a:t>
            </a:r>
            <a:r>
              <a:rPr lang="en-US" sz="2800" b="1" dirty="0">
                <a:solidFill>
                  <a:srgbClr val="FFFF00"/>
                </a:solidFill>
                <a:latin typeface="Times New Roman" panose="02020603050405020304" pitchFamily="18" charset="0"/>
                <a:ea typeface="Calibri" panose="020F0502020204030204" pitchFamily="34" charset="0"/>
              </a:rPr>
              <a:t> </a:t>
            </a:r>
            <a:r>
              <a:rPr lang="en-US" sz="2800" b="1" dirty="0" err="1">
                <a:solidFill>
                  <a:srgbClr val="FFFF00"/>
                </a:solidFill>
                <a:latin typeface="Times New Roman" panose="02020603050405020304" pitchFamily="18" charset="0"/>
                <a:ea typeface="Calibri" panose="020F0502020204030204" pitchFamily="34" charset="0"/>
              </a:rPr>
              <a:t>từ</a:t>
            </a:r>
            <a:r>
              <a:rPr lang="en-US" sz="2800" b="1" dirty="0">
                <a:solidFill>
                  <a:srgbClr val="FFFF00"/>
                </a:solidFill>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677904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059582"/>
            <a:ext cx="8929529" cy="4392488"/>
          </a:xfrm>
          <a:prstGeom prst="rect">
            <a:avLst/>
          </a:prstGeom>
        </p:spPr>
      </p:pic>
      <p:pic>
        <p:nvPicPr>
          <p:cNvPr id="3" name="Picture 2"/>
          <p:cNvPicPr>
            <a:picLocks noChangeAspect="1"/>
          </p:cNvPicPr>
          <p:nvPr/>
        </p:nvPicPr>
        <p:blipFill>
          <a:blip r:embed="rId4"/>
          <a:stretch>
            <a:fillRect/>
          </a:stretch>
        </p:blipFill>
        <p:spPr>
          <a:xfrm>
            <a:off x="2267744" y="0"/>
            <a:ext cx="4251435" cy="1743088"/>
          </a:xfrm>
          <a:prstGeom prst="rect">
            <a:avLst/>
          </a:prstGeom>
        </p:spPr>
      </p:pic>
      <p:sp>
        <p:nvSpPr>
          <p:cNvPr id="4" name="Rectangle 3"/>
          <p:cNvSpPr/>
          <p:nvPr/>
        </p:nvSpPr>
        <p:spPr>
          <a:xfrm>
            <a:off x="5796136" y="710575"/>
            <a:ext cx="2776316" cy="498663"/>
          </a:xfrm>
          <a:prstGeom prst="rect">
            <a:avLst/>
          </a:prstGeom>
        </p:spPr>
        <p:txBody>
          <a:bodyPr wrap="square">
            <a:spAutoFit/>
          </a:bodyPr>
          <a:lstStyle/>
          <a:p>
            <a:pPr algn="just">
              <a:lnSpc>
                <a:spcPct val="150000"/>
              </a:lnSpc>
            </a:pP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Hoàng</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Tố</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Nguyên</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endParaRPr lang="vi-VN" sz="2000" b="1" dirty="0">
              <a:solidFill>
                <a:schemeClr val="accent4">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sp>
        <p:nvSpPr>
          <p:cNvPr id="3" name="TextBox 2"/>
          <p:cNvSpPr txBox="1"/>
          <p:nvPr/>
        </p:nvSpPr>
        <p:spPr>
          <a:xfrm>
            <a:off x="1691680" y="411510"/>
            <a:ext cx="5328592"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 </a:t>
            </a:r>
            <a:r>
              <a:rPr lang="en-US" sz="3200" b="1" dirty="0" err="1" smtClean="0">
                <a:latin typeface="Times New Roman" panose="02020603050405020304" pitchFamily="18" charset="0"/>
                <a:cs typeface="Times New Roman" panose="02020603050405020304" pitchFamily="18" charset="0"/>
              </a:rPr>
              <a:t>Trước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đọc</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662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sp>
        <p:nvSpPr>
          <p:cNvPr id="3" name="TextBox 2"/>
          <p:cNvSpPr txBox="1"/>
          <p:nvPr/>
        </p:nvSpPr>
        <p:spPr>
          <a:xfrm>
            <a:off x="1691680" y="411510"/>
            <a:ext cx="5328592" cy="2062103"/>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 </a:t>
            </a:r>
            <a:r>
              <a:rPr lang="en-US" sz="3200" b="1" dirty="0" err="1" smtClean="0">
                <a:latin typeface="Times New Roman" panose="02020603050405020304" pitchFamily="18" charset="0"/>
                <a:cs typeface="Times New Roman" panose="02020603050405020304" pitchFamily="18" charset="0"/>
              </a:rPr>
              <a:t>Đọc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bản</a:t>
            </a:r>
            <a:endParaRPr lang="en-US" sz="3200" b="1" dirty="0" smtClean="0">
              <a:latin typeface="Times New Roman" panose="02020603050405020304" pitchFamily="18" charset="0"/>
              <a:cs typeface="Times New Roman" panose="02020603050405020304" pitchFamily="18" charset="0"/>
            </a:endParaRPr>
          </a:p>
          <a:p>
            <a:r>
              <a:rPr lang="en-US" sz="32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Yêu</a:t>
            </a:r>
            <a:r>
              <a:rPr lang="en-US" sz="32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32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cầu</a:t>
            </a:r>
            <a:r>
              <a:rPr lang="en-US" sz="32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  </a:t>
            </a:r>
            <a:r>
              <a:rPr lang="en-US" sz="3200" i="1" dirty="0" err="1">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Giọng</a:t>
            </a:r>
            <a:r>
              <a:rPr lang="en-US" sz="3200" i="1" dirty="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3200" i="1" dirty="0" err="1">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đọc</a:t>
            </a:r>
            <a:r>
              <a:rPr lang="en-US" sz="3200" i="1" dirty="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3200" i="1" dirty="0" err="1">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nhẹ</a:t>
            </a:r>
            <a:r>
              <a:rPr lang="en-US" sz="3200" i="1" dirty="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3200" i="1" dirty="0" err="1">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nhàng</a:t>
            </a:r>
            <a:r>
              <a:rPr lang="en-US" sz="3200" i="1" dirty="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3200" i="1" dirty="0" err="1">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tình</a:t>
            </a:r>
            <a:r>
              <a:rPr lang="en-US" sz="3200" i="1" dirty="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3200" i="1" dirty="0" err="1">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cảm</a:t>
            </a:r>
            <a:r>
              <a:rPr lang="en-US" sz="3200" i="1" dirty="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3200" i="1" dirty="0" err="1">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sâu</a:t>
            </a:r>
            <a:r>
              <a:rPr lang="en-US" sz="3200" i="1" dirty="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3200" i="1" dirty="0" err="1">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lắng</a:t>
            </a:r>
            <a:endParaRPr lang="en-US" sz="3600" i="1" dirty="0">
              <a:solidFill>
                <a:schemeClr val="tx1">
                  <a:lumMod val="50000"/>
                </a:schemeClr>
              </a:solidFill>
              <a:latin typeface="Times New Roman" pitchFamily="18" charset="0"/>
              <a:cs typeface="Times New Roman" pitchFamily="18" charset="0"/>
            </a:endParaRPr>
          </a:p>
          <a:p>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7827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Rectangle 4"/>
          <p:cNvSpPr/>
          <p:nvPr/>
        </p:nvSpPr>
        <p:spPr>
          <a:xfrm>
            <a:off x="0" y="0"/>
            <a:ext cx="1043608"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48064" y="267494"/>
            <a:ext cx="4608512" cy="4524315"/>
          </a:xfrm>
          <a:prstGeom prst="rect">
            <a:avLst/>
          </a:prstGeom>
        </p:spPr>
        <p:txBody>
          <a:bodyPr wrap="square">
            <a:spAutoFit/>
          </a:bodyPr>
          <a:lstStyle/>
          <a:p>
            <a:r>
              <a:rPr lang="vi-VN" i="1" dirty="0">
                <a:solidFill>
                  <a:schemeClr val="bg2">
                    <a:lumMod val="10000"/>
                  </a:schemeClr>
                </a:solidFill>
                <a:latin typeface="Times New Roman" panose="02020603050405020304" pitchFamily="18" charset="0"/>
                <a:cs typeface="Times New Roman" panose="02020603050405020304" pitchFamily="18" charset="0"/>
              </a:rPr>
              <a:t>Ôi, thuở ấu thơ,</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Cắt cỏ, chăn bò.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Gối đầu lên 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Nằm dưới làn me, nghe tre thổi sáo.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Lòng nghe theo bướm, theo chim,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Mạ non cong vắt lưỡi liềm,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Lá xanh như dải lụa mềm lửng lơ.</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en-US" i="1" dirty="0">
                <a:solidFill>
                  <a:schemeClr val="bg2">
                    <a:lumMod val="10000"/>
                  </a:schemeClr>
                </a:solidFill>
                <a:latin typeface="Times New Roman" panose="02020603050405020304" pitchFamily="18" charset="0"/>
                <a:cs typeface="Times New Roman" panose="02020603050405020304" pitchFamily="18" charset="0"/>
              </a:rPr>
              <a:t>[…]</a:t>
            </a:r>
            <a:r>
              <a:rPr lang="vi-VN" i="1" dirty="0">
                <a:solidFill>
                  <a:schemeClr val="bg2">
                    <a:lumMod val="10000"/>
                  </a:schemeClr>
                </a:solidFill>
                <a:latin typeface="Times New Roman" panose="02020603050405020304" pitchFamily="18" charset="0"/>
                <a:cs typeface="Times New Roman" panose="02020603050405020304" pitchFamily="18" charset="0"/>
              </a:rPr>
              <a:t>Tôi nằm trên võng mẹ đưa,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Có chim cu gáy giữa trưa hanh nồng.</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Tiếng ai vút đầu bông lúa chín,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Gió dìu vương xao xuyến bờ tre: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Chị tôi má đỏ thẹn thò,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Giã me bên trã canh chua ngọt ngào.</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43608" y="267494"/>
            <a:ext cx="4898562" cy="5078313"/>
          </a:xfrm>
          <a:prstGeom prst="rect">
            <a:avLst/>
          </a:prstGeom>
        </p:spPr>
        <p:txBody>
          <a:bodyPr wrap="square">
            <a:spAutoFit/>
          </a:bodyPr>
          <a:lstStyle/>
          <a:p>
            <a:r>
              <a:rPr lang="en-US" i="1" dirty="0">
                <a:solidFill>
                  <a:schemeClr val="bg2">
                    <a:lumMod val="10000"/>
                  </a:schemeClr>
                </a:solidFill>
                <a:latin typeface="Times New Roman" panose="02020603050405020304" pitchFamily="18" charset="0"/>
                <a:cs typeface="Times New Roman" panose="02020603050405020304" pitchFamily="18" charset="0"/>
              </a:rPr>
              <a:t>Q</a:t>
            </a:r>
            <a:r>
              <a:rPr lang="vi-VN" i="1" dirty="0">
                <a:solidFill>
                  <a:schemeClr val="bg2">
                    <a:lumMod val="10000"/>
                  </a:schemeClr>
                </a:solidFill>
                <a:latin typeface="Times New Roman" panose="02020603050405020304" pitchFamily="18" charset="0"/>
                <a:cs typeface="Times New Roman" panose="02020603050405020304" pitchFamily="18" charset="0"/>
              </a:rPr>
              <a:t>uê tôi đó! Mặt trông ra bể,</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Đóm hải đăng tắt lóe đêm đêm.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Con đê cát đỏ cỏ viền,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Leng keng nhạc ngựa ngược lên chợ Gò.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Ruộng vây quanh, bốn mùa gió mát,</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Lúa Nàng - keo chói rực mặt trời.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Ao làng trăng tắm, mây bơi,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Nước trong như nước mắt người tôi yêu.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Quê tôi sớm sớm, chiều chiều,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Lao xao vườn mía.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Mái lá khoan thai thở làn khói nhẹ,</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Những chị, những em má núng đồng tiền.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Nọc cấy, tay tròn, nghiêng nón làm duyên,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Véo von điệu hát cổ truyền.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Tre thôi khúc khích, mây chìm lắng nghe: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rot="16200000">
            <a:off x="-1362693" y="1794547"/>
            <a:ext cx="4251435" cy="1743088"/>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7818521" y="4292409"/>
            <a:ext cx="1142626" cy="998799"/>
          </a:xfrm>
          <a:prstGeom prst="rect">
            <a:avLst/>
          </a:prstGeom>
        </p:spPr>
      </p:pic>
    </p:spTree>
    <p:extLst>
      <p:ext uri="{BB962C8B-B14F-4D97-AF65-F5344CB8AC3E}">
        <p14:creationId xmlns:p14="http://schemas.microsoft.com/office/powerpoint/2010/main" val="18771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3998</TotalTime>
  <Words>1664</Words>
  <Application>Microsoft Office PowerPoint</Application>
  <PresentationFormat>On-screen Show (16:9)</PresentationFormat>
  <Paragraphs>226</Paragraphs>
  <Slides>51</Slides>
  <Notes>34</Notes>
  <HiddenSlides>0</HiddenSlides>
  <MMClips>3</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51</vt:i4>
      </vt:variant>
    </vt:vector>
  </HeadingPairs>
  <TitlesOfParts>
    <vt:vector size="65" baseType="lpstr">
      <vt:lpstr>微软雅黑</vt:lpstr>
      <vt:lpstr>宋体</vt:lpstr>
      <vt:lpstr>Arial</vt:lpstr>
      <vt:lpstr>Calibri</vt:lpstr>
      <vt:lpstr>Calibri Light</vt:lpstr>
      <vt:lpstr>Concert One</vt:lpstr>
      <vt:lpstr>Lora</vt:lpstr>
      <vt:lpstr>Times New Roman</vt:lpstr>
      <vt:lpstr>Wingdings</vt:lpstr>
      <vt:lpstr>Office Theme</vt:lpstr>
      <vt:lpstr>Summer Campaign by Slidesgo</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503</cp:revision>
  <dcterms:created xsi:type="dcterms:W3CDTF">2021-08-18T15:50:38Z</dcterms:created>
  <dcterms:modified xsi:type="dcterms:W3CDTF">2022-12-05T08:09:37Z</dcterms:modified>
</cp:coreProperties>
</file>