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83" r:id="rId3"/>
    <p:sldId id="258" r:id="rId4"/>
    <p:sldId id="260" r:id="rId5"/>
    <p:sldId id="259" r:id="rId6"/>
    <p:sldId id="262" r:id="rId7"/>
    <p:sldId id="267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5" r:id="rId16"/>
    <p:sldId id="281" r:id="rId17"/>
    <p:sldId id="274" r:id="rId18"/>
    <p:sldId id="276" r:id="rId19"/>
    <p:sldId id="277" r:id="rId20"/>
    <p:sldId id="280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4A9D8797-03EC-489E-A4A0-A2A6340FCA9F}">
          <p14:sldIdLst>
            <p14:sldId id="257"/>
            <p14:sldId id="283"/>
            <p14:sldId id="258"/>
            <p14:sldId id="260"/>
            <p14:sldId id="259"/>
            <p14:sldId id="262"/>
            <p14:sldId id="267"/>
            <p14:sldId id="263"/>
            <p14:sldId id="264"/>
            <p14:sldId id="265"/>
            <p14:sldId id="266"/>
          </p14:sldIdLst>
        </p14:section>
        <p14:section name="Tiết 2" id="{0571024A-D8EC-4792-8054-9880ADFDD9A9}">
          <p14:sldIdLst>
            <p14:sldId id="271"/>
            <p14:sldId id="272"/>
            <p14:sldId id="273"/>
            <p14:sldId id="275"/>
            <p14:sldId id="281"/>
            <p14:sldId id="274"/>
            <p14:sldId id="276"/>
            <p14:sldId id="277"/>
            <p14:sldId id="280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7EB"/>
    <a:srgbClr val="1B9112"/>
    <a:srgbClr val="0000FF"/>
    <a:srgbClr val="BE1522"/>
    <a:srgbClr val="FF7C80"/>
    <a:srgbClr val="FED42A"/>
    <a:srgbClr val="FBD5CC"/>
    <a:srgbClr val="DB9817"/>
    <a:srgbClr val="F65A0F"/>
    <a:srgbClr val="FD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81" d="100"/>
          <a:sy n="81" d="100"/>
        </p:scale>
        <p:origin x="-21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BAB85A-078F-4A22-A348-270BF30C78C2}" type="doc">
      <dgm:prSet loTypeId="urn:microsoft.com/office/officeart/2005/8/layout/pyramid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3BB3D89-4593-4380-BBEE-10604B0A0D9A}">
      <dgm:prSet phldrT="[Text]" custT="1"/>
      <dgm:spPr/>
      <dgm:t>
        <a:bodyPr/>
        <a:lstStyle/>
        <a:p>
          <a:pPr algn="l"/>
          <a:r>
            <a:rPr lang="en-US" sz="1800" b="1" dirty="0" err="1">
              <a:solidFill>
                <a:srgbClr val="1B9112"/>
              </a:solidFill>
            </a:rPr>
            <a:t>Tiết</a:t>
          </a:r>
          <a:r>
            <a:rPr lang="en-US" sz="1800" b="1" dirty="0">
              <a:solidFill>
                <a:srgbClr val="1B9112"/>
              </a:solidFill>
            </a:rPr>
            <a:t> 1:</a:t>
          </a:r>
        </a:p>
        <a:p>
          <a:pPr algn="l"/>
          <a:r>
            <a:rPr lang="en-US" sz="1800" b="1" dirty="0" err="1">
              <a:solidFill>
                <a:srgbClr val="1B9112"/>
              </a:solidFill>
            </a:rPr>
            <a:t>Công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thức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liên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hệ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giữa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hai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đại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lượng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tỉ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lệ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nghịch</a:t>
          </a:r>
          <a:r>
            <a:rPr lang="en-US" sz="1800" b="1" dirty="0">
              <a:solidFill>
                <a:srgbClr val="1B9112"/>
              </a:solidFill>
            </a:rPr>
            <a:t>.</a:t>
          </a:r>
        </a:p>
      </dgm:t>
    </dgm:pt>
    <dgm:pt modelId="{FE230242-D77C-46B1-822D-E2ED95491408}" type="parTrans" cxnId="{1F1CEBE9-ED1A-40BA-B61C-C84F184CFE36}">
      <dgm:prSet/>
      <dgm:spPr/>
      <dgm:t>
        <a:bodyPr/>
        <a:lstStyle/>
        <a:p>
          <a:endParaRPr lang="en-US"/>
        </a:p>
      </dgm:t>
    </dgm:pt>
    <dgm:pt modelId="{92FDB986-FED5-42A3-8E0D-2E8A80856760}" type="sibTrans" cxnId="{1F1CEBE9-ED1A-40BA-B61C-C84F184CFE36}">
      <dgm:prSet/>
      <dgm:spPr/>
      <dgm:t>
        <a:bodyPr/>
        <a:lstStyle/>
        <a:p>
          <a:endParaRPr lang="en-US"/>
        </a:p>
      </dgm:t>
    </dgm:pt>
    <dgm:pt modelId="{0F08F017-2017-461E-8F1E-3D1256551199}">
      <dgm:prSet phldrT="[Text]" custT="1"/>
      <dgm:spPr/>
      <dgm:t>
        <a:bodyPr/>
        <a:lstStyle/>
        <a:p>
          <a:pPr algn="l"/>
          <a:r>
            <a:rPr lang="en-US" sz="1800" b="1" dirty="0" err="1">
              <a:solidFill>
                <a:srgbClr val="1B9112"/>
              </a:solidFill>
            </a:rPr>
            <a:t>Tiết</a:t>
          </a:r>
          <a:r>
            <a:rPr lang="en-US" sz="1800" b="1" dirty="0">
              <a:solidFill>
                <a:srgbClr val="1B9112"/>
              </a:solidFill>
            </a:rPr>
            <a:t> 2</a:t>
          </a:r>
        </a:p>
        <a:p>
          <a:pPr algn="l"/>
          <a:r>
            <a:rPr lang="en-US" sz="1800" b="1" dirty="0" err="1">
              <a:solidFill>
                <a:srgbClr val="1B9112"/>
              </a:solidFill>
            </a:rPr>
            <a:t>Tính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chất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của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hai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đại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lượng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tỉ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lệ</a:t>
          </a:r>
          <a:r>
            <a:rPr lang="en-US" sz="1800" b="1" dirty="0">
              <a:solidFill>
                <a:srgbClr val="1B9112"/>
              </a:solidFill>
            </a:rPr>
            <a:t> </a:t>
          </a:r>
          <a:r>
            <a:rPr lang="en-US" sz="1800" b="1" dirty="0" err="1">
              <a:solidFill>
                <a:srgbClr val="1B9112"/>
              </a:solidFill>
            </a:rPr>
            <a:t>nghịch</a:t>
          </a:r>
          <a:endParaRPr lang="en-US" sz="1800" b="1" dirty="0">
            <a:solidFill>
              <a:srgbClr val="1B9112"/>
            </a:solidFill>
          </a:endParaRPr>
        </a:p>
      </dgm:t>
    </dgm:pt>
    <dgm:pt modelId="{7C29ABDE-02C0-4CEF-A35A-542C4106998C}" type="parTrans" cxnId="{8FE03987-F8E0-49CD-BB18-3F0E7E153BA8}">
      <dgm:prSet/>
      <dgm:spPr/>
      <dgm:t>
        <a:bodyPr/>
        <a:lstStyle/>
        <a:p>
          <a:endParaRPr lang="en-US"/>
        </a:p>
      </dgm:t>
    </dgm:pt>
    <dgm:pt modelId="{911C1F8A-127D-4DEE-8465-9A7095E6ABE6}" type="sibTrans" cxnId="{8FE03987-F8E0-49CD-BB18-3F0E7E153BA8}">
      <dgm:prSet/>
      <dgm:spPr/>
      <dgm:t>
        <a:bodyPr/>
        <a:lstStyle/>
        <a:p>
          <a:endParaRPr lang="en-US"/>
        </a:p>
      </dgm:t>
    </dgm:pt>
    <dgm:pt modelId="{8699C245-6FC2-41B5-BAD2-9C47557C5DC7}">
      <dgm:prSet phldrT="[Text]"/>
      <dgm:spPr/>
      <dgm:t>
        <a:bodyPr/>
        <a:lstStyle/>
        <a:p>
          <a:pPr algn="l"/>
          <a:r>
            <a:rPr lang="en-US" b="1" dirty="0" err="1">
              <a:solidFill>
                <a:srgbClr val="1B9112"/>
              </a:solidFill>
            </a:rPr>
            <a:t>Tiết</a:t>
          </a:r>
          <a:r>
            <a:rPr lang="en-US" b="1" dirty="0">
              <a:solidFill>
                <a:srgbClr val="1B9112"/>
              </a:solidFill>
            </a:rPr>
            <a:t> 3</a:t>
          </a:r>
        </a:p>
        <a:p>
          <a:pPr algn="l"/>
          <a:r>
            <a:rPr lang="en-US" b="1" dirty="0" err="1">
              <a:solidFill>
                <a:srgbClr val="1B9112"/>
              </a:solidFill>
            </a:rPr>
            <a:t>Một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số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bài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toán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về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đại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lượng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tỉ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lệ</a:t>
          </a:r>
          <a:r>
            <a:rPr lang="en-US" b="1" dirty="0">
              <a:solidFill>
                <a:srgbClr val="1B9112"/>
              </a:solidFill>
            </a:rPr>
            <a:t> </a:t>
          </a:r>
          <a:r>
            <a:rPr lang="en-US" b="1" dirty="0" err="1">
              <a:solidFill>
                <a:srgbClr val="1B9112"/>
              </a:solidFill>
            </a:rPr>
            <a:t>nghịch</a:t>
          </a:r>
          <a:endParaRPr lang="en-US" b="1" dirty="0">
            <a:solidFill>
              <a:srgbClr val="1B9112"/>
            </a:solidFill>
          </a:endParaRPr>
        </a:p>
      </dgm:t>
    </dgm:pt>
    <dgm:pt modelId="{6A0B8E8B-2D69-4157-BA6E-B3B758019552}" type="parTrans" cxnId="{CB91DC21-3B70-4553-9DFC-F20626F6B1E6}">
      <dgm:prSet/>
      <dgm:spPr/>
      <dgm:t>
        <a:bodyPr/>
        <a:lstStyle/>
        <a:p>
          <a:endParaRPr lang="en-US"/>
        </a:p>
      </dgm:t>
    </dgm:pt>
    <dgm:pt modelId="{3A27C7FA-C6D5-48BF-A58E-5720DF2D271A}" type="sibTrans" cxnId="{CB91DC21-3B70-4553-9DFC-F20626F6B1E6}">
      <dgm:prSet/>
      <dgm:spPr/>
      <dgm:t>
        <a:bodyPr/>
        <a:lstStyle/>
        <a:p>
          <a:endParaRPr lang="en-US"/>
        </a:p>
      </dgm:t>
    </dgm:pt>
    <dgm:pt modelId="{7838B720-5930-4861-B599-39B6D68B1D3C}">
      <dgm:prSet/>
      <dgm:spPr/>
      <dgm:t>
        <a:bodyPr/>
        <a:lstStyle/>
        <a:p>
          <a:endParaRPr lang="en-US" b="1">
            <a:solidFill>
              <a:srgbClr val="1B9112"/>
            </a:solidFill>
          </a:endParaRPr>
        </a:p>
      </dgm:t>
    </dgm:pt>
    <dgm:pt modelId="{6B29B041-F378-43F3-ACBD-20F3831CBA21}" type="parTrans" cxnId="{CB70B5B0-E46F-4723-B326-3F20FC1757DB}">
      <dgm:prSet/>
      <dgm:spPr/>
      <dgm:t>
        <a:bodyPr/>
        <a:lstStyle/>
        <a:p>
          <a:endParaRPr lang="en-US"/>
        </a:p>
      </dgm:t>
    </dgm:pt>
    <dgm:pt modelId="{CC8DC8FB-35B7-43E6-B838-4B5DA73AFA18}" type="sibTrans" cxnId="{CB70B5B0-E46F-4723-B326-3F20FC1757DB}">
      <dgm:prSet/>
      <dgm:spPr/>
      <dgm:t>
        <a:bodyPr/>
        <a:lstStyle/>
        <a:p>
          <a:endParaRPr lang="en-US"/>
        </a:p>
      </dgm:t>
    </dgm:pt>
    <dgm:pt modelId="{E32A9664-1290-4F85-9ED5-DCD1567C4568}" type="pres">
      <dgm:prSet presAssocID="{69BAB85A-078F-4A22-A348-270BF30C78C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828CBE3-876B-4A04-B4A6-3EBA576135B9}" type="pres">
      <dgm:prSet presAssocID="{69BAB85A-078F-4A22-A348-270BF30C78C2}" presName="pyramid" presStyleLbl="node1" presStyleIdx="0" presStyleCnt="1" custLinFactNeighborX="-22154" custLinFactNeighborY="-446"/>
      <dgm:spPr/>
    </dgm:pt>
    <dgm:pt modelId="{67EE9A9E-7982-48F0-BB23-2052585A43A0}" type="pres">
      <dgm:prSet presAssocID="{69BAB85A-078F-4A22-A348-270BF30C78C2}" presName="theList" presStyleCnt="0"/>
      <dgm:spPr/>
    </dgm:pt>
    <dgm:pt modelId="{C83397BD-FE87-4DC5-9599-C487254DD96E}" type="pres">
      <dgm:prSet presAssocID="{E3BB3D89-4593-4380-BBEE-10604B0A0D9A}" presName="aNode" presStyleLbl="fgAcc1" presStyleIdx="0" presStyleCnt="4" custScaleX="156855" custLinFactY="-23862" custLinFactNeighborX="-382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7BCAD-F58C-48E5-90F6-ED0B85AA1751}" type="pres">
      <dgm:prSet presAssocID="{E3BB3D89-4593-4380-BBEE-10604B0A0D9A}" presName="aSpace" presStyleCnt="0"/>
      <dgm:spPr/>
    </dgm:pt>
    <dgm:pt modelId="{551C48DF-87D3-448D-B080-DCEF504EC4B5}" type="pres">
      <dgm:prSet presAssocID="{7838B720-5930-4861-B599-39B6D68B1D3C}" presName="aNode" presStyleLbl="fgAcc1" presStyleIdx="1" presStyleCnt="4" custScaleX="151059" custLinFactY="206767" custLinFactNeighborX="15467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36D9B-A60F-41BE-8F1D-6FBFD5FC6EC8}" type="pres">
      <dgm:prSet presAssocID="{7838B720-5930-4861-B599-39B6D68B1D3C}" presName="aSpace" presStyleCnt="0"/>
      <dgm:spPr/>
    </dgm:pt>
    <dgm:pt modelId="{592F4984-6374-4E76-A6E7-0E21F421912E}" type="pres">
      <dgm:prSet presAssocID="{0F08F017-2017-461E-8F1E-3D1256551199}" presName="aNode" presStyleLbl="fgAcc1" presStyleIdx="2" presStyleCnt="4" custScaleX="158511" custLinFactY="-106665" custLinFactNeighborX="-20481" custLinFactNeighborY="-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EA173-071C-44D4-9D41-E647F46A8AD6}" type="pres">
      <dgm:prSet presAssocID="{0F08F017-2017-461E-8F1E-3D1256551199}" presName="aSpace" presStyleCnt="0"/>
      <dgm:spPr/>
    </dgm:pt>
    <dgm:pt modelId="{A3007CB3-EB2C-4D47-BF29-8B7900C9E10F}" type="pres">
      <dgm:prSet presAssocID="{8699C245-6FC2-41B5-BAD2-9C47557C5DC7}" presName="aNode" presStyleLbl="fgAcc1" presStyleIdx="3" presStyleCnt="4" custScaleX="157649" custLinFactY="-85474" custLinFactNeighborX="-940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01AD79-6CB5-4889-A436-730AC41AFBD4}" type="pres">
      <dgm:prSet presAssocID="{8699C245-6FC2-41B5-BAD2-9C47557C5DC7}" presName="aSpace" presStyleCnt="0"/>
      <dgm:spPr/>
    </dgm:pt>
  </dgm:ptLst>
  <dgm:cxnLst>
    <dgm:cxn modelId="{D81F5159-39B2-4630-8942-A9533FB89CA9}" type="presOf" srcId="{7838B720-5930-4861-B599-39B6D68B1D3C}" destId="{551C48DF-87D3-448D-B080-DCEF504EC4B5}" srcOrd="0" destOrd="0" presId="urn:microsoft.com/office/officeart/2005/8/layout/pyramid2"/>
    <dgm:cxn modelId="{068D7698-7C40-4D8D-BB94-5AE5AFCF845D}" type="presOf" srcId="{69BAB85A-078F-4A22-A348-270BF30C78C2}" destId="{E32A9664-1290-4F85-9ED5-DCD1567C4568}" srcOrd="0" destOrd="0" presId="urn:microsoft.com/office/officeart/2005/8/layout/pyramid2"/>
    <dgm:cxn modelId="{F2735B4B-1C4B-448A-9CFE-47E015981702}" type="presOf" srcId="{0F08F017-2017-461E-8F1E-3D1256551199}" destId="{592F4984-6374-4E76-A6E7-0E21F421912E}" srcOrd="0" destOrd="0" presId="urn:microsoft.com/office/officeart/2005/8/layout/pyramid2"/>
    <dgm:cxn modelId="{CB91DC21-3B70-4553-9DFC-F20626F6B1E6}" srcId="{69BAB85A-078F-4A22-A348-270BF30C78C2}" destId="{8699C245-6FC2-41B5-BAD2-9C47557C5DC7}" srcOrd="3" destOrd="0" parTransId="{6A0B8E8B-2D69-4157-BA6E-B3B758019552}" sibTransId="{3A27C7FA-C6D5-48BF-A58E-5720DF2D271A}"/>
    <dgm:cxn modelId="{1F1CEBE9-ED1A-40BA-B61C-C84F184CFE36}" srcId="{69BAB85A-078F-4A22-A348-270BF30C78C2}" destId="{E3BB3D89-4593-4380-BBEE-10604B0A0D9A}" srcOrd="0" destOrd="0" parTransId="{FE230242-D77C-46B1-822D-E2ED95491408}" sibTransId="{92FDB986-FED5-42A3-8E0D-2E8A80856760}"/>
    <dgm:cxn modelId="{CB70B5B0-E46F-4723-B326-3F20FC1757DB}" srcId="{69BAB85A-078F-4A22-A348-270BF30C78C2}" destId="{7838B720-5930-4861-B599-39B6D68B1D3C}" srcOrd="1" destOrd="0" parTransId="{6B29B041-F378-43F3-ACBD-20F3831CBA21}" sibTransId="{CC8DC8FB-35B7-43E6-B838-4B5DA73AFA18}"/>
    <dgm:cxn modelId="{6F0AC99A-00EB-4FA9-9C3E-1F1C0E24DC63}" type="presOf" srcId="{E3BB3D89-4593-4380-BBEE-10604B0A0D9A}" destId="{C83397BD-FE87-4DC5-9599-C487254DD96E}" srcOrd="0" destOrd="0" presId="urn:microsoft.com/office/officeart/2005/8/layout/pyramid2"/>
    <dgm:cxn modelId="{3C4FEBE7-27E9-4413-8EF8-1115878478AF}" type="presOf" srcId="{8699C245-6FC2-41B5-BAD2-9C47557C5DC7}" destId="{A3007CB3-EB2C-4D47-BF29-8B7900C9E10F}" srcOrd="0" destOrd="0" presId="urn:microsoft.com/office/officeart/2005/8/layout/pyramid2"/>
    <dgm:cxn modelId="{8FE03987-F8E0-49CD-BB18-3F0E7E153BA8}" srcId="{69BAB85A-078F-4A22-A348-270BF30C78C2}" destId="{0F08F017-2017-461E-8F1E-3D1256551199}" srcOrd="2" destOrd="0" parTransId="{7C29ABDE-02C0-4CEF-A35A-542C4106998C}" sibTransId="{911C1F8A-127D-4DEE-8465-9A7095E6ABE6}"/>
    <dgm:cxn modelId="{84FC3A0A-A844-418B-8B28-F6F56878F9AF}" type="presParOf" srcId="{E32A9664-1290-4F85-9ED5-DCD1567C4568}" destId="{4828CBE3-876B-4A04-B4A6-3EBA576135B9}" srcOrd="0" destOrd="0" presId="urn:microsoft.com/office/officeart/2005/8/layout/pyramid2"/>
    <dgm:cxn modelId="{386DD2F4-1D2F-4E4D-901D-4762EDDBD086}" type="presParOf" srcId="{E32A9664-1290-4F85-9ED5-DCD1567C4568}" destId="{67EE9A9E-7982-48F0-BB23-2052585A43A0}" srcOrd="1" destOrd="0" presId="urn:microsoft.com/office/officeart/2005/8/layout/pyramid2"/>
    <dgm:cxn modelId="{4BB94889-9EF0-41E2-B739-93AB53B90676}" type="presParOf" srcId="{67EE9A9E-7982-48F0-BB23-2052585A43A0}" destId="{C83397BD-FE87-4DC5-9599-C487254DD96E}" srcOrd="0" destOrd="0" presId="urn:microsoft.com/office/officeart/2005/8/layout/pyramid2"/>
    <dgm:cxn modelId="{74E9F2CA-5F08-4C40-A01E-511BCD0F5FFC}" type="presParOf" srcId="{67EE9A9E-7982-48F0-BB23-2052585A43A0}" destId="{FD87BCAD-F58C-48E5-90F6-ED0B85AA1751}" srcOrd="1" destOrd="0" presId="urn:microsoft.com/office/officeart/2005/8/layout/pyramid2"/>
    <dgm:cxn modelId="{303FEB1B-4FF4-4ADA-B83E-A9656C6096A8}" type="presParOf" srcId="{67EE9A9E-7982-48F0-BB23-2052585A43A0}" destId="{551C48DF-87D3-448D-B080-DCEF504EC4B5}" srcOrd="2" destOrd="0" presId="urn:microsoft.com/office/officeart/2005/8/layout/pyramid2"/>
    <dgm:cxn modelId="{2947FA28-2080-4598-BA55-405F910E44E4}" type="presParOf" srcId="{67EE9A9E-7982-48F0-BB23-2052585A43A0}" destId="{B0036D9B-A60F-41BE-8F1D-6FBFD5FC6EC8}" srcOrd="3" destOrd="0" presId="urn:microsoft.com/office/officeart/2005/8/layout/pyramid2"/>
    <dgm:cxn modelId="{75F13929-2FA3-4B82-B3C2-020D4FA832CA}" type="presParOf" srcId="{67EE9A9E-7982-48F0-BB23-2052585A43A0}" destId="{592F4984-6374-4E76-A6E7-0E21F421912E}" srcOrd="4" destOrd="0" presId="urn:microsoft.com/office/officeart/2005/8/layout/pyramid2"/>
    <dgm:cxn modelId="{B6B7ABE4-21CE-4676-AD2F-2D9F7471635B}" type="presParOf" srcId="{67EE9A9E-7982-48F0-BB23-2052585A43A0}" destId="{579EA173-071C-44D4-9D41-E647F46A8AD6}" srcOrd="5" destOrd="0" presId="urn:microsoft.com/office/officeart/2005/8/layout/pyramid2"/>
    <dgm:cxn modelId="{0CE84E7A-0940-46C0-8143-E80F72BD0DB8}" type="presParOf" srcId="{67EE9A9E-7982-48F0-BB23-2052585A43A0}" destId="{A3007CB3-EB2C-4D47-BF29-8B7900C9E10F}" srcOrd="6" destOrd="0" presId="urn:microsoft.com/office/officeart/2005/8/layout/pyramid2"/>
    <dgm:cxn modelId="{09A7844B-CDD2-402A-9F3C-746102BA9865}" type="presParOf" srcId="{67EE9A9E-7982-48F0-BB23-2052585A43A0}" destId="{C401AD79-6CB5-4889-A436-730AC41AFBD4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CBE3-876B-4A04-B4A6-3EBA576135B9}">
      <dsp:nvSpPr>
        <dsp:cNvPr id="0" name=""/>
        <dsp:cNvSpPr/>
      </dsp:nvSpPr>
      <dsp:spPr>
        <a:xfrm>
          <a:off x="0" y="0"/>
          <a:ext cx="4818690" cy="481869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3397BD-FE87-4DC5-9599-C487254DD96E}">
      <dsp:nvSpPr>
        <dsp:cNvPr id="0" name=""/>
        <dsp:cNvSpPr/>
      </dsp:nvSpPr>
      <dsp:spPr>
        <a:xfrm>
          <a:off x="940019" y="170918"/>
          <a:ext cx="4912932" cy="856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Tiết</a:t>
          </a:r>
          <a:r>
            <a:rPr lang="en-US" sz="1800" b="1" kern="1200" dirty="0">
              <a:solidFill>
                <a:srgbClr val="1B9112"/>
              </a:solidFill>
            </a:rPr>
            <a:t> 1: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Công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thức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liên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hệ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giữa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hai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đại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lượng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tỉ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lệ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nghịch</a:t>
          </a:r>
          <a:r>
            <a:rPr lang="en-US" sz="1800" b="1" kern="1200" dirty="0">
              <a:solidFill>
                <a:srgbClr val="1B9112"/>
              </a:solidFill>
            </a:rPr>
            <a:t>.</a:t>
          </a:r>
        </a:p>
      </dsp:txBody>
      <dsp:txXfrm>
        <a:off x="981827" y="212726"/>
        <a:ext cx="4829316" cy="772831"/>
      </dsp:txXfrm>
    </dsp:sp>
    <dsp:sp modelId="{551C48DF-87D3-448D-B080-DCEF504EC4B5}">
      <dsp:nvSpPr>
        <dsp:cNvPr id="0" name=""/>
        <dsp:cNvSpPr/>
      </dsp:nvSpPr>
      <dsp:spPr>
        <a:xfrm>
          <a:off x="2711719" y="3537860"/>
          <a:ext cx="4731393" cy="856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>
            <a:solidFill>
              <a:srgbClr val="1B9112"/>
            </a:solidFill>
          </a:endParaRPr>
        </a:p>
      </dsp:txBody>
      <dsp:txXfrm>
        <a:off x="2753527" y="3579668"/>
        <a:ext cx="4647777" cy="772831"/>
      </dsp:txXfrm>
    </dsp:sp>
    <dsp:sp modelId="{592F4984-6374-4E76-A6E7-0E21F421912E}">
      <dsp:nvSpPr>
        <dsp:cNvPr id="0" name=""/>
        <dsp:cNvSpPr/>
      </dsp:nvSpPr>
      <dsp:spPr>
        <a:xfrm>
          <a:off x="1469070" y="1281704"/>
          <a:ext cx="4964800" cy="856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Tiết</a:t>
          </a:r>
          <a:r>
            <a:rPr lang="en-US" sz="1800" b="1" kern="1200" dirty="0">
              <a:solidFill>
                <a:srgbClr val="1B9112"/>
              </a:solidFill>
            </a:rPr>
            <a:t> 2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Tính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chất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của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hai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đại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lượng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tỉ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lệ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nghịch</a:t>
          </a:r>
          <a:endParaRPr lang="en-US" sz="1800" b="1" kern="1200" dirty="0">
            <a:solidFill>
              <a:srgbClr val="1B9112"/>
            </a:solidFill>
          </a:endParaRPr>
        </a:p>
      </dsp:txBody>
      <dsp:txXfrm>
        <a:off x="1510878" y="1323512"/>
        <a:ext cx="4881184" cy="772831"/>
      </dsp:txXfrm>
    </dsp:sp>
    <dsp:sp modelId="{A3007CB3-EB2C-4D47-BF29-8B7900C9E10F}">
      <dsp:nvSpPr>
        <dsp:cNvPr id="0" name=""/>
        <dsp:cNvSpPr/>
      </dsp:nvSpPr>
      <dsp:spPr>
        <a:xfrm>
          <a:off x="1829549" y="2533752"/>
          <a:ext cx="4937801" cy="8564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Tiết</a:t>
          </a:r>
          <a:r>
            <a:rPr lang="en-US" sz="1800" b="1" kern="1200" dirty="0">
              <a:solidFill>
                <a:srgbClr val="1B9112"/>
              </a:solidFill>
            </a:rPr>
            <a:t> 3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>
              <a:solidFill>
                <a:srgbClr val="1B9112"/>
              </a:solidFill>
            </a:rPr>
            <a:t>Một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số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bài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toán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về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đại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lượng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tỉ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lệ</a:t>
          </a:r>
          <a:r>
            <a:rPr lang="en-US" sz="1800" b="1" kern="1200" dirty="0">
              <a:solidFill>
                <a:srgbClr val="1B9112"/>
              </a:solidFill>
            </a:rPr>
            <a:t> </a:t>
          </a:r>
          <a:r>
            <a:rPr lang="en-US" sz="1800" b="1" kern="1200" dirty="0" err="1">
              <a:solidFill>
                <a:srgbClr val="1B9112"/>
              </a:solidFill>
            </a:rPr>
            <a:t>nghịch</a:t>
          </a:r>
          <a:endParaRPr lang="en-US" sz="1800" b="1" kern="1200" dirty="0">
            <a:solidFill>
              <a:srgbClr val="1B9112"/>
            </a:solidFill>
          </a:endParaRPr>
        </a:p>
      </dsp:txBody>
      <dsp:txXfrm>
        <a:off x="1871357" y="2575560"/>
        <a:ext cx="4854185" cy="772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A2AF-D310-4E82-BFE2-0A3908BDB994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7DA5-9066-4D99-8B4F-A3845724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2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6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7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2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3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8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5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8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3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777A-B946-4B09-896D-7A2100F16498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36601-1F60-4253-9C73-49199688C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10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9.emf"/><Relationship Id="rId1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8.emf"/><Relationship Id="rId5" Type="http://schemas.openxmlformats.org/officeDocument/2006/relationships/image" Target="../media/image34.png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19.bin"/><Relationship Id="rId4" Type="http://schemas.microsoft.com/office/2007/relationships/hdphoto" Target="../media/hdphoto2.wdp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5.wmf"/><Relationship Id="rId3" Type="http://schemas.openxmlformats.org/officeDocument/2006/relationships/image" Target="../media/image1.png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4.wmf"/><Relationship Id="rId5" Type="http://schemas.microsoft.com/office/2007/relationships/hdphoto" Target="../media/hdphoto2.wdp"/><Relationship Id="rId10" Type="http://schemas.openxmlformats.org/officeDocument/2006/relationships/oleObject" Target="../embeddings/oleObject25.bin"/><Relationship Id="rId4" Type="http://schemas.openxmlformats.org/officeDocument/2006/relationships/image" Target="../media/image25.png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3.wdp"/><Relationship Id="rId7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39.png"/><Relationship Id="rId4" Type="http://schemas.openxmlformats.org/officeDocument/2006/relationships/image" Target="../media/image54.png"/><Relationship Id="rId9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3.wdp"/><Relationship Id="rId7" Type="http://schemas.openxmlformats.org/officeDocument/2006/relationships/image" Target="../media/image6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0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10" Type="http://schemas.openxmlformats.org/officeDocument/2006/relationships/image" Target="../media/image71.png"/><Relationship Id="rId4" Type="http://schemas.openxmlformats.org/officeDocument/2006/relationships/image" Target="../media/image650.png"/><Relationship Id="rId9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.png"/><Relationship Id="rId7" Type="http://schemas.openxmlformats.org/officeDocument/2006/relationships/image" Target="../media/image76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42.png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45.png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image" Target="../media/image10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11.png"/><Relationship Id="rId3" Type="http://schemas.openxmlformats.org/officeDocument/2006/relationships/image" Target="../media/image10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4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10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0.wmf"/><Relationship Id="rId4" Type="http://schemas.openxmlformats.org/officeDocument/2006/relationships/image" Target="../media/image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52453" y="460174"/>
            <a:ext cx="772989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 (4 </a:t>
            </a:r>
            <a:r>
              <a:rPr lang="en-US" sz="3200" dirty="0" err="1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03223777"/>
              </p:ext>
            </p:extLst>
          </p:nvPr>
        </p:nvGraphicFramePr>
        <p:xfrm>
          <a:off x="3625328" y="1577667"/>
          <a:ext cx="7692913" cy="4818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08376" y="5220587"/>
            <a:ext cx="3722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1B9112"/>
                </a:solidFill>
              </a:rPr>
              <a:t>Tiết</a:t>
            </a:r>
            <a:r>
              <a:rPr lang="en-US" b="1" dirty="0">
                <a:solidFill>
                  <a:srgbClr val="1B9112"/>
                </a:solidFill>
              </a:rPr>
              <a:t> 4</a:t>
            </a:r>
          </a:p>
          <a:p>
            <a:r>
              <a:rPr lang="en-US" b="1" dirty="0" err="1">
                <a:solidFill>
                  <a:srgbClr val="1B9112"/>
                </a:solidFill>
              </a:rPr>
              <a:t>Luyện</a:t>
            </a:r>
            <a:r>
              <a:rPr lang="en-US" b="1" dirty="0">
                <a:solidFill>
                  <a:srgbClr val="1B9112"/>
                </a:solidFill>
              </a:rPr>
              <a:t> </a:t>
            </a:r>
            <a:r>
              <a:rPr lang="en-US" b="1" dirty="0" err="1">
                <a:solidFill>
                  <a:srgbClr val="1B9112"/>
                </a:solidFill>
              </a:rPr>
              <a:t>tập</a:t>
            </a:r>
            <a:endParaRPr lang="en-US" b="1" dirty="0">
              <a:solidFill>
                <a:srgbClr val="1B9112"/>
              </a:solidFill>
            </a:endParaRPr>
          </a:p>
        </p:txBody>
      </p:sp>
      <p:pic>
        <p:nvPicPr>
          <p:cNvPr id="12290" name="Picture 2" descr="Hình ảnh Nhân Vật Giảng Viên Nhân Vật Nam Giảng Viên Nhân Vật PNG , Nhân  Vật Giảng Viên, Nhân Vật Giảng Viên Nam, Nhân Vật Clipart PNG miễn phí tải  tập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4167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272513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7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7222" r="97500"/>
                    </a14:imgEffect>
                  </a14:imgLayer>
                </a14:imgProps>
              </a:ext>
            </a:extLst>
          </a:blip>
          <a:srcRect l="14235" t="5294" r="5765"/>
          <a:stretch/>
        </p:blipFill>
        <p:spPr>
          <a:xfrm>
            <a:off x="9627138" y="3611881"/>
            <a:ext cx="2564862" cy="30363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AutoShape 2"/>
              <p:cNvSpPr>
                <a:spLocks noChangeArrowheads="1"/>
              </p:cNvSpPr>
              <p:nvPr/>
            </p:nvSpPr>
            <p:spPr bwMode="auto">
              <a:xfrm>
                <a:off x="286198" y="1664163"/>
                <a:ext cx="7469288" cy="3974637"/>
              </a:xfrm>
              <a:prstGeom prst="roundRect">
                <a:avLst>
                  <a:gd name="adj" fmla="val 12880"/>
                </a:avLst>
              </a:prstGeom>
              <a:solidFill>
                <a:srgbClr val="FFFFFF"/>
              </a:solidFill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Phiếu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học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rgbClr val="1B9112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</m:oMath>
                </a14:m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sz="23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kumimoji="0" lang="en-US" sz="23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liên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lvl="0" eaLnBrk="0" fontAlgn="base" hangingPunct="0">
                  <a:spcBef>
                    <a:spcPct val="0"/>
                  </a:spcBef>
                  <a:spcAft>
                    <a:spcPts val="800"/>
                  </a:spcAft>
                </a:pP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3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3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kumimoji="0" lang="en-US" sz="23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AutoShap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198" y="1664163"/>
                <a:ext cx="7469288" cy="3974637"/>
              </a:xfrm>
              <a:prstGeom prst="roundRect">
                <a:avLst>
                  <a:gd name="adj" fmla="val 12880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9525">
                <a:solidFill>
                  <a:srgbClr val="FF0000"/>
                </a:solidFill>
                <a:prstDash val="lgDash"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6199918" y="997722"/>
            <a:ext cx="5484308" cy="3475718"/>
            <a:chOff x="3218132" y="1488100"/>
            <a:chExt cx="5484308" cy="3475718"/>
          </a:xfrm>
        </p:grpSpPr>
        <p:sp>
          <p:nvSpPr>
            <p:cNvPr id="23" name="Cloud Callout 22"/>
            <p:cNvSpPr/>
            <p:nvPr/>
          </p:nvSpPr>
          <p:spPr>
            <a:xfrm>
              <a:off x="3218132" y="1488100"/>
              <a:ext cx="5484308" cy="3475718"/>
            </a:xfrm>
            <a:prstGeom prst="cloudCallout">
              <a:avLst>
                <a:gd name="adj1" fmla="val 38865"/>
                <a:gd name="adj2" fmla="val 52885"/>
              </a:avLst>
            </a:prstGeom>
            <a:solidFill>
              <a:srgbClr val="FBD5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3987801"/>
                </p:ext>
              </p:extLst>
            </p:nvPr>
          </p:nvGraphicFramePr>
          <p:xfrm>
            <a:off x="5379053" y="2020266"/>
            <a:ext cx="1630363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2" name="Equation" r:id="rId6" imgW="1630765" imgH="603504" progId="Equation.DSMT4">
                    <p:embed/>
                  </p:oleObj>
                </mc:Choice>
                <mc:Fallback>
                  <p:oleObj name="Equation" r:id="rId6" imgW="1630765" imgH="603504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79053" y="2020266"/>
                          <a:ext cx="1630363" cy="6032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7453497"/>
                </p:ext>
              </p:extLst>
            </p:nvPr>
          </p:nvGraphicFramePr>
          <p:xfrm>
            <a:off x="5036140" y="2567146"/>
            <a:ext cx="8699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3" name="Equation" r:id="rId8" imgW="870077" imgH="658302" progId="Equation.DSMT4">
                    <p:embed/>
                  </p:oleObj>
                </mc:Choice>
                <mc:Fallback>
                  <p:oleObj name="Equation" r:id="rId8" imgW="870077" imgH="658302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5036140" y="2567146"/>
                          <a:ext cx="869950" cy="658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14967853"/>
                </p:ext>
              </p:extLst>
            </p:nvPr>
          </p:nvGraphicFramePr>
          <p:xfrm>
            <a:off x="4461465" y="3302000"/>
            <a:ext cx="10096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name="Equation" r:id="rId10" imgW="1010412" imgH="298868" progId="Equation.DSMT4">
                    <p:embed/>
                  </p:oleObj>
                </mc:Choice>
                <mc:Fallback>
                  <p:oleObj name="Equation" r:id="rId10" imgW="1010412" imgH="298868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461465" y="3302000"/>
                          <a:ext cx="1009650" cy="298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" name="Group 31"/>
            <p:cNvGrpSpPr/>
            <p:nvPr/>
          </p:nvGrpSpPr>
          <p:grpSpPr>
            <a:xfrm>
              <a:off x="3799559" y="3744291"/>
              <a:ext cx="3857019" cy="388006"/>
              <a:chOff x="3788801" y="3788920"/>
              <a:chExt cx="3857019" cy="388006"/>
            </a:xfrm>
          </p:grpSpPr>
          <p:sp>
            <p:nvSpPr>
              <p:cNvPr id="27" name="Rectangle 13"/>
              <p:cNvSpPr>
                <a:spLocks noChangeArrowheads="1"/>
              </p:cNvSpPr>
              <p:nvPr/>
            </p:nvSpPr>
            <p:spPr bwMode="auto">
              <a:xfrm>
                <a:off x="3788801" y="3788920"/>
                <a:ext cx="2178802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d)    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7236379"/>
                  </p:ext>
                </p:extLst>
              </p:nvPr>
            </p:nvGraphicFramePr>
            <p:xfrm>
              <a:off x="4171926" y="3919824"/>
              <a:ext cx="173037" cy="195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5" name="Equation" r:id="rId12" imgW="173799" imgH="195039" progId="Equation.DSMT4">
                      <p:embed/>
                    </p:oleObj>
                  </mc:Choice>
                  <mc:Fallback>
                    <p:oleObj name="Equation" r:id="rId12" imgW="173799" imgH="1950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4171926" y="3919824"/>
                            <a:ext cx="173037" cy="1952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5543748"/>
                  </p:ext>
                </p:extLst>
              </p:nvPr>
            </p:nvGraphicFramePr>
            <p:xfrm>
              <a:off x="5862006" y="3919803"/>
              <a:ext cx="192087" cy="2365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Equation" r:id="rId14" imgW="192151" imgH="236138" progId="Equation.DSMT4">
                      <p:embed/>
                    </p:oleObj>
                  </mc:Choice>
                  <mc:Fallback>
                    <p:oleObj name="Equation" r:id="rId14" imgW="192151" imgH="236138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5862006" y="3919803"/>
                            <a:ext cx="192087" cy="2365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5981163" y="3807594"/>
                <a:ext cx="1588897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b="0" i="0" u="none" strike="noStrike" cap="none" normalizeH="0" baseline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kumimoji="0" lang="en-US" sz="2800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2728945"/>
                  </p:ext>
                </p:extLst>
              </p:nvPr>
            </p:nvGraphicFramePr>
            <p:xfrm>
              <a:off x="7472783" y="3932955"/>
              <a:ext cx="173037" cy="193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" name="Equation" r:id="rId16" imgW="172360" imgH="193597" progId="Equation.DSMT4">
                      <p:embed/>
                    </p:oleObj>
                  </mc:Choice>
                  <mc:Fallback>
                    <p:oleObj name="Equation" r:id="rId16" imgW="172360" imgH="193597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7472783" y="3932955"/>
                            <a:ext cx="173037" cy="193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7755486" y="1133475"/>
            <a:ext cx="3154083" cy="2600662"/>
          </a:xfrm>
          <a:prstGeom prst="cloudCallout">
            <a:avLst>
              <a:gd name="adj1" fmla="val 55540"/>
              <a:gd name="adj2" fmla="val 76029"/>
            </a:avLst>
          </a:prstGeom>
          <a:solidFill>
            <a:srgbClr val="F65A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724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326175" y="1643584"/>
            <a:ext cx="7833772" cy="3220515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Phiếu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học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tập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US" sz="2500" b="1" i="0" u="none" strike="noStrike" cap="none" normalizeH="0" baseline="0" dirty="0" err="1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số</a:t>
            </a:r>
            <a:r>
              <a:rPr kumimoji="0" lang="en-US" sz="2500" b="1" i="0" u="none" strike="noStrike" cap="none" normalizeH="0" baseline="0" dirty="0">
                <a:ln>
                  <a:noFill/>
                </a:ln>
                <a:solidFill>
                  <a:srgbClr val="1B9112"/>
                </a:solidFill>
                <a:effectLst/>
                <a:latin typeface="Calibri" panose="020F0502020204030204" pitchFamily="34" charset="0"/>
              </a:rPr>
              <a:t>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BE1522"/>
                </a:solidFill>
                <a:effectLst/>
                <a:latin typeface="Times New Roman" panose="02020603050405020304" pitchFamily="18" charset="0"/>
              </a:rPr>
              <a:t>Bài 1- SGK tr20: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E152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Cho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biết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lượng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nghịch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nhau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khi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 = 3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 = -10.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lệ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Hãy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biểu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diễn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c)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Tính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giá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trị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khi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 b = 2, b = 14.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775" y="-42434"/>
            <a:ext cx="142875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7222" r="97500"/>
                    </a14:imgEffect>
                  </a14:imgLayer>
                </a14:imgProps>
              </a:ext>
            </a:extLst>
          </a:blip>
          <a:srcRect l="14235" t="5294" r="5765"/>
          <a:stretch/>
        </p:blipFill>
        <p:spPr>
          <a:xfrm>
            <a:off x="9627138" y="3611881"/>
            <a:ext cx="2564862" cy="303634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755486" y="1133475"/>
            <a:ext cx="3154083" cy="2600662"/>
          </a:xfrm>
          <a:prstGeom prst="cloudCallout">
            <a:avLst>
              <a:gd name="adj1" fmla="val 55540"/>
              <a:gd name="adj2" fmla="val 76029"/>
            </a:avLst>
          </a:prstGeom>
          <a:solidFill>
            <a:srgbClr val="F65A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847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1724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0" y="6572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0" y="1504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0" y="2352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Cloud Callout 22"/>
          <p:cNvSpPr/>
          <p:nvPr/>
        </p:nvSpPr>
        <p:spPr>
          <a:xfrm>
            <a:off x="6123641" y="849133"/>
            <a:ext cx="5484308" cy="3475718"/>
          </a:xfrm>
          <a:prstGeom prst="cloudCallout">
            <a:avLst>
              <a:gd name="adj1" fmla="val 38865"/>
              <a:gd name="adj2" fmla="val 52885"/>
            </a:avLst>
          </a:prstGeom>
          <a:solidFill>
            <a:srgbClr val="FBD5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728833"/>
              </p:ext>
            </p:extLst>
          </p:nvPr>
        </p:nvGraphicFramePr>
        <p:xfrm>
          <a:off x="7373379" y="1956507"/>
          <a:ext cx="1125537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6" imgW="1130040" imgH="609480" progId="Equation.DSMT4">
                  <p:embed/>
                </p:oleObj>
              </mc:Choice>
              <mc:Fallback>
                <p:oleObj name="Equation" r:id="rId6" imgW="11300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379" y="1956507"/>
                        <a:ext cx="1125537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864460"/>
              </p:ext>
            </p:extLst>
          </p:nvPr>
        </p:nvGraphicFramePr>
        <p:xfrm>
          <a:off x="7352931" y="2563389"/>
          <a:ext cx="26289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8" imgW="2628720" imgH="609480" progId="Equation.DSMT4">
                  <p:embed/>
                </p:oleObj>
              </mc:Choice>
              <mc:Fallback>
                <p:oleObj name="Equation" r:id="rId8" imgW="262872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2931" y="2563389"/>
                        <a:ext cx="262890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502963"/>
              </p:ext>
            </p:extLst>
          </p:nvPr>
        </p:nvGraphicFramePr>
        <p:xfrm>
          <a:off x="7352931" y="3284606"/>
          <a:ext cx="25019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Equation" r:id="rId10" imgW="2501640" imgH="609480" progId="Equation.DSMT4">
                  <p:embed/>
                </p:oleObj>
              </mc:Choice>
              <mc:Fallback>
                <p:oleObj name="Equation" r:id="rId10" imgW="250164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2931" y="3284606"/>
                        <a:ext cx="2501900" cy="604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7352931" y="1470796"/>
            <a:ext cx="3384967" cy="369332"/>
            <a:chOff x="2636877" y="3735041"/>
            <a:chExt cx="3384967" cy="369332"/>
          </a:xfrm>
        </p:grpSpPr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298530"/>
                </p:ext>
              </p:extLst>
            </p:nvPr>
          </p:nvGraphicFramePr>
          <p:xfrm>
            <a:off x="4027944" y="3793287"/>
            <a:ext cx="1993900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2" imgW="1993680" imgH="304560" progId="Equation.DSMT4">
                    <p:embed/>
                  </p:oleObj>
                </mc:Choice>
                <mc:Fallback>
                  <p:oleObj name="Equation" r:id="rId12" imgW="199368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7944" y="3793287"/>
                          <a:ext cx="1993900" cy="300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636877" y="3735041"/>
              <a:ext cx="173570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1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kumimoji="0" lang="en-US" b="1" i="0" u="none" strike="noStrike" cap="none" normalizeH="0" baseline="0" dirty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9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597452" y="1389043"/>
                <a:ext cx="6960198" cy="5232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B911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52" y="1389043"/>
                <a:ext cx="6960198" cy="523220"/>
              </a:xfrm>
              <a:prstGeom prst="roundRect">
                <a:avLst/>
              </a:prstGeom>
              <a:blipFill rotWithShape="0">
                <a:blip r:embed="rId3"/>
                <a:stretch>
                  <a:fillRect l="-874" t="-2273" b="-18182"/>
                </a:stretch>
              </a:blipFill>
              <a:ln w="9525">
                <a:solidFill>
                  <a:srgbClr val="1B9112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519" y="1419821"/>
            <a:ext cx="20762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168183"/>
                  </p:ext>
                </p:extLst>
              </p:nvPr>
            </p:nvGraphicFramePr>
            <p:xfrm>
              <a:off x="413650" y="2256357"/>
              <a:ext cx="9144000" cy="8534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897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79652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441525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7061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53834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807285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b="0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2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2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2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2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17168183"/>
                  </p:ext>
                </p:extLst>
              </p:nvPr>
            </p:nvGraphicFramePr>
            <p:xfrm>
              <a:off x="413650" y="2256357"/>
              <a:ext cx="9144000" cy="8534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89703"/>
                    <a:gridCol w="1796527"/>
                    <a:gridCol w="1441525"/>
                    <a:gridCol w="1570616"/>
                    <a:gridCol w="1538344"/>
                    <a:gridCol w="1807285"/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408" r="-829630" b="-1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5254" t="-1408" r="-355593" b="-1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3249" t="-1408" r="-342616" b="-1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9380" t="-1408" r="-214729" b="-1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8175" t="-1408" r="-119841" b="-1084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5724" t="-1408" r="-1684" b="-108451"/>
                          </a:stretch>
                        </a:blipFill>
                      </a:tcPr>
                    </a:tc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17" t="-102857" r="-829630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5254" t="-102857" r="-35559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3249" t="-102857" r="-342616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9380" t="-102857" r="-214729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78175" t="-102857" r="-119841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5724" t="-102857" r="-1684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76518" y="3553122"/>
                <a:ext cx="8875057" cy="204085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B911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8" y="3553122"/>
                <a:ext cx="8875057" cy="204085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rgbClr val="1B9112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ảnh Vẽ Tay Hoạt Hình Học Sinh Ngày Lớp Học Học Sinh Tiểu Học Ngày Học  PNG , Trường Clipart, đáng Yêu, Học Hỏi PNG miễn phí tải tập tin PSDCom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8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0407" r="16787" b="11946"/>
          <a:stretch/>
        </p:blipFill>
        <p:spPr bwMode="auto">
          <a:xfrm>
            <a:off x="9736298" y="4044877"/>
            <a:ext cx="2455702" cy="27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597452" y="1389043"/>
                <a:ext cx="6960198" cy="5232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B911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452" y="1389043"/>
                <a:ext cx="6960198" cy="523220"/>
              </a:xfrm>
              <a:prstGeom prst="roundRect">
                <a:avLst/>
              </a:prstGeom>
              <a:blipFill rotWithShape="0">
                <a:blip r:embed="rId4"/>
                <a:stretch>
                  <a:fillRect l="-874" t="-2273" b="-18182"/>
                </a:stretch>
              </a:blipFill>
              <a:ln w="9525">
                <a:solidFill>
                  <a:srgbClr val="1B9112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376519" y="3520850"/>
                <a:ext cx="6820347" cy="237434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rgbClr val="1B911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AutoNum type="alphaLcParenR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bảng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 algn="just">
                  <a:buAutoNum type="alphaLcParenR"/>
                </a:pP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519" y="3520850"/>
                <a:ext cx="6820347" cy="2374342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>
                <a:solidFill>
                  <a:srgbClr val="1B9112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487968"/>
                  </p:ext>
                </p:extLst>
              </p:nvPr>
            </p:nvGraphicFramePr>
            <p:xfrm>
              <a:off x="373055" y="2343431"/>
              <a:ext cx="7601104" cy="792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159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1682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35546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31243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25274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44773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smtClean="0">
                                        <a:solidFill>
                                          <a:srgbClr val="1B37EB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000" b="1" i="1" smtClean="0">
                                        <a:solidFill>
                                          <a:srgbClr val="1B37EB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sz="2000" b="1" i="1" smtClean="0">
                                    <a:solidFill>
                                      <a:srgbClr val="1B37EB"/>
                                    </a:solidFill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rgbClr val="1B37EB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4487968"/>
                  </p:ext>
                </p:extLst>
              </p:nvPr>
            </p:nvGraphicFramePr>
            <p:xfrm>
              <a:off x="373055" y="2343431"/>
              <a:ext cx="7601104" cy="7924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715903"/>
                    <a:gridCol w="1516828"/>
                    <a:gridCol w="1355464"/>
                    <a:gridCol w="1312433"/>
                    <a:gridCol w="1252745"/>
                    <a:gridCol w="1447731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47" t="-1515" r="-961017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791" t="-1515" r="-355422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65766" t="-1515" r="-298649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73148" t="-1515" r="-206944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3171" t="-1515" r="-118049" b="-106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4790" t="-1515" r="-1681" b="-106061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847" t="-103077" r="-961017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7791" t="-103077" r="-355422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65766" t="-103077" r="-29864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73148" t="-103077" r="-206944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93171" t="-103077" r="-118049" b="-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24790" t="-103077" r="-1681" b="-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loud Callout 18"/>
              <p:cNvSpPr/>
              <p:nvPr/>
            </p:nvSpPr>
            <p:spPr>
              <a:xfrm>
                <a:off x="7196866" y="1011717"/>
                <a:ext cx="4365500" cy="2921347"/>
              </a:xfrm>
              <a:prstGeom prst="cloudCallout">
                <a:avLst>
                  <a:gd name="adj1" fmla="val 22192"/>
                  <a:gd name="adj2" fmla="val 61764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0" dirty="0">
                    <a:solidFill>
                      <a:srgbClr val="1B37EB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1B37EB"/>
                    </a:solidFill>
                  </a:rPr>
                  <a:t>= 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1B37EB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1B37EB"/>
                    </a:solidFill>
                  </a:rPr>
                  <a:t>= 2,5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1B37EB"/>
                    </a:solidFill>
                  </a:rPr>
                  <a:t>= 2  </a:t>
                </a:r>
              </a:p>
            </p:txBody>
          </p:sp>
        </mc:Choice>
        <mc:Fallback>
          <p:sp>
            <p:nvSpPr>
              <p:cNvPr id="19" name="Cloud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6866" y="1011717"/>
                <a:ext cx="4365500" cy="2921347"/>
              </a:xfrm>
              <a:prstGeom prst="cloudCallout">
                <a:avLst>
                  <a:gd name="adj1" fmla="val 22192"/>
                  <a:gd name="adj2" fmla="val 61764"/>
                </a:avLst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loud Callout 19"/>
              <p:cNvSpPr/>
              <p:nvPr/>
            </p:nvSpPr>
            <p:spPr>
              <a:xfrm>
                <a:off x="7240902" y="949206"/>
                <a:ext cx="4412959" cy="2921347"/>
              </a:xfrm>
              <a:prstGeom prst="cloudCallout">
                <a:avLst>
                  <a:gd name="adj1" fmla="val 20311"/>
                  <a:gd name="adj2" fmla="val 69129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1B37EB"/>
                    </a:solidFill>
                  </a:rPr>
                  <a:t>c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en-US" dirty="0">
                  <a:solidFill>
                    <a:srgbClr val="1B37EB"/>
                  </a:solidFill>
                </a:endParaRPr>
              </a:p>
            </p:txBody>
          </p:sp>
        </mc:Choice>
        <mc:Fallback>
          <p:sp>
            <p:nvSpPr>
              <p:cNvPr id="20" name="Cloud Callout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0902" y="949206"/>
                <a:ext cx="4412959" cy="2921347"/>
              </a:xfrm>
              <a:prstGeom prst="cloudCallout">
                <a:avLst>
                  <a:gd name="adj1" fmla="val 20311"/>
                  <a:gd name="adj2" fmla="val 69129"/>
                </a:avLst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519" y="1419821"/>
            <a:ext cx="20762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loud Callout 2"/>
              <p:cNvSpPr/>
              <p:nvPr/>
            </p:nvSpPr>
            <p:spPr>
              <a:xfrm>
                <a:off x="7564794" y="1133475"/>
                <a:ext cx="3765176" cy="2921347"/>
              </a:xfrm>
              <a:prstGeom prst="cloudCallout">
                <a:avLst>
                  <a:gd name="adj1" fmla="val 36595"/>
                  <a:gd name="adj2" fmla="val 6618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b="0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=1.10=10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794" y="1133475"/>
                <a:ext cx="3765176" cy="2921347"/>
              </a:xfrm>
              <a:prstGeom prst="cloudCallout">
                <a:avLst>
                  <a:gd name="adj1" fmla="val 36595"/>
                  <a:gd name="adj2" fmla="val 66182"/>
                </a:avLst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301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  <p:bldP spid="3" grpId="0" animBg="1"/>
      <p:bldP spid="3" grpId="1" animBg="1"/>
      <p:bldP spid="3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ảnh Vẽ Tay Hoạt Hình Học Sinh Ngày Lớp Học Học Sinh Tiểu Học Ngày Học  PNG , Trường Clipart, đáng Yêu, Học Hỏi PNG miễn phí tải tập tin PSDCom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8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0407" r="16787" b="11946"/>
          <a:stretch/>
        </p:blipFill>
        <p:spPr bwMode="auto">
          <a:xfrm>
            <a:off x="9736298" y="4044877"/>
            <a:ext cx="2455702" cy="272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906257"/>
                  </p:ext>
                </p:extLst>
              </p:nvPr>
            </p:nvGraphicFramePr>
            <p:xfrm>
              <a:off x="376519" y="2301040"/>
              <a:ext cx="7379745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1439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2197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989704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129553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1011218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108652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1226372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?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5906257"/>
                  </p:ext>
                </p:extLst>
              </p:nvPr>
            </p:nvGraphicFramePr>
            <p:xfrm>
              <a:off x="376519" y="2301040"/>
              <a:ext cx="7379745" cy="9144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914399"/>
                    <a:gridCol w="1021976"/>
                    <a:gridCol w="989704"/>
                    <a:gridCol w="1129553"/>
                    <a:gridCol w="1011218"/>
                    <a:gridCol w="1086523"/>
                    <a:gridCol w="1226372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67" t="-10526" r="-710667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881" t="-10526" r="-534524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5706" t="-10526" r="-450920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0541" t="-10526" r="-297297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1807" t="-10526" r="-231325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5363" t="-10526" r="-114525" b="-10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12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667" t="-112000" r="-71066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89881" t="-112000" r="-534524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95706" t="-112000" r="-450920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60541" t="-112000" r="-297297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01807" t="-112000" r="-231325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65363" t="-112000" r="-114525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503483" t="-112000" r="-1990" b="-1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776100" y="1389043"/>
                <a:ext cx="6960198" cy="523220"/>
              </a:xfrm>
              <a:prstGeom prst="roundRect">
                <a:avLst/>
              </a:prstGeom>
              <a:solidFill>
                <a:schemeClr val="bg1"/>
              </a:solidFill>
              <a:ln w="9525">
                <a:solidFill>
                  <a:srgbClr val="1B911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100" y="1389043"/>
                <a:ext cx="6960198" cy="523220"/>
              </a:xfrm>
              <a:prstGeom prst="roundRect">
                <a:avLst/>
              </a:prstGeom>
              <a:blipFill rotWithShape="0">
                <a:blip r:embed="rId5"/>
                <a:stretch>
                  <a:fillRect l="-874" t="-2273" b="-18182"/>
                </a:stretch>
              </a:blipFill>
              <a:ln w="9525">
                <a:solidFill>
                  <a:srgbClr val="1B9112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loud Callout 18"/>
              <p:cNvSpPr/>
              <p:nvPr/>
            </p:nvSpPr>
            <p:spPr>
              <a:xfrm>
                <a:off x="6911983" y="1477040"/>
                <a:ext cx="4779713" cy="2921347"/>
              </a:xfrm>
              <a:prstGeom prst="cloudCallout">
                <a:avLst>
                  <a:gd name="adj1" fmla="val 32405"/>
                  <a:gd name="adj2" fmla="val 5834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solidFill>
                      <a:srgbClr val="1B37EB"/>
                    </a:solidFill>
                  </a:rPr>
                  <a:t>b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</a:t>
                </a:r>
                <a:r>
                  <a:rPr lang="en-US" dirty="0">
                    <a:solidFill>
                      <a:srgbClr val="1B37EB"/>
                    </a:solidFill>
                  </a:rPr>
                  <a:t>= 8 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= 10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white"/>
                    </a:solidFill>
                  </a:rPr>
                  <a:t> </a:t>
                </a:r>
                <a:r>
                  <a:rPr lang="en-US" dirty="0">
                    <a:solidFill>
                      <a:srgbClr val="1B37E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 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solidFill>
                          <a:srgbClr val="1B37EB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1B37EB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num>
                      <m:den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white"/>
                    </a:solidFill>
                  </a:rPr>
                  <a:t> </a:t>
                </a:r>
                <a:r>
                  <a:rPr lang="en-US" sz="2400" dirty="0">
                    <a:solidFill>
                      <a:srgbClr val="1B37EB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1B37EB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 dirty="0">
                            <a:solidFill>
                              <a:srgbClr val="1B37EB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>
                  <a:solidFill>
                    <a:srgbClr val="1B37EB"/>
                  </a:solidFill>
                </a:endParaRPr>
              </a:p>
            </p:txBody>
          </p:sp>
        </mc:Choice>
        <mc:Fallback xmlns="">
          <p:sp>
            <p:nvSpPr>
              <p:cNvPr id="19" name="Cloud Callout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983" y="1477040"/>
                <a:ext cx="4779713" cy="2921347"/>
              </a:xfrm>
              <a:prstGeom prst="cloudCallout">
                <a:avLst>
                  <a:gd name="adj1" fmla="val 32405"/>
                  <a:gd name="adj2" fmla="val 58342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loud Callout 2"/>
              <p:cNvSpPr/>
              <p:nvPr/>
            </p:nvSpPr>
            <p:spPr>
              <a:xfrm>
                <a:off x="7242835" y="1477040"/>
                <a:ext cx="4118011" cy="2921347"/>
              </a:xfrm>
              <a:prstGeom prst="cloudCallout">
                <a:avLst>
                  <a:gd name="adj1" fmla="val 38060"/>
                  <a:gd name="adj2" fmla="val 5958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1B37EB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1B37EB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i="1" smtClean="0">
                          <a:solidFill>
                            <a:srgbClr val="1B37EB"/>
                          </a:solidFill>
                          <a:latin typeface="Cambria Math" panose="02040503050406030204" pitchFamily="18" charset="0"/>
                        </a:rPr>
                        <m:t>.(−5)=40</m:t>
                      </m:r>
                      <m:r>
                        <a:rPr lang="en-US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3" name="Cloud Callou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835" y="1477040"/>
                <a:ext cx="4118011" cy="2921347"/>
              </a:xfrm>
              <a:prstGeom prst="cloudCallout">
                <a:avLst>
                  <a:gd name="adj1" fmla="val 38060"/>
                  <a:gd name="adj2" fmla="val 59580"/>
                </a:avLst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519" y="1419821"/>
            <a:ext cx="2220934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SGK tr20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6519" y="3562332"/>
            <a:ext cx="5798370" cy="965089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Tx/>
              <a:buAutoNum type="alphaLcParenR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AutoNum type="alphaLcParenR"/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0" y="3019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0" y="1562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9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9" grpId="2" animBg="1"/>
      <p:bldP spid="3" grpId="0" animBg="1"/>
      <p:bldP spid="3" grpId="1" animBg="1"/>
      <p:bldP spid="3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2845" y="2124710"/>
            <a:ext cx="9152067" cy="4216773"/>
            <a:chOff x="4405584" y="1412689"/>
            <a:chExt cx="687144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4405584" y="1412689"/>
              <a:ext cx="6871445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b="8120"/>
            <a:stretch/>
          </p:blipFill>
          <p:spPr>
            <a:xfrm>
              <a:off x="4762023" y="1702692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485939" y="26773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833" y="1353997"/>
            <a:ext cx="37012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TRỌNG TÂM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16097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249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292642" y="2393035"/>
                <a:ext cx="5136192" cy="352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</a:t>
                </a:r>
                <a:r>
                  <a:rPr lang="en-US" sz="2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...</m:t>
                    </m:r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r>
                  <a:rPr lang="en-US" sz="2200" dirty="0">
                    <a:solidFill>
                      <a:srgbClr val="0000FF"/>
                    </a:solidFill>
                  </a:rPr>
                  <a:t>hay</a:t>
                </a:r>
                <a:r>
                  <a:rPr lang="en-US" sz="2400" dirty="0">
                    <a:solidFill>
                      <a:srgbClr val="0000FF"/>
                    </a:solidFill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5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500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5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5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5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= … </a:t>
                </a:r>
              </a:p>
              <a:p>
                <a:endParaRPr lang="en-US" sz="2400" dirty="0">
                  <a:solidFill>
                    <a:srgbClr val="0000FF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5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500" dirty="0">
                    <a:solidFill>
                      <a:srgbClr val="0000FF"/>
                    </a:solidFill>
                  </a:rPr>
                  <a:t> ; …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642" y="2393035"/>
                <a:ext cx="5136192" cy="3527632"/>
              </a:xfrm>
              <a:prstGeom prst="rect">
                <a:avLst/>
              </a:prstGeom>
              <a:blipFill rotWithShape="0">
                <a:blip r:embed="rId4"/>
                <a:stretch>
                  <a:fillRect l="-1542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200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72845" y="2108954"/>
            <a:ext cx="11421931" cy="4425810"/>
            <a:chOff x="4405584" y="1412689"/>
            <a:chExt cx="687144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4405584" y="1412689"/>
              <a:ext cx="6871445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1: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Lập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ứng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nghịch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chẳng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b="8120"/>
            <a:stretch/>
          </p:blipFill>
          <p:spPr>
            <a:xfrm>
              <a:off x="4762023" y="1702692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485939" y="47633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7833" y="1353997"/>
            <a:ext cx="3701287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TRỌNG TÂM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10"/>
              <p:cNvSpPr>
                <a:spLocks noChangeArrowheads="1"/>
              </p:cNvSpPr>
              <p:nvPr/>
            </p:nvSpPr>
            <p:spPr bwMode="auto">
              <a:xfrm>
                <a:off x="4932879" y="2340671"/>
                <a:ext cx="6717653" cy="13326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0" rIns="91440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sử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tỉ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Ta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,..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… </m:t>
                    </m:r>
                  </m:oMath>
                </a14:m>
                <a:r>
                  <a:rPr lang="en-US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8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2879" y="2340671"/>
                <a:ext cx="6717653" cy="1332673"/>
              </a:xfrm>
              <a:prstGeom prst="rect">
                <a:avLst/>
              </a:prstGeom>
              <a:blipFill rotWithShape="0">
                <a:blip r:embed="rId4"/>
                <a:stretch>
                  <a:fillRect l="-726" b="-31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249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974444" y="4336861"/>
                <a:ext cx="5136192" cy="96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dirty="0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4444" y="4336861"/>
                <a:ext cx="5136192" cy="9611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8759" y="5201515"/>
                <a:ext cx="376837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2: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59" y="5201515"/>
                <a:ext cx="3768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94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912708" y="37500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43150" y="5723166"/>
                <a:ext cx="1916878" cy="6140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150" y="5723166"/>
                <a:ext cx="1916878" cy="6140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97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12" grpId="0"/>
      <p:bldP spid="13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0999" y="1164514"/>
            <a:ext cx="10967561" cy="1234442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200" b="1" dirty="0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1" dirty="0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0030" y="374112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70999" y="2604583"/>
            <a:ext cx="10967561" cy="385684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…................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……….. 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quyển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82926" y="2794160"/>
                <a:ext cx="5593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926" y="2794160"/>
                <a:ext cx="55939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23528" y="3317380"/>
                <a:ext cx="5593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28" y="3317380"/>
                <a:ext cx="559398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429134" y="3361444"/>
                <a:ext cx="9945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2a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9134" y="3361444"/>
                <a:ext cx="994565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44871" y="3779045"/>
                <a:ext cx="5593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71" y="3779045"/>
                <a:ext cx="559398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144871" y="4261009"/>
                <a:ext cx="55939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871" y="4261009"/>
                <a:ext cx="559398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9655881" y="4733499"/>
            <a:ext cx="1441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0" y="87630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09675" y="5211898"/>
                <a:ext cx="185035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5211898"/>
                <a:ext cx="1850355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12604" y="5083112"/>
                <a:ext cx="2475678" cy="6884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604" y="5083112"/>
                <a:ext cx="2475678" cy="6884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562625" y="5642785"/>
                <a:ext cx="774551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625" y="5642785"/>
                <a:ext cx="774551" cy="63478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80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Điểm danh những căn bệnh nghề nghiệp trong ngành xây dựng - Blog Việcngay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19" y="2069147"/>
            <a:ext cx="5272507" cy="3512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24-Point Star 14"/>
          <p:cNvSpPr/>
          <p:nvPr/>
        </p:nvSpPr>
        <p:spPr>
          <a:xfrm>
            <a:off x="3122677" y="1139675"/>
            <a:ext cx="8103477" cy="5560506"/>
          </a:xfrm>
          <a:prstGeom prst="star24">
            <a:avLst/>
          </a:prstGeom>
          <a:solidFill>
            <a:schemeClr val="bg1"/>
          </a:solidFill>
          <a:ln w="3175">
            <a:solidFill>
              <a:srgbClr val="1B37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7150" y="357061"/>
            <a:ext cx="6288365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73" y="1339701"/>
            <a:ext cx="2295252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31140" y="2473378"/>
            <a:ext cx="573382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  </a:t>
            </a:r>
            <a:r>
              <a:rPr lang="vi-VN" sz="2000" b="1" dirty="0">
                <a:solidFill>
                  <a:srgbClr val="00B050"/>
                </a:solidFill>
              </a:rPr>
              <a:t>Phiếu học tập số 3</a:t>
            </a:r>
          </a:p>
          <a:p>
            <a:r>
              <a:rPr lang="vi-VN" dirty="0">
                <a:solidFill>
                  <a:srgbClr val="0000FF"/>
                </a:solidFill>
                <a:latin typeface="Calibri (Body)"/>
              </a:rPr>
              <a:t>Bài 3- SGK tr20: </a:t>
            </a:r>
            <a:r>
              <a:rPr lang="vi-VN" dirty="0" err="1">
                <a:solidFill>
                  <a:srgbClr val="0000FF"/>
                </a:solidFill>
                <a:latin typeface="Calibri (Body)"/>
              </a:rPr>
              <a:t>Gọi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 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…………………. 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là </a:t>
            </a:r>
            <a:r>
              <a:rPr lang="en-US" dirty="0" err="1">
                <a:solidFill>
                  <a:srgbClr val="0000FF"/>
                </a:solidFill>
                <a:latin typeface="Calibri (Body)"/>
              </a:rPr>
              <a:t>số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alibri (Body)"/>
              </a:rPr>
              <a:t>ngày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 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để 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12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 công nhân đóng xong một chiếc tàu.</a:t>
            </a:r>
          </a:p>
          <a:p>
            <a:r>
              <a:rPr lang="vi-VN" dirty="0" err="1">
                <a:solidFill>
                  <a:srgbClr val="0000FF"/>
                </a:solidFill>
                <a:latin typeface="Calibri (Body)"/>
              </a:rPr>
              <a:t>Vì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 ……..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……………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…..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.. và ………</a:t>
            </a:r>
            <a:r>
              <a:rPr lang="en-US" dirty="0">
                <a:solidFill>
                  <a:srgbClr val="0000FF"/>
                </a:solidFill>
                <a:latin typeface="Calibri (Body)"/>
              </a:rPr>
              <a:t>….</a:t>
            </a:r>
            <a:r>
              <a:rPr lang="vi-VN" dirty="0">
                <a:solidFill>
                  <a:srgbClr val="0000FF"/>
                </a:solidFill>
                <a:latin typeface="Calibri (Body)"/>
              </a:rPr>
              <a:t>…….. hoàn thành là hai đại lượng tỉ lệ nghịch nên ta có: </a:t>
            </a:r>
          </a:p>
          <a:p>
            <a:r>
              <a:rPr lang="vi-VN" dirty="0">
                <a:solidFill>
                  <a:srgbClr val="0000FF"/>
                </a:solidFill>
                <a:latin typeface="Calibri (Body)"/>
              </a:rPr>
              <a:t>……………………………………………..</a:t>
            </a:r>
          </a:p>
          <a:p>
            <a:r>
              <a:rPr lang="vi-VN" dirty="0">
                <a:solidFill>
                  <a:srgbClr val="0000FF"/>
                </a:solidFill>
                <a:latin typeface="Calibri (Body)"/>
              </a:rPr>
              <a:t>……………………………………………..</a:t>
            </a:r>
          </a:p>
          <a:p>
            <a:endParaRPr lang="vi-VN" dirty="0">
              <a:solidFill>
                <a:srgbClr val="0000FF"/>
              </a:solidFill>
              <a:latin typeface="Calibri (Body)"/>
            </a:endParaRPr>
          </a:p>
          <a:p>
            <a:r>
              <a:rPr lang="vi-VN" dirty="0">
                <a:solidFill>
                  <a:srgbClr val="0000FF"/>
                </a:solidFill>
                <a:latin typeface="Calibri (Body)"/>
              </a:rPr>
              <a:t>Vậy………………………………………..</a:t>
            </a:r>
          </a:p>
          <a:p>
            <a:endParaRPr lang="vi-VN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87856" y="3278991"/>
                <a:ext cx="1613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FF0000"/>
                    </a:solidFill>
                  </a:rPr>
                  <a:t>s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ô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â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856" y="3278991"/>
                <a:ext cx="1613647" cy="369332"/>
              </a:xfrm>
              <a:prstGeom prst="rect">
                <a:avLst/>
              </a:prstGeom>
              <a:blipFill>
                <a:blip r:embed="rId4"/>
                <a:stretch>
                  <a:fillRect l="-339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74416" y="2723582"/>
                <a:ext cx="3442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416" y="2723582"/>
                <a:ext cx="34424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7551" y="3244334"/>
                <a:ext cx="1613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ố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𝑛𝑔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551" y="3244334"/>
                <a:ext cx="1613647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31140" y="4060062"/>
                <a:ext cx="16136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20.60=12.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140" y="4060062"/>
                <a:ext cx="161364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44787" y="3919928"/>
                <a:ext cx="2488601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20.60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4787" y="3919928"/>
                <a:ext cx="2488601" cy="61465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4975480" y="4637696"/>
            <a:ext cx="504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100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2" grpId="0"/>
      <p:bldP spid="10" grpId="0"/>
      <p:bldP spid="11" grpId="0"/>
      <p:bldP spid="13" grpId="0"/>
      <p:bldP spid="1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60625" y="1360505"/>
            <a:ext cx="7499282" cy="2546874"/>
          </a:xfrm>
          <a:prstGeom prst="roundRect">
            <a:avLst/>
          </a:prstGeom>
          <a:solidFill>
            <a:schemeClr val="bg1"/>
          </a:solidFill>
          <a:ln w="9525">
            <a:solidFill>
              <a:srgbClr val="1B37E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km/h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km/h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51970" y="635247"/>
            <a:ext cx="6122303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QUYẾT BÀI TOÁN 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2199531" y="3073903"/>
                <a:ext cx="7499282" cy="292886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(km/h).</a:t>
                </a:r>
              </a:p>
              <a:p>
                <a:pPr algn="just"/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20.6=40.</m:t>
                    </m:r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dirty="0" smtClean="0">
                            <a:solidFill>
                              <a:srgbClr val="BE152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000" b="0" i="1" dirty="0" smtClean="0">
                            <a:solidFill>
                              <a:srgbClr val="BE15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20.6</m:t>
                        </m:r>
                      </m:num>
                      <m:den>
                        <m:r>
                          <a:rPr lang="en-US" sz="3000" b="0" i="1" dirty="0" smtClean="0">
                            <a:solidFill>
                              <a:srgbClr val="BE15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BE1522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400" dirty="0">
                  <a:solidFill>
                    <a:srgbClr val="BE15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người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vận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tốc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40 (km/h)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mất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BE15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531" y="3073903"/>
                <a:ext cx="7499282" cy="2928863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6350">
                <a:solidFill>
                  <a:srgbClr val="FF0000"/>
                </a:solidFill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45" t="2657" b="3946"/>
          <a:stretch/>
        </p:blipFill>
        <p:spPr>
          <a:xfrm flipH="1">
            <a:off x="9213000" y="74308"/>
            <a:ext cx="2979000" cy="4285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7630" r="4128" b="9232"/>
          <a:stretch/>
        </p:blipFill>
        <p:spPr>
          <a:xfrm>
            <a:off x="-33474" y="4509685"/>
            <a:ext cx="2562586" cy="222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0.79154 0.02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70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651970" y="1940167"/>
            <a:ext cx="7499282" cy="254687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km/h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km/h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7630" r="4128" b="9232"/>
          <a:stretch/>
        </p:blipFill>
        <p:spPr>
          <a:xfrm>
            <a:off x="370677" y="4347341"/>
            <a:ext cx="2562586" cy="2222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2445" t="2657" b="3946"/>
          <a:stretch/>
        </p:blipFill>
        <p:spPr>
          <a:xfrm flipH="1">
            <a:off x="8965080" y="1420009"/>
            <a:ext cx="3148029" cy="4528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1538" y="950150"/>
            <a:ext cx="2506532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8474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pic>
        <p:nvPicPr>
          <p:cNvPr id="17416" name="Picture 8" descr="Hoa Bãi biển, rose khung Màu nước sơn - hoa hồng màu vàng png tải về - Miễn  phí trong suốt Cánh Hoa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01"/>
          <a:stretch/>
        </p:blipFill>
        <p:spPr bwMode="auto">
          <a:xfrm>
            <a:off x="0" y="1133475"/>
            <a:ext cx="4927002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8750" y="1483848"/>
            <a:ext cx="7500882" cy="3160560"/>
          </a:xfrm>
          <a:prstGeom prst="roundRect">
            <a:avLst/>
          </a:prstGeom>
          <a:solidFill>
            <a:schemeClr val="bg1"/>
          </a:solidFill>
          <a:ln w="63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GIAO VIỆC VỀ NHÀ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5, 6, 7, 8, 9 SGK-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56" b="100000" l="10000" r="90000">
                        <a14:foregroundMark x1="29167" y1="50278" x2="30833" y2="513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2503" y="159563"/>
            <a:ext cx="4286218" cy="4286218"/>
          </a:xfrm>
          <a:prstGeom prst="rect">
            <a:avLst/>
          </a:prstGeom>
        </p:spPr>
      </p:pic>
      <p:pic>
        <p:nvPicPr>
          <p:cNvPr id="17414" name="Picture 6" descr="Hoa Hồng Vàng Clip nghệ thuật - Hoa Hồng màu vàng PNG Chúa png tải về -  Miễn phí trong suốt Cánh Hoa png Tải về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54" l="1611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58" r="19242" b="3585"/>
          <a:stretch/>
        </p:blipFill>
        <p:spPr bwMode="auto">
          <a:xfrm>
            <a:off x="8700066" y="3881092"/>
            <a:ext cx="3541139" cy="308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9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94" b="98438" l="10000" r="90000"/>
                    </a14:imgEffect>
                  </a14:imgLayer>
                </a14:imgProps>
              </a:ext>
            </a:extLst>
          </a:blip>
          <a:srcRect l="22550" t="3985" r="26450" b="2485"/>
          <a:stretch/>
        </p:blipFill>
        <p:spPr>
          <a:xfrm>
            <a:off x="419548" y="914399"/>
            <a:ext cx="3108960" cy="5701554"/>
          </a:xfrm>
          <a:prstGeom prst="rect">
            <a:avLst/>
          </a:prstGeom>
        </p:spPr>
      </p:pic>
      <p:pic>
        <p:nvPicPr>
          <p:cNvPr id="18434" name="Picture 2" descr="Hoa hồng màu Tím Hoa Clip nghệ thuật - Hoa hồng PNG hình Ảnh png tải về -  Miễn phí trong suốt Màu Hồng png Tải về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92" l="13667" r="86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96" t="494" r="13720" b="916"/>
          <a:stretch/>
        </p:blipFill>
        <p:spPr bwMode="auto">
          <a:xfrm>
            <a:off x="8745967" y="3765176"/>
            <a:ext cx="3529228" cy="25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oa hồng trong vườn Centifolia hoa hồng Clip nghệ thuật - Hoa hồng trang  Trí PNG hình Ảnh png tải về - Miễn phí trong suốt Màu Hồng png Tải về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4000" r="85778">
                        <a14:foregroundMark x1="15111" y1="26667" x2="25667" y2="26111"/>
                        <a14:foregroundMark x1="31444" y1="31389" x2="26222" y2="26389"/>
                        <a14:foregroundMark x1="66000" y1="11667" x2="69000" y2="38889"/>
                        <a14:foregroundMark x1="69444" y1="38889" x2="73333" y2="2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110" r="14360" b="2353"/>
          <a:stretch/>
        </p:blipFill>
        <p:spPr bwMode="auto">
          <a:xfrm>
            <a:off x="2969111" y="3127783"/>
            <a:ext cx="6131859" cy="334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467115" y="2248437"/>
            <a:ext cx="7032808" cy="388862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kg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 (kg)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s.m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0,5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1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34" y="2095274"/>
            <a:ext cx="3107401" cy="40417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234" y="1308501"/>
            <a:ext cx="284863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1</a:t>
            </a:r>
          </a:p>
        </p:txBody>
      </p:sp>
    </p:spTree>
    <p:extLst>
      <p:ext uri="{BB962C8B-B14F-4D97-AF65-F5344CB8AC3E}">
        <p14:creationId xmlns:p14="http://schemas.microsoft.com/office/powerpoint/2010/main" val="14975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480887" y="1929056"/>
            <a:ext cx="6871445" cy="4301834"/>
            <a:chOff x="4405584" y="1412689"/>
            <a:chExt cx="687144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4405584" y="1412689"/>
              <a:ext cx="6871445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8120"/>
            <a:stretch/>
          </p:blipFill>
          <p:spPr>
            <a:xfrm>
              <a:off x="4762023" y="1702692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56850" y="410740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780" y="2162286"/>
            <a:ext cx="3047795" cy="3964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3597"/>
              </p:ext>
            </p:extLst>
          </p:nvPr>
        </p:nvGraphicFramePr>
        <p:xfrm>
          <a:off x="7407881" y="2071505"/>
          <a:ext cx="30607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6" imgW="3060360" imgH="838080" progId="Equation.DSMT4">
                  <p:embed/>
                </p:oleObj>
              </mc:Choice>
              <mc:Fallback>
                <p:oleObj name="Equation" r:id="rId6" imgW="306036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7881" y="2071505"/>
                        <a:ext cx="30607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620822"/>
              </p:ext>
            </p:extLst>
          </p:nvPr>
        </p:nvGraphicFramePr>
        <p:xfrm>
          <a:off x="7401391" y="3100730"/>
          <a:ext cx="3348038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8" imgW="3340080" imgH="888840" progId="Equation.DSMT4">
                  <p:embed/>
                </p:oleObj>
              </mc:Choice>
              <mc:Fallback>
                <p:oleObj name="Equation" r:id="rId8" imgW="3340080" imgH="8888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1391" y="3100730"/>
                        <a:ext cx="3348038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99131"/>
              </p:ext>
            </p:extLst>
          </p:nvPr>
        </p:nvGraphicFramePr>
        <p:xfrm>
          <a:off x="6762528" y="4145870"/>
          <a:ext cx="28892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0" imgW="2895480" imgH="825480" progId="Equation.DSMT4">
                  <p:embed/>
                </p:oleObj>
              </mc:Choice>
              <mc:Fallback>
                <p:oleObj name="Equation" r:id="rId10" imgW="2895480" imgH="825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528" y="4145870"/>
                        <a:ext cx="288925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360922"/>
              </p:ext>
            </p:extLst>
          </p:nvPr>
        </p:nvGraphicFramePr>
        <p:xfrm>
          <a:off x="5936922" y="5036822"/>
          <a:ext cx="292893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2" imgW="2920680" imgH="825480" progId="Equation.DSMT4">
                  <p:embed/>
                </p:oleObj>
              </mc:Choice>
              <mc:Fallback>
                <p:oleObj name="Equation" r:id="rId12" imgW="2920680" imgH="825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922" y="5036822"/>
                        <a:ext cx="2928937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4136" y="16459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94538" y="1351298"/>
            <a:ext cx="2848638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1</a:t>
            </a:r>
          </a:p>
        </p:txBody>
      </p:sp>
    </p:spTree>
    <p:extLst>
      <p:ext uri="{BB962C8B-B14F-4D97-AF65-F5344CB8AC3E}">
        <p14:creationId xmlns:p14="http://schemas.microsoft.com/office/powerpoint/2010/main" val="35486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30332" y="2070845"/>
            <a:ext cx="7221968" cy="354182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sz="25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5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50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100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= 200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313" t="4584" r="7069"/>
          <a:stretch/>
        </p:blipFill>
        <p:spPr>
          <a:xfrm>
            <a:off x="198718" y="2229387"/>
            <a:ext cx="4461060" cy="3224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518" y="1419821"/>
            <a:ext cx="250216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1</a:t>
            </a:r>
          </a:p>
        </p:txBody>
      </p:sp>
    </p:spTree>
    <p:extLst>
      <p:ext uri="{BB962C8B-B14F-4D97-AF65-F5344CB8AC3E}">
        <p14:creationId xmlns:p14="http://schemas.microsoft.com/office/powerpoint/2010/main" val="31677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06798" y="1979469"/>
            <a:ext cx="6871445" cy="4108825"/>
            <a:chOff x="4405584" y="1412689"/>
            <a:chExt cx="687144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4405584" y="1412689"/>
              <a:ext cx="6871445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8120"/>
            <a:stretch/>
          </p:blipFill>
          <p:spPr>
            <a:xfrm>
              <a:off x="4762023" y="1702692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4136" y="16459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6660818"/>
              </p:ext>
            </p:extLst>
          </p:nvPr>
        </p:nvGraphicFramePr>
        <p:xfrm>
          <a:off x="7633792" y="2149387"/>
          <a:ext cx="32131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5" imgW="3213000" imgH="838080" progId="Equation.DSMT4">
                  <p:embed/>
                </p:oleObj>
              </mc:Choice>
              <mc:Fallback>
                <p:oleObj name="Equation" r:id="rId5" imgW="321300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3792" y="2149387"/>
                        <a:ext cx="321310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148430"/>
              </p:ext>
            </p:extLst>
          </p:nvPr>
        </p:nvGraphicFramePr>
        <p:xfrm>
          <a:off x="7589016" y="3069752"/>
          <a:ext cx="30226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7" imgW="3022560" imgH="838080" progId="Equation.DSMT4">
                  <p:embed/>
                </p:oleObj>
              </mc:Choice>
              <mc:Fallback>
                <p:oleObj name="Equation" r:id="rId7" imgW="3022560" imgH="838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016" y="3069752"/>
                        <a:ext cx="30226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669171"/>
              </p:ext>
            </p:extLst>
          </p:nvPr>
        </p:nvGraphicFramePr>
        <p:xfrm>
          <a:off x="7079688" y="4139341"/>
          <a:ext cx="31178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9" imgW="3111480" imgH="838080" progId="Equation.DSMT4">
                  <p:embed/>
                </p:oleObj>
              </mc:Choice>
              <mc:Fallback>
                <p:oleObj name="Equation" r:id="rId9" imgW="3111480" imgH="8380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688" y="4139341"/>
                        <a:ext cx="3117850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108567"/>
              </p:ext>
            </p:extLst>
          </p:nvPr>
        </p:nvGraphicFramePr>
        <p:xfrm>
          <a:off x="5498532" y="5002962"/>
          <a:ext cx="353853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11" imgW="3530520" imgH="838080" progId="Equation.DSMT4">
                  <p:embed/>
                </p:oleObj>
              </mc:Choice>
              <mc:Fallback>
                <p:oleObj name="Equation" r:id="rId11" imgW="3530520" imgH="838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8532" y="5002962"/>
                        <a:ext cx="353853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485939" y="26773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485939" y="35250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85939" y="437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485939" y="47633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/>
          <a:srcRect l="4313" t="4584" r="7069"/>
          <a:stretch/>
        </p:blipFill>
        <p:spPr>
          <a:xfrm>
            <a:off x="687832" y="2097739"/>
            <a:ext cx="3696583" cy="39905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687833" y="1353997"/>
            <a:ext cx="263628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 1</a:t>
            </a:r>
          </a:p>
        </p:txBody>
      </p:sp>
    </p:spTree>
    <p:extLst>
      <p:ext uri="{BB962C8B-B14F-4D97-AF65-F5344CB8AC3E}">
        <p14:creationId xmlns:p14="http://schemas.microsoft.com/office/powerpoint/2010/main" val="9271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4136" y="16459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485939" y="26773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85939" y="437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5820" y="1442124"/>
            <a:ext cx="10362640" cy="4289936"/>
            <a:chOff x="4405584" y="1324826"/>
            <a:chExt cx="687144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4405584" y="1324826"/>
              <a:ext cx="6871445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b="8120"/>
            <a:stretch/>
          </p:blipFill>
          <p:spPr>
            <a:xfrm>
              <a:off x="4594124" y="1916556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743220" y="2575849"/>
            <a:ext cx="61145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“Cho a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0.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221774"/>
              </p:ext>
            </p:extLst>
          </p:nvPr>
        </p:nvGraphicFramePr>
        <p:xfrm>
          <a:off x="9623425" y="3185323"/>
          <a:ext cx="1473200" cy="704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5" imgW="1473120" imgH="672840" progId="Equation.DSMT4">
                  <p:embed/>
                </p:oleObj>
              </mc:Choice>
              <mc:Fallback>
                <p:oleObj name="Equation" r:id="rId5" imgW="14731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623425" y="3185323"/>
                        <a:ext cx="1473200" cy="704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532568"/>
              </p:ext>
            </p:extLst>
          </p:nvPr>
        </p:nvGraphicFramePr>
        <p:xfrm>
          <a:off x="5340874" y="4205971"/>
          <a:ext cx="800100" cy="279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7" imgW="799920" imgH="266400" progId="Equation.DSMT4">
                  <p:embed/>
                </p:oleObj>
              </mc:Choice>
              <mc:Fallback>
                <p:oleObj name="Equation" r:id="rId7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40874" y="4205971"/>
                        <a:ext cx="800100" cy="279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926099" y="1710096"/>
            <a:ext cx="373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TRỌNG TÂM</a:t>
            </a:r>
          </a:p>
        </p:txBody>
      </p:sp>
    </p:spTree>
    <p:extLst>
      <p:ext uri="{BB962C8B-B14F-4D97-AF65-F5344CB8AC3E}">
        <p14:creationId xmlns:p14="http://schemas.microsoft.com/office/powerpoint/2010/main" val="88132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74878" y="1328766"/>
            <a:ext cx="10849744" cy="4849863"/>
            <a:chOff x="316694" y="1271238"/>
            <a:chExt cx="11387625" cy="4507720"/>
          </a:xfrm>
        </p:grpSpPr>
        <p:sp>
          <p:nvSpPr>
            <p:cNvPr id="6" name="Rounded Rectangle 5"/>
            <p:cNvSpPr/>
            <p:nvPr/>
          </p:nvSpPr>
          <p:spPr>
            <a:xfrm>
              <a:off x="1237811" y="1271238"/>
              <a:ext cx="10466508" cy="450772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1B911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b="8120"/>
            <a:stretch/>
          </p:blipFill>
          <p:spPr>
            <a:xfrm>
              <a:off x="316694" y="1359764"/>
              <a:ext cx="2214116" cy="2003815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69812" y="413461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74136" y="16459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485939" y="26773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4485939" y="43728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485939" y="47633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964533" y="1553614"/>
            <a:ext cx="80512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1B9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b="1" dirty="0">
                <a:solidFill>
                  <a:srgbClr val="1B9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1B9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b="1" dirty="0">
                <a:solidFill>
                  <a:srgbClr val="1B91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24462"/>
              </p:ext>
            </p:extLst>
          </p:nvPr>
        </p:nvGraphicFramePr>
        <p:xfrm>
          <a:off x="4349178" y="2153042"/>
          <a:ext cx="5652343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676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6106771"/>
              </p:ext>
            </p:extLst>
          </p:nvPr>
        </p:nvGraphicFramePr>
        <p:xfrm>
          <a:off x="7411954" y="2593686"/>
          <a:ext cx="7493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5" imgW="749160" imgH="672840" progId="Equation.DSMT4">
                  <p:embed/>
                </p:oleObj>
              </mc:Choice>
              <mc:Fallback>
                <p:oleObj name="Equation" r:id="rId5" imgW="7491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411954" y="2593686"/>
                        <a:ext cx="7493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47760"/>
              </p:ext>
            </p:extLst>
          </p:nvPr>
        </p:nvGraphicFramePr>
        <p:xfrm>
          <a:off x="7462754" y="3873852"/>
          <a:ext cx="6985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7" imgW="698400" imgH="672840" progId="Equation.DSMT4">
                  <p:embed/>
                </p:oleObj>
              </mc:Choice>
              <mc:Fallback>
                <p:oleObj name="Equation" r:id="rId7" imgW="6984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2754" y="3873852"/>
                        <a:ext cx="6985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253716"/>
              </p:ext>
            </p:extLst>
          </p:nvPr>
        </p:nvGraphicFramePr>
        <p:xfrm>
          <a:off x="7386554" y="4597600"/>
          <a:ext cx="8001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9" imgW="799920" imgH="672840" progId="Equation.DSMT4">
                  <p:embed/>
                </p:oleObj>
              </mc:Choice>
              <mc:Fallback>
                <p:oleObj name="Equation" r:id="rId9" imgW="79992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386554" y="4597600"/>
                        <a:ext cx="8001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908032"/>
              </p:ext>
            </p:extLst>
          </p:nvPr>
        </p:nvGraphicFramePr>
        <p:xfrm>
          <a:off x="7411954" y="3448898"/>
          <a:ext cx="762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11" imgW="761760" imgH="304560" progId="Equation.DSMT4">
                  <p:embed/>
                </p:oleObj>
              </mc:Choice>
              <mc:Fallback>
                <p:oleObj name="Equation" r:id="rId11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11954" y="3448898"/>
                        <a:ext cx="7620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Cloud Callout 23"/>
          <p:cNvSpPr/>
          <p:nvPr/>
        </p:nvSpPr>
        <p:spPr>
          <a:xfrm>
            <a:off x="2569892" y="2510653"/>
            <a:ext cx="4605458" cy="3293161"/>
          </a:xfrm>
          <a:prstGeom prst="cloudCallout">
            <a:avLst>
              <a:gd name="adj1" fmla="val -56253"/>
              <a:gd name="adj2" fmla="val -6932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22737" y="3231177"/>
            <a:ext cx="329453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443233"/>
              </p:ext>
            </p:extLst>
          </p:nvPr>
        </p:nvGraphicFramePr>
        <p:xfrm>
          <a:off x="3309027" y="4198311"/>
          <a:ext cx="262255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13" imgW="2616120" imgH="672840" progId="Equation.DSMT4">
                  <p:embed/>
                </p:oleObj>
              </mc:Choice>
              <mc:Fallback>
                <p:oleObj name="Equation" r:id="rId13" imgW="2616120" imgH="6728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027" y="4198311"/>
                        <a:ext cx="2622550" cy="66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169812" y="396449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DB7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8750" cy="113347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1505" y="2022364"/>
            <a:ext cx="6757295" cy="287983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911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err="1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BE15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cm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(cm)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(cm)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52454" y="460174"/>
            <a:ext cx="649492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BE1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3. ĐẠI LƯỢNG TỈ LỆ NGHỊCH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34567" r="28307" b="43358"/>
          <a:stretch/>
        </p:blipFill>
        <p:spPr>
          <a:xfrm>
            <a:off x="229748" y="1482371"/>
            <a:ext cx="3514745" cy="2398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7222" r="97500"/>
                    </a14:imgEffect>
                  </a14:imgLayer>
                </a14:imgProps>
              </a:ext>
            </a:extLst>
          </a:blip>
          <a:srcRect l="14235" t="5294" r="5765"/>
          <a:stretch/>
        </p:blipFill>
        <p:spPr>
          <a:xfrm>
            <a:off x="9627138" y="3611881"/>
            <a:ext cx="2564862" cy="303634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7042225" y="1337871"/>
            <a:ext cx="3381934" cy="2687955"/>
          </a:xfrm>
          <a:prstGeom prst="cloudCallout">
            <a:avLst>
              <a:gd name="adj1" fmla="val 68551"/>
              <a:gd name="adj2" fmla="val 69703"/>
            </a:avLst>
          </a:prstGeom>
          <a:solidFill>
            <a:srgbClr val="F65A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599506"/>
              </p:ext>
            </p:extLst>
          </p:nvPr>
        </p:nvGraphicFramePr>
        <p:xfrm>
          <a:off x="7512871" y="2427848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7" imgW="2311200" imgH="507960" progId="Equation.DSMT4">
                  <p:embed/>
                </p:oleObj>
              </mc:Choice>
              <mc:Fallback>
                <p:oleObj name="Equation" r:id="rId7" imgW="23112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12871" y="2427848"/>
                        <a:ext cx="23114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587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2056</Words>
  <Application>Microsoft Office PowerPoint</Application>
  <PresentationFormat>Custom</PresentationFormat>
  <Paragraphs>200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PC</dc:creator>
  <cp:lastModifiedBy>Administrator</cp:lastModifiedBy>
  <cp:revision>82</cp:revision>
  <dcterms:created xsi:type="dcterms:W3CDTF">2022-07-16T01:51:09Z</dcterms:created>
  <dcterms:modified xsi:type="dcterms:W3CDTF">2023-02-22T04:30:35Z</dcterms:modified>
</cp:coreProperties>
</file>