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1" r:id="rId2"/>
    <p:sldId id="256" r:id="rId3"/>
    <p:sldId id="302" r:id="rId4"/>
    <p:sldId id="279" r:id="rId5"/>
    <p:sldId id="351" r:id="rId6"/>
    <p:sldId id="316" r:id="rId7"/>
    <p:sldId id="347" r:id="rId8"/>
    <p:sldId id="352" r:id="rId9"/>
    <p:sldId id="354" r:id="rId10"/>
    <p:sldId id="353" r:id="rId11"/>
    <p:sldId id="355" r:id="rId12"/>
    <p:sldId id="357" r:id="rId13"/>
    <p:sldId id="356" r:id="rId14"/>
    <p:sldId id="358" r:id="rId15"/>
    <p:sldId id="359" r:id="rId16"/>
    <p:sldId id="283" r:id="rId17"/>
    <p:sldId id="360" r:id="rId18"/>
    <p:sldId id="276" r:id="rId19"/>
    <p:sldId id="298" r:id="rId20"/>
    <p:sldId id="361" r:id="rId21"/>
    <p:sldId id="362" r:id="rId22"/>
    <p:sldId id="363" r:id="rId23"/>
    <p:sldId id="364" r:id="rId24"/>
    <p:sldId id="365" r:id="rId25"/>
    <p:sldId id="314" r:id="rId26"/>
    <p:sldId id="330" r:id="rId27"/>
    <p:sldId id="3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86"/>
    <a:srgbClr val="6D9FB1"/>
    <a:srgbClr val="F26648"/>
    <a:srgbClr val="F7931D"/>
    <a:srgbClr val="FBC864"/>
    <a:srgbClr val="F8B417"/>
    <a:srgbClr val="FEE3AF"/>
    <a:srgbClr val="77ADC0"/>
    <a:srgbClr val="0087B2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4" autoAdjust="0"/>
    <p:restoredTop sz="94676"/>
  </p:normalViewPr>
  <p:slideViewPr>
    <p:cSldViewPr snapToGrid="0" showGuides="1">
      <p:cViewPr varScale="1">
        <p:scale>
          <a:sx n="59" d="100"/>
          <a:sy n="59" d="100"/>
        </p:scale>
        <p:origin x="74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11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70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07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9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96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6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24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31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08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6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93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6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5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.png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notesSlide" Target="../notesSlides/notesSlide1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openxmlformats.org/officeDocument/2006/relationships/slideLayout" Target="../slideLayouts/slideLayout2.xml"/><Relationship Id="rId5" Type="http://schemas.microsoft.com/office/2007/relationships/media" Target="../media/media2.mp3"/><Relationship Id="rId10" Type="http://schemas.openxmlformats.org/officeDocument/2006/relationships/audio" Target="../media/media5.mp3"/><Relationship Id="rId4" Type="http://schemas.openxmlformats.org/officeDocument/2006/relationships/audio" Target="../media/media1.mp3"/><Relationship Id="rId9" Type="http://schemas.microsoft.com/office/2007/relationships/media" Target="../media/media5.mp3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5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notesSlide" Target="../notesSlides/notesSlide15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slideLayout" Target="../slideLayouts/slideLayout2.xml"/><Relationship Id="rId5" Type="http://schemas.microsoft.com/office/2007/relationships/media" Target="../media/media8.mp3"/><Relationship Id="rId10" Type="http://schemas.openxmlformats.org/officeDocument/2006/relationships/audio" Target="../media/media10.mp3"/><Relationship Id="rId4" Type="http://schemas.openxmlformats.org/officeDocument/2006/relationships/audio" Target="../media/media7.mp3"/><Relationship Id="rId9" Type="http://schemas.microsoft.com/office/2007/relationships/media" Target="../media/media10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flora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519" y="4417019"/>
            <a:ext cx="53719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</a:t>
            </a:r>
            <a:r>
              <a:rPr lang="en-US" sz="4800" dirty="0" err="1"/>
              <a:t>thực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khu</a:t>
            </a:r>
            <a:r>
              <a:rPr lang="en-US" sz="4800" dirty="0"/>
              <a:t> </a:t>
            </a:r>
            <a:r>
              <a:rPr lang="en-US" sz="4800" dirty="0" err="1"/>
              <a:t>vực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620927" y="3130480"/>
            <a:ext cx="2339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flɔːrə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098" name="Picture 2" descr="Spring Clip Art Images - Free Download on Clipart Library - Clip Art Library">
            <a:extLst>
              <a:ext uri="{FF2B5EF4-FFF2-40B4-BE49-F238E27FC236}">
                <a16:creationId xmlns:a16="http://schemas.microsoft.com/office/drawing/2014/main" id="{864CDA21-1E3A-6EF4-AF64-9D1C3953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11" y="1803616"/>
            <a:ext cx="4183063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lora__gb_1">
            <a:hlinkClick r:id="" action="ppaction://media"/>
            <a:extLst>
              <a:ext uri="{FF2B5EF4-FFF2-40B4-BE49-F238E27FC236}">
                <a16:creationId xmlns:a16="http://schemas.microsoft.com/office/drawing/2014/main" id="{2E95DD2E-1A6F-4A61-E55F-D1D18A0BCE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6490" y="31486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fauna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519" y="4417019"/>
            <a:ext cx="53719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khu</a:t>
            </a:r>
            <a:r>
              <a:rPr lang="en-US" sz="4800" dirty="0"/>
              <a:t> </a:t>
            </a:r>
            <a:r>
              <a:rPr lang="en-US" sz="4800" dirty="0" err="1"/>
              <a:t>vực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640965" y="3130480"/>
            <a:ext cx="22990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fɔːnə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fauna__gb_1">
            <a:hlinkClick r:id="" action="ppaction://media"/>
            <a:extLst>
              <a:ext uri="{FF2B5EF4-FFF2-40B4-BE49-F238E27FC236}">
                <a16:creationId xmlns:a16="http://schemas.microsoft.com/office/drawing/2014/main" id="{17747528-7621-C5F3-C3A7-05360274C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519" y="3037398"/>
            <a:ext cx="812800" cy="812800"/>
          </a:xfrm>
          <a:prstGeom prst="rect">
            <a:avLst/>
          </a:prstGeom>
        </p:spPr>
      </p:pic>
      <p:pic>
        <p:nvPicPr>
          <p:cNvPr id="7170" name="Picture 2" descr="897,600+ Wildlife Stock Illustrations, Royalty-Free Vector Graphics &amp; Clip  Art - iStock | Wildlife icon, Uk wildlife, Nature">
            <a:extLst>
              <a:ext uri="{FF2B5EF4-FFF2-40B4-BE49-F238E27FC236}">
                <a16:creationId xmlns:a16="http://schemas.microsoft.com/office/drawing/2014/main" id="{4A7050B7-29CF-C8A4-D636-7A94353A1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27" y="1974192"/>
            <a:ext cx="4906475" cy="37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40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thrilling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(adj)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phấn khích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037021" y="3130480"/>
            <a:ext cx="23310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l-GR" sz="4800" b="1" dirty="0">
                <a:solidFill>
                  <a:schemeClr val="accent5">
                    <a:lumMod val="50000"/>
                  </a:schemeClr>
                </a:solidFill>
              </a:rPr>
              <a:t>ˈθ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rɪlɪŋ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thrilling__gb_1">
            <a:hlinkClick r:id="" action="ppaction://media"/>
            <a:extLst>
              <a:ext uri="{FF2B5EF4-FFF2-40B4-BE49-F238E27FC236}">
                <a16:creationId xmlns:a16="http://schemas.microsoft.com/office/drawing/2014/main" id="{E98D63CB-0E4C-2F8B-CF5B-6B882C099E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318" y="3022600"/>
            <a:ext cx="812800" cy="812800"/>
          </a:xfrm>
          <a:prstGeom prst="rect">
            <a:avLst/>
          </a:prstGeom>
        </p:spPr>
      </p:pic>
      <p:pic>
        <p:nvPicPr>
          <p:cNvPr id="9218" name="Picture 2" descr="Thrill clipart images and royalty-free illustrations | Clipart.com">
            <a:extLst>
              <a:ext uri="{FF2B5EF4-FFF2-40B4-BE49-F238E27FC236}">
                <a16:creationId xmlns:a16="http://schemas.microsoft.com/office/drawing/2014/main" id="{934CD1F0-C5AD-5E41-13E9-DB6E2B0D1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77" y="2720579"/>
            <a:ext cx="4445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explore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519" y="4417019"/>
            <a:ext cx="5371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khám</a:t>
            </a:r>
            <a:r>
              <a:rPr lang="en-US" sz="4800" dirty="0"/>
              <a:t> </a:t>
            </a:r>
            <a:r>
              <a:rPr lang="en-US" sz="4800" dirty="0" err="1"/>
              <a:t>phá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214566" y="3130480"/>
            <a:ext cx="3151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ɪkˈsplɔ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ː(r)/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explore__gb_1">
            <a:hlinkClick r:id="" action="ppaction://media"/>
            <a:extLst>
              <a:ext uri="{FF2B5EF4-FFF2-40B4-BE49-F238E27FC236}">
                <a16:creationId xmlns:a16="http://schemas.microsoft.com/office/drawing/2014/main" id="{D4153920-E37F-7D1D-1D3F-D7EFB976C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519" y="3148677"/>
            <a:ext cx="812800" cy="812800"/>
          </a:xfrm>
          <a:prstGeom prst="rect">
            <a:avLst/>
          </a:prstGeom>
        </p:spPr>
      </p:pic>
      <p:pic>
        <p:nvPicPr>
          <p:cNvPr id="8194" name="Picture 2" descr="29,400+ Explorer Stock Illustrations, Royalty-Free Vector Graphics &amp; Clip  Art - iStock | Adventure, Explore, Discovery">
            <a:extLst>
              <a:ext uri="{FF2B5EF4-FFF2-40B4-BE49-F238E27FC236}">
                <a16:creationId xmlns:a16="http://schemas.microsoft.com/office/drawing/2014/main" id="{33F8E2D9-47CB-3769-1DB0-252B3F15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92869"/>
            <a:ext cx="5609557" cy="46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4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seabed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4519" y="4417019"/>
            <a:ext cx="5371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đáy</a:t>
            </a:r>
            <a:r>
              <a:rPr lang="en-US" sz="4800" dirty="0"/>
              <a:t> </a:t>
            </a:r>
            <a:r>
              <a:rPr lang="en-US" sz="4800" dirty="0" err="1"/>
              <a:t>biển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576846" y="3130480"/>
            <a:ext cx="2427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si:bed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seabed">
            <a:hlinkClick r:id="" action="ppaction://media"/>
            <a:extLst>
              <a:ext uri="{FF2B5EF4-FFF2-40B4-BE49-F238E27FC236}">
                <a16:creationId xmlns:a16="http://schemas.microsoft.com/office/drawing/2014/main" id="{79527F78-0CA1-542D-B20B-BD6C928B5A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9132" y="3030550"/>
            <a:ext cx="812800" cy="812800"/>
          </a:xfrm>
          <a:prstGeom prst="rect">
            <a:avLst/>
          </a:prstGeom>
        </p:spPr>
      </p:pic>
      <p:pic>
        <p:nvPicPr>
          <p:cNvPr id="11268" name="Picture 4" descr="Underwater World Plants And Animals,ocean Day,seabed,decorative Pattern PNG  Image And Clipart Image For Free Download - Lovepik | 380515138">
            <a:extLst>
              <a:ext uri="{FF2B5EF4-FFF2-40B4-BE49-F238E27FC236}">
                <a16:creationId xmlns:a16="http://schemas.microsoft.com/office/drawing/2014/main" id="{6CD3683C-C11F-554F-C23C-B37DA150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48" y="989331"/>
            <a:ext cx="6889652" cy="604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tribal dance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0199" y="4645619"/>
            <a:ext cx="5371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điệu</a:t>
            </a:r>
            <a:r>
              <a:rPr lang="en-US" sz="4800" dirty="0"/>
              <a:t> </a:t>
            </a:r>
            <a:r>
              <a:rPr lang="en-US" sz="4800" dirty="0" err="1"/>
              <a:t>múa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bộ</a:t>
            </a:r>
            <a:r>
              <a:rPr lang="en-US" sz="4800" dirty="0"/>
              <a:t> </a:t>
            </a:r>
            <a:r>
              <a:rPr lang="en-US" sz="4800" dirty="0" err="1"/>
              <a:t>tộc</a:t>
            </a:r>
            <a:r>
              <a:rPr lang="en-US" sz="4800" dirty="0"/>
              <a:t>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98139" y="3130480"/>
            <a:ext cx="3984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traɪbl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dɑːns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2290" name="Picture 2" descr="Dancers Poland Royalty-Free Images, Stock Photos &amp; Pictures | Shutterstock">
            <a:extLst>
              <a:ext uri="{FF2B5EF4-FFF2-40B4-BE49-F238E27FC236}">
                <a16:creationId xmlns:a16="http://schemas.microsoft.com/office/drawing/2014/main" id="{1A7865C9-BEDD-9386-0D1F-58B6741F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96" y="2631946"/>
            <a:ext cx="5715563" cy="285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ibal dance">
            <a:hlinkClick r:id="" action="ppaction://media"/>
            <a:extLst>
              <a:ext uri="{FF2B5EF4-FFF2-40B4-BE49-F238E27FC236}">
                <a16:creationId xmlns:a16="http://schemas.microsoft.com/office/drawing/2014/main" id="{CB9A13D4-165A-401B-4F2D-C923A1F3DF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119" y="312199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863280"/>
              </p:ext>
            </p:extLst>
          </p:nvPr>
        </p:nvGraphicFramePr>
        <p:xfrm>
          <a:off x="1079226" y="1450107"/>
          <a:ext cx="10031203" cy="51218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58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experience (n)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/ɪkˈspɪəriəns/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sự trải nghiệm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 eco-tour (n)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/ˈ</a:t>
                      </a: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iːkə</a:t>
                      </a:r>
                      <a:r>
                        <a:rPr lang="vi-VN" sz="32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tʊə(r)</a:t>
                      </a: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du lịch sinh thái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 memorable (adj)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 ˈ</a:t>
                      </a: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memərəbl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đáng</a:t>
                      </a:r>
                      <a:r>
                        <a:rPr lang="vi-VN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nhớ</a:t>
                      </a:r>
                      <a:endParaRPr lang="en-VN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421818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 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brilliant </a:t>
                      </a:r>
                      <a:r>
                        <a:rPr lang="vi-VN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(adj) 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brɪliənt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rất ấn tượng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9185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flora (n) 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/ˈflɔːrə/</a:t>
                      </a:r>
                      <a:endParaRPr lang="en-VN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tất cả thực vật của một khu vực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805745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emorable__gb_1">
            <a:hlinkClick r:id="" action="ppaction://media"/>
            <a:extLst>
              <a:ext uri="{FF2B5EF4-FFF2-40B4-BE49-F238E27FC236}">
                <a16:creationId xmlns:a16="http://schemas.microsoft.com/office/drawing/2014/main" id="{0878826A-AD28-0140-7482-7F02D7C23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6632" y="3935240"/>
            <a:ext cx="812800" cy="812800"/>
          </a:xfrm>
          <a:prstGeom prst="rect">
            <a:avLst/>
          </a:prstGeom>
        </p:spPr>
      </p:pic>
      <p:pic>
        <p:nvPicPr>
          <p:cNvPr id="5" name="experience__gb_1">
            <a:hlinkClick r:id="" action="ppaction://media"/>
            <a:extLst>
              <a:ext uri="{FF2B5EF4-FFF2-40B4-BE49-F238E27FC236}">
                <a16:creationId xmlns:a16="http://schemas.microsoft.com/office/drawing/2014/main" id="{779055F6-C343-6B7D-FC3F-81DE45AB3D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6632" y="2111684"/>
            <a:ext cx="812800" cy="812800"/>
          </a:xfrm>
          <a:prstGeom prst="rect">
            <a:avLst/>
          </a:prstGeom>
        </p:spPr>
      </p:pic>
      <p:pic>
        <p:nvPicPr>
          <p:cNvPr id="7" name="ecotour">
            <a:hlinkClick r:id="" action="ppaction://media"/>
            <a:extLst>
              <a:ext uri="{FF2B5EF4-FFF2-40B4-BE49-F238E27FC236}">
                <a16:creationId xmlns:a16="http://schemas.microsoft.com/office/drawing/2014/main" id="{1642ABBC-F469-307E-C51B-D56FE512794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6632" y="3023462"/>
            <a:ext cx="812800" cy="812800"/>
          </a:xfrm>
          <a:prstGeom prst="rect">
            <a:avLst/>
          </a:prstGeom>
        </p:spPr>
      </p:pic>
      <p:pic>
        <p:nvPicPr>
          <p:cNvPr id="8" name="brilliant__gb_1">
            <a:hlinkClick r:id="" action="ppaction://media"/>
            <a:extLst>
              <a:ext uri="{FF2B5EF4-FFF2-40B4-BE49-F238E27FC236}">
                <a16:creationId xmlns:a16="http://schemas.microsoft.com/office/drawing/2014/main" id="{33F5D79A-64A9-DB3C-E140-A59653CDA56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6632" y="4847018"/>
            <a:ext cx="812800" cy="812800"/>
          </a:xfrm>
          <a:prstGeom prst="rect">
            <a:avLst/>
          </a:prstGeom>
        </p:spPr>
      </p:pic>
      <p:pic>
        <p:nvPicPr>
          <p:cNvPr id="9" name="flora__gb_1">
            <a:hlinkClick r:id="" action="ppaction://media"/>
            <a:extLst>
              <a:ext uri="{FF2B5EF4-FFF2-40B4-BE49-F238E27FC236}">
                <a16:creationId xmlns:a16="http://schemas.microsoft.com/office/drawing/2014/main" id="{FFCB6396-2EBC-0375-8315-1398A8806B2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6632" y="57587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423718"/>
              </p:ext>
            </p:extLst>
          </p:nvPr>
        </p:nvGraphicFramePr>
        <p:xfrm>
          <a:off x="896346" y="1601492"/>
          <a:ext cx="10933802" cy="47433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72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3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fauna (n) 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fɔːnə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tất cả động vật của một khu vực</a:t>
                      </a:r>
                      <a:endParaRPr lang="en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</a:t>
                      </a: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thrilling (adj) 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07000"/>
                        </a:lnSpc>
                        <a:tabLst>
                          <a:tab pos="817880" algn="l"/>
                        </a:tabLs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θrɪlɪŋ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phấn khích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 explore (v) </a:t>
                      </a:r>
                      <a:endParaRPr lang="en-VN" sz="3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ɪkˈsplɔ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ː(r)/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khám phá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421818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 seabed (n) </a:t>
                      </a:r>
                      <a:endParaRPr lang="en-VN" sz="3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si:bed/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đáy biển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9185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 tribal dance (n) </a:t>
                      </a:r>
                      <a:endParaRPr lang="en-VN" sz="3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traɪbl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dɑːns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điệu múa của bộ tộc</a:t>
                      </a:r>
                      <a:endParaRPr lang="en-VN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805745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fauna__gb_1">
            <a:hlinkClick r:id="" action="ppaction://media"/>
            <a:extLst>
              <a:ext uri="{FF2B5EF4-FFF2-40B4-BE49-F238E27FC236}">
                <a16:creationId xmlns:a16="http://schemas.microsoft.com/office/drawing/2014/main" id="{C2A324AD-656B-DA39-429B-B6AFEB2EA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737" y="2468766"/>
            <a:ext cx="812800" cy="812800"/>
          </a:xfrm>
          <a:prstGeom prst="rect">
            <a:avLst/>
          </a:prstGeom>
        </p:spPr>
      </p:pic>
      <p:pic>
        <p:nvPicPr>
          <p:cNvPr id="13" name="thrilling__gb_1">
            <a:hlinkClick r:id="" action="ppaction://media"/>
            <a:extLst>
              <a:ext uri="{FF2B5EF4-FFF2-40B4-BE49-F238E27FC236}">
                <a16:creationId xmlns:a16="http://schemas.microsoft.com/office/drawing/2014/main" id="{F0C17391-DBE5-9ACE-77C2-6073DBE3CC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737" y="3246340"/>
            <a:ext cx="812800" cy="812800"/>
          </a:xfrm>
          <a:prstGeom prst="rect">
            <a:avLst/>
          </a:prstGeom>
        </p:spPr>
      </p:pic>
      <p:pic>
        <p:nvPicPr>
          <p:cNvPr id="14" name="explore__gb_1">
            <a:hlinkClick r:id="" action="ppaction://media"/>
            <a:extLst>
              <a:ext uri="{FF2B5EF4-FFF2-40B4-BE49-F238E27FC236}">
                <a16:creationId xmlns:a16="http://schemas.microsoft.com/office/drawing/2014/main" id="{69087FFF-7776-1F3D-F388-B8A521D7DA8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737" y="4023914"/>
            <a:ext cx="812800" cy="812800"/>
          </a:xfrm>
          <a:prstGeom prst="rect">
            <a:avLst/>
          </a:prstGeom>
        </p:spPr>
      </p:pic>
      <p:pic>
        <p:nvPicPr>
          <p:cNvPr id="15" name="seabed">
            <a:hlinkClick r:id="" action="ppaction://media"/>
            <a:extLst>
              <a:ext uri="{FF2B5EF4-FFF2-40B4-BE49-F238E27FC236}">
                <a16:creationId xmlns:a16="http://schemas.microsoft.com/office/drawing/2014/main" id="{B89503A5-3598-C50F-02E3-3B1EB4BDEA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737" y="4801488"/>
            <a:ext cx="812800" cy="812800"/>
          </a:xfrm>
          <a:prstGeom prst="rect">
            <a:avLst/>
          </a:prstGeom>
        </p:spPr>
      </p:pic>
      <p:pic>
        <p:nvPicPr>
          <p:cNvPr id="16" name="tribal dance">
            <a:hlinkClick r:id="" action="ppaction://media"/>
            <a:extLst>
              <a:ext uri="{FF2B5EF4-FFF2-40B4-BE49-F238E27FC236}">
                <a16:creationId xmlns:a16="http://schemas.microsoft.com/office/drawing/2014/main" id="{FCC86B08-4683-2121-508C-EDDC2093966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737" y="55790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25717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41514" y="1833610"/>
            <a:ext cx="11703155" cy="486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Tom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1" dirty="0">
                <a:solidFill>
                  <a:srgbClr val="242021"/>
                </a:solidFill>
                <a:latin typeface="ChronicaPro-Book"/>
              </a:rPr>
              <a:t>Hi Mi, I’m back from Da Lat now. I have some local </a:t>
            </a:r>
            <a:r>
              <a:rPr lang="en-US" sz="2000" b="1" dirty="0" err="1">
                <a:solidFill>
                  <a:srgbClr val="242021"/>
                </a:solidFill>
                <a:latin typeface="ChronicaPro-Book"/>
              </a:rPr>
              <a:t>specialities</a:t>
            </a:r>
            <a:r>
              <a:rPr lang="en-US" sz="2000" b="1" dirty="0">
                <a:solidFill>
                  <a:srgbClr val="242021"/>
                </a:solidFill>
                <a:latin typeface="ChronicaPro-Book"/>
              </a:rPr>
              <a:t> for you.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1" dirty="0">
                <a:solidFill>
                  <a:srgbClr val="242021"/>
                </a:solidFill>
                <a:latin typeface="ChronicaPro-Book"/>
              </a:rPr>
              <a:t>Thanks Tom. I guess you and your family had a great time there.</a:t>
            </a:r>
          </a:p>
          <a:p>
            <a:pPr lvl="0"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Tom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1" dirty="0">
                <a:solidFill>
                  <a:srgbClr val="242021"/>
                </a:solidFill>
                <a:latin typeface="ChronicaPro-Book"/>
              </a:rPr>
              <a:t>Yeah. We visited </a:t>
            </a:r>
            <a:r>
              <a:rPr lang="en-US" sz="2000" b="1" dirty="0" err="1">
                <a:solidFill>
                  <a:srgbClr val="242021"/>
                </a:solidFill>
                <a:latin typeface="ChronicaPro-Book"/>
              </a:rPr>
              <a:t>LangBiang</a:t>
            </a:r>
            <a:r>
              <a:rPr lang="en-US" sz="2000" b="1" dirty="0">
                <a:solidFill>
                  <a:srgbClr val="242021"/>
                </a:solidFill>
                <a:latin typeface="ChronicaPro-Book"/>
              </a:rPr>
              <a:t> Mountain, and Cu Lan Village. We saw a gong show in the evening.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1" dirty="0">
                <a:solidFill>
                  <a:srgbClr val="242021"/>
                </a:solidFill>
                <a:latin typeface="ChronicaPro-Book"/>
              </a:rPr>
              <a:t>What did you do on </a:t>
            </a:r>
            <a:r>
              <a:rPr lang="en-US" sz="2000" b="1" dirty="0" err="1">
                <a:solidFill>
                  <a:srgbClr val="242021"/>
                </a:solidFill>
                <a:latin typeface="ChronicaPro-Book"/>
              </a:rPr>
              <a:t>LangBiang</a:t>
            </a:r>
            <a:r>
              <a:rPr lang="en-US" sz="2000" b="1" dirty="0">
                <a:solidFill>
                  <a:srgbClr val="242021"/>
                </a:solidFill>
                <a:latin typeface="ChronicaPro-Book"/>
              </a:rPr>
              <a:t> Mountain?</a:t>
            </a:r>
          </a:p>
          <a:p>
            <a:pPr lvl="0"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Tom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1" dirty="0">
                <a:solidFill>
                  <a:srgbClr val="242021"/>
                </a:solidFill>
                <a:latin typeface="ChronicaPro-Book"/>
              </a:rPr>
              <a:t>We rode a jeep to the top. It was a thrilling ride up there. Then we took an eco-tour of </a:t>
            </a:r>
            <a:r>
              <a:rPr lang="en-US" sz="2000" b="1" dirty="0" err="1">
                <a:solidFill>
                  <a:srgbClr val="242021"/>
                </a:solidFill>
                <a:latin typeface="ChronicaPro-Book"/>
              </a:rPr>
              <a:t>LangBiang</a:t>
            </a:r>
            <a:r>
              <a:rPr lang="en-US" sz="2000" b="1" dirty="0">
                <a:solidFill>
                  <a:srgbClr val="242021"/>
                </a:solidFill>
                <a:latin typeface="ChronicaPro-Book"/>
              </a:rPr>
              <a:t> Mountain. They said that the area is rich in flora and fauna with more than 150 plant and animal species.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ChronicaPro-Book"/>
              </a:rPr>
              <a:t>Sounds amazing! What did you do then?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Tom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1" dirty="0">
                <a:solidFill>
                  <a:srgbClr val="242021"/>
                </a:solidFill>
                <a:latin typeface="ChronicaPro-Book"/>
              </a:rPr>
              <a:t>We took pictures of the magnificent scenery. It was really enjoyable! 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1" dirty="0">
                <a:solidFill>
                  <a:srgbClr val="242021"/>
                </a:solidFill>
                <a:latin typeface="ChronicaPro-Book"/>
              </a:rPr>
              <a:t>Then did you explore Cu Lan Village?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Tom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1" dirty="0">
                <a:solidFill>
                  <a:srgbClr val="242021"/>
                </a:solidFill>
                <a:latin typeface="ChronicaPro-Book"/>
              </a:rPr>
              <a:t>Yes. We had a brilliant tour around the village. We also rode horses and a jeep along a stream.  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1" dirty="0">
                <a:solidFill>
                  <a:srgbClr val="242021"/>
                </a:solidFill>
                <a:latin typeface="ChronicaPro-Book"/>
              </a:rPr>
              <a:t>That must have been exciting, Tom.  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Tom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1" dirty="0">
                <a:solidFill>
                  <a:srgbClr val="242021"/>
                </a:solidFill>
                <a:latin typeface="ChronicaPro-Book"/>
              </a:rPr>
              <a:t>It definitely was. In the evening we saw an interesting gong show. We danced and sang with the locals. And we tried grilled pork. It was a really memorable evening. I’ll show you some pictures I took there. </a:t>
            </a:r>
            <a:endParaRPr lang="en-US" sz="2000" b="1" dirty="0"/>
          </a:p>
        </p:txBody>
      </p:sp>
      <p:pic>
        <p:nvPicPr>
          <p:cNvPr id="2" name="027">
            <a:hlinkClick r:id="" action="ppaction://media"/>
            <a:extLst>
              <a:ext uri="{FF2B5EF4-FFF2-40B4-BE49-F238E27FC236}">
                <a16:creationId xmlns:a16="http://schemas.microsoft.com/office/drawing/2014/main" id="{84D26179-23A5-13C9-A0EF-F467BC56B0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04813" y="1222806"/>
            <a:ext cx="610804" cy="6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1791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542940" y="1869754"/>
            <a:ext cx="11030192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</a:t>
            </a:r>
            <a:r>
              <a:rPr lang="en-US" sz="3000" dirty="0">
                <a:solidFill>
                  <a:srgbClr val="0070C0"/>
                </a:solidFill>
              </a:rPr>
              <a:t>. </a:t>
            </a:r>
            <a:r>
              <a:rPr lang="en-US" sz="3000" dirty="0"/>
              <a:t>Mi and Tom had a great time in Da Lat. 			______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Tom had an eco-tour of </a:t>
            </a:r>
            <a:r>
              <a:rPr lang="en-US" sz="3000" dirty="0" err="1"/>
              <a:t>Langbiang</a:t>
            </a:r>
            <a:r>
              <a:rPr lang="en-US" sz="3000" dirty="0"/>
              <a:t> Mountain. 		______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are more than 150 plant and animal species 		______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    on </a:t>
            </a:r>
            <a:r>
              <a:rPr lang="en-US" sz="3000" dirty="0" err="1"/>
              <a:t>Langbiang</a:t>
            </a:r>
            <a:r>
              <a:rPr lang="en-US" sz="3000" dirty="0"/>
              <a:t> Mountain.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Tom didn’t like his experiences in Cu Lan Village. 		______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5.</a:t>
            </a:r>
            <a:r>
              <a:rPr lang="en-US" sz="3000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Tom danced and sang with the local people 			______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    at a gong show.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10089567" y="1830307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2F4E57-B55C-45F2-8088-967F9E55E147}"/>
              </a:ext>
            </a:extLst>
          </p:cNvPr>
          <p:cNvSpPr txBox="1"/>
          <p:nvPr/>
        </p:nvSpPr>
        <p:spPr>
          <a:xfrm>
            <a:off x="10087234" y="2553858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0E0833-0589-4F1B-BEDE-A7ED5DCDEE61}"/>
              </a:ext>
            </a:extLst>
          </p:cNvPr>
          <p:cNvSpPr txBox="1"/>
          <p:nvPr/>
        </p:nvSpPr>
        <p:spPr>
          <a:xfrm>
            <a:off x="10087234" y="3274881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898FE7-B3ED-415E-BEB2-12F08D4EF5C0}"/>
              </a:ext>
            </a:extLst>
          </p:cNvPr>
          <p:cNvSpPr txBox="1"/>
          <p:nvPr/>
        </p:nvSpPr>
        <p:spPr>
          <a:xfrm>
            <a:off x="10087234" y="4599335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7E911B-AA6D-4629-AB8A-338814213197}"/>
              </a:ext>
            </a:extLst>
          </p:cNvPr>
          <p:cNvSpPr txBox="1"/>
          <p:nvPr/>
        </p:nvSpPr>
        <p:spPr>
          <a:xfrm>
            <a:off x="10087234" y="5248795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412233" y="2724050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ChronicaPro"/>
              </a:rPr>
              <a:t>E</a:t>
            </a:r>
            <a:r>
              <a:rPr lang="en-US" sz="3600" b="1" dirty="0">
                <a:solidFill>
                  <a:schemeClr val="accent2"/>
                </a:solidFill>
                <a:effectLst/>
                <a:latin typeface="ChronicaPro"/>
              </a:rPr>
              <a:t>xperiences in Da Lat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2ECBD4-EFA4-C368-9201-659AA3323130}"/>
              </a:ext>
            </a:extLst>
          </p:cNvPr>
          <p:cNvSpPr txBox="1"/>
          <p:nvPr/>
        </p:nvSpPr>
        <p:spPr>
          <a:xfrm>
            <a:off x="6383617" y="5835653"/>
            <a:ext cx="4340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_______________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558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activities under the pictures.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1078804" y="5716686"/>
            <a:ext cx="4050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riding a jeep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405182" y="5740496"/>
            <a:ext cx="503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seeing a gong show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56476-1D91-5361-E47C-3B5F0CD96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78" y="1990075"/>
            <a:ext cx="4880750" cy="1308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2A5C39-D020-203F-3E81-FEB81E96A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405" y="3536098"/>
            <a:ext cx="2806927" cy="2180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CA2E3-BB7E-3FC2-A505-801196923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121" y="3634864"/>
            <a:ext cx="2989040" cy="2131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C5C04A-5E63-61B1-F8DA-DBBA3916BCC3}"/>
              </a:ext>
            </a:extLst>
          </p:cNvPr>
          <p:cNvSpPr txBox="1"/>
          <p:nvPr/>
        </p:nvSpPr>
        <p:spPr>
          <a:xfrm>
            <a:off x="1078804" y="5835653"/>
            <a:ext cx="4050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_______________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1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C5C04A-5E63-61B1-F8DA-DBBA3916BCC3}"/>
              </a:ext>
            </a:extLst>
          </p:cNvPr>
          <p:cNvSpPr txBox="1"/>
          <p:nvPr/>
        </p:nvSpPr>
        <p:spPr>
          <a:xfrm>
            <a:off x="1078804" y="5835653"/>
            <a:ext cx="4050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_______________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ECBD4-EFA4-C368-9201-659AA3323130}"/>
              </a:ext>
            </a:extLst>
          </p:cNvPr>
          <p:cNvSpPr txBox="1"/>
          <p:nvPr/>
        </p:nvSpPr>
        <p:spPr>
          <a:xfrm>
            <a:off x="6383617" y="5835653"/>
            <a:ext cx="4340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4. </a:t>
            </a:r>
            <a:r>
              <a:rPr lang="en-US" sz="3600" dirty="0"/>
              <a:t>_______________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558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activities under the pictures.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1783081" y="5716686"/>
            <a:ext cx="28772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taking photos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925909" y="5740496"/>
            <a:ext cx="5128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dancing with local people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56476-1D91-5361-E47C-3B5F0CD96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78" y="1990075"/>
            <a:ext cx="4880750" cy="1308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3B2CEF-810C-B727-F9A5-8793ADCB6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081" y="3502502"/>
            <a:ext cx="2872213" cy="204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2C0A38-0439-F56A-E898-C90F37DE1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962" y="3502809"/>
            <a:ext cx="2876400" cy="205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4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C5C04A-5E63-61B1-F8DA-DBBA3916BCC3}"/>
              </a:ext>
            </a:extLst>
          </p:cNvPr>
          <p:cNvSpPr txBox="1"/>
          <p:nvPr/>
        </p:nvSpPr>
        <p:spPr>
          <a:xfrm>
            <a:off x="1078804" y="5835653"/>
            <a:ext cx="4050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5. </a:t>
            </a:r>
            <a:r>
              <a:rPr lang="en-US" sz="3600" dirty="0"/>
              <a:t>_______________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ECBD4-EFA4-C368-9201-659AA3323130}"/>
              </a:ext>
            </a:extLst>
          </p:cNvPr>
          <p:cNvSpPr txBox="1"/>
          <p:nvPr/>
        </p:nvSpPr>
        <p:spPr>
          <a:xfrm>
            <a:off x="6383617" y="5835653"/>
            <a:ext cx="4340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6. </a:t>
            </a:r>
            <a:r>
              <a:rPr lang="en-US" sz="3600" dirty="0"/>
              <a:t>_______________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558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activities under the pictures.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1468335" y="5716686"/>
            <a:ext cx="3660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taking an eco-tour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983457" y="5740496"/>
            <a:ext cx="33787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exploring a site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56476-1D91-5361-E47C-3B5F0CD96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78" y="1990075"/>
            <a:ext cx="4880750" cy="1308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153EB3-B07A-CE6F-0C4B-695B7AA81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105" y="3536185"/>
            <a:ext cx="2872212" cy="204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66470-EA96-EEBA-F1F5-8F9A90F35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321" y="3536185"/>
            <a:ext cx="2872214" cy="20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558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match the activities with the adjectives.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D163A9-6085-6383-D9B5-B0510259C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515" y="2017146"/>
            <a:ext cx="7406969" cy="424852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6556FD-FD86-AA1A-C7FF-56FEDB31EF60}"/>
              </a:ext>
            </a:extLst>
          </p:cNvPr>
          <p:cNvCxnSpPr/>
          <p:nvPr/>
        </p:nvCxnSpPr>
        <p:spPr>
          <a:xfrm>
            <a:off x="6486460" y="2530549"/>
            <a:ext cx="807475" cy="680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22CB21-512F-1D4E-3721-DAA284E24143}"/>
              </a:ext>
            </a:extLst>
          </p:cNvPr>
          <p:cNvCxnSpPr>
            <a:cxnSpLocks/>
          </p:cNvCxnSpPr>
          <p:nvPr/>
        </p:nvCxnSpPr>
        <p:spPr>
          <a:xfrm>
            <a:off x="6486459" y="3211033"/>
            <a:ext cx="807476" cy="16586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224A04-608A-1ABE-8077-C9AD3A97A4E1}"/>
              </a:ext>
            </a:extLst>
          </p:cNvPr>
          <p:cNvCxnSpPr>
            <a:cxnSpLocks/>
          </p:cNvCxnSpPr>
          <p:nvPr/>
        </p:nvCxnSpPr>
        <p:spPr>
          <a:xfrm>
            <a:off x="6507724" y="4192269"/>
            <a:ext cx="80747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087A5F-9C85-7035-391F-B36845E98515}"/>
              </a:ext>
            </a:extLst>
          </p:cNvPr>
          <p:cNvCxnSpPr>
            <a:cxnSpLocks/>
          </p:cNvCxnSpPr>
          <p:nvPr/>
        </p:nvCxnSpPr>
        <p:spPr>
          <a:xfrm>
            <a:off x="6507724" y="5067683"/>
            <a:ext cx="807476" cy="78022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D0234D-0A57-436A-AADF-755AA4CD81E3}"/>
              </a:ext>
            </a:extLst>
          </p:cNvPr>
          <p:cNvCxnSpPr>
            <a:cxnSpLocks/>
          </p:cNvCxnSpPr>
          <p:nvPr/>
        </p:nvCxnSpPr>
        <p:spPr>
          <a:xfrm flipV="1">
            <a:off x="6507724" y="2530549"/>
            <a:ext cx="807476" cy="3317358"/>
          </a:xfrm>
          <a:prstGeom prst="straightConnector1">
            <a:avLst/>
          </a:prstGeom>
          <a:ln w="38100">
            <a:solidFill>
              <a:srgbClr val="FF7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7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0926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groups. Carry out a survey. Then report your group’s findings to the class. Do you like ...?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EE73E-D6F3-00FE-CA24-C9E122E15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949" y="1896217"/>
            <a:ext cx="5663248" cy="4586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DB602-22A8-245E-1373-8AA2AEBFBA3A}"/>
              </a:ext>
            </a:extLst>
          </p:cNvPr>
          <p:cNvSpPr txBox="1"/>
          <p:nvPr/>
        </p:nvSpPr>
        <p:spPr>
          <a:xfrm>
            <a:off x="288740" y="2381222"/>
            <a:ext cx="4666031" cy="3307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marL="2286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did a survey with 3 peers. Two like climbing a mountain, 3 like taking eco-tours, nobody likes exploring the seabed…. </a:t>
            </a:r>
            <a:endParaRPr lang="en-VN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10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experiences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7274700" cy="4161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Do exercises in the workbook.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Make a list of adjectives to describe experience.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Start preparing for the Project of the unit 5.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1949838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690864"/>
            <a:ext cx="5755112" cy="188113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circle the correct answers.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expressions from the conversation in the correct column.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 Complete the sentences with the words from the box.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677508"/>
            <a:ext cx="5743692" cy="111702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 in pairs. Decide if the statements below are True or False about life in Viet Nam 40 years ago. Share your answers with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378624" y="2136625"/>
            <a:ext cx="6503794" cy="518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Work in </a:t>
            </a:r>
            <a:r>
              <a:rPr lang="en-US" sz="3200" b="1" dirty="0"/>
              <a:t>2 teams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</a:t>
            </a:r>
            <a:r>
              <a:rPr lang="en-US" sz="3200" b="1" dirty="0"/>
              <a:t>Look</a:t>
            </a:r>
            <a:r>
              <a:rPr lang="en-US" sz="3200" dirty="0"/>
              <a:t> through the </a:t>
            </a:r>
            <a:r>
              <a:rPr lang="en-US" sz="3200" b="1" dirty="0"/>
              <a:t>conversation</a:t>
            </a:r>
            <a:r>
              <a:rPr lang="en-US" sz="3200" dirty="0"/>
              <a:t> and the </a:t>
            </a:r>
            <a:r>
              <a:rPr lang="en-US" sz="3200" b="1" dirty="0"/>
              <a:t>picture</a:t>
            </a:r>
            <a:r>
              <a:rPr lang="en-US" sz="3200" dirty="0"/>
              <a:t> in </a:t>
            </a:r>
            <a:r>
              <a:rPr lang="en-US" sz="3200" b="1" dirty="0"/>
              <a:t>page 50 </a:t>
            </a:r>
            <a:r>
              <a:rPr lang="en-US" sz="3200" dirty="0"/>
              <a:t>in </a:t>
            </a:r>
            <a:r>
              <a:rPr lang="en-US" sz="3200" b="1" dirty="0"/>
              <a:t>30 seconds </a:t>
            </a:r>
            <a:r>
              <a:rPr lang="en-US" sz="3200" dirty="0"/>
              <a:t>and try to </a:t>
            </a:r>
            <a:r>
              <a:rPr lang="en-US" sz="3200" b="1" dirty="0"/>
              <a:t>remember</a:t>
            </a:r>
            <a:r>
              <a:rPr lang="en-US" sz="3200" dirty="0"/>
              <a:t> as many </a:t>
            </a:r>
            <a:r>
              <a:rPr lang="en-US" sz="3200" b="1" dirty="0"/>
              <a:t>details</a:t>
            </a:r>
            <a:r>
              <a:rPr lang="en-US" sz="3200" dirty="0"/>
              <a:t> as possible.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</a:t>
            </a:r>
            <a:r>
              <a:rPr lang="en-US" sz="3200" b="1" dirty="0"/>
              <a:t>Answer</a:t>
            </a:r>
            <a:r>
              <a:rPr lang="en-US" sz="3200" dirty="0"/>
              <a:t> the </a:t>
            </a:r>
            <a:r>
              <a:rPr lang="en-US" sz="3200" b="1" dirty="0"/>
              <a:t>questions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</a:t>
            </a:r>
            <a:r>
              <a:rPr lang="en-US" sz="3200" b="1" dirty="0"/>
              <a:t>10 points/correct answer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09582" y="3583175"/>
            <a:ext cx="3752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Memorizing game </a:t>
            </a:r>
          </a:p>
          <a:p>
            <a:pPr algn="ctr"/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378624" y="2136625"/>
            <a:ext cx="6503794" cy="4878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1. How many people can you see in the picture?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What type of vehicle are they riding?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3. Where are they?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09582" y="3583175"/>
            <a:ext cx="3752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Memorizing game </a:t>
            </a:r>
          </a:p>
          <a:p>
            <a:pPr algn="ctr"/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C9ECD-9E83-CF41-18A0-F4BBEEF3D505}"/>
              </a:ext>
            </a:extLst>
          </p:cNvPr>
          <p:cNvSpPr txBox="1"/>
          <p:nvPr/>
        </p:nvSpPr>
        <p:spPr>
          <a:xfrm>
            <a:off x="7863666" y="342900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6 people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F63B8-A012-8AC5-3008-891032308D5B}"/>
              </a:ext>
            </a:extLst>
          </p:cNvPr>
          <p:cNvSpPr txBox="1"/>
          <p:nvPr/>
        </p:nvSpPr>
        <p:spPr>
          <a:xfrm>
            <a:off x="7863665" y="531339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A jeep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D6BDF-93E4-7037-83F5-605B3DDDB569}"/>
              </a:ext>
            </a:extLst>
          </p:cNvPr>
          <p:cNvSpPr txBox="1"/>
          <p:nvPr/>
        </p:nvSpPr>
        <p:spPr>
          <a:xfrm>
            <a:off x="5749783" y="6989425"/>
            <a:ext cx="537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Da Lat /</a:t>
            </a:r>
            <a:r>
              <a:rPr lang="en-US" sz="3200" b="1" dirty="0" err="1">
                <a:solidFill>
                  <a:srgbClr val="7030A0"/>
                </a:solidFill>
              </a:rPr>
              <a:t>Langbiang</a:t>
            </a:r>
            <a:r>
              <a:rPr lang="en-US" sz="3200" b="1" dirty="0">
                <a:solidFill>
                  <a:srgbClr val="7030A0"/>
                </a:solidFill>
              </a:rPr>
              <a:t> mountain</a:t>
            </a:r>
          </a:p>
        </p:txBody>
      </p:sp>
    </p:spTree>
    <p:extLst>
      <p:ext uri="{BB962C8B-B14F-4D97-AF65-F5344CB8AC3E}">
        <p14:creationId xmlns:p14="http://schemas.microsoft.com/office/powerpoint/2010/main" val="24344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experience 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trải</a:t>
            </a:r>
            <a:r>
              <a:rPr lang="en-US" sz="4800" dirty="0"/>
              <a:t> </a:t>
            </a:r>
            <a:r>
              <a:rPr lang="en-US" sz="4800" dirty="0" err="1"/>
              <a:t>nghiệm</a:t>
            </a:r>
            <a:r>
              <a:rPr lang="en-US" sz="4800" dirty="0"/>
              <a:t>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131213" y="3761137"/>
            <a:ext cx="4009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ɪkˈspɪəriəns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ustomer experience | Toonaangevende klanttevredenheidsscore van 97% |  Workday">
            <a:extLst>
              <a:ext uri="{FF2B5EF4-FFF2-40B4-BE49-F238E27FC236}">
                <a16:creationId xmlns:a16="http://schemas.microsoft.com/office/drawing/2014/main" id="{412D6DF7-CE2A-3475-6907-A9E495ADD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79" y="2079768"/>
            <a:ext cx="6419203" cy="42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xperience__gb_1.mp3">
            <a:hlinkClick r:id="" action="ppaction://media"/>
            <a:extLst>
              <a:ext uri="{FF2B5EF4-FFF2-40B4-BE49-F238E27FC236}">
                <a16:creationId xmlns:a16="http://schemas.microsoft.com/office/drawing/2014/main" id="{608CA459-EB6A-51EA-990B-C24A502D3C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711" y="37611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eco-tour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366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/>
              <a:t>du </a:t>
            </a:r>
            <a:r>
              <a:rPr lang="en-US" sz="4800" dirty="0" err="1"/>
              <a:t>lịch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r>
              <a:rPr lang="en-US" sz="4800" dirty="0"/>
              <a:t> </a:t>
            </a:r>
            <a:r>
              <a:rPr lang="en-US" sz="4800" dirty="0" err="1"/>
              <a:t>thái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316473" y="3130480"/>
            <a:ext cx="3772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iːkə-tʊə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(r)/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Best Ecotourism Royalty-Free Images, Stock Photos &amp; Pictures | Shutterstock">
            <a:extLst>
              <a:ext uri="{FF2B5EF4-FFF2-40B4-BE49-F238E27FC236}">
                <a16:creationId xmlns:a16="http://schemas.microsoft.com/office/drawing/2014/main" id="{E08E814B-D1C4-7877-546A-FA900018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62" y="2912062"/>
            <a:ext cx="6459566" cy="29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cotour.mp3">
            <a:hlinkClick r:id="" action="ppaction://media"/>
            <a:extLst>
              <a:ext uri="{FF2B5EF4-FFF2-40B4-BE49-F238E27FC236}">
                <a16:creationId xmlns:a16="http://schemas.microsoft.com/office/drawing/2014/main" id="{CE929E42-6A66-218A-CEFD-14E78C5A02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557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memorable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đáng</a:t>
            </a:r>
            <a:r>
              <a:rPr lang="en-US" sz="4800" dirty="0"/>
              <a:t> </a:t>
            </a:r>
            <a:r>
              <a:rPr lang="en-US" sz="4800" dirty="0" err="1"/>
              <a:t>nhớ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372577" y="3130480"/>
            <a:ext cx="36599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memərəbl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Traveler Hitchhiker Stock Illustrations – 493 Traveler Hitchhiker Stock  Illustrations, Vectors &amp; Clipart - Dreamstime">
            <a:extLst>
              <a:ext uri="{FF2B5EF4-FFF2-40B4-BE49-F238E27FC236}">
                <a16:creationId xmlns:a16="http://schemas.microsoft.com/office/drawing/2014/main" id="{B8AD19E9-E8EC-81CA-61D9-62A6F108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06" y="2065894"/>
            <a:ext cx="5078266" cy="42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emorable__gb_1.mp3">
            <a:hlinkClick r:id="" action="ppaction://media"/>
            <a:extLst>
              <a:ext uri="{FF2B5EF4-FFF2-40B4-BE49-F238E27FC236}">
                <a16:creationId xmlns:a16="http://schemas.microsoft.com/office/drawing/2014/main" id="{C3167304-3B3E-F28B-52E0-0BCA7CF7B4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3675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brilliant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(adj)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dirty="0"/>
              <a:t>rất ấn tượng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36907" y="3130480"/>
            <a:ext cx="29313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brɪliənt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146" name="Picture 2" descr="Awesome Stock Illustrations – 106,143 Awesome Stock Illustrations, Vectors  &amp; Clipart - Dreamstime">
            <a:extLst>
              <a:ext uri="{FF2B5EF4-FFF2-40B4-BE49-F238E27FC236}">
                <a16:creationId xmlns:a16="http://schemas.microsoft.com/office/drawing/2014/main" id="{096C1953-4668-E48F-C19A-F0DEC430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336" y="1312813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rilliant__gb_1.mp3">
            <a:hlinkClick r:id="" action="ppaction://media"/>
            <a:extLst>
              <a:ext uri="{FF2B5EF4-FFF2-40B4-BE49-F238E27FC236}">
                <a16:creationId xmlns:a16="http://schemas.microsoft.com/office/drawing/2014/main" id="{BD93DE91-5B06-20CE-9E24-06D47DC8CA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2950" y="33067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3869</TotalTime>
  <Words>1085</Words>
  <Application>Microsoft Office PowerPoint</Application>
  <PresentationFormat>Widescreen</PresentationFormat>
  <Paragraphs>214</Paragraphs>
  <Slides>27</Slides>
  <Notes>24</Notes>
  <HiddenSlides>0</HiddenSlides>
  <MMClips>21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Adobe Gothic Std B</vt:lpstr>
      <vt:lpstr>Arial</vt:lpstr>
      <vt:lpstr>Calibri</vt:lpstr>
      <vt:lpstr>Calibri Light</vt:lpstr>
      <vt:lpstr>ChronicaPro</vt:lpstr>
      <vt:lpstr>ChronicaPro-Book</vt:lpstr>
      <vt:lpstr>ChronicaProMediumIt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NCC</cp:lastModifiedBy>
  <cp:revision>223</cp:revision>
  <dcterms:created xsi:type="dcterms:W3CDTF">2020-12-09T02:04:09Z</dcterms:created>
  <dcterms:modified xsi:type="dcterms:W3CDTF">2024-11-26T00:48:53Z</dcterms:modified>
</cp:coreProperties>
</file>