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1" r:id="rId2"/>
    <p:sldId id="256" r:id="rId3"/>
    <p:sldId id="302" r:id="rId4"/>
    <p:sldId id="279" r:id="rId5"/>
    <p:sldId id="352" r:id="rId6"/>
    <p:sldId id="316" r:id="rId7"/>
    <p:sldId id="353" r:id="rId8"/>
    <p:sldId id="354" r:id="rId9"/>
    <p:sldId id="355" r:id="rId10"/>
    <p:sldId id="356" r:id="rId11"/>
    <p:sldId id="357" r:id="rId12"/>
    <p:sldId id="359" r:id="rId13"/>
    <p:sldId id="358" r:id="rId14"/>
    <p:sldId id="283" r:id="rId15"/>
    <p:sldId id="351" r:id="rId16"/>
    <p:sldId id="276" r:id="rId17"/>
    <p:sldId id="360" r:id="rId18"/>
    <p:sldId id="348" r:id="rId19"/>
    <p:sldId id="362" r:id="rId20"/>
    <p:sldId id="363" r:id="rId21"/>
    <p:sldId id="364" r:id="rId22"/>
    <p:sldId id="365" r:id="rId23"/>
    <p:sldId id="298" r:id="rId24"/>
    <p:sldId id="366" r:id="rId25"/>
    <p:sldId id="314" r:id="rId26"/>
    <p:sldId id="330" r:id="rId27"/>
    <p:sldId id="3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6D9FB1"/>
    <a:srgbClr val="F7931D"/>
    <a:srgbClr val="FBC864"/>
    <a:srgbClr val="F8B417"/>
    <a:srgbClr val="FEE3AF"/>
    <a:srgbClr val="77ADC0"/>
    <a:srgbClr val="0087B2"/>
    <a:srgbClr val="F1664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40" autoAdjust="0"/>
    <p:restoredTop sz="94676"/>
  </p:normalViewPr>
  <p:slideViewPr>
    <p:cSldViewPr snapToGrid="0" showGuides="1">
      <p:cViewPr varScale="1">
        <p:scale>
          <a:sx n="59" d="100"/>
          <a:sy n="59" d="100"/>
        </p:scale>
        <p:origin x="64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14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18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80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43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06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7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60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53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13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35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78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6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42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notesSlide" Target="../notesSlides/notesSlide12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3" Type="http://schemas.microsoft.com/office/2007/relationships/media" Target="../media/media6.mp3"/><Relationship Id="rId7" Type="http://schemas.microsoft.com/office/2007/relationships/media" Target="../media/media8.mp3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4.png"/><Relationship Id="rId5" Type="http://schemas.microsoft.com/office/2007/relationships/media" Target="../media/media7.mp3"/><Relationship Id="rId10" Type="http://schemas.openxmlformats.org/officeDocument/2006/relationships/notesSlide" Target="../notesSlides/notesSlide13.xml"/><Relationship Id="rId4" Type="http://schemas.openxmlformats.org/officeDocument/2006/relationships/audio" Target="../media/media6.mp3"/><Relationship Id="rId9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172" y="185980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exhilarating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57203" y="4525258"/>
            <a:ext cx="7324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đầy phấn khích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3361" y="3413971"/>
            <a:ext cx="38005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ɪɡˈzɪləreɪtɪŋ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xhilarating__gb_1">
            <a:hlinkClick r:id="" action="ppaction://media"/>
            <a:extLst>
              <a:ext uri="{FF2B5EF4-FFF2-40B4-BE49-F238E27FC236}">
                <a16:creationId xmlns:a16="http://schemas.microsoft.com/office/drawing/2014/main" id="{F1B0C5EA-57B6-5509-C16B-A283208D51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0809" y="3559529"/>
            <a:ext cx="539880" cy="539880"/>
          </a:xfrm>
          <a:prstGeom prst="rect">
            <a:avLst/>
          </a:prstGeom>
        </p:spPr>
      </p:pic>
      <p:pic>
        <p:nvPicPr>
          <p:cNvPr id="6146" name="Picture 2" descr="Premium Vector | Children having fun on banana boat | Boat cartoon, Boat  vector, Fun">
            <a:extLst>
              <a:ext uri="{FF2B5EF4-FFF2-40B4-BE49-F238E27FC236}">
                <a16:creationId xmlns:a16="http://schemas.microsoft.com/office/drawing/2014/main" id="{50686E8E-C211-4C57-3116-A9A33C01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386" y="3138857"/>
            <a:ext cx="5444621" cy="349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8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33318" y="1048596"/>
            <a:ext cx="7972889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embarrassing 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40884" y="4525258"/>
            <a:ext cx="58652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làm ai bối rối, ngượng ngùng.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9747" y="3413971"/>
            <a:ext cx="38475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ɪmˈbærəsɪŋ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mbarrassing__gb_1">
            <a:hlinkClick r:id="" action="ppaction://media"/>
            <a:extLst>
              <a:ext uri="{FF2B5EF4-FFF2-40B4-BE49-F238E27FC236}">
                <a16:creationId xmlns:a16="http://schemas.microsoft.com/office/drawing/2014/main" id="{4F183E8E-AE63-5029-B715-39DDCFACA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2858" y="3588020"/>
            <a:ext cx="539880" cy="539880"/>
          </a:xfrm>
          <a:prstGeom prst="rect">
            <a:avLst/>
          </a:prstGeom>
        </p:spPr>
      </p:pic>
      <p:pic>
        <p:nvPicPr>
          <p:cNvPr id="7170" name="Picture 2" descr="17,200+ Embarrassed Stock Illustrations, Royalty-Free Vector Graphics &amp;  Clip Art - iStock | Awkward situation, Mistake, Shy">
            <a:extLst>
              <a:ext uri="{FF2B5EF4-FFF2-40B4-BE49-F238E27FC236}">
                <a16:creationId xmlns:a16="http://schemas.microsoft.com/office/drawing/2014/main" id="{6BFBE404-8EA2-D429-FD10-7D797F0C2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75" y="2262629"/>
            <a:ext cx="4525258" cy="452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83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172" y="185980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unpleasant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641" y="4575198"/>
            <a:ext cx="58582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không thoải mái, không vui vẻ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3774" y="3413971"/>
            <a:ext cx="33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ʌnˈpleznt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unpleasant__gb_1">
            <a:hlinkClick r:id="" action="ppaction://media"/>
            <a:extLst>
              <a:ext uri="{FF2B5EF4-FFF2-40B4-BE49-F238E27FC236}">
                <a16:creationId xmlns:a16="http://schemas.microsoft.com/office/drawing/2014/main" id="{B7FF412A-89F3-A7B0-7432-38D03CE46E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9514" y="3575293"/>
            <a:ext cx="539880" cy="539880"/>
          </a:xfrm>
          <a:prstGeom prst="rect">
            <a:avLst/>
          </a:prstGeom>
        </p:spPr>
      </p:pic>
      <p:pic>
        <p:nvPicPr>
          <p:cNvPr id="8194" name="Picture 2" descr="Headache Clipart Images | Free Download | PNG Transparent Background -  Pngtree">
            <a:extLst>
              <a:ext uri="{FF2B5EF4-FFF2-40B4-BE49-F238E27FC236}">
                <a16:creationId xmlns:a16="http://schemas.microsoft.com/office/drawing/2014/main" id="{D2E1457E-ACAF-CE4E-0223-C9380E1A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60" y="2051764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6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172" y="185980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coral reef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57203" y="4525258"/>
            <a:ext cx="7324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rặng san hô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7525" y="3413971"/>
            <a:ext cx="33522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kɒrəl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riːf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oral Reef Clipart Images | Free Download | PNG Transparent Background -  Pngtree">
            <a:extLst>
              <a:ext uri="{FF2B5EF4-FFF2-40B4-BE49-F238E27FC236}">
                <a16:creationId xmlns:a16="http://schemas.microsoft.com/office/drawing/2014/main" id="{22088A65-A989-A041-93CC-4D7407315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30" y="1766492"/>
            <a:ext cx="4956951" cy="495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ext-to-Speech_06-Feb-2024_03-08">
            <a:hlinkClick r:id="" action="ppaction://media"/>
            <a:extLst>
              <a:ext uri="{FF2B5EF4-FFF2-40B4-BE49-F238E27FC236}">
                <a16:creationId xmlns:a16="http://schemas.microsoft.com/office/drawing/2014/main" id="{0BBC4750-5119-906D-290D-D3DF253C2C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6393" y="3575293"/>
            <a:ext cx="539880" cy="53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3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349430"/>
              </p:ext>
            </p:extLst>
          </p:nvPr>
        </p:nvGraphicFramePr>
        <p:xfrm>
          <a:off x="1270000" y="1505581"/>
          <a:ext cx="10450289" cy="480622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91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1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learning by rote (phr)</a:t>
                      </a:r>
                      <a:endParaRPr lang="en-VN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lɜːnɪŋ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baɪ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rəʊt</a:t>
                      </a:r>
                      <a:r>
                        <a:rPr lang="vi-VN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học thuộc lòng</a:t>
                      </a:r>
                      <a:endParaRPr lang="en-VN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campus </a:t>
                      </a:r>
                      <a:r>
                        <a:rPr lang="vi-VN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(n)</a:t>
                      </a:r>
                      <a:endParaRPr lang="en-VN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635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kæmpəs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khuôn</a:t>
                      </a:r>
                      <a:r>
                        <a:rPr lang="vi-VN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viên trường học</a:t>
                      </a:r>
                      <a:endParaRPr lang="en-VN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snorkelling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(n)</a:t>
                      </a:r>
                      <a:endParaRPr lang="en-VN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snɔːkəlɪŋ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lặn với ống thở</a:t>
                      </a:r>
                      <a:endParaRPr lang="en-VN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VN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9822098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performance (n)</a:t>
                      </a:r>
                      <a:endParaRPr lang="en-VN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/pəˈfɔːməns/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buổi</a:t>
                      </a:r>
                      <a:r>
                        <a:rPr lang="vi-VN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biểu diễn</a:t>
                      </a:r>
                      <a:endParaRPr lang="en-VN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666578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earn">
            <a:hlinkClick r:id="" action="ppaction://media"/>
            <a:extLst>
              <a:ext uri="{FF2B5EF4-FFF2-40B4-BE49-F238E27FC236}">
                <a16:creationId xmlns:a16="http://schemas.microsoft.com/office/drawing/2014/main" id="{47E6ADD0-3ADE-4109-53E0-AA6BA49ED7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8167" y="2489704"/>
            <a:ext cx="812800" cy="812800"/>
          </a:xfrm>
          <a:prstGeom prst="rect">
            <a:avLst/>
          </a:prstGeom>
        </p:spPr>
      </p:pic>
      <p:pic>
        <p:nvPicPr>
          <p:cNvPr id="4" name="campus__gb_1">
            <a:hlinkClick r:id="" action="ppaction://media"/>
            <a:extLst>
              <a:ext uri="{FF2B5EF4-FFF2-40B4-BE49-F238E27FC236}">
                <a16:creationId xmlns:a16="http://schemas.microsoft.com/office/drawing/2014/main" id="{A3971F83-8E0A-A496-8765-FD8CAF5B55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8167" y="3492763"/>
            <a:ext cx="812800" cy="812800"/>
          </a:xfrm>
          <a:prstGeom prst="rect">
            <a:avLst/>
          </a:prstGeom>
        </p:spPr>
      </p:pic>
      <p:pic>
        <p:nvPicPr>
          <p:cNvPr id="5" name="snorkelling__gb_1">
            <a:hlinkClick r:id="" action="ppaction://media"/>
            <a:extLst>
              <a:ext uri="{FF2B5EF4-FFF2-40B4-BE49-F238E27FC236}">
                <a16:creationId xmlns:a16="http://schemas.microsoft.com/office/drawing/2014/main" id="{166791A4-D9E3-37A6-3080-4A33C5D8CCC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8167" y="4495822"/>
            <a:ext cx="812800" cy="812800"/>
          </a:xfrm>
          <a:prstGeom prst="rect">
            <a:avLst/>
          </a:prstGeom>
        </p:spPr>
      </p:pic>
      <p:pic>
        <p:nvPicPr>
          <p:cNvPr id="7" name="performance__gb_2">
            <a:hlinkClick r:id="" action="ppaction://media"/>
            <a:extLst>
              <a:ext uri="{FF2B5EF4-FFF2-40B4-BE49-F238E27FC236}">
                <a16:creationId xmlns:a16="http://schemas.microsoft.com/office/drawing/2014/main" id="{ED445419-FA7C-C2DF-E35E-84FC1B9BC3E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8167" y="54988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743167"/>
              </p:ext>
            </p:extLst>
          </p:nvPr>
        </p:nvGraphicFramePr>
        <p:xfrm>
          <a:off x="1409686" y="1727574"/>
          <a:ext cx="10031203" cy="44277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9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7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exhilarating (adj)</a:t>
                      </a:r>
                      <a:endParaRPr lang="en-VN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635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ɪɡˈzɪləreɪtɪŋ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đầy</a:t>
                      </a:r>
                      <a:r>
                        <a:rPr lang="vi-VN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phấn khích</a:t>
                      </a:r>
                      <a:endParaRPr lang="en-VN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embarrassing (adj</a:t>
                      </a:r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VN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ɪmˈbærəsɪŋ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làm ai bối rối, ngượng ngùng.</a:t>
                      </a:r>
                      <a:endParaRPr lang="en-VN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 unpleasant (adj)</a:t>
                      </a:r>
                      <a:endParaRPr lang="en-VN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ʌnˈpleznt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35" algn="ctr">
                        <a:lnSpc>
                          <a:spcPct val="107000"/>
                        </a:lnSpc>
                      </a:pPr>
                      <a:r>
                        <a:rPr lang="vi-VN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không thoải mái, không vui vẻ</a:t>
                      </a:r>
                      <a:endParaRPr lang="en-VN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9822098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coral reef (n</a:t>
                      </a:r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phr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VN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kɒrəl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riːf</a:t>
                      </a:r>
                      <a:r>
                        <a:rPr lang="en-US" sz="32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rặng</a:t>
                      </a:r>
                      <a:r>
                        <a:rPr lang="vi-VN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san hô</a:t>
                      </a:r>
                      <a:endParaRPr lang="en-VN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666578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exhilarating__gb_1">
            <a:hlinkClick r:id="" action="ppaction://media"/>
            <a:extLst>
              <a:ext uri="{FF2B5EF4-FFF2-40B4-BE49-F238E27FC236}">
                <a16:creationId xmlns:a16="http://schemas.microsoft.com/office/drawing/2014/main" id="{09C8CA43-4AA4-3A8B-1564-6A9401456E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2543" y="2519414"/>
            <a:ext cx="539880" cy="539880"/>
          </a:xfrm>
          <a:prstGeom prst="rect">
            <a:avLst/>
          </a:prstGeom>
        </p:spPr>
      </p:pic>
      <p:pic>
        <p:nvPicPr>
          <p:cNvPr id="3" name="embarrassing__gb_1">
            <a:hlinkClick r:id="" action="ppaction://media"/>
            <a:extLst>
              <a:ext uri="{FF2B5EF4-FFF2-40B4-BE49-F238E27FC236}">
                <a16:creationId xmlns:a16="http://schemas.microsoft.com/office/drawing/2014/main" id="{7EDD22D6-ABF0-5F47-527F-6DCF295280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2543" y="3527532"/>
            <a:ext cx="539880" cy="539880"/>
          </a:xfrm>
          <a:prstGeom prst="rect">
            <a:avLst/>
          </a:prstGeom>
        </p:spPr>
      </p:pic>
      <p:pic>
        <p:nvPicPr>
          <p:cNvPr id="4" name="unpleasant__gb_1">
            <a:hlinkClick r:id="" action="ppaction://media"/>
            <a:extLst>
              <a:ext uri="{FF2B5EF4-FFF2-40B4-BE49-F238E27FC236}">
                <a16:creationId xmlns:a16="http://schemas.microsoft.com/office/drawing/2014/main" id="{679F3365-B819-0803-F4B4-98CB610912F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2543" y="4535649"/>
            <a:ext cx="539880" cy="539880"/>
          </a:xfrm>
          <a:prstGeom prst="rect">
            <a:avLst/>
          </a:prstGeom>
        </p:spPr>
      </p:pic>
      <p:pic>
        <p:nvPicPr>
          <p:cNvPr id="5" name="Text-to-Speech_06-Feb-2024_03-08">
            <a:hlinkClick r:id="" action="ppaction://media"/>
            <a:extLst>
              <a:ext uri="{FF2B5EF4-FFF2-40B4-BE49-F238E27FC236}">
                <a16:creationId xmlns:a16="http://schemas.microsoft.com/office/drawing/2014/main" id="{DB3038E8-2D38-C96D-8A3B-D21DA9C033E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2543" y="5543767"/>
            <a:ext cx="539880" cy="53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2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73FCC6D-B3C5-27BF-315E-7A1B3F8A183F}"/>
              </a:ext>
            </a:extLst>
          </p:cNvPr>
          <p:cNvSpPr txBox="1"/>
          <p:nvPr/>
        </p:nvSpPr>
        <p:spPr>
          <a:xfrm>
            <a:off x="236494" y="5269668"/>
            <a:ext cx="4307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touring a campus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an activity next to each picture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C3C7E-8EEB-6201-14A7-9C908ED6A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223" y="1860193"/>
            <a:ext cx="4821209" cy="1081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B8DE3E-EC3F-E82C-82E7-9074C65D7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46" y="3429000"/>
            <a:ext cx="3195205" cy="1562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29C6B5-F42A-6707-AC73-7291901AA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8606" y="3429001"/>
            <a:ext cx="3195203" cy="1562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B80E5F-49AD-725B-4E15-0A9DC70B9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7136" y="3461386"/>
            <a:ext cx="3881579" cy="15620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7815CA-EE5C-8EB8-FF7D-8C73622D8A6F}"/>
              </a:ext>
            </a:extLst>
          </p:cNvPr>
          <p:cNvSpPr txBox="1"/>
          <p:nvPr/>
        </p:nvSpPr>
        <p:spPr>
          <a:xfrm>
            <a:off x="3260574" y="5315562"/>
            <a:ext cx="5244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2. </a:t>
            </a:r>
            <a:r>
              <a:rPr lang="en-US" sz="3600" dirty="0"/>
              <a:t>____________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E5B090-CC8D-2B61-C4C5-732E64389247}"/>
              </a:ext>
            </a:extLst>
          </p:cNvPr>
          <p:cNvSpPr txBox="1"/>
          <p:nvPr/>
        </p:nvSpPr>
        <p:spPr>
          <a:xfrm>
            <a:off x="155390" y="5332186"/>
            <a:ext cx="3412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1. </a:t>
            </a:r>
            <a:r>
              <a:rPr lang="en-US" sz="3600" dirty="0"/>
              <a:t>___________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E236A7-16F2-9995-4A8C-A7F6D471EB28}"/>
              </a:ext>
            </a:extLst>
          </p:cNvPr>
          <p:cNvSpPr txBox="1"/>
          <p:nvPr/>
        </p:nvSpPr>
        <p:spPr>
          <a:xfrm>
            <a:off x="4161811" y="5243745"/>
            <a:ext cx="4242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going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snorkelling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356780-4FAF-7832-BAAD-485FCB62B97D}"/>
              </a:ext>
            </a:extLst>
          </p:cNvPr>
          <p:cNvSpPr txBox="1"/>
          <p:nvPr/>
        </p:nvSpPr>
        <p:spPr>
          <a:xfrm>
            <a:off x="7249206" y="5315562"/>
            <a:ext cx="5244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3. </a:t>
            </a:r>
            <a:r>
              <a:rPr lang="en-US" sz="3600" dirty="0"/>
              <a:t>____________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E55910-CD02-121D-B7B7-8A7A500F1441}"/>
              </a:ext>
            </a:extLst>
          </p:cNvPr>
          <p:cNvSpPr txBox="1"/>
          <p:nvPr/>
        </p:nvSpPr>
        <p:spPr>
          <a:xfrm>
            <a:off x="8147136" y="5252057"/>
            <a:ext cx="4242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learning by rote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73FCC6D-B3C5-27BF-315E-7A1B3F8A183F}"/>
              </a:ext>
            </a:extLst>
          </p:cNvPr>
          <p:cNvSpPr txBox="1"/>
          <p:nvPr/>
        </p:nvSpPr>
        <p:spPr>
          <a:xfrm>
            <a:off x="1078605" y="5272893"/>
            <a:ext cx="4307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putting up tents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an activity next to each picture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C3C7E-8EEB-6201-14A7-9C908ED6A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223" y="1860193"/>
            <a:ext cx="4821209" cy="10815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7815CA-EE5C-8EB8-FF7D-8C73622D8A6F}"/>
              </a:ext>
            </a:extLst>
          </p:cNvPr>
          <p:cNvSpPr txBox="1"/>
          <p:nvPr/>
        </p:nvSpPr>
        <p:spPr>
          <a:xfrm>
            <a:off x="6096000" y="5351154"/>
            <a:ext cx="5244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5. </a:t>
            </a:r>
            <a:r>
              <a:rPr lang="en-US" sz="3600" dirty="0"/>
              <a:t>____________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E5B090-CC8D-2B61-C4C5-732E64389247}"/>
              </a:ext>
            </a:extLst>
          </p:cNvPr>
          <p:cNvSpPr txBox="1"/>
          <p:nvPr/>
        </p:nvSpPr>
        <p:spPr>
          <a:xfrm>
            <a:off x="1042458" y="5375875"/>
            <a:ext cx="3412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4. </a:t>
            </a:r>
            <a:r>
              <a:rPr lang="en-US" sz="3600" dirty="0"/>
              <a:t>___________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E236A7-16F2-9995-4A8C-A7F6D471EB28}"/>
              </a:ext>
            </a:extLst>
          </p:cNvPr>
          <p:cNvSpPr txBox="1"/>
          <p:nvPr/>
        </p:nvSpPr>
        <p:spPr>
          <a:xfrm>
            <a:off x="7433859" y="5264795"/>
            <a:ext cx="4242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giving a performance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C8F8E3-CC07-8139-3003-62DD948DD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618" y="3345865"/>
            <a:ext cx="3468651" cy="16833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0BC812-ABE0-0474-600A-899953C9D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063" y="3312369"/>
            <a:ext cx="3468651" cy="168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2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ea typeface="Times New Roman" panose="02020603050405020304" pitchFamily="18" charset="0"/>
              </a:rPr>
              <a:t>Complete each sentence with an adjective in the box.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8001" y="2962721"/>
            <a:ext cx="11529637" cy="37794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He felt _______ when he couldn’t protect himself from bullying.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The parachute jump was a(n) __________ experience for the boy. He was so excited.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3. </a:t>
            </a:r>
            <a:r>
              <a:rPr lang="en-US" sz="3200" dirty="0"/>
              <a:t>It was so _______ to view the mountain range from the distance.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84624" y="3090967"/>
            <a:ext cx="169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helpless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8946" y="3911363"/>
            <a:ext cx="226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exhilarating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13943" y="5562774"/>
            <a:ext cx="1696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amazing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9EDBDC-75C2-E741-A9E6-A9E7C6A53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146" y="1701775"/>
            <a:ext cx="6315879" cy="10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ea typeface="Times New Roman" panose="02020603050405020304" pitchFamily="18" charset="0"/>
              </a:rPr>
              <a:t>Complete each sentence with an adjective in the box.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8001" y="2962721"/>
            <a:ext cx="11820277" cy="37794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4.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I had a(n) ___________ experience when I took her bag by mistake.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5. </a:t>
            </a:r>
            <a:r>
              <a:rPr lang="en-US" sz="3200" dirty="0"/>
              <a:t>The Tom had a(n) __________ experience putting up a tent in the rain.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322930" y="3060487"/>
            <a:ext cx="326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embarrassing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41616" y="3924219"/>
            <a:ext cx="226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unpleasant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9EDBDC-75C2-E741-A9E6-A9E7C6A53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146" y="1701775"/>
            <a:ext cx="6315879" cy="10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OUR EXPERIENCES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 A, B, C, or D.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1433186" cy="518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His mind ______ when I asked him how to do the homework.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</a:t>
            </a:r>
            <a:r>
              <a:rPr lang="en-US" sz="3200" dirty="0"/>
              <a:t>went blank			B. went empty 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C. became </a:t>
            </a:r>
            <a:r>
              <a:rPr lang="en-US" sz="3200" dirty="0"/>
              <a:t>exhausted 		D. put up </a:t>
            </a: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</a:t>
            </a:r>
            <a:r>
              <a:rPr lang="en-US" sz="3200">
                <a:effectLst/>
              </a:rPr>
              <a:t>Students </a:t>
            </a:r>
            <a:r>
              <a:rPr lang="en-US" sz="3200" dirty="0">
                <a:effectLst/>
              </a:rPr>
              <a:t>could see the university’s facilities when they ______.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>
                <a:effectLst/>
              </a:rPr>
              <a:t>took an excursion 		B. toured the campus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>
                <a:effectLst/>
              </a:rPr>
              <a:t>C. gave a performance 	D. took an eco-tour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5200752" y="2718568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75186" y="4898041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770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 A, B, C, or D.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1433186" cy="518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3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Snorkelling</a:t>
            </a:r>
            <a:r>
              <a:rPr lang="en-US" sz="3200" dirty="0">
                <a:effectLst/>
              </a:rPr>
              <a:t> in the coral reef is a(n) ______.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touching moment			B. happy time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C. exciting experience 		D. embarrassing moment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4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Nam and his friends felt ______ when they couldn’t put up a tent by themselves. </a:t>
            </a:r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A. </a:t>
            </a:r>
            <a:r>
              <a:rPr lang="en-US" sz="3200" b="0" dirty="0"/>
              <a:t>p</a:t>
            </a:r>
            <a:r>
              <a:rPr lang="en-US" sz="3200" dirty="0">
                <a:effectLst/>
              </a:rPr>
              <a:t>leasant      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embarrassing        </a:t>
            </a:r>
            <a:r>
              <a:rPr lang="en-US" sz="3200" b="0" dirty="0">
                <a:effectLst/>
              </a:rPr>
              <a:t>C. </a:t>
            </a:r>
            <a:r>
              <a:rPr lang="en-US" sz="3200" dirty="0">
                <a:effectLst/>
              </a:rPr>
              <a:t>embarrassed       </a:t>
            </a:r>
            <a:r>
              <a:rPr lang="en-US" sz="3200" b="0" dirty="0">
                <a:effectLst/>
              </a:rPr>
              <a:t>D. </a:t>
            </a:r>
            <a:r>
              <a:rPr lang="en-US" sz="3200" dirty="0">
                <a:effectLst/>
              </a:rPr>
              <a:t>pleased </a:t>
            </a: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59232" y="3491454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427026" y="5634884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3079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 A, B, C, or D.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1433186" cy="2970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5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I didn’t understand the lesson. I learnt it ______.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on </a:t>
            </a:r>
            <a:r>
              <a:rPr lang="en-US" sz="3200" dirty="0"/>
              <a:t>purpose 			B. by chance D</a:t>
            </a: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C. with memory 			D. by rote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59232" y="2729454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6861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4839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repeat the words. Pay attention to the sounds /j/ and /w/.	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3A05F-C6C3-ED65-3F4B-6484D9BDA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078" y="2190135"/>
            <a:ext cx="7499844" cy="3419469"/>
          </a:xfrm>
          <a:prstGeom prst="rect">
            <a:avLst/>
          </a:prstGeom>
        </p:spPr>
      </p:pic>
      <p:pic>
        <p:nvPicPr>
          <p:cNvPr id="4" name="028">
            <a:hlinkClick r:id="" action="ppaction://media"/>
            <a:extLst>
              <a:ext uri="{FF2B5EF4-FFF2-40B4-BE49-F238E27FC236}">
                <a16:creationId xmlns:a16="http://schemas.microsoft.com/office/drawing/2014/main" id="{FAAB93CE-6042-CBB9-7B18-B697136020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0897" y="19711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56956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to the sentences. Underline the words with /j/ and circle the words with /w/. </a:t>
            </a:r>
            <a:r>
              <a:rPr lang="en-US" sz="2400" b="1" dirty="0" err="1"/>
              <a:t>Practise</a:t>
            </a:r>
            <a:r>
              <a:rPr lang="en-US" sz="2400" b="1" dirty="0"/>
              <a:t> the sentences.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8F5EEC9-1413-1E6E-175F-C7FB3B25AAA0}"/>
              </a:ext>
            </a:extLst>
          </p:cNvPr>
          <p:cNvSpPr txBox="1"/>
          <p:nvPr/>
        </p:nvSpPr>
        <p:spPr>
          <a:xfrm>
            <a:off x="628983" y="2252069"/>
            <a:ext cx="11478562" cy="3811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180340" algn="l"/>
              </a:tabLst>
            </a:pP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tried sailing a yacht, and he did it well.</a:t>
            </a:r>
            <a:endParaRPr lang="en-VN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180340" algn="l"/>
              </a:tabLst>
            </a:pP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We’ve made a class yearbook. It looks wonderful. </a:t>
            </a:r>
            <a:endParaRPr lang="en-VN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180340" algn="l"/>
              </a:tabLst>
            </a:pP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They awarded him a gold medal yesterday.</a:t>
            </a:r>
            <a:endParaRPr lang="en-VN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Youngsters should be aware of their responsibilities.</a:t>
            </a:r>
            <a:endParaRPr lang="en-VN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  <a:ea typeface="Times New Roman" panose="02020603050405020304" pitchFamily="18" charset="0"/>
              </a:rPr>
              <a:t>5. They haven’t yet understood the role of wildlife.</a:t>
            </a:r>
            <a:r>
              <a:rPr lang="en-VN" sz="3200" dirty="0">
                <a:effectLst/>
              </a:rPr>
              <a:t> </a:t>
            </a:r>
            <a:endParaRPr lang="en-US" sz="3200" dirty="0">
              <a:effectLst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1847F1-A3A2-2C9C-1435-F0AA8A42A7D3}"/>
              </a:ext>
            </a:extLst>
          </p:cNvPr>
          <p:cNvCxnSpPr>
            <a:cxnSpLocks/>
          </p:cNvCxnSpPr>
          <p:nvPr/>
        </p:nvCxnSpPr>
        <p:spPr>
          <a:xfrm>
            <a:off x="3848001" y="2923446"/>
            <a:ext cx="10397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B7AC19E-1EF7-8690-C080-38E8CAF5BB5E}"/>
              </a:ext>
            </a:extLst>
          </p:cNvPr>
          <p:cNvSpPr/>
          <p:nvPr/>
        </p:nvSpPr>
        <p:spPr>
          <a:xfrm>
            <a:off x="7031366" y="2488783"/>
            <a:ext cx="1048588" cy="470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95973B-57E2-9862-61B9-8409D88C0195}"/>
              </a:ext>
            </a:extLst>
          </p:cNvPr>
          <p:cNvSpPr/>
          <p:nvPr/>
        </p:nvSpPr>
        <p:spPr>
          <a:xfrm>
            <a:off x="7277693" y="3164334"/>
            <a:ext cx="1993897" cy="5353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453830-F754-51E3-CFA6-306F8FD9D682}"/>
              </a:ext>
            </a:extLst>
          </p:cNvPr>
          <p:cNvCxnSpPr>
            <a:cxnSpLocks/>
          </p:cNvCxnSpPr>
          <p:nvPr/>
        </p:nvCxnSpPr>
        <p:spPr>
          <a:xfrm>
            <a:off x="4430367" y="3627091"/>
            <a:ext cx="1339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ED868EA-B633-F587-6F2F-390997EB3D67}"/>
              </a:ext>
            </a:extLst>
          </p:cNvPr>
          <p:cNvSpPr/>
          <p:nvPr/>
        </p:nvSpPr>
        <p:spPr>
          <a:xfrm>
            <a:off x="1863920" y="3848986"/>
            <a:ext cx="1651116" cy="6804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190F78-2B63-5EA5-FF7C-4CAA200CB8F6}"/>
              </a:ext>
            </a:extLst>
          </p:cNvPr>
          <p:cNvCxnSpPr>
            <a:cxnSpLocks/>
          </p:cNvCxnSpPr>
          <p:nvPr/>
        </p:nvCxnSpPr>
        <p:spPr>
          <a:xfrm>
            <a:off x="6420670" y="4376733"/>
            <a:ext cx="16511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887082BC-AF9D-6F16-6D5A-D38F556963CD}"/>
              </a:ext>
            </a:extLst>
          </p:cNvPr>
          <p:cNvSpPr/>
          <p:nvPr/>
        </p:nvSpPr>
        <p:spPr>
          <a:xfrm>
            <a:off x="4574682" y="4657060"/>
            <a:ext cx="1209430" cy="5528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A976AF-A74B-1A28-6417-4F4A7D6CD55C}"/>
              </a:ext>
            </a:extLst>
          </p:cNvPr>
          <p:cNvCxnSpPr>
            <a:cxnSpLocks/>
          </p:cNvCxnSpPr>
          <p:nvPr/>
        </p:nvCxnSpPr>
        <p:spPr>
          <a:xfrm>
            <a:off x="1125603" y="5119906"/>
            <a:ext cx="16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38B910F9-A48B-8176-6B14-7B7F2336FCAF}"/>
              </a:ext>
            </a:extLst>
          </p:cNvPr>
          <p:cNvSpPr/>
          <p:nvPr/>
        </p:nvSpPr>
        <p:spPr>
          <a:xfrm>
            <a:off x="7640720" y="5413162"/>
            <a:ext cx="1503977" cy="608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52D242-FCC1-E4A3-B104-892A924E1E49}"/>
              </a:ext>
            </a:extLst>
          </p:cNvPr>
          <p:cNvCxnSpPr>
            <a:cxnSpLocks/>
          </p:cNvCxnSpPr>
          <p:nvPr/>
        </p:nvCxnSpPr>
        <p:spPr>
          <a:xfrm>
            <a:off x="3207381" y="5936354"/>
            <a:ext cx="68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029">
            <a:hlinkClick r:id="" action="ppaction://media"/>
            <a:extLst>
              <a:ext uri="{FF2B5EF4-FFF2-40B4-BE49-F238E27FC236}">
                <a16:creationId xmlns:a16="http://schemas.microsoft.com/office/drawing/2014/main" id="{ACF9DE3E-A541-99B0-2BD1-01F204FCBC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87706" y="1510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0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562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3" grpId="0" animBg="1"/>
      <p:bldP spid="23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Vocabulary: The lexical items related to experiences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Pronunciation: How to correctly pronounce words that contain the sounds: /</a:t>
            </a:r>
            <a:r>
              <a:rPr lang="en-US" sz="3600" dirty="0">
                <a:cs typeface="Calibri" panose="020F0502020204030204" pitchFamily="34" charset="0"/>
              </a:rPr>
              <a:t>j</a:t>
            </a:r>
            <a:r>
              <a:rPr lang="en-US" sz="3600" dirty="0"/>
              <a:t>/ and /w/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04" y="1099348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7132933" cy="33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Do exercises in the workbook.</a:t>
            </a:r>
          </a:p>
          <a:p>
            <a:pPr marL="571500" indent="-5715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Find 10 more words describing experiences that have the sound /j/ or /w/.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9200" cy="34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54406" y="2593320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760999"/>
            <a:ext cx="1971675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20544" y="5193084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839" y="2000915"/>
            <a:ext cx="5755112" cy="171107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vi-VN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an activity next to each picture.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Complete each sentence with an adjective in the box.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the correct answer A, B, C or D.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860451"/>
            <a:ext cx="5743692" cy="18943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Pronunciation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and repeat the words. Pay attention to the sounds /j/ and /w/.	</a:t>
            </a:r>
            <a:r>
              <a:rPr lang="en-VN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Listen to the sentences. Underline the words with /j/ and circle the words with /w/.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567288" cy="118416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655000" y="2902123"/>
            <a:ext cx="1499407" cy="8588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640836" y="4061723"/>
            <a:ext cx="1097665" cy="113136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501384" y="2096125"/>
            <a:ext cx="6511644" cy="5925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Work in 4 teams 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Act out some learnt vocabulary given by the teacher one by one  and let their team members guess the word.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The team with the most correct answers in the fastest time is the winner.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4" y="1252214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2"/>
                </a:solidFill>
              </a:rPr>
              <a:t>HOT SEAT!!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49824" y="3896102"/>
            <a:ext cx="331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501384" y="2210425"/>
            <a:ext cx="7545508" cy="444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experience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eco-tour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memorable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 thrilling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5. brilliant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6. tribal dance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4" y="1252214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2"/>
                </a:solidFill>
              </a:rPr>
              <a:t>VOCABULARY LIST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49824" y="3896102"/>
            <a:ext cx="331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18992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0" y="152872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learning by rote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</a:t>
            </a:r>
            <a:r>
              <a:rPr lang="en-US" sz="6000" b="1" dirty="0" err="1">
                <a:solidFill>
                  <a:srgbClr val="AD4F0F"/>
                </a:solidFill>
                <a:cs typeface="Calibri" panose="020F0502020204030204" pitchFamily="34" charset="0"/>
              </a:rPr>
              <a:t>phr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91915" y="516503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học</a:t>
            </a:r>
            <a:r>
              <a:rPr lang="en-US" sz="4800" dirty="0"/>
              <a:t> </a:t>
            </a:r>
            <a:r>
              <a:rPr lang="en-US" sz="4800" dirty="0" err="1"/>
              <a:t>thuộc</a:t>
            </a:r>
            <a:r>
              <a:rPr lang="en-US" sz="4800" dirty="0"/>
              <a:t> </a:t>
            </a:r>
            <a:r>
              <a:rPr lang="en-US" sz="4800" dirty="0" err="1"/>
              <a:t>lòng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42568" y="3761138"/>
            <a:ext cx="4834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lɜːnɪŋ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baɪ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rəʊt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Learn">
            <a:hlinkClick r:id="" action="ppaction://media"/>
            <a:extLst>
              <a:ext uri="{FF2B5EF4-FFF2-40B4-BE49-F238E27FC236}">
                <a16:creationId xmlns:a16="http://schemas.microsoft.com/office/drawing/2014/main" id="{7AEA0CCE-B24A-5DF6-5625-60879AAA87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9284" y="3720681"/>
            <a:ext cx="812800" cy="812800"/>
          </a:xfrm>
          <a:prstGeom prst="rect">
            <a:avLst/>
          </a:prstGeom>
        </p:spPr>
      </p:pic>
      <p:pic>
        <p:nvPicPr>
          <p:cNvPr id="1026" name="Picture 2" descr="The Rote Learning Method - Hack Your Brain to Improve Memory">
            <a:extLst>
              <a:ext uri="{FF2B5EF4-FFF2-40B4-BE49-F238E27FC236}">
                <a16:creationId xmlns:a16="http://schemas.microsoft.com/office/drawing/2014/main" id="{E1AD5A2C-EC23-F848-CA7F-D81053B19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08" y="2784432"/>
            <a:ext cx="4714482" cy="376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172" y="185980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campus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20627" y="4525258"/>
            <a:ext cx="73248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khuôn viên </a:t>
            </a:r>
          </a:p>
          <a:p>
            <a:pPr lvl="0" algn="ctr"/>
            <a:r>
              <a:rPr lang="vi-VN" sz="4800" dirty="0"/>
              <a:t>trường học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883028" y="3413971"/>
            <a:ext cx="31811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kæmpəs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University Clip Art Images - Free Download on Freepik">
            <a:extLst>
              <a:ext uri="{FF2B5EF4-FFF2-40B4-BE49-F238E27FC236}">
                <a16:creationId xmlns:a16="http://schemas.microsoft.com/office/drawing/2014/main" id="{20482E65-DE50-F1B1-9670-D99AD9912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28" y="2915879"/>
            <a:ext cx="5543265" cy="335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ampus__gb_1">
            <a:hlinkClick r:id="" action="ppaction://media"/>
            <a:extLst>
              <a:ext uri="{FF2B5EF4-FFF2-40B4-BE49-F238E27FC236}">
                <a16:creationId xmlns:a16="http://schemas.microsoft.com/office/drawing/2014/main" id="{2A7B89AB-5161-CCEC-7553-7901787AC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8167" y="3492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172" y="185980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err="1">
                <a:solidFill>
                  <a:srgbClr val="AD4F0F"/>
                </a:solidFill>
              </a:rPr>
              <a:t>snorkelling</a:t>
            </a:r>
            <a:r>
              <a:rPr lang="en-US" sz="8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57203" y="4525258"/>
            <a:ext cx="7324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lặn với ống thở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0079" y="3413971"/>
            <a:ext cx="31870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snɔːkəlɪŋ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norkel Clipart: Over 1,145 Royalty-Free Licensable Stock Vectors &amp; Vector  Art | Shutterstock">
            <a:extLst>
              <a:ext uri="{FF2B5EF4-FFF2-40B4-BE49-F238E27FC236}">
                <a16:creationId xmlns:a16="http://schemas.microsoft.com/office/drawing/2014/main" id="{10E70886-863B-4991-6B6E-8149EC2F2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2"/>
          <a:stretch/>
        </p:blipFill>
        <p:spPr bwMode="auto">
          <a:xfrm>
            <a:off x="7067678" y="2332742"/>
            <a:ext cx="4038600" cy="33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norkelling__gb_1">
            <a:hlinkClick r:id="" action="ppaction://media"/>
            <a:extLst>
              <a:ext uri="{FF2B5EF4-FFF2-40B4-BE49-F238E27FC236}">
                <a16:creationId xmlns:a16="http://schemas.microsoft.com/office/drawing/2014/main" id="{8176ADE8-41BD-3332-709A-BCFF0646C1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8167" y="34351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2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172" y="185980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performance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57203" y="4525258"/>
            <a:ext cx="7324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Buổi/màn biểu diễn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1614" y="3413971"/>
            <a:ext cx="36840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pəˈfɔːməns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erformance__gb_2">
            <a:hlinkClick r:id="" action="ppaction://media"/>
            <a:extLst>
              <a:ext uri="{FF2B5EF4-FFF2-40B4-BE49-F238E27FC236}">
                <a16:creationId xmlns:a16="http://schemas.microsoft.com/office/drawing/2014/main" id="{6DBF1D09-E98B-0A6E-2BA5-55AF827733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513" y="3505397"/>
            <a:ext cx="812800" cy="812800"/>
          </a:xfrm>
          <a:prstGeom prst="rect">
            <a:avLst/>
          </a:prstGeom>
        </p:spPr>
      </p:pic>
      <p:pic>
        <p:nvPicPr>
          <p:cNvPr id="4098" name="Picture 2" descr="Kids Music Stock Illustrations – 22,980 Kids Music Stock Illustrations,  Vectors &amp; Clipart - Dreamstime">
            <a:extLst>
              <a:ext uri="{FF2B5EF4-FFF2-40B4-BE49-F238E27FC236}">
                <a16:creationId xmlns:a16="http://schemas.microsoft.com/office/drawing/2014/main" id="{80E02AE7-589C-42A2-842A-EA9478F79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12" y="3413971"/>
            <a:ext cx="5105365" cy="302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3611</TotalTime>
  <Words>1031</Words>
  <Application>Microsoft Office PowerPoint</Application>
  <PresentationFormat>Widescreen</PresentationFormat>
  <Paragraphs>204</Paragraphs>
  <Slides>27</Slides>
  <Notes>24</Notes>
  <HiddenSlides>0</HiddenSlides>
  <MMClips>18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NCC</cp:lastModifiedBy>
  <cp:revision>225</cp:revision>
  <dcterms:created xsi:type="dcterms:W3CDTF">2020-12-09T02:04:09Z</dcterms:created>
  <dcterms:modified xsi:type="dcterms:W3CDTF">2024-11-30T02:35:46Z</dcterms:modified>
</cp:coreProperties>
</file>