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82" r:id="rId2"/>
    <p:sldId id="283" r:id="rId3"/>
    <p:sldId id="286" r:id="rId4"/>
    <p:sldId id="285" r:id="rId5"/>
    <p:sldId id="284" r:id="rId6"/>
    <p:sldId id="287" r:id="rId7"/>
    <p:sldId id="288" r:id="rId8"/>
    <p:sldId id="309" r:id="rId9"/>
    <p:sldId id="289" r:id="rId10"/>
    <p:sldId id="290" r:id="rId11"/>
    <p:sldId id="291" r:id="rId12"/>
    <p:sldId id="311" r:id="rId13"/>
    <p:sldId id="312" r:id="rId14"/>
    <p:sldId id="314" r:id="rId15"/>
    <p:sldId id="292" r:id="rId16"/>
    <p:sldId id="296" r:id="rId17"/>
    <p:sldId id="294" r:id="rId18"/>
    <p:sldId id="295" r:id="rId19"/>
    <p:sldId id="297" r:id="rId20"/>
    <p:sldId id="298" r:id="rId21"/>
    <p:sldId id="315" r:id="rId22"/>
    <p:sldId id="317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7" d="100"/>
          <a:sy n="67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9D899-34A6-4D01-89EB-764166FDF1B6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89EDD-5DC1-43AE-8FA7-4729015D0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6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AE146-54D5-4E80-A14A-A1C9C6BAC0C0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AADA3-0230-4859-AB8E-025E18AB2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50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AADA3-0230-4859-AB8E-025E18AB25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9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1C8F2-E9A9-4E0B-A16B-8F8B2AE0D6BB}" type="datetimeFigureOut">
              <a:rPr lang="en-US" smtClean="0"/>
              <a:t>18/10/2021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6DA02-D686-4FC8-91B6-C68FBFBDB6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24"/>
          <p:cNvSpPr txBox="1"/>
          <p:nvPr/>
        </p:nvSpPr>
        <p:spPr>
          <a:xfrm>
            <a:off x="2601912" y="536575"/>
            <a:ext cx="4092575" cy="4540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spcAft>
                <a:spcPts val="0"/>
              </a:spcAft>
            </a:pPr>
            <a:endParaRPr lang="en-US" sz="85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159603"/>
            <a:ext cx="8991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2 : CÁC THỂ CỦA CHẤT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438400" y="838200"/>
            <a:ext cx="4800600" cy="6019800"/>
            <a:chOff x="4220482" y="313510"/>
            <a:chExt cx="4414066" cy="5617028"/>
          </a:xfrm>
        </p:grpSpPr>
        <p:pic>
          <p:nvPicPr>
            <p:cNvPr id="12" name="Shape 5"/>
            <p:cNvPicPr/>
            <p:nvPr/>
          </p:nvPicPr>
          <p:blipFill>
            <a:blip r:embed="rId2"/>
            <a:stretch/>
          </p:blipFill>
          <p:spPr>
            <a:xfrm>
              <a:off x="4220482" y="313510"/>
              <a:ext cx="4414066" cy="5617028"/>
            </a:xfrm>
            <a:prstGeom prst="rect">
              <a:avLst/>
            </a:prstGeom>
          </p:spPr>
        </p:pic>
        <p:pic>
          <p:nvPicPr>
            <p:cNvPr id="13" name="Shape 1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/>
          </p:blipFill>
          <p:spPr>
            <a:xfrm>
              <a:off x="7707086" y="4833257"/>
              <a:ext cx="927462" cy="966652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07555"/>
              </p:ext>
            </p:extLst>
          </p:nvPr>
        </p:nvGraphicFramePr>
        <p:xfrm>
          <a:off x="1" y="762000"/>
          <a:ext cx="9144000" cy="5105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4825">
                  <a:extLst>
                    <a:ext uri="{9D8B030D-6E8A-4147-A177-3AD203B41FA5}">
                      <a16:colId xmlns="" xmlns:a16="http://schemas.microsoft.com/office/drawing/2014/main" val="734562497"/>
                    </a:ext>
                  </a:extLst>
                </a:gridCol>
                <a:gridCol w="1313385">
                  <a:extLst>
                    <a:ext uri="{9D8B030D-6E8A-4147-A177-3AD203B41FA5}">
                      <a16:colId xmlns="" xmlns:a16="http://schemas.microsoft.com/office/drawing/2014/main" val="4042106306"/>
                    </a:ext>
                  </a:extLst>
                </a:gridCol>
                <a:gridCol w="2208922">
                  <a:extLst>
                    <a:ext uri="{9D8B030D-6E8A-4147-A177-3AD203B41FA5}">
                      <a16:colId xmlns="" xmlns:a16="http://schemas.microsoft.com/office/drawing/2014/main" val="1946183696"/>
                    </a:ext>
                  </a:extLst>
                </a:gridCol>
                <a:gridCol w="1888434">
                  <a:extLst>
                    <a:ext uri="{9D8B030D-6E8A-4147-A177-3AD203B41FA5}">
                      <a16:colId xmlns="" xmlns:a16="http://schemas.microsoft.com/office/drawing/2014/main" val="1093483351"/>
                    </a:ext>
                  </a:extLst>
                </a:gridCol>
                <a:gridCol w="1888434">
                  <a:extLst>
                    <a:ext uri="{9D8B030D-6E8A-4147-A177-3AD203B41FA5}">
                      <a16:colId xmlns="" xmlns:a16="http://schemas.microsoft.com/office/drawing/2014/main" val="1001277546"/>
                    </a:ext>
                  </a:extLst>
                </a:gridCol>
              </a:tblGrid>
              <a:tr h="19543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u="none" strike="noStrike" dirty="0">
                          <a:effectLst/>
                        </a:rPr>
                        <a:t>Chất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u="none" strike="noStrike" dirty="0">
                          <a:effectLst/>
                        </a:rPr>
                        <a:t>Thể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 dirty="0" err="1">
                          <a:effectLst/>
                        </a:rPr>
                        <a:t>Đặc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 smtClean="0">
                          <a:effectLst/>
                        </a:rPr>
                        <a:t>điểm</a:t>
                      </a:r>
                      <a:r>
                        <a:rPr lang="en-US" sz="24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 dirty="0" err="1" smtClean="0">
                          <a:effectLst/>
                        </a:rPr>
                        <a:t>liên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400" u="none" strike="noStrike" baseline="0" dirty="0" err="1" smtClean="0">
                          <a:effectLst/>
                        </a:rPr>
                        <a:t>kết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u="none" strike="noStrike" dirty="0" err="1">
                          <a:effectLst/>
                        </a:rPr>
                        <a:t>Có</a:t>
                      </a:r>
                      <a:r>
                        <a:rPr lang="en-US" sz="2400" u="none" strike="noStrike" dirty="0">
                          <a:effectLst/>
                        </a:rPr>
                        <a:t> h</a:t>
                      </a:r>
                      <a:r>
                        <a:rPr lang="vi-VN" sz="2400" u="none" strike="noStrike" dirty="0">
                          <a:effectLst/>
                        </a:rPr>
                        <a:t>ình dạng xác định không?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u="none" strike="noStrike" dirty="0">
                          <a:effectLst/>
                        </a:rPr>
                        <a:t>Có thể nén không?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41230960"/>
                  </a:ext>
                </a:extLst>
              </a:tr>
              <a:tr h="105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u="none" strike="noStrike" dirty="0">
                          <a:effectLst/>
                        </a:rPr>
                        <a:t>Nước đá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99072028"/>
                  </a:ext>
                </a:extLst>
              </a:tr>
              <a:tr h="105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u="none" strike="noStrike" dirty="0">
                          <a:effectLst/>
                        </a:rPr>
                        <a:t>Nước lỏng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05092597"/>
                  </a:ext>
                </a:extLst>
              </a:tr>
              <a:tr h="105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 u="none" strike="noStrike" dirty="0">
                          <a:effectLst/>
                        </a:rPr>
                        <a:t>Hơi nước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25713112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"/>
            <a:ext cx="636270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u="sng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Quan sát hình  8.2/36 sgk hoàn </a:t>
            </a:r>
            <a:r>
              <a:rPr lang="en-US" sz="20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0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u="sng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0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2895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Rắn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4876800"/>
            <a:ext cx="1130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Khí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hơi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3900" y="4038600"/>
            <a:ext cx="105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Lỏng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53102" y="2895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Có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3102" y="4038600"/>
            <a:ext cx="118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Không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3102" y="5044420"/>
            <a:ext cx="118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Không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200" y="2895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Rất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khó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70800" y="504442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Dễ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58100" y="4038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Khó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800" y="2514600"/>
            <a:ext cx="2971800" cy="1350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40000"/>
              </a:lnSpc>
              <a:spcAft>
                <a:spcPts val="400"/>
              </a:spcAft>
              <a:buClr>
                <a:srgbClr val="000000"/>
              </a:buClr>
              <a:buSzPts val="1000"/>
              <a:tabLst>
                <a:tab pos="501650" algn="l"/>
              </a:tabLs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hạt liên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40000"/>
              </a:lnSpc>
              <a:spcAft>
                <a:spcPts val="400"/>
              </a:spcAft>
              <a:buClr>
                <a:srgbClr val="000000"/>
              </a:buClr>
              <a:buSzPts val="1000"/>
              <a:tabLst>
                <a:tab pos="501650" algn="l"/>
              </a:tabLst>
            </a:pP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 chẽ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52800" y="3896559"/>
            <a:ext cx="198483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Các hạt liên 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kết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lỏng lẻo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07828" y="4800600"/>
            <a:ext cx="248337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Các hạt chuyển 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động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tự do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4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7" grpId="0"/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1981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685800"/>
            <a:ext cx="8001000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b="1" dirty="0" err="1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r>
              <a:rPr 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/>
              <a:t>Các </a:t>
            </a:r>
            <a:r>
              <a:rPr lang="vi-VN" sz="3200" dirty="0"/>
              <a:t>hạt liên kết chặt </a:t>
            </a:r>
            <a:r>
              <a:rPr lang="vi-VN" sz="3200" dirty="0" smtClean="0"/>
              <a:t>chẽ</a:t>
            </a:r>
            <a:endParaRPr lang="en-US" sz="3200" dirty="0" smtClean="0"/>
          </a:p>
          <a:p>
            <a:pPr lvl="0"/>
            <a:r>
              <a:rPr lang="en-US" sz="3200" dirty="0" smtClean="0"/>
              <a:t>- </a:t>
            </a:r>
            <a:r>
              <a:rPr lang="vi-VN" sz="3200" dirty="0" smtClean="0"/>
              <a:t>Có hình dạng và thể tích xác định.</a:t>
            </a:r>
            <a:endParaRPr lang="en-US" sz="3200" dirty="0" smtClean="0"/>
          </a:p>
          <a:p>
            <a:pPr lvl="0"/>
            <a:r>
              <a:rPr lang="en-US" sz="3200" dirty="0" smtClean="0"/>
              <a:t>- </a:t>
            </a:r>
            <a:r>
              <a:rPr lang="vi-VN" sz="3200" dirty="0" smtClean="0"/>
              <a:t>Rất </a:t>
            </a:r>
            <a:r>
              <a:rPr lang="vi-VN" sz="3200" dirty="0"/>
              <a:t>khó bị nén</a:t>
            </a:r>
            <a:r>
              <a:rPr lang="vi-VN" sz="3200" dirty="0" smtClean="0"/>
              <a:t>.</a:t>
            </a:r>
            <a:endParaRPr lang="en-US" sz="32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667000"/>
            <a:ext cx="85344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b="1" dirty="0" err="1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lvl="0"/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/>
              <a:t>Các </a:t>
            </a:r>
            <a:r>
              <a:rPr lang="vi-VN" sz="2800" dirty="0"/>
              <a:t>hạt liên kết lỏng lẻo.</a:t>
            </a:r>
            <a:endParaRPr lang="en-US" sz="2800" dirty="0"/>
          </a:p>
          <a:p>
            <a:pPr lvl="0"/>
            <a:r>
              <a:rPr lang="en-US" sz="2800" dirty="0" smtClean="0"/>
              <a:t>- </a:t>
            </a:r>
            <a:r>
              <a:rPr lang="vi-VN" sz="2800" dirty="0" smtClean="0"/>
              <a:t>Có </a:t>
            </a:r>
            <a:r>
              <a:rPr lang="vi-VN" sz="2800" dirty="0"/>
              <a:t>hình dạng không xác định, có thể tích xác định.</a:t>
            </a:r>
            <a:endParaRPr lang="en-US" sz="2800" dirty="0"/>
          </a:p>
          <a:p>
            <a:r>
              <a:rPr lang="en-US" sz="2800" dirty="0" smtClean="0"/>
              <a:t>- </a:t>
            </a:r>
            <a:r>
              <a:rPr lang="vi-VN" sz="2800" dirty="0" smtClean="0"/>
              <a:t>Khó </a:t>
            </a:r>
            <a:r>
              <a:rPr lang="vi-VN" sz="2800" dirty="0"/>
              <a:t>bị </a:t>
            </a:r>
            <a:r>
              <a:rPr lang="vi-VN" sz="2800" dirty="0" smtClean="0"/>
              <a:t>nén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4419600"/>
            <a:ext cx="85344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b="1" dirty="0" err="1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2800" dirty="0" smtClean="0"/>
              <a:t>- </a:t>
            </a:r>
            <a:r>
              <a:rPr lang="vi-VN" sz="2800" dirty="0" smtClean="0"/>
              <a:t>Các </a:t>
            </a:r>
            <a:r>
              <a:rPr lang="vi-VN" sz="2800" dirty="0"/>
              <a:t>hạt chuyển động tự </a:t>
            </a:r>
            <a:r>
              <a:rPr lang="vi-VN" sz="2800" dirty="0" smtClean="0"/>
              <a:t>do</a:t>
            </a:r>
            <a:endParaRPr lang="en-US" sz="2800" dirty="0" smtClean="0"/>
          </a:p>
          <a:p>
            <a:pPr lvl="0"/>
            <a:r>
              <a:rPr lang="en-US" sz="2800" dirty="0" smtClean="0"/>
              <a:t>- </a:t>
            </a:r>
            <a:r>
              <a:rPr lang="vi-VN" sz="2800" dirty="0" smtClean="0"/>
              <a:t>Có </a:t>
            </a:r>
            <a:r>
              <a:rPr lang="vi-VN" sz="2800" dirty="0"/>
              <a:t>hình dạng và thể tích không xác định.</a:t>
            </a:r>
            <a:endParaRPr lang="en-US" sz="2800" dirty="0"/>
          </a:p>
          <a:p>
            <a:pPr lvl="0"/>
            <a:r>
              <a:rPr lang="en-US" sz="2800" dirty="0" smtClean="0"/>
              <a:t>- </a:t>
            </a:r>
            <a:r>
              <a:rPr lang="vi-VN" sz="2800" dirty="0" smtClean="0"/>
              <a:t>Dễ </a:t>
            </a:r>
            <a:r>
              <a:rPr lang="vi-VN" sz="2800" dirty="0"/>
              <a:t>bị nén.</a:t>
            </a:r>
            <a:endParaRPr lang="en-US" sz="2800" dirty="0"/>
          </a:p>
          <a:p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80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81000"/>
            <a:ext cx="76962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Bài cũ: </a:t>
            </a:r>
          </a:p>
          <a:p>
            <a:r>
              <a:rPr lang="en-US" sz="2800" b="1" smtClean="0"/>
              <a:t>1/ Cho các vật thể: cây cối,  giày dép, con vật, xe máy. Hãy chỉ ra đâu là vật thể tự nhiên, vật thể nhân tạo, vật hữu sinh, vật vô sinh?</a:t>
            </a:r>
          </a:p>
          <a:p>
            <a:r>
              <a:rPr lang="en-US" sz="3200" smtClean="0">
                <a:solidFill>
                  <a:srgbClr val="FF0000"/>
                </a:solidFill>
              </a:rPr>
              <a:t>Trả lời:   Vật thể  tự nhiên:  cây cối, con vật</a:t>
            </a:r>
          </a:p>
          <a:p>
            <a:r>
              <a:rPr lang="en-US" sz="3200">
                <a:solidFill>
                  <a:srgbClr val="FF0000"/>
                </a:solidFill>
              </a:rPr>
              <a:t> </a:t>
            </a:r>
            <a:r>
              <a:rPr lang="en-US" sz="3200" smtClean="0">
                <a:solidFill>
                  <a:srgbClr val="FF0000"/>
                </a:solidFill>
              </a:rPr>
              <a:t>                Vật thể nhân tạo:  giày dép, xe máy</a:t>
            </a:r>
          </a:p>
          <a:p>
            <a:r>
              <a:rPr lang="en-US" sz="3200">
                <a:solidFill>
                  <a:srgbClr val="FF0000"/>
                </a:solidFill>
              </a:rPr>
              <a:t> </a:t>
            </a:r>
            <a:r>
              <a:rPr lang="en-US" sz="3200" smtClean="0">
                <a:solidFill>
                  <a:srgbClr val="FF0000"/>
                </a:solidFill>
              </a:rPr>
              <a:t>                 vật hữu sinh: </a:t>
            </a:r>
            <a:r>
              <a:rPr lang="en-US" sz="3200">
                <a:solidFill>
                  <a:srgbClr val="FF0000"/>
                </a:solidFill>
              </a:rPr>
              <a:t>cây </a:t>
            </a:r>
            <a:r>
              <a:rPr lang="en-US" sz="3200" smtClean="0">
                <a:solidFill>
                  <a:srgbClr val="FF0000"/>
                </a:solidFill>
              </a:rPr>
              <a:t>cối, </a:t>
            </a:r>
            <a:r>
              <a:rPr lang="en-US" sz="3200">
                <a:solidFill>
                  <a:srgbClr val="FF0000"/>
                </a:solidFill>
              </a:rPr>
              <a:t>con </a:t>
            </a:r>
            <a:r>
              <a:rPr lang="en-US" sz="3200" smtClean="0">
                <a:solidFill>
                  <a:srgbClr val="FF0000"/>
                </a:solidFill>
              </a:rPr>
              <a:t>vật</a:t>
            </a:r>
          </a:p>
          <a:p>
            <a:r>
              <a:rPr lang="en-US" sz="3200">
                <a:solidFill>
                  <a:srgbClr val="FF0000"/>
                </a:solidFill>
              </a:rPr>
              <a:t> </a:t>
            </a:r>
            <a:r>
              <a:rPr lang="en-US" sz="3200" smtClean="0">
                <a:solidFill>
                  <a:srgbClr val="FF0000"/>
                </a:solidFill>
              </a:rPr>
              <a:t>                  vật  vô sinh: giày </a:t>
            </a:r>
            <a:r>
              <a:rPr lang="en-US" sz="3200">
                <a:solidFill>
                  <a:srgbClr val="FF0000"/>
                </a:solidFill>
              </a:rPr>
              <a:t>dép, xe máy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3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7391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2/  Chất có thể tồn tại ở những thể nào? Cho ví dụ.</a:t>
            </a:r>
          </a:p>
          <a:p>
            <a:r>
              <a:rPr lang="en-US" sz="3200" smtClean="0">
                <a:solidFill>
                  <a:srgbClr val="FF0000"/>
                </a:solidFill>
              </a:rPr>
              <a:t>Trả lời:  Chất có thể tồn tại ở 3 thể: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solidFill>
                  <a:srgbClr val="FF0000"/>
                </a:solidFill>
              </a:rPr>
              <a:t>Thể  rắn:  nước đá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solidFill>
                  <a:srgbClr val="FF0000"/>
                </a:solidFill>
              </a:rPr>
              <a:t>Thể lỏng:  nước lỏng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solidFill>
                  <a:srgbClr val="FF0000"/>
                </a:solidFill>
              </a:rPr>
              <a:t>Thể khí: hơi nước</a:t>
            </a:r>
            <a:endParaRPr lang="en-US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55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24"/>
          <p:cNvSpPr txBox="1"/>
          <p:nvPr/>
        </p:nvSpPr>
        <p:spPr>
          <a:xfrm>
            <a:off x="2601912" y="536575"/>
            <a:ext cx="4092575" cy="4540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spcAft>
                <a:spcPts val="0"/>
              </a:spcAft>
            </a:pPr>
            <a:endParaRPr lang="en-US" sz="85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159603"/>
            <a:ext cx="8991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2 : CÁC THỂ CỦA CHẤT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438400" y="838200"/>
            <a:ext cx="4800600" cy="2514600"/>
            <a:chOff x="4220482" y="313510"/>
            <a:chExt cx="4414066" cy="5617028"/>
          </a:xfrm>
        </p:grpSpPr>
        <p:pic>
          <p:nvPicPr>
            <p:cNvPr id="12" name="Shape 5"/>
            <p:cNvPicPr/>
            <p:nvPr/>
          </p:nvPicPr>
          <p:blipFill>
            <a:blip r:embed="rId2"/>
            <a:stretch/>
          </p:blipFill>
          <p:spPr>
            <a:xfrm>
              <a:off x="4220482" y="313510"/>
              <a:ext cx="4414066" cy="5617028"/>
            </a:xfrm>
            <a:prstGeom prst="rect">
              <a:avLst/>
            </a:prstGeom>
          </p:spPr>
        </p:pic>
        <p:pic>
          <p:nvPicPr>
            <p:cNvPr id="13" name="Shape 1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/>
          </p:blipFill>
          <p:spPr>
            <a:xfrm>
              <a:off x="7707086" y="4833257"/>
              <a:ext cx="927462" cy="966652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228600" y="3468469"/>
            <a:ext cx="8839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8: SỰ ĐA DẠNG VÀ CÁC THỂ CƠ BẢN CỦA CHẤT. </a:t>
            </a:r>
          </a:p>
          <a:p>
            <a:pPr algn="ctr"/>
            <a:r>
              <a:rPr lang="en-US" sz="2800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CỦA CHẤT</a:t>
            </a:r>
            <a:r>
              <a:rPr lang="en-US" sz="2800" b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ctr">
              <a:buAutoNum type="arabicPeriod"/>
            </a:pPr>
            <a:r>
              <a:rPr lang="en-US" sz="2800" b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Sự đa dạng của chất</a:t>
            </a:r>
          </a:p>
          <a:p>
            <a:pPr algn="ctr"/>
            <a:r>
              <a:rPr lang="en-US" sz="2800" b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Các thể cơ bản của chất</a:t>
            </a:r>
          </a:p>
          <a:p>
            <a:pPr algn="ctr"/>
            <a:r>
              <a:rPr lang="en-US" sz="2800" b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chất.</a:t>
            </a:r>
            <a:endParaRPr lang="en-US" sz="2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48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4267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3.TÍNH CHẤT CỦA CHẤT </a:t>
            </a:r>
            <a:endParaRPr lang="en-US" sz="20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Shape 622"/>
          <p:cNvPicPr/>
          <p:nvPr/>
        </p:nvPicPr>
        <p:blipFill>
          <a:blip r:embed="rId2"/>
          <a:stretch/>
        </p:blipFill>
        <p:spPr>
          <a:xfrm>
            <a:off x="838200" y="619820"/>
            <a:ext cx="2665730" cy="2396430"/>
          </a:xfrm>
          <a:prstGeom prst="rect">
            <a:avLst/>
          </a:prstGeom>
        </p:spPr>
      </p:pic>
      <p:sp>
        <p:nvSpPr>
          <p:cNvPr id="6" name="Shape 624"/>
          <p:cNvSpPr txBox="1"/>
          <p:nvPr/>
        </p:nvSpPr>
        <p:spPr>
          <a:xfrm>
            <a:off x="2895600" y="2808605"/>
            <a:ext cx="2286000" cy="351155"/>
          </a:xfrm>
          <a:prstGeom prst="rect">
            <a:avLst/>
          </a:prstGeom>
          <a:solidFill>
            <a:schemeClr val="accent1">
              <a:tint val="40000"/>
            </a:schemeClr>
          </a:solidFill>
        </p:spPr>
        <p:txBody>
          <a:bodyPr lIns="0" tIns="0" rIns="0" bIns="0"/>
          <a:lstStyle/>
          <a:p>
            <a:pPr>
              <a:spcAft>
                <a:spcPts val="0"/>
              </a:spcAft>
            </a:pPr>
            <a:r>
              <a:rPr lang="vi-VN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Hình 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8</a:t>
            </a:r>
            <a:r>
              <a:rPr lang="vi-VN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.4</a:t>
            </a:r>
            <a:r>
              <a:rPr lang="vi-VN" sz="1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Than đá</a:t>
            </a:r>
            <a:endParaRPr lang="en-US" sz="16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Shape 630"/>
          <p:cNvSpPr txBox="1"/>
          <p:nvPr/>
        </p:nvSpPr>
        <p:spPr>
          <a:xfrm>
            <a:off x="6553200" y="4191000"/>
            <a:ext cx="2286000" cy="23209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241300" indent="-241300">
              <a:lnSpc>
                <a:spcPct val="110000"/>
              </a:lnSpc>
              <a:spcAft>
                <a:spcPts val="0"/>
              </a:spcAft>
            </a:pP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Em </a:t>
            </a:r>
            <a:r>
              <a:rPr lang="vi-VN" sz="20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hãy nhận xét </a:t>
            </a: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v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ề</a:t>
            </a: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thể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và </a:t>
            </a:r>
            <a:r>
              <a:rPr lang="vi-VN" sz="20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màu sắc của than đá, </a:t>
            </a: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d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ầ</a:t>
            </a: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u </a:t>
            </a:r>
            <a:r>
              <a:rPr lang="vi-VN" sz="20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ăn, hơi nước trong các hình 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8</a:t>
            </a: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.4,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8</a:t>
            </a: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.5 </a:t>
            </a:r>
            <a:r>
              <a:rPr lang="vi-VN" sz="20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và 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8</a:t>
            </a:r>
            <a:r>
              <a:rPr lang="vi-VN" sz="20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.6</a:t>
            </a:r>
            <a:r>
              <a:rPr lang="vi-VN" sz="20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.</a:t>
            </a:r>
            <a:endParaRPr lang="en-US" sz="20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Shape 624"/>
          <p:cNvSpPr txBox="1"/>
          <p:nvPr/>
        </p:nvSpPr>
        <p:spPr>
          <a:xfrm>
            <a:off x="7326630" y="2743200"/>
            <a:ext cx="1588770" cy="351155"/>
          </a:xfrm>
          <a:prstGeom prst="rect">
            <a:avLst/>
          </a:prstGeom>
          <a:solidFill>
            <a:schemeClr val="accent1">
              <a:tint val="40000"/>
            </a:schemeClr>
          </a:solidFill>
        </p:spPr>
        <p:txBody>
          <a:bodyPr lIns="0" tIns="0" rIns="0" bIns="0"/>
          <a:lstStyle/>
          <a:p>
            <a:pPr>
              <a:spcAft>
                <a:spcPts val="0"/>
              </a:spcAft>
            </a:pPr>
            <a:r>
              <a:rPr lang="vi-VN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Hình 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8</a:t>
            </a:r>
            <a:r>
              <a:rPr lang="vi-VN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5</a:t>
            </a:r>
            <a:r>
              <a:rPr lang="vi-VN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Dầu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ăn</a:t>
            </a:r>
            <a:endParaRPr lang="en-US" sz="16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Shape 624"/>
          <p:cNvSpPr txBox="1"/>
          <p:nvPr/>
        </p:nvSpPr>
        <p:spPr>
          <a:xfrm>
            <a:off x="533400" y="6506845"/>
            <a:ext cx="5440680" cy="3511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>
              <a:spcAft>
                <a:spcPts val="0"/>
              </a:spcAft>
            </a:pPr>
            <a:r>
              <a:rPr lang="vi-VN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Hình 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8</a:t>
            </a:r>
            <a:r>
              <a:rPr lang="vi-VN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6</a:t>
            </a:r>
            <a:r>
              <a:rPr lang="vi-VN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Hơi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nước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bốc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lên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ở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suối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nước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khoáng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6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nóng</a:t>
            </a:r>
            <a:endParaRPr lang="en-US" sz="16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638799" y="476311"/>
            <a:ext cx="1506856" cy="2901889"/>
            <a:chOff x="5638799" y="476311"/>
            <a:chExt cx="1506856" cy="2901889"/>
          </a:xfrm>
        </p:grpSpPr>
        <p:pic>
          <p:nvPicPr>
            <p:cNvPr id="4" name="Shape 626"/>
            <p:cNvPicPr/>
            <p:nvPr/>
          </p:nvPicPr>
          <p:blipFill>
            <a:blip r:embed="rId3"/>
            <a:stretch/>
          </p:blipFill>
          <p:spPr>
            <a:xfrm>
              <a:off x="5638800" y="476311"/>
              <a:ext cx="1506855" cy="2761554"/>
            </a:xfrm>
            <a:prstGeom prst="rect">
              <a:avLst/>
            </a:prstGeom>
          </p:spPr>
        </p:pic>
        <p:sp>
          <p:nvSpPr>
            <p:cNvPr id="10" name="Shape 624"/>
            <p:cNvSpPr txBox="1"/>
            <p:nvPr/>
          </p:nvSpPr>
          <p:spPr>
            <a:xfrm>
              <a:off x="5638799" y="3027045"/>
              <a:ext cx="1506855" cy="351155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/>
            <a:lstStyle/>
            <a:p>
              <a:pPr>
                <a:spcAft>
                  <a:spcPts val="0"/>
                </a:spcAft>
              </a:pPr>
              <a:endParaRPr lang="en-US" sz="1600" b="1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33400" y="3355280"/>
            <a:ext cx="5562600" cy="3075366"/>
            <a:chOff x="1680210" y="3355280"/>
            <a:chExt cx="4084320" cy="2027040"/>
          </a:xfrm>
        </p:grpSpPr>
        <p:pic>
          <p:nvPicPr>
            <p:cNvPr id="5" name="Shape 628"/>
            <p:cNvPicPr/>
            <p:nvPr/>
          </p:nvPicPr>
          <p:blipFill>
            <a:blip r:embed="rId4"/>
            <a:stretch/>
          </p:blipFill>
          <p:spPr>
            <a:xfrm>
              <a:off x="1680210" y="3355280"/>
              <a:ext cx="4084320" cy="1974850"/>
            </a:xfrm>
            <a:prstGeom prst="rect">
              <a:avLst/>
            </a:prstGeom>
          </p:spPr>
        </p:pic>
        <p:sp>
          <p:nvSpPr>
            <p:cNvPr id="12" name="Shape 624"/>
            <p:cNvSpPr txBox="1"/>
            <p:nvPr/>
          </p:nvSpPr>
          <p:spPr>
            <a:xfrm>
              <a:off x="1680210" y="5156200"/>
              <a:ext cx="2282190" cy="226120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/>
            <a:lstStyle/>
            <a:p>
              <a:pPr>
                <a:spcAft>
                  <a:spcPts val="0"/>
                </a:spcAft>
              </a:pPr>
              <a:endParaRPr lang="en-US" sz="1600" b="1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14" name="Cloud 13"/>
          <p:cNvSpPr/>
          <p:nvPr/>
        </p:nvSpPr>
        <p:spPr>
          <a:xfrm>
            <a:off x="6248400" y="3393245"/>
            <a:ext cx="2819400" cy="346475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7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  <p:bldP spid="8" grpId="0" animBg="1"/>
      <p:bldP spid="9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38"/>
          <p:cNvSpPr txBox="1"/>
          <p:nvPr/>
        </p:nvSpPr>
        <p:spPr>
          <a:xfrm>
            <a:off x="685801" y="4419600"/>
            <a:ext cx="7772400" cy="6858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215900" indent="-215900">
              <a:lnSpc>
                <a:spcPct val="110000"/>
              </a:lnSpc>
              <a:spcAft>
                <a:spcPts val="0"/>
              </a:spcAft>
            </a:pPr>
            <a:r>
              <a:rPr lang="en-US" sz="2000">
                <a:solidFill>
                  <a:srgbClr val="56E606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	</a:t>
            </a:r>
            <a:r>
              <a:rPr lang="en-US" sz="2000" smtClean="0">
                <a:latin typeface="Tahoma" panose="020B0604030504040204" pitchFamily="34" charset="0"/>
                <a:ea typeface="Tahoma" panose="020B0604030504040204" pitchFamily="34" charset="0"/>
              </a:rPr>
              <a:t>Báo cáo kết quả quan sát thí nghiệm</a:t>
            </a:r>
            <a:r>
              <a:rPr lang="vi-VN" sz="2000" smtClean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000" smtClean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về </a:t>
            </a:r>
            <a:r>
              <a:rPr lang="vi-VN" sz="2000" smtClean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sự </a:t>
            </a:r>
            <a:r>
              <a:rPr lang="vi-VN" sz="20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thay đổi nhiệt độ hiển thị trên nhiệt kế sau mỗi phút theo mẫu bảng </a:t>
            </a:r>
            <a:r>
              <a:rPr lang="en-US" sz="200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sau</a:t>
            </a:r>
            <a:r>
              <a:rPr lang="en-US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:</a:t>
            </a:r>
            <a:endParaRPr lang="en-US" sz="20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pic>
        <p:nvPicPr>
          <p:cNvPr id="4" name="Shape 634"/>
          <p:cNvPicPr/>
          <p:nvPr/>
        </p:nvPicPr>
        <p:blipFill>
          <a:blip r:embed="rId2"/>
          <a:stretch/>
        </p:blipFill>
        <p:spPr>
          <a:xfrm>
            <a:off x="1447800" y="1143000"/>
            <a:ext cx="5410200" cy="31242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125236"/>
              </p:ext>
            </p:extLst>
          </p:nvPr>
        </p:nvGraphicFramePr>
        <p:xfrm>
          <a:off x="914400" y="5257800"/>
          <a:ext cx="7239000" cy="1308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3000">
                  <a:extLst>
                    <a:ext uri="{9D8B030D-6E8A-4147-A177-3AD203B41FA5}">
                      <a16:colId xmlns="" xmlns:a16="http://schemas.microsoft.com/office/drawing/2014/main" val="2174670832"/>
                    </a:ext>
                  </a:extLst>
                </a:gridCol>
                <a:gridCol w="2413000">
                  <a:extLst>
                    <a:ext uri="{9D8B030D-6E8A-4147-A177-3AD203B41FA5}">
                      <a16:colId xmlns="" xmlns:a16="http://schemas.microsoft.com/office/drawing/2014/main" val="2170347022"/>
                    </a:ext>
                  </a:extLst>
                </a:gridCol>
                <a:gridCol w="2413000">
                  <a:extLst>
                    <a:ext uri="{9D8B030D-6E8A-4147-A177-3AD203B41FA5}">
                      <a16:colId xmlns="" xmlns:a16="http://schemas.microsoft.com/office/drawing/2014/main" val="78865682"/>
                    </a:ext>
                  </a:extLst>
                </a:gridCol>
              </a:tblGrid>
              <a:tr h="430022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Thời gian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Nhiệt độ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Thể của nước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55165511"/>
                  </a:ext>
                </a:extLst>
              </a:tr>
              <a:tr h="414016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83591954"/>
                  </a:ext>
                </a:extLst>
              </a:tr>
              <a:tr h="451363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?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0338165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467380"/>
            <a:ext cx="716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 :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6894"/>
            <a:ext cx="7924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solidFill>
                  <a:srgbClr val="FF0000"/>
                </a:solidFill>
              </a:rPr>
              <a:t>Hoạt động 4: Tìm hiểu một số tính  chất của chất</a:t>
            </a:r>
            <a:endParaRPr lang="en-US" sz="2800" b="1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98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002326"/>
              </p:ext>
            </p:extLst>
          </p:nvPr>
        </p:nvGraphicFramePr>
        <p:xfrm>
          <a:off x="0" y="1134579"/>
          <a:ext cx="8991600" cy="5037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200">
                  <a:extLst>
                    <a:ext uri="{9D8B030D-6E8A-4147-A177-3AD203B41FA5}">
                      <a16:colId xmlns="" xmlns:a16="http://schemas.microsoft.com/office/drawing/2014/main" val="2020622777"/>
                    </a:ext>
                  </a:extLst>
                </a:gridCol>
                <a:gridCol w="2986434">
                  <a:extLst>
                    <a:ext uri="{9D8B030D-6E8A-4147-A177-3AD203B41FA5}">
                      <a16:colId xmlns="" xmlns:a16="http://schemas.microsoft.com/office/drawing/2014/main" val="2636773932"/>
                    </a:ext>
                  </a:extLst>
                </a:gridCol>
                <a:gridCol w="3007966">
                  <a:extLst>
                    <a:ext uri="{9D8B030D-6E8A-4147-A177-3AD203B41FA5}">
                      <a16:colId xmlns="" xmlns:a16="http://schemas.microsoft.com/office/drawing/2014/main" val="9647827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5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Thời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gian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đun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nước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phút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5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Nhiệt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độ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(°C)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5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Sự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chuyển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thể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của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nước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2793301"/>
                  </a:ext>
                </a:extLst>
              </a:tr>
              <a:tr h="57512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35833683"/>
                  </a:ext>
                </a:extLst>
              </a:tr>
              <a:tr h="589390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53144"/>
                  </a:ext>
                </a:extLst>
              </a:tr>
              <a:tr h="57512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1027853"/>
                  </a:ext>
                </a:extLst>
              </a:tr>
              <a:tr h="57512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73988467"/>
                  </a:ext>
                </a:extLst>
              </a:tr>
              <a:tr h="589390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4948464"/>
                  </a:ext>
                </a:extLst>
              </a:tr>
              <a:tr h="57512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76590392"/>
                  </a:ext>
                </a:extLst>
              </a:tr>
              <a:tr h="575121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55602509"/>
                  </a:ext>
                </a:extLst>
              </a:tr>
              <a:tr h="602236"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55600" algn="ctr">
                        <a:lnSpc>
                          <a:spcPts val="1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265313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5400" y="1371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216400" y="13843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30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086600" y="1371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lỏng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270000" y="2057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244600" y="264217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244600" y="3237017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244600" y="3770084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244600" y="4385414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4984988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219200" y="5581124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6400" y="203257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45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216400" y="26052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60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216400" y="320385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75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216400" y="3800639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85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4064000" y="4397428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100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4038600" y="5006231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100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4038600" y="5615034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100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7099300" y="203315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lỏng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7099300" y="2652242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lỏng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7086600" y="3212767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lỏng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7073900" y="3787717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lỏng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7086600" y="4397427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hơi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7112000" y="4970189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hơi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7112000" y="5542951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hơi</a:t>
            </a:r>
            <a:endParaRPr lang="en-US" sz="3200" dirty="0"/>
          </a:p>
        </p:txBody>
      </p:sp>
      <p:sp>
        <p:nvSpPr>
          <p:cNvPr id="28" name="Rectangle 27"/>
          <p:cNvSpPr/>
          <p:nvPr/>
        </p:nvSpPr>
        <p:spPr>
          <a:xfrm>
            <a:off x="228600" y="76200"/>
            <a:ext cx="716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 :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75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71628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Shape 640"/>
          <p:cNvPicPr/>
          <p:nvPr/>
        </p:nvPicPr>
        <p:blipFill>
          <a:blip r:embed="rId2"/>
          <a:stretch/>
        </p:blipFill>
        <p:spPr>
          <a:xfrm>
            <a:off x="609600" y="1143000"/>
            <a:ext cx="3886200" cy="3809999"/>
          </a:xfrm>
          <a:prstGeom prst="rect">
            <a:avLst/>
          </a:prstGeom>
        </p:spPr>
      </p:pic>
      <p:pic>
        <p:nvPicPr>
          <p:cNvPr id="4" name="Shape 644"/>
          <p:cNvPicPr/>
          <p:nvPr/>
        </p:nvPicPr>
        <p:blipFill>
          <a:blip r:embed="rId3"/>
          <a:stretch/>
        </p:blipFill>
        <p:spPr>
          <a:xfrm>
            <a:off x="4953000" y="1181100"/>
            <a:ext cx="3733800" cy="3771899"/>
          </a:xfrm>
          <a:prstGeom prst="rect">
            <a:avLst/>
          </a:prstGeom>
        </p:spPr>
      </p:pic>
      <p:sp>
        <p:nvSpPr>
          <p:cNvPr id="5" name="Shape 642"/>
          <p:cNvSpPr txBox="1"/>
          <p:nvPr/>
        </p:nvSpPr>
        <p:spPr>
          <a:xfrm>
            <a:off x="1371600" y="4953000"/>
            <a:ext cx="1828800" cy="7620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spcAft>
                <a:spcPts val="0"/>
              </a:spcAft>
            </a:pPr>
            <a:r>
              <a:rPr lang="vi-VN" sz="20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vi-VN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Hoà tan muối ăn trong nước</a:t>
            </a:r>
            <a:endParaRPr lang="en-US" sz="20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hape 646"/>
          <p:cNvSpPr txBox="1"/>
          <p:nvPr/>
        </p:nvSpPr>
        <p:spPr>
          <a:xfrm>
            <a:off x="5943600" y="4953000"/>
            <a:ext cx="1905000" cy="7620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spcAft>
                <a:spcPts val="0"/>
              </a:spcAft>
            </a:pPr>
            <a:r>
              <a:rPr lang="vi-VN" sz="20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Trộn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dầu</a:t>
            </a:r>
            <a:r>
              <a:rPr lang="vi-VN" sz="20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vi-VN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ăn </a:t>
            </a:r>
            <a:endParaRPr lang="en-US" sz="2000" b="1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vi-VN" sz="2000" b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với </a:t>
            </a:r>
            <a:r>
              <a:rPr lang="vi-VN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nước</a:t>
            </a:r>
            <a:endParaRPr lang="en-US" sz="20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5562600"/>
            <a:ext cx="7162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nước?</a:t>
            </a:r>
            <a:endParaRPr lang="en-US" sz="28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96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716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 :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Shape 648"/>
          <p:cNvPicPr/>
          <p:nvPr/>
        </p:nvPicPr>
        <p:blipFill>
          <a:blip r:embed="rId2"/>
          <a:stretch/>
        </p:blipFill>
        <p:spPr>
          <a:xfrm>
            <a:off x="0" y="838200"/>
            <a:ext cx="9144000" cy="18957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2960072"/>
            <a:ext cx="7162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b="1" cap="none" spc="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2600" y="4122301"/>
            <a:ext cx="7162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en-US" sz="2800" b="1" cap="none" spc="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0700" y="5317431"/>
            <a:ext cx="7162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800" b="1" cap="none" spc="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18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724"/>
          <p:cNvSpPr txBox="1"/>
          <p:nvPr/>
        </p:nvSpPr>
        <p:spPr>
          <a:xfrm>
            <a:off x="2601912" y="536575"/>
            <a:ext cx="4092575" cy="4540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spcAft>
                <a:spcPts val="0"/>
              </a:spcAft>
            </a:pPr>
            <a:endParaRPr lang="en-US" sz="85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676" y="0"/>
            <a:ext cx="8991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8: SỰ ĐA DẠNG VÀ CÁC THỂ CƠ BẢN CỦA CHẤT. </a:t>
            </a:r>
          </a:p>
          <a:p>
            <a:pPr algn="ctr"/>
            <a:r>
              <a:rPr lang="en-US" sz="24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CỦA CHẤT.</a:t>
            </a:r>
            <a:endParaRPr lang="en-US" sz="2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914400"/>
            <a:ext cx="194930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u="sng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  <a:endParaRPr lang="en-US" sz="2000" b="1" u="sng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3999" y="1119446"/>
            <a:ext cx="6172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sự đa dạng của chất.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17072" y="1616343"/>
            <a:ext cx="739832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 bày được một số đặc điểm cơ bản ba thể rắn, lỏng, khí thông qua quan sát.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17073" y="2533562"/>
            <a:ext cx="739832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được ví dụ vế một số đặc điểm cơ bản ba thể của chất.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10145" y="3414272"/>
            <a:ext cx="740525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Nêu được một số tính chất của chất (tính chất vật lí, tính chất hoá học).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03218" y="4253805"/>
            <a:ext cx="741217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Nêu được các khái niệm vế sự nóng chảy, sự sôi, sự bay hơi, sự ngưng tụ, sự đông đặc.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3999" y="5181600"/>
            <a:ext cx="739139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Tiến hành được thí nghiệm vế sự chuyển thể của chất.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2376" y="5943600"/>
            <a:ext cx="745302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Trình bày được quá trình diễn ra sự chuyển thể: nóng chảy, sôi, bay hơi, đông đặc, ng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tụ.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3126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716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729734"/>
            <a:ext cx="289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vi-VN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 chất vật </a:t>
            </a:r>
            <a:r>
              <a:rPr lang="vi-VN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endParaRPr lang="en-US" sz="2800" b="1" dirty="0">
              <a:solidFill>
                <a:schemeClr val="accent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219200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i="1" dirty="0"/>
              <a:t>Không có sự tạo thành chất mới, bao gồm: </a:t>
            </a:r>
            <a:endParaRPr lang="en-US" sz="2400" i="1" dirty="0" smtClean="0"/>
          </a:p>
          <a:p>
            <a:r>
              <a:rPr lang="en-US" sz="2400" dirty="0" smtClean="0"/>
              <a:t>+</a:t>
            </a:r>
            <a:r>
              <a:rPr lang="vi-VN" sz="2400" dirty="0" smtClean="0"/>
              <a:t> </a:t>
            </a:r>
            <a:r>
              <a:rPr lang="vi-VN" sz="2400" dirty="0"/>
              <a:t>Thể (rắn, lỏng, khí).</a:t>
            </a:r>
            <a:endParaRPr lang="en-US" sz="2400" dirty="0"/>
          </a:p>
          <a:p>
            <a:pPr lvl="0"/>
            <a:r>
              <a:rPr lang="en-US" sz="2400" dirty="0" smtClean="0"/>
              <a:t>+  </a:t>
            </a:r>
            <a:r>
              <a:rPr lang="vi-VN" sz="2400" dirty="0" smtClean="0"/>
              <a:t>Màu </a:t>
            </a:r>
            <a:r>
              <a:rPr lang="vi-VN" sz="2400" dirty="0"/>
              <a:t>sắc, mùi, vị, hình dạng, kích thước, khối lượng.</a:t>
            </a:r>
            <a:endParaRPr lang="en-US" sz="2400" dirty="0"/>
          </a:p>
          <a:p>
            <a:pPr lvl="0"/>
            <a:r>
              <a:rPr lang="en-US" sz="2400" dirty="0" smtClean="0"/>
              <a:t>+ </a:t>
            </a:r>
            <a:r>
              <a:rPr lang="vi-VN" sz="2400" dirty="0" smtClean="0"/>
              <a:t>Tính </a:t>
            </a:r>
            <a:r>
              <a:rPr lang="vi-VN" sz="2400" dirty="0"/>
              <a:t>tan trong nước hoặc chất lỏng khác.</a:t>
            </a:r>
            <a:endParaRPr lang="en-US" sz="2400" dirty="0"/>
          </a:p>
          <a:p>
            <a:pPr lvl="0"/>
            <a:r>
              <a:rPr lang="en-US" sz="2400" dirty="0" smtClean="0"/>
              <a:t>+ </a:t>
            </a:r>
            <a:r>
              <a:rPr lang="vi-VN" sz="2400" dirty="0" smtClean="0"/>
              <a:t>Tính </a:t>
            </a:r>
            <a:r>
              <a:rPr lang="vi-VN" sz="2400" dirty="0"/>
              <a:t>nóng chảy, sôi của một chất.</a:t>
            </a:r>
            <a:endParaRPr lang="en-US" sz="2400" dirty="0"/>
          </a:p>
          <a:p>
            <a:pPr lvl="0"/>
            <a:r>
              <a:rPr lang="en-US" sz="2400" dirty="0" smtClean="0"/>
              <a:t>+ </a:t>
            </a:r>
            <a:r>
              <a:rPr lang="vi-VN" sz="2400" dirty="0" smtClean="0"/>
              <a:t>Tính </a:t>
            </a:r>
            <a:r>
              <a:rPr lang="vi-VN" sz="2400" dirty="0"/>
              <a:t>dẫn nhiệt, dẫn điện.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33400" y="4172704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i="1" dirty="0" smtClean="0"/>
              <a:t>Có </a:t>
            </a:r>
            <a:r>
              <a:rPr lang="vi-VN" sz="2400" i="1" dirty="0"/>
              <a:t>sự tạo thành chất mới, như:</a:t>
            </a:r>
            <a:endParaRPr lang="en-US" sz="2400" i="1" dirty="0"/>
          </a:p>
          <a:p>
            <a:pPr lvl="0"/>
            <a:r>
              <a:rPr lang="en-US" sz="2400" dirty="0" smtClean="0"/>
              <a:t>+ </a:t>
            </a:r>
            <a:r>
              <a:rPr lang="vi-VN" sz="2400" dirty="0" smtClean="0"/>
              <a:t>Chất </a:t>
            </a:r>
            <a:r>
              <a:rPr lang="vi-VN" sz="2400" dirty="0"/>
              <a:t>bị phân huỷ.</a:t>
            </a:r>
            <a:endParaRPr lang="en-US" sz="2400" dirty="0"/>
          </a:p>
          <a:p>
            <a:pPr lvl="0"/>
            <a:r>
              <a:rPr lang="en-US" sz="2400" dirty="0" smtClean="0"/>
              <a:t>+ </a:t>
            </a:r>
            <a:r>
              <a:rPr lang="vi-VN" sz="2400" dirty="0" smtClean="0"/>
              <a:t>Chất </a:t>
            </a:r>
            <a:r>
              <a:rPr lang="vi-VN" sz="2400" dirty="0"/>
              <a:t>bị đốt cháy.</a:t>
            </a:r>
            <a:endParaRPr lang="en-US" sz="2400" dirty="0"/>
          </a:p>
          <a:p>
            <a:r>
              <a:rPr lang="vi-VN" sz="2400" dirty="0"/>
              <a:t/>
            </a:r>
            <a:br>
              <a:rPr lang="vi-VN" sz="2400" dirty="0"/>
            </a:b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04800" y="3591580"/>
            <a:ext cx="373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vi-VN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 chất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b="1" dirty="0">
              <a:solidFill>
                <a:schemeClr val="accent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38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4900" y="609600"/>
            <a:ext cx="6781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n-US" sz="3600" u="sng" smtClean="0">
                <a:solidFill>
                  <a:srgbClr val="FF0000"/>
                </a:solidFill>
              </a:rPr>
              <a:t>Hoạt động 5: LUYỆN TẬP:</a:t>
            </a:r>
          </a:p>
          <a:p>
            <a:r>
              <a:rPr lang="en-US" sz="2800" smtClean="0">
                <a:solidFill>
                  <a:schemeClr val="accent1"/>
                </a:solidFill>
              </a:rPr>
              <a:t>Hãy nêu một số tính chất vật lý và tính chất hóa học mà em biết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3143071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smtClean="0">
                <a:solidFill>
                  <a:srgbClr val="FF0000"/>
                </a:solidFill>
              </a:rPr>
              <a:t>Ví dụ</a:t>
            </a:r>
            <a:r>
              <a:rPr lang="en-US" sz="2800" smtClean="0">
                <a:solidFill>
                  <a:srgbClr val="FF0000"/>
                </a:solidFill>
              </a:rPr>
              <a:t>: Tính chất của đá vôi:</a:t>
            </a:r>
          </a:p>
          <a:p>
            <a:r>
              <a:rPr lang="en-US" sz="2800" u="sng" smtClean="0"/>
              <a:t>+ Tính chất vật lý</a:t>
            </a:r>
            <a:r>
              <a:rPr lang="en-US" sz="2800" smtClean="0">
                <a:solidFill>
                  <a:srgbClr val="FF0000"/>
                </a:solidFill>
              </a:rPr>
              <a:t>: Chất rắn màu trắng, cứng, bị mài mòn</a:t>
            </a:r>
          </a:p>
          <a:p>
            <a:r>
              <a:rPr lang="en-US" sz="2800" u="sng" smtClean="0"/>
              <a:t>+ Tính chất hóa học</a:t>
            </a:r>
            <a:r>
              <a:rPr lang="en-US" sz="2800" smtClean="0">
                <a:solidFill>
                  <a:srgbClr val="FF0000"/>
                </a:solidFill>
              </a:rPr>
              <a:t>: Khi nung ở nhiệt độ cao sẽ chuyển thành vôi sống và khí cacbondioxit</a:t>
            </a:r>
            <a:endParaRPr 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16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305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smtClean="0">
                <a:solidFill>
                  <a:srgbClr val="FF0000"/>
                </a:solidFill>
              </a:rPr>
              <a:t>Hoạt động 6: chuyển giao nhiệm vụ học tập:</a:t>
            </a:r>
          </a:p>
          <a:p>
            <a:r>
              <a:rPr lang="en-US" sz="2000" smtClean="0"/>
              <a:t>* Quan sát hình 8.11,12,13, 14  trả lời câu hỏi vào phiếu học tập ở nhà:</a:t>
            </a:r>
          </a:p>
          <a:p>
            <a:r>
              <a:rPr lang="en-US" sz="2000" smtClean="0">
                <a:solidFill>
                  <a:schemeClr val="accent6">
                    <a:lumMod val="75000"/>
                  </a:schemeClr>
                </a:solidFill>
              </a:rPr>
              <a:t>1/ 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Tại sao kem lại tan chảy khi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đưa ra ngoài tủ 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lạnh</a:t>
            </a:r>
            <a:endParaRPr lang="en-US" sz="200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200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2/ 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Tại sao cửa kính trong nhà tắm bị đọng nước sau khi ta tắm bằng nước ấm?</a:t>
            </a:r>
            <a:endParaRPr lang="en-US" sz="200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r>
              <a:rPr lang="en-US" sz="2000" smtClean="0">
                <a:solidFill>
                  <a:schemeClr val="accent6">
                    <a:lumMod val="75000"/>
                  </a:schemeClr>
                </a:solidFill>
              </a:rPr>
              <a:t>3/ 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Khi 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đun sôi nước, em </a:t>
            </a:r>
            <a:r>
              <a:rPr lang="en-US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uan 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sát thấy có hiện tượng gì 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trong</a:t>
            </a:r>
            <a:r>
              <a:rPr lang="en-US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nồi 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thuỷ 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tinh?</a:t>
            </a:r>
            <a:endParaRPr lang="en-US" sz="20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2000" smtClean="0">
                <a:solidFill>
                  <a:schemeClr val="accent6">
                    <a:lumMod val="75000"/>
                  </a:schemeClr>
                </a:solidFill>
              </a:rPr>
              <a:t>4/ 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Quan 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sát vòng tu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ầ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 hoàn của nước trong tự nhiên, em hãy cho biết các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uá trình diễn ra trong vòng tu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ầ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n hoàn này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.</a:t>
            </a:r>
            <a:endParaRPr lang="en-US" sz="2000" smtClean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r>
              <a:rPr lang="en-US" sz="2000" smtClean="0">
                <a:latin typeface="Tahoma" panose="020B0604030504040204" pitchFamily="34" charset="0"/>
                <a:ea typeface="Tahoma" panose="020B0604030504040204" pitchFamily="34" charset="0"/>
              </a:rPr>
              <a:t> * Thí nghiệm 4</a:t>
            </a:r>
            <a:r>
              <a:rPr lang="en-US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: Thực hiện thí nghiệm ở nhà theo hướng dẫn (SGK).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Q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uan 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sát thí nghiệm và cho biết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hiện tượng</a:t>
            </a:r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đã xảy </a:t>
            </a:r>
            <a:r>
              <a:rPr lang="vi-VN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ra</a:t>
            </a:r>
            <a:endParaRPr lang="en-US" sz="2000" smtClean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r>
              <a:rPr lang="en-US" sz="2000" smtClean="0">
                <a:latin typeface="Tahoma" panose="020B0604030504040204" pitchFamily="34" charset="0"/>
                <a:ea typeface="Tahoma" panose="020B0604030504040204" pitchFamily="34" charset="0"/>
              </a:rPr>
              <a:t>* Thí ngiệm 5: </a:t>
            </a:r>
            <a:r>
              <a:rPr lang="en-US" sz="200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Đun sô và làm lạnh nước:</a:t>
            </a:r>
          </a:p>
          <a:p>
            <a:r>
              <a:rPr lang="vi-VN" sz="200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Em hãy quan sát thí nghiệm và cho biết có những quá trình chuyển thể nào đã xảy ra?</a:t>
            </a:r>
            <a:endParaRPr lang="en-US" sz="200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endParaRPr lang="en-US" sz="20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3600" smtClean="0"/>
              <a:t>*  Làm bài tập: 4,5/ 43 sgk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45855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4267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SỰ CHUYỂN THỂ CỦA CHẤT </a:t>
            </a:r>
            <a:endParaRPr lang="en-US" sz="20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40782" y="762000"/>
            <a:ext cx="8927018" cy="2971800"/>
            <a:chOff x="0" y="762000"/>
            <a:chExt cx="8927018" cy="2971800"/>
          </a:xfrm>
        </p:grpSpPr>
        <p:pic>
          <p:nvPicPr>
            <p:cNvPr id="3" name="Shape 654"/>
            <p:cNvPicPr/>
            <p:nvPr/>
          </p:nvPicPr>
          <p:blipFill>
            <a:blip r:embed="rId2"/>
            <a:stretch/>
          </p:blipFill>
          <p:spPr>
            <a:xfrm>
              <a:off x="0" y="762000"/>
              <a:ext cx="3124200" cy="2971800"/>
            </a:xfrm>
            <a:prstGeom prst="rect">
              <a:avLst/>
            </a:prstGeom>
          </p:spPr>
        </p:pic>
        <p:pic>
          <p:nvPicPr>
            <p:cNvPr id="4" name="Shape 656"/>
            <p:cNvPicPr/>
            <p:nvPr/>
          </p:nvPicPr>
          <p:blipFill>
            <a:blip r:embed="rId3"/>
            <a:stretch/>
          </p:blipFill>
          <p:spPr>
            <a:xfrm>
              <a:off x="3124200" y="762000"/>
              <a:ext cx="2819400" cy="2971800"/>
            </a:xfrm>
            <a:prstGeom prst="rect">
              <a:avLst/>
            </a:prstGeom>
          </p:spPr>
        </p:pic>
        <p:pic>
          <p:nvPicPr>
            <p:cNvPr id="5" name="Shape 658"/>
            <p:cNvPicPr/>
            <p:nvPr/>
          </p:nvPicPr>
          <p:blipFill>
            <a:blip r:embed="rId4"/>
            <a:stretch/>
          </p:blipFill>
          <p:spPr>
            <a:xfrm>
              <a:off x="5943600" y="774700"/>
              <a:ext cx="2983418" cy="2959100"/>
            </a:xfrm>
            <a:prstGeom prst="rect">
              <a:avLst/>
            </a:prstGeom>
          </p:spPr>
        </p:pic>
      </p:grpSp>
      <p:sp>
        <p:nvSpPr>
          <p:cNvPr id="7" name="Shape 660"/>
          <p:cNvSpPr txBox="1"/>
          <p:nvPr/>
        </p:nvSpPr>
        <p:spPr>
          <a:xfrm>
            <a:off x="0" y="4267200"/>
            <a:ext cx="9144000" cy="9906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215900" indent="-215900" algn="ctr">
              <a:lnSpc>
                <a:spcPct val="110000"/>
              </a:lnSpc>
              <a:spcAft>
                <a:spcPts val="3700"/>
              </a:spcAft>
              <a:tabLst>
                <a:tab pos="198120" algn="l"/>
              </a:tabLst>
            </a:pPr>
            <a:r>
              <a:rPr lang="en-US" sz="48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r>
              <a:rPr lang="en-US" sz="32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Tại </a:t>
            </a:r>
            <a:r>
              <a:rPr lang="vi-VN" sz="32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sao kem lại tan chảy </a:t>
            </a:r>
            <a:r>
              <a:rPr lang="vi-VN" sz="32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đưa </a:t>
            </a:r>
            <a:r>
              <a:rPr lang="vi-VN" sz="32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ra ngoài tủ lạnh?</a:t>
            </a:r>
            <a:endParaRPr lang="en-US" sz="3200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28600" indent="-228600" algn="ctr">
              <a:lnSpc>
                <a:spcPct val="112000"/>
              </a:lnSpc>
              <a:spcAft>
                <a:spcPts val="0"/>
              </a:spcAft>
              <a:tabLst>
                <a:tab pos="198120" algn="l"/>
              </a:tabLst>
            </a:pPr>
            <a:endParaRPr lang="en-US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1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662"/>
          <p:cNvPicPr/>
          <p:nvPr/>
        </p:nvPicPr>
        <p:blipFill>
          <a:blip r:embed="rId2"/>
          <a:stretch/>
        </p:blipFill>
        <p:spPr>
          <a:xfrm>
            <a:off x="0" y="0"/>
            <a:ext cx="4523423" cy="4218305"/>
          </a:xfrm>
          <a:prstGeom prst="rect">
            <a:avLst/>
          </a:prstGeom>
        </p:spPr>
      </p:pic>
      <p:pic>
        <p:nvPicPr>
          <p:cNvPr id="3" name="Shape 668"/>
          <p:cNvPicPr/>
          <p:nvPr/>
        </p:nvPicPr>
        <p:blipFill>
          <a:blip r:embed="rId3"/>
          <a:stretch/>
        </p:blipFill>
        <p:spPr>
          <a:xfrm>
            <a:off x="4648200" y="0"/>
            <a:ext cx="4495800" cy="4218305"/>
          </a:xfrm>
          <a:prstGeom prst="rect">
            <a:avLst/>
          </a:prstGeom>
        </p:spPr>
      </p:pic>
      <p:sp>
        <p:nvSpPr>
          <p:cNvPr id="4" name="Shape 660"/>
          <p:cNvSpPr txBox="1"/>
          <p:nvPr/>
        </p:nvSpPr>
        <p:spPr>
          <a:xfrm>
            <a:off x="228601" y="4572000"/>
            <a:ext cx="4191000" cy="18288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228600" indent="-228600">
              <a:lnSpc>
                <a:spcPct val="112000"/>
              </a:lnSpc>
              <a:spcAft>
                <a:spcPts val="0"/>
              </a:spcAft>
              <a:tabLst>
                <a:tab pos="198120" algn="l"/>
              </a:tabLst>
            </a:pPr>
            <a:r>
              <a:rPr lang="en-US" sz="3200" dirty="0" smtClean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?</a:t>
            </a:r>
            <a:r>
              <a:rPr lang="en-US" sz="2800" dirty="0" smtClean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vi-VN" sz="2600" dirty="0" smtClean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Tại </a:t>
            </a:r>
            <a:r>
              <a:rPr lang="vi-VN" sz="2600" dirty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sao cửa kính trong nhà tắm bị đọng nước sau khi ta tắm bằng nước ấm?</a:t>
            </a:r>
            <a:endParaRPr lang="en-US" sz="2600" dirty="0">
              <a:solidFill>
                <a:schemeClr val="accent1"/>
              </a:solidFill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5" name="Shape 672"/>
          <p:cNvSpPr txBox="1"/>
          <p:nvPr/>
        </p:nvSpPr>
        <p:spPr>
          <a:xfrm>
            <a:off x="4523423" y="4648200"/>
            <a:ext cx="4620577" cy="149606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203200" indent="-203200">
              <a:lnSpc>
                <a:spcPct val="110000"/>
              </a:lnSpc>
              <a:spcAft>
                <a:spcPts val="0"/>
              </a:spcAft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?</a:t>
            </a:r>
            <a:r>
              <a:rPr lang="vi-VN" sz="260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vi-VN" sz="2600" dirty="0">
                <a:solidFill>
                  <a:schemeClr val="accent6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Khi đun sôi nước, em guan sát thấy có hiện tượng gì trong nói thuỷ tinh?</a:t>
            </a:r>
            <a:endParaRPr lang="en-US" sz="2600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43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674"/>
          <p:cNvPicPr/>
          <p:nvPr/>
        </p:nvPicPr>
        <p:blipFill>
          <a:blip r:embed="rId2"/>
          <a:stretch/>
        </p:blipFill>
        <p:spPr>
          <a:xfrm>
            <a:off x="0" y="0"/>
            <a:ext cx="9144000" cy="5334000"/>
          </a:xfrm>
          <a:prstGeom prst="rect">
            <a:avLst/>
          </a:prstGeom>
        </p:spPr>
      </p:pic>
      <p:sp>
        <p:nvSpPr>
          <p:cNvPr id="3" name="Shape 676"/>
          <p:cNvSpPr txBox="1"/>
          <p:nvPr/>
        </p:nvSpPr>
        <p:spPr>
          <a:xfrm>
            <a:off x="228600" y="5562600"/>
            <a:ext cx="8534400" cy="9525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203200" indent="-203200">
              <a:lnSpc>
                <a:spcPct val="110000"/>
              </a:lnSpc>
              <a:spcAft>
                <a:spcPts val="0"/>
              </a:spcAft>
            </a:pP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?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Quan </a:t>
            </a:r>
            <a:r>
              <a:rPr lang="vi-VN" sz="24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sát vòng </a:t>
            </a:r>
            <a:r>
              <a:rPr lang="vi-VN" sz="24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tu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ầ</a:t>
            </a:r>
            <a:r>
              <a:rPr lang="vi-VN" sz="24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n </a:t>
            </a:r>
            <a:r>
              <a:rPr lang="vi-VN" sz="24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hoàn của nước trong tự nhiên, em hãy cho biết các 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q</a:t>
            </a:r>
            <a:r>
              <a:rPr lang="vi-VN" sz="24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uá </a:t>
            </a:r>
            <a:r>
              <a:rPr lang="vi-VN" sz="24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trình diễn ra trong vòng </a:t>
            </a:r>
            <a:r>
              <a:rPr lang="vi-VN" sz="24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tu</a:t>
            </a:r>
            <a:r>
              <a:rPr lang="en-US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ầ</a:t>
            </a:r>
            <a:r>
              <a:rPr lang="vi-VN" sz="2400" dirty="0" smtClean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n </a:t>
            </a:r>
            <a:r>
              <a:rPr lang="vi-VN" sz="24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hoàn này.</a:t>
            </a:r>
            <a:endParaRPr lang="en-US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682"/>
          <p:cNvPicPr/>
          <p:nvPr/>
        </p:nvPicPr>
        <p:blipFill>
          <a:blip r:embed="rId2"/>
          <a:stretch/>
        </p:blipFill>
        <p:spPr>
          <a:xfrm>
            <a:off x="0" y="990600"/>
            <a:ext cx="5715000" cy="3124200"/>
          </a:xfrm>
          <a:prstGeom prst="rect">
            <a:avLst/>
          </a:prstGeom>
        </p:spPr>
      </p:pic>
      <p:pic>
        <p:nvPicPr>
          <p:cNvPr id="3" name="Shape 684"/>
          <p:cNvPicPr/>
          <p:nvPr/>
        </p:nvPicPr>
        <p:blipFill>
          <a:blip r:embed="rId3"/>
          <a:stretch/>
        </p:blipFill>
        <p:spPr>
          <a:xfrm>
            <a:off x="6477000" y="990600"/>
            <a:ext cx="2438400" cy="3124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76200"/>
            <a:ext cx="716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 :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hape 694"/>
          <p:cNvSpPr txBox="1"/>
          <p:nvPr/>
        </p:nvSpPr>
        <p:spPr>
          <a:xfrm>
            <a:off x="457200" y="4800600"/>
            <a:ext cx="7848600" cy="12192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203200" indent="-203200">
              <a:lnSpc>
                <a:spcPct val="110000"/>
              </a:lnSpc>
              <a:spcAft>
                <a:spcPts val="0"/>
              </a:spcAft>
            </a:pPr>
            <a:r>
              <a:rPr lang="en-US" sz="320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?</a:t>
            </a:r>
            <a:r>
              <a:rPr lang="vi-VN" sz="240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Em hãy quan sát thí nghiệm </a:t>
            </a:r>
            <a:r>
              <a:rPr lang="vi-VN" sz="2400" dirty="0" smtClean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và </a:t>
            </a:r>
            <a:r>
              <a:rPr lang="vi-VN" sz="2400" dirty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cho biết </a:t>
            </a:r>
            <a:r>
              <a:rPr lang="en-US" sz="2400" dirty="0" err="1" smtClean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hiện</a:t>
            </a:r>
            <a:r>
              <a:rPr lang="en-US" sz="2400" dirty="0" smtClean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tượng</a:t>
            </a:r>
            <a:r>
              <a:rPr lang="vi-VN" sz="2400" dirty="0" smtClean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vi-VN" sz="2400" dirty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đã xảy ra?</a:t>
            </a:r>
            <a:endParaRPr lang="en-US" sz="2400" dirty="0">
              <a:solidFill>
                <a:srgbClr val="00B0F0"/>
              </a:solidFill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17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716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 :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Shape 688"/>
          <p:cNvPicPr/>
          <p:nvPr/>
        </p:nvPicPr>
        <p:blipFill>
          <a:blip r:embed="rId2"/>
          <a:stretch/>
        </p:blipFill>
        <p:spPr>
          <a:xfrm>
            <a:off x="228600" y="599420"/>
            <a:ext cx="3480117" cy="4658380"/>
          </a:xfrm>
          <a:prstGeom prst="rect">
            <a:avLst/>
          </a:prstGeom>
        </p:spPr>
      </p:pic>
      <p:pic>
        <p:nvPicPr>
          <p:cNvPr id="4" name="Shape 692"/>
          <p:cNvPicPr/>
          <p:nvPr/>
        </p:nvPicPr>
        <p:blipFill>
          <a:blip r:embed="rId3"/>
          <a:stretch/>
        </p:blipFill>
        <p:spPr>
          <a:xfrm>
            <a:off x="3832542" y="599420"/>
            <a:ext cx="5159058" cy="4658380"/>
          </a:xfrm>
          <a:prstGeom prst="rect">
            <a:avLst/>
          </a:prstGeom>
        </p:spPr>
      </p:pic>
      <p:sp>
        <p:nvSpPr>
          <p:cNvPr id="5" name="Shape 694"/>
          <p:cNvSpPr txBox="1"/>
          <p:nvPr/>
        </p:nvSpPr>
        <p:spPr>
          <a:xfrm>
            <a:off x="685800" y="5392400"/>
            <a:ext cx="7848600" cy="13894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203200" indent="-203200">
              <a:lnSpc>
                <a:spcPct val="110000"/>
              </a:lnSpc>
              <a:spcAft>
                <a:spcPts val="0"/>
              </a:spcAft>
            </a:pPr>
            <a:r>
              <a:rPr lang="en-US" sz="320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?</a:t>
            </a:r>
            <a:r>
              <a:rPr lang="vi-VN" sz="2400" dirty="0" smtClean="0">
                <a:solidFill>
                  <a:srgbClr val="00B0F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Em hãy quan sát thí nghiệm </a:t>
            </a:r>
            <a:r>
              <a:rPr lang="vi-VN" sz="2400" dirty="0" smtClean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và </a:t>
            </a:r>
            <a:r>
              <a:rPr lang="vi-VN" sz="2400" dirty="0">
                <a:solidFill>
                  <a:srgbClr val="00B0F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cho biết có những quá trình chuyển thể nào đã xảy ra?</a:t>
            </a:r>
            <a:endParaRPr lang="en-US" sz="2400" dirty="0">
              <a:solidFill>
                <a:srgbClr val="00B0F0"/>
              </a:solidFill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66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716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990600"/>
            <a:ext cx="7772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- </a:t>
            </a:r>
            <a:r>
              <a:rPr lang="vi-VN" sz="2400" b="1" dirty="0" smtClean="0"/>
              <a:t>Sự </a:t>
            </a:r>
            <a:r>
              <a:rPr lang="vi-VN" sz="2400" b="1" dirty="0"/>
              <a:t>nóng chảy </a:t>
            </a:r>
            <a:r>
              <a:rPr lang="vi-VN" sz="2400" dirty="0"/>
              <a:t>là quá trình chuyển từ thể rắn sang thể lỏng của chất.</a:t>
            </a:r>
            <a:endParaRPr lang="en-US" sz="2400" dirty="0"/>
          </a:p>
          <a:p>
            <a:r>
              <a:rPr lang="en-US" sz="2400" b="1" dirty="0" smtClean="0"/>
              <a:t>- </a:t>
            </a:r>
            <a:r>
              <a:rPr lang="vi-VN" sz="2400" b="1" dirty="0" smtClean="0"/>
              <a:t>Sự </a:t>
            </a:r>
            <a:r>
              <a:rPr lang="vi-VN" sz="2400" b="1" dirty="0"/>
              <a:t>đông đặc </a:t>
            </a:r>
            <a:r>
              <a:rPr lang="vi-VN" sz="2400" dirty="0"/>
              <a:t>là quá trình chuyển từ thể lỏng sang thể rắn của chất.</a:t>
            </a:r>
            <a:endParaRPr lang="en-US" sz="2400" dirty="0"/>
          </a:p>
          <a:p>
            <a:r>
              <a:rPr lang="en-US" sz="2400" b="1" dirty="0" smtClean="0"/>
              <a:t>- </a:t>
            </a:r>
            <a:r>
              <a:rPr lang="vi-VN" sz="2400" b="1" dirty="0" smtClean="0"/>
              <a:t>Sự </a:t>
            </a:r>
            <a:r>
              <a:rPr lang="vi-VN" sz="2400" b="1" dirty="0"/>
              <a:t>bay hơi </a:t>
            </a:r>
            <a:r>
              <a:rPr lang="vi-VN" sz="2400" dirty="0"/>
              <a:t>là quá trình chuyên từ thể lỏng sang thể hơi của chất.</a:t>
            </a:r>
            <a:endParaRPr lang="en-US" sz="2400" dirty="0"/>
          </a:p>
          <a:p>
            <a:r>
              <a:rPr lang="en-US" sz="2400" b="1" dirty="0" smtClean="0"/>
              <a:t>- </a:t>
            </a:r>
            <a:r>
              <a:rPr lang="vi-VN" sz="2400" b="1" dirty="0" smtClean="0"/>
              <a:t>Sự </a:t>
            </a:r>
            <a:r>
              <a:rPr lang="vi-VN" sz="2400" b="1" dirty="0"/>
              <a:t>sôi </a:t>
            </a:r>
            <a:r>
              <a:rPr lang="vi-VN" sz="2400" dirty="0"/>
              <a:t>là quá trình bay hơi xảy ra trong lòng và cả trên mặt thoáng của chất lỏng. </a:t>
            </a:r>
            <a:r>
              <a:rPr lang="vi-VN" sz="2400" i="1" dirty="0"/>
              <a:t>Sự sôi là trường hợp đặc biệt của sự bay hơi.</a:t>
            </a:r>
            <a:endParaRPr lang="en-US" sz="2400" dirty="0"/>
          </a:p>
          <a:p>
            <a:r>
              <a:rPr lang="en-US" sz="2400" b="1" dirty="0" smtClean="0"/>
              <a:t>- </a:t>
            </a:r>
            <a:r>
              <a:rPr lang="vi-VN" sz="2400" b="1" dirty="0" smtClean="0"/>
              <a:t>Sự </a:t>
            </a:r>
            <a:r>
              <a:rPr lang="vi-VN" sz="2400" b="1" dirty="0"/>
              <a:t>ngưng tụ </a:t>
            </a:r>
            <a:r>
              <a:rPr lang="vi-VN" sz="2400" dirty="0"/>
              <a:t>là quá trình chất chuyển từ thể khí (hơi) sang thể lỏng.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290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38587"/>
            <a:ext cx="8763000" cy="335279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228600" y="76200"/>
            <a:ext cx="7162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" y="4953000"/>
            <a:ext cx="838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en-US" sz="28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14800" y="4927600"/>
            <a:ext cx="9906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en-US" sz="28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67600" y="4876800"/>
            <a:ext cx="9906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sz="28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7400" y="2786389"/>
            <a:ext cx="1676400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endParaRPr lang="en-US" sz="2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95500" y="4120802"/>
            <a:ext cx="1752600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endParaRPr lang="en-US" sz="2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62600" y="2817166"/>
            <a:ext cx="1295400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Bay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en-US" sz="2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24500" y="4229721"/>
            <a:ext cx="1562100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Ngưng</a:t>
            </a:r>
            <a:r>
              <a:rPr 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endParaRPr lang="en-US" sz="2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76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418" y="1066800"/>
            <a:ext cx="83058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3600" b="1" dirty="0">
                <a:solidFill>
                  <a:srgbClr val="0070C0"/>
                </a:solidFill>
              </a:rPr>
              <a:t>HS </a:t>
            </a:r>
            <a:r>
              <a:rPr lang="en-US" sz="3600" b="1" dirty="0" err="1">
                <a:solidFill>
                  <a:srgbClr val="0070C0"/>
                </a:solidFill>
              </a:rPr>
              <a:t>quan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sát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mẫu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các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chất</a:t>
            </a:r>
            <a:r>
              <a:rPr lang="en-US" sz="3600" b="1" dirty="0">
                <a:solidFill>
                  <a:srgbClr val="0070C0"/>
                </a:solidFill>
              </a:rPr>
              <a:t>, </a:t>
            </a:r>
            <a:r>
              <a:rPr lang="en-US" sz="3600" b="1" dirty="0" err="1">
                <a:solidFill>
                  <a:srgbClr val="0070C0"/>
                </a:solidFill>
              </a:rPr>
              <a:t>trả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lời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theo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nhóm</a:t>
            </a:r>
            <a:r>
              <a:rPr lang="en-US" sz="3600" b="1" dirty="0">
                <a:solidFill>
                  <a:srgbClr val="0070C0"/>
                </a:solidFill>
              </a:rPr>
              <a:t>  </a:t>
            </a:r>
            <a:r>
              <a:rPr lang="en-US" sz="3600" b="1" dirty="0" err="1">
                <a:solidFill>
                  <a:srgbClr val="0070C0"/>
                </a:solidFill>
              </a:rPr>
              <a:t>vào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phiếu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học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tập</a:t>
            </a:r>
            <a:r>
              <a:rPr lang="en-US" sz="3600" b="1" dirty="0">
                <a:solidFill>
                  <a:srgbClr val="0070C0"/>
                </a:solidFill>
              </a:rPr>
              <a:t>. </a:t>
            </a:r>
            <a:r>
              <a:rPr lang="en-US" sz="3600" b="1" dirty="0" err="1">
                <a:solidFill>
                  <a:srgbClr val="0070C0"/>
                </a:solidFill>
              </a:rPr>
              <a:t>Nhóm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nào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hoàn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thành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và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trả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lời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đúng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nhanh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nhất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sẽ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được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thưởng</a:t>
            </a:r>
            <a:r>
              <a:rPr lang="en-US" sz="3600" b="1" dirty="0">
                <a:solidFill>
                  <a:srgbClr val="0070C0"/>
                </a:solidFill>
              </a:rPr>
              <a:t>.</a:t>
            </a:r>
            <a:endParaRPr lang="en-US" sz="3600" b="1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76200"/>
            <a:ext cx="3733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LUẬT CHƠI</a:t>
            </a:r>
            <a:endParaRPr lang="en-US" sz="4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362479"/>
              </p:ext>
            </p:extLst>
          </p:nvPr>
        </p:nvGraphicFramePr>
        <p:xfrm>
          <a:off x="609600" y="3407504"/>
          <a:ext cx="8132618" cy="2383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7429">
                  <a:extLst>
                    <a:ext uri="{9D8B030D-6E8A-4147-A177-3AD203B41FA5}">
                      <a16:colId xmlns="" xmlns:a16="http://schemas.microsoft.com/office/drawing/2014/main" val="3844663806"/>
                    </a:ext>
                  </a:extLst>
                </a:gridCol>
                <a:gridCol w="2797130">
                  <a:extLst>
                    <a:ext uri="{9D8B030D-6E8A-4147-A177-3AD203B41FA5}">
                      <a16:colId xmlns="" xmlns:a16="http://schemas.microsoft.com/office/drawing/2014/main" val="3822456552"/>
                    </a:ext>
                  </a:extLst>
                </a:gridCol>
                <a:gridCol w="2798059">
                  <a:extLst>
                    <a:ext uri="{9D8B030D-6E8A-4147-A177-3AD203B41FA5}">
                      <a16:colId xmlns="" xmlns:a16="http://schemas.microsoft.com/office/drawing/2014/main" val="2569103609"/>
                    </a:ext>
                  </a:extLst>
                </a:gridCol>
              </a:tblGrid>
              <a:tr h="576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</a:rPr>
                        <a:t>Tên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</a:rPr>
                        <a:t>chất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</a:rPr>
                        <a:t>Trạng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</a:rPr>
                        <a:t>thái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</a:rPr>
                        <a:t>Kết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</a:rPr>
                        <a:t>luận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42549123"/>
                  </a:ext>
                </a:extLst>
              </a:tr>
              <a:tr h="1807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(1) muối ăn</a:t>
                      </a:r>
                      <a:endParaRPr lang="en-US" sz="2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(</a:t>
                      </a:r>
                      <a:r>
                        <a:rPr lang="en-US" sz="2400">
                          <a:effectLst/>
                        </a:rPr>
                        <a:t>2</a:t>
                      </a:r>
                      <a:r>
                        <a:rPr lang="vi-VN" sz="2400">
                          <a:effectLst/>
                        </a:rPr>
                        <a:t>) nước uống</a:t>
                      </a:r>
                      <a:endParaRPr lang="en-US" sz="2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(</a:t>
                      </a:r>
                      <a:r>
                        <a:rPr lang="en-US" sz="2400">
                          <a:effectLst/>
                        </a:rPr>
                        <a:t>3</a:t>
                      </a:r>
                      <a:r>
                        <a:rPr lang="vi-VN" sz="2400">
                          <a:effectLst/>
                        </a:rPr>
                        <a:t>) nước hoa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…………….....................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…………….....................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…………….....................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…………….....................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…………….....................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…………….....................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510297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14800" y="3896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Rắn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Lỏng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4724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Lỏng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hơi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3886200"/>
            <a:ext cx="2722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tồn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tại</a:t>
            </a:r>
            <a:r>
              <a:rPr lang="en-US" sz="2800" dirty="0" smtClean="0">
                <a:solidFill>
                  <a:srgbClr val="FF0000"/>
                </a:solidFill>
              </a:rPr>
              <a:t> ở 3 </a:t>
            </a:r>
            <a:r>
              <a:rPr lang="en-US" sz="2800" dirty="0" err="1" smtClean="0">
                <a:solidFill>
                  <a:srgbClr val="FF0000"/>
                </a:solidFill>
              </a:rPr>
              <a:t>trạng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thái</a:t>
            </a:r>
            <a:r>
              <a:rPr lang="en-US" sz="2800" dirty="0" smtClean="0">
                <a:solidFill>
                  <a:srgbClr val="FF0000"/>
                </a:solidFill>
              </a:rPr>
              <a:t> : </a:t>
            </a:r>
            <a:r>
              <a:rPr lang="en-US" sz="2800" dirty="0" err="1" smtClean="0">
                <a:solidFill>
                  <a:srgbClr val="FF0000"/>
                </a:solidFill>
              </a:rPr>
              <a:t>rắn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lỏng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hơi</a:t>
            </a:r>
            <a:r>
              <a:rPr lang="en-US" sz="2800" dirty="0" smtClean="0">
                <a:solidFill>
                  <a:srgbClr val="FF0000"/>
                </a:solidFill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</a:rPr>
              <a:t>khí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5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590360"/>
              </p:ext>
            </p:extLst>
          </p:nvPr>
        </p:nvGraphicFramePr>
        <p:xfrm>
          <a:off x="609597" y="1066800"/>
          <a:ext cx="7848602" cy="1556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3264">
                  <a:extLst>
                    <a:ext uri="{9D8B030D-6E8A-4147-A177-3AD203B41FA5}">
                      <a16:colId xmlns="" xmlns:a16="http://schemas.microsoft.com/office/drawing/2014/main" val="457331813"/>
                    </a:ext>
                  </a:extLst>
                </a:gridCol>
                <a:gridCol w="1302889">
                  <a:extLst>
                    <a:ext uri="{9D8B030D-6E8A-4147-A177-3AD203B41FA5}">
                      <a16:colId xmlns="" xmlns:a16="http://schemas.microsoft.com/office/drawing/2014/main" val="2692497186"/>
                    </a:ext>
                  </a:extLst>
                </a:gridCol>
                <a:gridCol w="1235611">
                  <a:extLst>
                    <a:ext uri="{9D8B030D-6E8A-4147-A177-3AD203B41FA5}">
                      <a16:colId xmlns="" xmlns:a16="http://schemas.microsoft.com/office/drawing/2014/main" val="2265965554"/>
                    </a:ext>
                  </a:extLst>
                </a:gridCol>
                <a:gridCol w="1207186">
                  <a:extLst>
                    <a:ext uri="{9D8B030D-6E8A-4147-A177-3AD203B41FA5}">
                      <a16:colId xmlns="" xmlns:a16="http://schemas.microsoft.com/office/drawing/2014/main" val="4207972125"/>
                    </a:ext>
                  </a:extLst>
                </a:gridCol>
                <a:gridCol w="1287728">
                  <a:extLst>
                    <a:ext uri="{9D8B030D-6E8A-4147-A177-3AD203B41FA5}">
                      <a16:colId xmlns="" xmlns:a16="http://schemas.microsoft.com/office/drawing/2014/main" val="2205323510"/>
                    </a:ext>
                  </a:extLst>
                </a:gridCol>
                <a:gridCol w="1211924">
                  <a:extLst>
                    <a:ext uri="{9D8B030D-6E8A-4147-A177-3AD203B41FA5}">
                      <a16:colId xmlns="" xmlns:a16="http://schemas.microsoft.com/office/drawing/2014/main" val="2241110481"/>
                    </a:ext>
                  </a:extLst>
                </a:gridCol>
              </a:tblGrid>
              <a:tr h="70264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Chất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Oxygen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Ethanol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Nước đá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Thuỷngân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Sắt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359297578"/>
                  </a:ext>
                </a:extLst>
              </a:tr>
              <a:tr h="784841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Nhiệt độ nóng chảy (°C)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-219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-114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</a:rPr>
                        <a:t>-39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</a:rPr>
                        <a:t>1536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028047074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168891"/>
              </p:ext>
            </p:extLst>
          </p:nvPr>
        </p:nvGraphicFramePr>
        <p:xfrm>
          <a:off x="609597" y="3962400"/>
          <a:ext cx="7848601" cy="2048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4413">
                  <a:extLst>
                    <a:ext uri="{9D8B030D-6E8A-4147-A177-3AD203B41FA5}">
                      <a16:colId xmlns="" xmlns:a16="http://schemas.microsoft.com/office/drawing/2014/main" val="1037802354"/>
                    </a:ext>
                  </a:extLst>
                </a:gridCol>
                <a:gridCol w="1331316">
                  <a:extLst>
                    <a:ext uri="{9D8B030D-6E8A-4147-A177-3AD203B41FA5}">
                      <a16:colId xmlns="" xmlns:a16="http://schemas.microsoft.com/office/drawing/2014/main" val="2736622460"/>
                    </a:ext>
                  </a:extLst>
                </a:gridCol>
                <a:gridCol w="1245088">
                  <a:extLst>
                    <a:ext uri="{9D8B030D-6E8A-4147-A177-3AD203B41FA5}">
                      <a16:colId xmlns="" xmlns:a16="http://schemas.microsoft.com/office/drawing/2014/main" val="3195253530"/>
                    </a:ext>
                  </a:extLst>
                </a:gridCol>
                <a:gridCol w="1188235">
                  <a:extLst>
                    <a:ext uri="{9D8B030D-6E8A-4147-A177-3AD203B41FA5}">
                      <a16:colId xmlns="" xmlns:a16="http://schemas.microsoft.com/office/drawing/2014/main" val="1254203589"/>
                    </a:ext>
                  </a:extLst>
                </a:gridCol>
                <a:gridCol w="1307626">
                  <a:extLst>
                    <a:ext uri="{9D8B030D-6E8A-4147-A177-3AD203B41FA5}">
                      <a16:colId xmlns="" xmlns:a16="http://schemas.microsoft.com/office/drawing/2014/main" val="1624823610"/>
                    </a:ext>
                  </a:extLst>
                </a:gridCol>
                <a:gridCol w="1211923">
                  <a:extLst>
                    <a:ext uri="{9D8B030D-6E8A-4147-A177-3AD203B41FA5}">
                      <a16:colId xmlns="" xmlns:a16="http://schemas.microsoft.com/office/drawing/2014/main" val="2657117546"/>
                    </a:ext>
                  </a:extLst>
                </a:gridCol>
              </a:tblGrid>
              <a:tr h="825383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Chất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Oxygen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Ethanol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</a:rPr>
                        <a:t>Nước đá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</a:rPr>
                        <a:t>Thuỷngân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Sắt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446335048"/>
                  </a:ext>
                </a:extLst>
              </a:tr>
              <a:tr h="851017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Nhiệt độ sôi (°C)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-183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</a:rPr>
                        <a:t>78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100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357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</a:rPr>
                        <a:t>2880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27168349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76200"/>
            <a:ext cx="5181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>
                <a:solidFill>
                  <a:srgbClr val="FF0000"/>
                </a:solidFill>
                <a:ea typeface="Arial" panose="020B0604020202020204" pitchFamily="34" charset="0"/>
              </a:rPr>
              <a:t> Nhiệt độ nóng chảy của một số chất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927868"/>
            <a:ext cx="6172200" cy="669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"/>
              </a:lnSpc>
              <a:spcAft>
                <a:spcPts val="795"/>
              </a:spcAft>
            </a:pPr>
            <a:r>
              <a:rPr lang="vi-VN" sz="2800" dirty="0">
                <a:solidFill>
                  <a:srgbClr val="FF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 </a:t>
            </a:r>
            <a:endParaRPr lang="en-US" sz="2800" dirty="0">
              <a:solidFill>
                <a:srgbClr val="FF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>
              <a:lnSpc>
                <a:spcPts val="5"/>
              </a:lnSpc>
              <a:spcAft>
                <a:spcPts val="0"/>
              </a:spcAft>
            </a:pPr>
            <a:r>
              <a:rPr lang="vi-VN" sz="2800" dirty="0">
                <a:solidFill>
                  <a:srgbClr val="FF0000"/>
                </a:solidFill>
                <a:latin typeface="Courier New" panose="02070309020205020404" pitchFamily="49" charset="0"/>
                <a:ea typeface="Courier New" panose="02070309020205020404" pitchFamily="49" charset="0"/>
              </a:rPr>
              <a:t> </a:t>
            </a:r>
            <a:endParaRPr lang="en-US" sz="2800" dirty="0">
              <a:solidFill>
                <a:srgbClr val="FF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vi-VN" sz="2800" dirty="0" smtClean="0">
                <a:solidFill>
                  <a:srgbClr val="FF0000"/>
                </a:solidFill>
                <a:ea typeface="Arial" panose="020B0604020202020204" pitchFamily="34" charset="0"/>
              </a:rPr>
              <a:t>Nhiệt </a:t>
            </a:r>
            <a:r>
              <a:rPr lang="vi-VN" sz="2800" dirty="0">
                <a:solidFill>
                  <a:srgbClr val="FF0000"/>
                </a:solidFill>
                <a:ea typeface="Arial" panose="020B0604020202020204" pitchFamily="34" charset="0"/>
              </a:rPr>
              <a:t>độ sôi của một số chất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55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75014"/>
              </p:ext>
            </p:extLst>
          </p:nvPr>
        </p:nvGraphicFramePr>
        <p:xfrm>
          <a:off x="25400" y="914398"/>
          <a:ext cx="9067800" cy="5476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3900">
                  <a:extLst>
                    <a:ext uri="{9D8B030D-6E8A-4147-A177-3AD203B41FA5}">
                      <a16:colId xmlns="" xmlns:a16="http://schemas.microsoft.com/office/drawing/2014/main" val="4151654354"/>
                    </a:ext>
                  </a:extLst>
                </a:gridCol>
                <a:gridCol w="4533900">
                  <a:extLst>
                    <a:ext uri="{9D8B030D-6E8A-4147-A177-3AD203B41FA5}">
                      <a16:colId xmlns="" xmlns:a16="http://schemas.microsoft.com/office/drawing/2014/main" val="1936696198"/>
                    </a:ext>
                  </a:extLst>
                </a:gridCol>
              </a:tblGrid>
              <a:tr h="745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Cột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Cột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2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89240861"/>
                  </a:ext>
                </a:extLst>
              </a:tr>
              <a:tr h="702055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1.</a:t>
                      </a:r>
                      <a:r>
                        <a:rPr lang="vi-VN" sz="2800" dirty="0">
                          <a:effectLst/>
                        </a:rPr>
                        <a:t>Nấu chảy kim loại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a.Từ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lỏng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chuyển</a:t>
                      </a:r>
                      <a:r>
                        <a:rPr lang="en-US" sz="2800" dirty="0">
                          <a:effectLst/>
                        </a:rPr>
                        <a:t> sang </a:t>
                      </a:r>
                      <a:r>
                        <a:rPr lang="en-US" sz="2800" dirty="0" err="1">
                          <a:effectLst/>
                        </a:rPr>
                        <a:t>khí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0155797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2.</a:t>
                      </a:r>
                      <a:r>
                        <a:rPr lang="vi-VN" sz="2800" dirty="0">
                          <a:effectLst/>
                        </a:rPr>
                        <a:t>Mây bay trên trời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b.Từ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rắn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chuyển</a:t>
                      </a:r>
                      <a:r>
                        <a:rPr lang="en-US" sz="2800" dirty="0">
                          <a:effectLst/>
                        </a:rPr>
                        <a:t> sang </a:t>
                      </a:r>
                      <a:r>
                        <a:rPr lang="en-US" sz="2800" dirty="0" err="1" smtClean="0">
                          <a:effectLst/>
                        </a:rPr>
                        <a:t>lỏng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42905126"/>
                  </a:ext>
                </a:extLst>
              </a:tr>
              <a:tr h="66861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3.</a:t>
                      </a:r>
                      <a:r>
                        <a:rPr lang="vi-VN" sz="2800" dirty="0">
                          <a:effectLst/>
                        </a:rPr>
                        <a:t>Nước đá tan chảy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c.Từ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khí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chuyển</a:t>
                      </a:r>
                      <a:r>
                        <a:rPr lang="en-US" sz="2800" dirty="0">
                          <a:effectLst/>
                        </a:rPr>
                        <a:t> sang </a:t>
                      </a:r>
                      <a:r>
                        <a:rPr lang="en-US" sz="2800" dirty="0" err="1">
                          <a:effectLst/>
                        </a:rPr>
                        <a:t>rắn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0093851"/>
                  </a:ext>
                </a:extLst>
              </a:tr>
              <a:tr h="66861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4.Tuyết </a:t>
                      </a:r>
                      <a:r>
                        <a:rPr lang="en-US" sz="2800" dirty="0" err="1">
                          <a:effectLst/>
                        </a:rPr>
                        <a:t>rơi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d.Từ thể rắn chuyển sang lỏng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08338510"/>
                  </a:ext>
                </a:extLst>
              </a:tr>
              <a:tr h="66861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5.Băng </a:t>
                      </a:r>
                      <a:r>
                        <a:rPr lang="en-US" sz="2800" dirty="0">
                          <a:effectLst/>
                        </a:rPr>
                        <a:t>tan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e.Từ thể khí chuyển sang lỏng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57442496"/>
                  </a:ext>
                </a:extLst>
              </a:tr>
              <a:tr h="66861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6.Sương  </a:t>
                      </a:r>
                      <a:r>
                        <a:rPr lang="en-US" sz="2800" dirty="0" err="1">
                          <a:effectLst/>
                        </a:rPr>
                        <a:t>đọng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trên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lá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cây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f.Từ thể rắn chuyển sang lỏng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09116128"/>
                  </a:ext>
                </a:extLst>
              </a:tr>
              <a:tr h="66861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 b="1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g.Từ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rắn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chuyển</a:t>
                      </a:r>
                      <a:r>
                        <a:rPr lang="en-US" sz="2800" dirty="0">
                          <a:effectLst/>
                        </a:rPr>
                        <a:t> sang </a:t>
                      </a:r>
                      <a:r>
                        <a:rPr lang="en-US" sz="2800" dirty="0" err="1">
                          <a:effectLst/>
                        </a:rPr>
                        <a:t>khí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1463459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99963"/>
            <a:ext cx="830580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Luyện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: (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Ghép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cột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 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 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phù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hợp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)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3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604984"/>
              </p:ext>
            </p:extLst>
          </p:nvPr>
        </p:nvGraphicFramePr>
        <p:xfrm>
          <a:off x="76200" y="12700"/>
          <a:ext cx="9067800" cy="6447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3900">
                  <a:extLst>
                    <a:ext uri="{9D8B030D-6E8A-4147-A177-3AD203B41FA5}">
                      <a16:colId xmlns="" xmlns:a16="http://schemas.microsoft.com/office/drawing/2014/main" val="4151654354"/>
                    </a:ext>
                  </a:extLst>
                </a:gridCol>
                <a:gridCol w="4533900">
                  <a:extLst>
                    <a:ext uri="{9D8B030D-6E8A-4147-A177-3AD203B41FA5}">
                      <a16:colId xmlns="" xmlns:a16="http://schemas.microsoft.com/office/drawing/2014/main" val="1936696198"/>
                    </a:ext>
                  </a:extLst>
                </a:gridCol>
              </a:tblGrid>
              <a:tr h="745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Cột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Cột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2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89240861"/>
                  </a:ext>
                </a:extLst>
              </a:tr>
              <a:tr h="841755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1.</a:t>
                      </a:r>
                      <a:r>
                        <a:rPr lang="vi-VN" sz="2800" dirty="0">
                          <a:effectLst/>
                        </a:rPr>
                        <a:t>Nấu chảy kim loại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01557976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2.</a:t>
                      </a:r>
                      <a:r>
                        <a:rPr lang="vi-VN" sz="2800" dirty="0">
                          <a:effectLst/>
                        </a:rPr>
                        <a:t>Mây bay trên trời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4290512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3.</a:t>
                      </a:r>
                      <a:r>
                        <a:rPr lang="vi-VN" sz="2800" dirty="0">
                          <a:effectLst/>
                        </a:rPr>
                        <a:t>Nước đá tan chảy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009385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4.Tuyết </a:t>
                      </a:r>
                      <a:r>
                        <a:rPr lang="en-US" sz="2800" dirty="0" err="1">
                          <a:effectLst/>
                        </a:rPr>
                        <a:t>rơi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0833851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5.Băng </a:t>
                      </a:r>
                      <a:r>
                        <a:rPr lang="en-US" sz="2800" dirty="0">
                          <a:effectLst/>
                        </a:rPr>
                        <a:t>tan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5744249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</a:endParaRPr>
                    </a:p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6.Sương  </a:t>
                      </a:r>
                      <a:r>
                        <a:rPr lang="en-US" sz="2800" dirty="0" err="1">
                          <a:effectLst/>
                        </a:rPr>
                        <a:t>đọng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trên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lá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cây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09116128"/>
                  </a:ext>
                </a:extLst>
              </a:tr>
              <a:tr h="668610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b="1" dirty="0">
                        <a:effectLst/>
                        <a:latin typeface="Segoe UI" panose="020B0502040204020203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1463459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22800" y="914400"/>
            <a:ext cx="45339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/>
              <a:t>a.Từ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lỏng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sang </a:t>
            </a:r>
            <a:r>
              <a:rPr lang="en-US" sz="2800" dirty="0" err="1"/>
              <a:t>khí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0900" y="1698147"/>
            <a:ext cx="44958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/>
              <a:t>b.Từ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rắn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sang </a:t>
            </a:r>
            <a:r>
              <a:rPr lang="en-US" sz="2800" dirty="0" err="1"/>
              <a:t>lỏng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0900" y="2540000"/>
            <a:ext cx="44958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/>
              <a:t>c.Từ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khí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sang </a:t>
            </a:r>
            <a:r>
              <a:rPr lang="en-US" sz="2800" dirty="0" err="1"/>
              <a:t>rắn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2800" y="3450747"/>
            <a:ext cx="44958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/>
              <a:t>d.Từ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rắn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sang </a:t>
            </a:r>
            <a:r>
              <a:rPr lang="en-US" sz="2800" dirty="0" err="1"/>
              <a:t>lỏng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35500" y="4254500"/>
            <a:ext cx="44831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/>
              <a:t>e.Từ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khí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sang </a:t>
            </a:r>
            <a:r>
              <a:rPr lang="en-US" sz="2800" dirty="0" err="1"/>
              <a:t>lỏng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60900" y="5105400"/>
            <a:ext cx="44831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/>
              <a:t>f.Từ</a:t>
            </a:r>
            <a:r>
              <a:rPr lang="en-US" sz="2800" dirty="0"/>
              <a:t> </a:t>
            </a:r>
            <a:r>
              <a:rPr lang="en-US" sz="2800" dirty="0" err="1"/>
              <a:t>thể</a:t>
            </a:r>
            <a:r>
              <a:rPr lang="en-US" sz="2800" dirty="0"/>
              <a:t> </a:t>
            </a:r>
            <a:r>
              <a:rPr lang="en-US" sz="2800" dirty="0" err="1"/>
              <a:t>rắn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sang </a:t>
            </a:r>
            <a:r>
              <a:rPr lang="en-US" sz="2800" dirty="0" err="1"/>
              <a:t>lỏng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5820965"/>
            <a:ext cx="44958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/>
              <a:t>g.Từ thể rắn chuyển sang khí</a:t>
            </a:r>
            <a:endParaRPr lang="en-US" sz="2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09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50556 -0.074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-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3599E-16 2.22222E-6 L -0.49514 0.157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83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50139 -0.0900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69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-0.49723 0.1687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61" y="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L -0.49653 -0.081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26" y="-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50208 0.166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04" y="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381000"/>
            <a:ext cx="3733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endParaRPr lang="en-US" sz="4000" b="1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600200"/>
            <a:ext cx="8305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QUAN SÁT NHANH – TRẢ LỜI NHANH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90600" y="2286000"/>
            <a:ext cx="7620000" cy="3800475"/>
            <a:chOff x="990600" y="2286000"/>
            <a:chExt cx="7620000" cy="380047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2286000"/>
              <a:ext cx="2857500" cy="3800475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2848" y="2286000"/>
              <a:ext cx="2587752" cy="3800475"/>
            </a:xfrm>
            <a:prstGeom prst="rect">
              <a:avLst/>
            </a:prstGeom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4038600" y="4343400"/>
              <a:ext cx="164592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2884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37338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SỰ ĐA DẠNG CỦA CHẤT </a:t>
            </a:r>
            <a:endParaRPr lang="en-US" sz="20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Shape 580"/>
          <p:cNvPicPr/>
          <p:nvPr/>
        </p:nvPicPr>
        <p:blipFill>
          <a:blip r:embed="rId2"/>
          <a:stretch/>
        </p:blipFill>
        <p:spPr>
          <a:xfrm>
            <a:off x="0" y="704910"/>
            <a:ext cx="9144000" cy="615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31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7953"/>
              </p:ext>
            </p:extLst>
          </p:nvPr>
        </p:nvGraphicFramePr>
        <p:xfrm>
          <a:off x="0" y="988814"/>
          <a:ext cx="9143999" cy="5212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2986">
                  <a:extLst>
                    <a:ext uri="{9D8B030D-6E8A-4147-A177-3AD203B41FA5}">
                      <a16:colId xmlns="" xmlns:a16="http://schemas.microsoft.com/office/drawing/2014/main" val="576001894"/>
                    </a:ext>
                  </a:extLst>
                </a:gridCol>
                <a:gridCol w="3144983">
                  <a:extLst>
                    <a:ext uri="{9D8B030D-6E8A-4147-A177-3AD203B41FA5}">
                      <a16:colId xmlns="" xmlns:a16="http://schemas.microsoft.com/office/drawing/2014/main" val="3556613861"/>
                    </a:ext>
                  </a:extLst>
                </a:gridCol>
                <a:gridCol w="3146030">
                  <a:extLst>
                    <a:ext uri="{9D8B030D-6E8A-4147-A177-3AD203B41FA5}">
                      <a16:colId xmlns="" xmlns:a16="http://schemas.microsoft.com/office/drawing/2014/main" val="3230128021"/>
                    </a:ext>
                  </a:extLst>
                </a:gridCol>
              </a:tblGrid>
              <a:tr h="795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u="none" strike="noStrike" dirty="0">
                          <a:effectLst/>
                          <a:latin typeface="+mj-lt"/>
                        </a:rPr>
                        <a:t>Vật </a:t>
                      </a:r>
                      <a:r>
                        <a:rPr lang="vi-VN" sz="2800" dirty="0">
                          <a:effectLst/>
                          <a:latin typeface="+mj-lt"/>
                        </a:rPr>
                        <a:t>thể tự nhiên</a:t>
                      </a:r>
                      <a:endParaRPr lang="en-US" sz="2800" dirty="0"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Vật thể nhân tạo</a:t>
                      </a:r>
                      <a:endParaRPr lang="en-US" sz="2800" dirty="0"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+mj-lt"/>
                        </a:rPr>
                        <a:t>Chất</a:t>
                      </a:r>
                      <a:endParaRPr lang="en-US" sz="2800" dirty="0"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4255059"/>
                  </a:ext>
                </a:extLst>
              </a:tr>
              <a:tr h="2386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</a:t>
                      </a:r>
                      <a:endParaRPr lang="en-US" sz="28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</a:t>
                      </a:r>
                      <a:endParaRPr lang="en-US" sz="28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  <a:endParaRPr lang="en-US" sz="28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  <a:endParaRPr lang="en-US" sz="28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  <a:endParaRPr lang="en-US" sz="2800" dirty="0" smtClean="0"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  <a:endParaRPr lang="en-US" sz="28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  <a:endParaRPr lang="en-US" sz="28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  <a:endParaRPr lang="en-US" sz="2800" dirty="0" smtClean="0"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+mj-lt"/>
                        </a:rPr>
                        <a:t>……………...................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650469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16962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Đá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3400" y="4162862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Thuyền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69000" y="3756818"/>
            <a:ext cx="3314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protein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" y="213826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Sông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000" y="36677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C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on </a:t>
            </a:r>
            <a:r>
              <a:rPr lang="vi-VN" sz="2800" dirty="0">
                <a:solidFill>
                  <a:srgbClr val="FF0000"/>
                </a:solidFill>
                <a:latin typeface="+mj-lt"/>
              </a:rPr>
              <a:t>người,...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200" y="2632515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C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ây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5100" y="31343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hông khí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0" y="51663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Sào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3400" y="4686082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Lưới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1739900"/>
            <a:ext cx="3314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Canxi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cacbonat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2267585"/>
            <a:ext cx="2476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3600" y="2762746"/>
            <a:ext cx="3619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Nước,tinh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xenlulozo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3208892"/>
            <a:ext cx="3314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Nitơ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cacbonic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69001" y="4202964"/>
            <a:ext cx="294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xenlulozo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69001" y="4671655"/>
            <a:ext cx="294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Nilon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69001" y="5219321"/>
            <a:ext cx="294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xenlulozo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3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839200" cy="5715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52400" y="28194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tự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nhiên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86600" y="2819399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nhân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tạo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2800" y="5184812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vô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sinh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1054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hữu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sinh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8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1</a:t>
            </a:r>
            <a:r>
              <a:rPr lang="en-US" sz="3200" u="sng" smtClean="0">
                <a:solidFill>
                  <a:srgbClr val="FF0000"/>
                </a:solidFill>
              </a:rPr>
              <a:t>. Sự đa dạng của chất:</a:t>
            </a:r>
          </a:p>
          <a:p>
            <a:r>
              <a:rPr lang="en-US" sz="3200" smtClean="0"/>
              <a:t>- Vật thể tự nhiên: là những vật thể có sẵn trong tự nhiên.</a:t>
            </a:r>
          </a:p>
          <a:p>
            <a:pPr marL="285750" indent="-285750">
              <a:buFontTx/>
              <a:buChar char="-"/>
            </a:pPr>
            <a:r>
              <a:rPr lang="en-US" sz="3200" smtClean="0"/>
              <a:t>Vật thể  nhân tạo: là những vật thể do con người tạo ra để phục vụ cuộc sống.</a:t>
            </a:r>
          </a:p>
          <a:p>
            <a:pPr marL="285750" indent="-285750">
              <a:buFontTx/>
              <a:buChar char="-"/>
            </a:pPr>
            <a:r>
              <a:rPr lang="en-US" sz="3200" smtClean="0"/>
              <a:t>Vật hữu sinh( vật sống) là vật thể có đặc trưng sống.</a:t>
            </a:r>
          </a:p>
          <a:p>
            <a:pPr marL="285750" indent="-285750">
              <a:buFontTx/>
              <a:buChar char="-"/>
            </a:pPr>
            <a:r>
              <a:rPr lang="en-US" sz="3200" smtClean="0"/>
              <a:t>Vật vô sinh( vật không sống) là các vật thể không có đặc trưng sống</a:t>
            </a:r>
          </a:p>
        </p:txBody>
      </p:sp>
    </p:spTree>
    <p:extLst>
      <p:ext uri="{BB962C8B-B14F-4D97-AF65-F5344CB8AC3E}">
        <p14:creationId xmlns:p14="http://schemas.microsoft.com/office/powerpoint/2010/main" val="55021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76200"/>
            <a:ext cx="4267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CÁC THỂ CƠ BẢN CỦA CHẤT </a:t>
            </a:r>
            <a:endParaRPr lang="en-US" sz="2000" b="1" u="sng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Shape 594"/>
          <p:cNvPicPr/>
          <p:nvPr/>
        </p:nvPicPr>
        <p:blipFill>
          <a:blip r:embed="rId2"/>
          <a:stretch/>
        </p:blipFill>
        <p:spPr>
          <a:xfrm>
            <a:off x="12700" y="1066800"/>
            <a:ext cx="4711700" cy="409130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181600" y="1104900"/>
            <a:ext cx="3810000" cy="4053204"/>
            <a:chOff x="5181600" y="1104900"/>
            <a:chExt cx="3810000" cy="4053204"/>
          </a:xfrm>
        </p:grpSpPr>
        <p:pic>
          <p:nvPicPr>
            <p:cNvPr id="9" name="Shape 606"/>
            <p:cNvPicPr/>
            <p:nvPr/>
          </p:nvPicPr>
          <p:blipFill>
            <a:blip r:embed="rId3"/>
            <a:stretch/>
          </p:blipFill>
          <p:spPr>
            <a:xfrm>
              <a:off x="5181600" y="1447799"/>
              <a:ext cx="3810000" cy="3710305"/>
            </a:xfrm>
            <a:prstGeom prst="rect">
              <a:avLst/>
            </a:prstGeom>
          </p:spPr>
        </p:pic>
        <p:sp>
          <p:nvSpPr>
            <p:cNvPr id="10" name="Shape 608"/>
            <p:cNvSpPr txBox="1"/>
            <p:nvPr/>
          </p:nvSpPr>
          <p:spPr>
            <a:xfrm>
              <a:off x="7772400" y="1104900"/>
              <a:ext cx="990600" cy="228600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>
                <a:spcAft>
                  <a:spcPts val="0"/>
                </a:spcAft>
              </a:pPr>
              <a:r>
                <a:rPr lang="vi-VN" b="1" dirty="0" smtClean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Ch</a:t>
              </a:r>
              <a:r>
                <a:rPr lang="en-US" b="1" dirty="0" err="1" smtClean="0">
                  <a:latin typeface="Arial" panose="020B0604020202020204" pitchFamily="34" charset="0"/>
                  <a:ea typeface="Arial" panose="020B0604020202020204" pitchFamily="34" charset="0"/>
                </a:rPr>
                <a:t>ât</a:t>
              </a:r>
              <a:r>
                <a:rPr lang="vi-VN" b="1" dirty="0" smtClean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  <a:r>
                <a:rPr lang="vi-VN" b="1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khí</a:t>
              </a:r>
              <a:endParaRPr lang="en-US" b="1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219200" y="5334000"/>
            <a:ext cx="704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/>
              <a:t>Em hãy cho biết chất có thể tồn tại ở những trạng thái nào?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89551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1864</Words>
  <Application>Microsoft Office PowerPoint</Application>
  <PresentationFormat>On-screen Show (4:3)</PresentationFormat>
  <Paragraphs>351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ghostviet.com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Carcassonno</dc:creator>
  <cp:lastModifiedBy>Admin</cp:lastModifiedBy>
  <cp:revision>142</cp:revision>
  <cp:lastPrinted>2021-10-18T03:25:07Z</cp:lastPrinted>
  <dcterms:created xsi:type="dcterms:W3CDTF">2019-04-05T18:25:52Z</dcterms:created>
  <dcterms:modified xsi:type="dcterms:W3CDTF">2021-10-18T07:37:25Z</dcterms:modified>
</cp:coreProperties>
</file>