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00" r:id="rId2"/>
    <p:sldId id="257" r:id="rId3"/>
    <p:sldId id="312" r:id="rId4"/>
    <p:sldId id="278" r:id="rId5"/>
    <p:sldId id="308" r:id="rId6"/>
    <p:sldId id="301" r:id="rId7"/>
    <p:sldId id="259" r:id="rId8"/>
    <p:sldId id="309" r:id="rId9"/>
    <p:sldId id="291" r:id="rId10"/>
    <p:sldId id="313" r:id="rId11"/>
    <p:sldId id="264" r:id="rId12"/>
    <p:sldId id="267" r:id="rId13"/>
    <p:sldId id="280" r:id="rId14"/>
    <p:sldId id="282" r:id="rId15"/>
    <p:sldId id="314" r:id="rId16"/>
    <p:sldId id="287" r:id="rId17"/>
    <p:sldId id="273" r:id="rId18"/>
    <p:sldId id="289" r:id="rId19"/>
    <p:sldId id="286" r:id="rId20"/>
    <p:sldId id="283" r:id="rId21"/>
    <p:sldId id="307" r:id="rId22"/>
    <p:sldId id="274" r:id="rId23"/>
    <p:sldId id="275" r:id="rId24"/>
    <p:sldId id="311" r:id="rId25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47" autoAdjust="0"/>
    <p:restoredTop sz="86364" autoAdjust="0"/>
  </p:normalViewPr>
  <p:slideViewPr>
    <p:cSldViewPr>
      <p:cViewPr varScale="1">
        <p:scale>
          <a:sx n="64" d="100"/>
          <a:sy n="64" d="100"/>
        </p:scale>
        <p:origin x="22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87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EACB1-E3B5-43B4-B256-2655CE7A54B1}" type="datetimeFigureOut">
              <a:rPr lang="en-US" smtClean="0"/>
              <a:pPr/>
              <a:t>31/12/2024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56C90-E464-4FDD-B1BE-0534B8554C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48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B6EFD-72DC-4337-9800-CD157E067FFF}" type="datetimeFigureOut">
              <a:rPr lang="en-US" smtClean="0"/>
              <a:pPr/>
              <a:t>31/12/2024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E9375-132D-4F6A-BEC8-02D2F18A6A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1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E8835EE-2367-4BA3-B595-FC7387852BCD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svg"/><Relationship Id="rId5" Type="http://schemas.openxmlformats.org/officeDocument/2006/relationships/image" Target="../media/image18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svg"/><Relationship Id="rId5" Type="http://schemas.openxmlformats.org/officeDocument/2006/relationships/image" Target="../media/image18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36.wmf"/><Relationship Id="rId4" Type="http://schemas.openxmlformats.org/officeDocument/2006/relationships/image" Target="../media/image38.png"/><Relationship Id="rId9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svg"/><Relationship Id="rId5" Type="http://schemas.openxmlformats.org/officeDocument/2006/relationships/image" Target="../media/image10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sv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8.svg"/><Relationship Id="rId7" Type="http://schemas.openxmlformats.org/officeDocument/2006/relationships/image" Target="../media/image1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0.svg"/><Relationship Id="rId10" Type="http://schemas.openxmlformats.org/officeDocument/2006/relationships/image" Target="../media/image52.sv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9.svg"/><Relationship Id="rId7" Type="http://schemas.openxmlformats.org/officeDocument/2006/relationships/image" Target="../media/image6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71.sv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svg"/><Relationship Id="rId5" Type="http://schemas.openxmlformats.org/officeDocument/2006/relationships/image" Target="../media/image18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0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2.svg"/><Relationship Id="rId7" Type="http://schemas.openxmlformats.org/officeDocument/2006/relationships/image" Target="../media/image4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914400" y="1238469"/>
            <a:ext cx="14935200" cy="525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 algn="ctr">
              <a:lnSpc>
                <a:spcPct val="160000"/>
              </a:lnSpc>
              <a:spcBef>
                <a:spcPct val="50000"/>
              </a:spcBef>
              <a:defRPr/>
            </a:pPr>
            <a:r>
              <a:rPr lang="en-US" sz="72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7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72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7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7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7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7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7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7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7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7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7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7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  <a:endParaRPr lang="en-US" sz="72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9" descr="blueros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42618">
            <a:off x="13554075" y="5822156"/>
            <a:ext cx="4133850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 descr="blueros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02609">
            <a:off x="12485769" y="6939736"/>
            <a:ext cx="5029200" cy="335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blueros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5187">
            <a:off x="12595493" y="7410033"/>
            <a:ext cx="36195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004170"/>
      </p:ext>
    </p:extLst>
  </p:cSld>
  <p:clrMapOvr>
    <a:masterClrMapping/>
  </p:clrMapOvr>
  <p:transition advClick="0" advTm="21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145774" y="5936120"/>
            <a:ext cx="30579547" cy="152897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605260" y="625825"/>
            <a:ext cx="13077480" cy="90353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62625" y="3086770"/>
            <a:ext cx="2151064" cy="490906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8051" y="1088236"/>
            <a:ext cx="8751898" cy="5861310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2"/>
            </a:xfrm>
            <a:custGeom>
              <a:avLst/>
              <a:gdLst/>
              <a:ahLst/>
              <a:cxnLst/>
              <a:rect l="l" t="t" r="r" b="b"/>
              <a:pathLst>
                <a:path w="1366503" h="915172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2"/>
                    <a:pt x="1242043" y="915172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105399" y="2247900"/>
            <a:ext cx="8414549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CHẤT</a:t>
            </a:r>
            <a:endParaRPr lang="en-US" sz="6000" b="1" dirty="0">
              <a:solidFill>
                <a:srgbClr val="262A5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82740" y="3317981"/>
            <a:ext cx="6663910" cy="44466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04400">
            <a:off x="14144451" y="966510"/>
            <a:ext cx="864175" cy="10332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953414" flipH="1">
            <a:off x="3143188" y="4368184"/>
            <a:ext cx="895712" cy="10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1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14400" y="361612"/>
            <a:ext cx="12859872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400" dirty="0">
                <a:latin typeface="Arial" pitchFamily="34" charset="0"/>
                <a:cs typeface="Arial" pitchFamily="34" charset="0"/>
              </a:rPr>
              <a:t>Q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uan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sát các hình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ảnh</a:t>
            </a:r>
            <a:endParaRPr lang="vi-VN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75082" r="15583" b="10970"/>
          <a:stretch/>
        </p:blipFill>
        <p:spPr bwMode="auto">
          <a:xfrm>
            <a:off x="6553200" y="361612"/>
            <a:ext cx="11371728" cy="328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4"/>
          <p:cNvSpPr txBox="1"/>
          <p:nvPr/>
        </p:nvSpPr>
        <p:spPr>
          <a:xfrm>
            <a:off x="942475" y="3924300"/>
            <a:ext cx="16354925" cy="6694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4400" b="1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LUẬN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LỚN</a:t>
            </a:r>
            <a:endParaRPr lang="en-US" sz="4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8640"/>
              </a:lnSpc>
            </a:pP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Thời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gian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: 5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phút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Nhiệm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vụ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hảo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luận nhóm lớn về cách chăm sóc sức khỏe thể chất phù hợp với lứa tuổi các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em. </a:t>
            </a:r>
          </a:p>
          <a:p>
            <a:pPr lvl="0"/>
            <a:r>
              <a:rPr lang="nl-NL" sz="4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4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4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uống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Dành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thao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nghỉ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?)</a:t>
            </a:r>
            <a:endParaRPr lang="en-US" sz="44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8640"/>
              </a:lnSpc>
            </a:pPr>
            <a:endParaRPr lang="en-US" sz="44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14781" y="-1144686"/>
            <a:ext cx="19717562" cy="115078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530489" y="412519"/>
            <a:ext cx="13443512" cy="82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TỰ CHĂM SÓC SỨC KHỎE THỂ CHẤT</a:t>
            </a:r>
            <a:endParaRPr lang="en-US" sz="4000" b="1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1" y="1839268"/>
            <a:ext cx="9829801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nl-NL" sz="4400" dirty="0">
                <a:latin typeface="Arial" pitchFamily="34" charset="0"/>
                <a:cs typeface="Arial" pitchFamily="34" charset="0"/>
              </a:rPr>
              <a:t>Ở lứa tuổi các em, muốn có được sức khoẻ thể chất tốt, các em cần phải: </a:t>
            </a:r>
            <a:endParaRPr lang="vi-VN" sz="4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nl-NL" sz="4400" dirty="0">
                <a:latin typeface="Arial" pitchFamily="34" charset="0"/>
                <a:cs typeface="Arial" pitchFamily="34" charset="0"/>
              </a:rPr>
              <a:t>+ Ăn đủ 3 bữa, chú ý ăn đủ chất, đảm bảo an toàn thực phẩm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và tránh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ăn những chất gây béo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phì. </a:t>
            </a:r>
            <a:endParaRPr lang="vi-VN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973" y="1839268"/>
            <a:ext cx="7250397" cy="69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14781" y="-1144686"/>
            <a:ext cx="19717562" cy="115078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554552" y="-359853"/>
            <a:ext cx="13443512" cy="82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TỰ CHĂM SÓC SỨC KHỎE THỂ CHẤT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276726" y="464091"/>
            <a:ext cx="7648074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Ngủ đủ từ 7 - 8 tiếng/ ngày, phải ngủ trước 23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giờ. </a:t>
            </a:r>
            <a:endParaRPr lang="vi-VN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152" y="3198592"/>
            <a:ext cx="8132952" cy="662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913" y="464091"/>
            <a:ext cx="9590087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142446"/>
            <a:ext cx="9153206" cy="668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64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14781" y="-1144686"/>
            <a:ext cx="19717562" cy="115078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530489" y="412519"/>
            <a:ext cx="13443512" cy="82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TỰ CHĂM SÓC SỨC KHỎE THỂ CHẤT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152400" y="1790700"/>
            <a:ext cx="9829800" cy="3852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Giữ gìn vệ sinh cá nhân, rửa tay trước khi ăn, áp dụng những biện pháp phòng tránh các bệnh lây nhiễm,...</a:t>
            </a:r>
            <a:endParaRPr lang="en-US" sz="44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1790700"/>
            <a:ext cx="7620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16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145774" y="5936120"/>
            <a:ext cx="30579547" cy="152897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605260" y="625825"/>
            <a:ext cx="13077480" cy="90353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62625" y="3086770"/>
            <a:ext cx="2151064" cy="490906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8051" y="1088236"/>
            <a:ext cx="8751898" cy="5861310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2"/>
            </a:xfrm>
            <a:custGeom>
              <a:avLst/>
              <a:gdLst/>
              <a:ahLst/>
              <a:cxnLst/>
              <a:rect l="l" t="t" r="r" b="b"/>
              <a:pathLst>
                <a:path w="1366503" h="915172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2"/>
                    <a:pt x="1242043" y="915172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642650" y="2171700"/>
            <a:ext cx="7002698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THẦN</a:t>
            </a:r>
            <a:endParaRPr lang="en-US" sz="6000" b="1" dirty="0">
              <a:solidFill>
                <a:srgbClr val="262A5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82740" y="3317981"/>
            <a:ext cx="6663910" cy="44466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04400">
            <a:off x="14144451" y="966510"/>
            <a:ext cx="864175" cy="10332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953414" flipH="1">
            <a:off x="3143188" y="4368184"/>
            <a:ext cx="895712" cy="10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1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89768683071613834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1" y="432307"/>
            <a:ext cx="16764000" cy="942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1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399" y="571500"/>
            <a:ext cx="11125201" cy="6984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- Để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có sức khoẻ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vi-VN" sz="44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nh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thần tốt, các em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cần</a:t>
            </a:r>
          </a:p>
          <a:p>
            <a:pPr algn="just">
              <a:lnSpc>
                <a:spcPct val="150000"/>
              </a:lnSpc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    + Phân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bổ thời gian hợp lí cho các hoạt động học tập, lao động, vui chơi giải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trí</a:t>
            </a:r>
          </a:p>
          <a:p>
            <a:pPr algn="just">
              <a:lnSpc>
                <a:spcPct val="150000"/>
              </a:lnSpc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    +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L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uôn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lạc quan, suy nghĩ tích cực </a:t>
            </a:r>
            <a:endParaRPr lang="nl-NL" sz="4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    + Biết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cách giải toả nỗi bu</a:t>
            </a:r>
            <a:r>
              <a:rPr lang="vi-VN" sz="4400" dirty="0">
                <a:latin typeface="Arial" pitchFamily="34" charset="0"/>
                <a:cs typeface="Arial" pitchFamily="34" charset="0"/>
              </a:rPr>
              <a:t>ồ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n, sự khó chịu theo cách phù hợp với mình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658601" y="1325878"/>
            <a:ext cx="6629400" cy="4785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93936"/>
            <a:ext cx="14571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Một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số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hoạt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động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để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chăm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sóc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sức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khoẻ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tinh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thần</a:t>
            </a:r>
            <a:endParaRPr lang="vi-VN" sz="5400" dirty="0">
              <a:solidFill>
                <a:srgbClr val="FF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38300"/>
            <a:ext cx="5867400" cy="371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38300"/>
            <a:ext cx="5639740" cy="371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540" y="1638300"/>
            <a:ext cx="5942660" cy="371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38634"/>
            <a:ext cx="5867400" cy="445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638634"/>
            <a:ext cx="5639740" cy="445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540" y="5638634"/>
            <a:ext cx="5942660" cy="445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524684"/>
              </p:ext>
            </p:extLst>
          </p:nvPr>
        </p:nvGraphicFramePr>
        <p:xfrm>
          <a:off x="16687800" y="36988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Document" showAsIcon="1" r:id="rId9" imgW="914400" imgH="771480" progId="Word.Document.8">
                  <p:embed/>
                </p:oleObj>
              </mc:Choice>
              <mc:Fallback>
                <p:oleObj name="Document" showAsIcon="1" r:id="rId9" imgW="914400" imgH="771480" progId="Word.Document.8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87800" y="369888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241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95300"/>
            <a:ext cx="17754600" cy="9220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THỜI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TRANG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HỌC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TRÒ</a:t>
            </a:r>
            <a:endParaRPr lang="en-US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NGƯỜI MẪU: HỌC SINH 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6A5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MaiTruongMenYeuRemix-DJ-321461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316200" y="849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0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1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706865">
            <a:off x="-2708358" y="3594902"/>
            <a:ext cx="22146455" cy="26026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743956" y="1028700"/>
            <a:ext cx="13119007" cy="641844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495255" y="1557808"/>
            <a:ext cx="12603755" cy="4774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en-US" sz="3200" b="1" dirty="0" smtClean="0">
              <a:solidFill>
                <a:srgbClr val="262A55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200" b="1" dirty="0" smtClean="0">
              <a:solidFill>
                <a:srgbClr val="262A55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3200" b="1" dirty="0" smtClean="0">
              <a:solidFill>
                <a:srgbClr val="262A55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2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endParaRPr lang="en-US" sz="3200" b="1" dirty="0">
              <a:solidFill>
                <a:srgbClr val="262A55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3200" b="1" dirty="0">
              <a:solidFill>
                <a:srgbClr val="262A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191584" y="4421041"/>
            <a:ext cx="3683310" cy="54166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777397" y="4237921"/>
            <a:ext cx="1959836" cy="54166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68370" flipH="1">
            <a:off x="2366916" y="1446198"/>
            <a:ext cx="930025" cy="11119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34288">
            <a:off x="14999992" y="4013267"/>
            <a:ext cx="944696" cy="11295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759946">
            <a:off x="-11830331" y="3869401"/>
            <a:ext cx="20724169" cy="243553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4100" y="3771900"/>
            <a:ext cx="5088213" cy="41168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05600" y="2245804"/>
            <a:ext cx="11277600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Chia sẻ những điều thu hoạch/kinh nghiệm học được sau khi tham gia các hoạt động.</a:t>
            </a:r>
            <a:endParaRPr lang="vi-VN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3496" y="1437191"/>
            <a:ext cx="3877985" cy="1184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DỤNG</a:t>
            </a:r>
            <a:endParaRPr lang="vi-VN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6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t1s.com - Vũ điệu rửa tay  học sinh trường THTHCS An Hiệp Quỳnh Phụ Thái Bì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809728"/>
            <a:ext cx="15697200" cy="882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6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06407">
            <a:off x="14480064" y="7730720"/>
            <a:ext cx="924060" cy="11048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72508" y="1675365"/>
            <a:ext cx="11119041" cy="8092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400" dirty="0">
                <a:latin typeface="Arial" pitchFamily="34" charset="0"/>
                <a:cs typeface="Arial" pitchFamily="34" charset="0"/>
              </a:rPr>
              <a:t>Chăm sóc bản thân là việc làm c</a:t>
            </a:r>
            <a:r>
              <a:rPr lang="vi-VN" sz="4400" dirty="0">
                <a:latin typeface="Arial" pitchFamily="34" charset="0"/>
                <a:cs typeface="Arial" pitchFamily="34" charset="0"/>
              </a:rPr>
              <a:t>ầ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n thiết vừa thể hiện sự yêu quý, tôn trọng bản thân vừa đảm bảo chất lượng cuộc sống của mỗi cá nhân. </a:t>
            </a:r>
            <a:endParaRPr lang="nl-NL" sz="4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Vì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vậy, mỗi người cần quan tâm chăm sóc cả dáng vẻ bên ngoài, sức khoẻ thể chất, sức khoẻ t</a:t>
            </a:r>
            <a:r>
              <a:rPr lang="vi-VN" sz="4400" dirty="0">
                <a:latin typeface="Arial" pitchFamily="34" charset="0"/>
                <a:cs typeface="Arial" pitchFamily="34" charset="0"/>
              </a:rPr>
              <a:t>i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nh thần bằng các biện pháp phù hợp với lứa tuổi.</a:t>
            </a:r>
            <a:endParaRPr lang="vi-VN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797843"/>
            <a:ext cx="6705600" cy="7927058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75974" y="2765357"/>
            <a:ext cx="3856916" cy="4756286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524263">
            <a:off x="4433480" y="2715079"/>
            <a:ext cx="951870" cy="666309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7480614">
            <a:off x="303584" y="7598425"/>
            <a:ext cx="951870" cy="6663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73060" y="760609"/>
            <a:ext cx="331793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/>
              <a:t>KẾT LUẬN</a:t>
            </a:r>
            <a:endParaRPr lang="vi-VN" sz="4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905000" y="1805844"/>
            <a:ext cx="9250223" cy="1092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smtClean="0">
                <a:solidFill>
                  <a:srgbClr val="53A272"/>
                </a:solidFill>
                <a:latin typeface="Arial" pitchFamily="34" charset="0"/>
                <a:cs typeface="Arial" pitchFamily="34" charset="0"/>
              </a:rPr>
              <a:t>HƯỚNG DẪN VỀ NHÀ</a:t>
            </a:r>
            <a:endParaRPr lang="en-US" sz="5400" b="1">
              <a:solidFill>
                <a:srgbClr val="53A27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05000" y="3453121"/>
            <a:ext cx="10611110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hoạch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dáng </a:t>
            </a:r>
            <a:r>
              <a:rPr lang="vi-VN" sz="4400" dirty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vẻ </a:t>
            </a:r>
            <a:r>
              <a:rPr lang="vi-VN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bên </a:t>
            </a:r>
            <a:r>
              <a:rPr lang="vi-VN" sz="4400" dirty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ngoài, sức khỏe thể chất và sức khỏe tinh thần của bản </a:t>
            </a:r>
            <a:r>
              <a:rPr lang="vi-VN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giấy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A4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4400" dirty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4400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533926" y="6186297"/>
            <a:ext cx="10323007" cy="99393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516110" y="1299644"/>
            <a:ext cx="4179320" cy="76877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21217" flipH="1">
            <a:off x="16492560" y="2263592"/>
            <a:ext cx="949890" cy="11357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21217">
            <a:off x="12166286" y="4275777"/>
            <a:ext cx="833933" cy="997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9611" y="1028700"/>
            <a:ext cx="16436615" cy="5181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XIN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KÍNH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CHÚC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THẦY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CÔ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MẠNH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KHOẺ</a:t>
            </a:r>
            <a:endParaRPr lang="en-US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CHÚC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EM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HỌC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SINH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LUÔN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CHĂM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NGOAN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HỌC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GIỎI</a:t>
            </a:r>
            <a:endParaRPr lang="en-US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0929" y="6336631"/>
            <a:ext cx="867397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XIN</a:t>
            </a:r>
            <a:r>
              <a:rPr lang="en-US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</a:t>
            </a:r>
            <a:r>
              <a:rPr lang="en-US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VÀ</a:t>
            </a:r>
            <a:r>
              <a:rPr lang="en-US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HẸN</a:t>
            </a:r>
            <a:r>
              <a:rPr lang="en-US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GẶP</a:t>
            </a:r>
            <a:r>
              <a:rPr lang="en-US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LẠI</a:t>
            </a:r>
            <a:endParaRPr lang="en-US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774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145774" y="5936120"/>
            <a:ext cx="30579547" cy="152897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605260" y="625825"/>
            <a:ext cx="13077480" cy="90353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62625" y="3086770"/>
            <a:ext cx="2151064" cy="490906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8051" y="1088236"/>
            <a:ext cx="8751898" cy="5861310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2"/>
            </a:xfrm>
            <a:custGeom>
              <a:avLst/>
              <a:gdLst/>
              <a:ahLst/>
              <a:cxnLst/>
              <a:rect l="l" t="t" r="r" b="b"/>
              <a:pathLst>
                <a:path w="1366503" h="915172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2"/>
                    <a:pt x="1242043" y="915172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297824" y="2671601"/>
            <a:ext cx="769235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VẺ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BỀ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NGOÀI</a:t>
            </a:r>
            <a:endParaRPr lang="en-US" sz="6000" b="1" dirty="0">
              <a:solidFill>
                <a:srgbClr val="262A5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82740" y="3317981"/>
            <a:ext cx="6663910" cy="44466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04400">
            <a:off x="14144451" y="966510"/>
            <a:ext cx="864175" cy="10332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953414" flipH="1">
            <a:off x="3143188" y="4368184"/>
            <a:ext cx="895712" cy="10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1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1638300"/>
            <a:ext cx="5105400" cy="8810773"/>
          </a:xfrm>
          <a:prstGeom prst="rect">
            <a:avLst/>
          </a:prstGeom>
        </p:spPr>
      </p:pic>
      <p:grpSp>
        <p:nvGrpSpPr>
          <p:cNvPr id="6" name="Group 3"/>
          <p:cNvGrpSpPr/>
          <p:nvPr/>
        </p:nvGrpSpPr>
        <p:grpSpPr>
          <a:xfrm>
            <a:off x="120847" y="6098011"/>
            <a:ext cx="9903817" cy="3929083"/>
            <a:chOff x="-2585137" y="-1663142"/>
            <a:chExt cx="15964179" cy="5238776"/>
          </a:xfrm>
        </p:grpSpPr>
        <p:sp>
          <p:nvSpPr>
            <p:cNvPr id="7" name="TextBox 4"/>
            <p:cNvSpPr txBox="1"/>
            <p:nvPr/>
          </p:nvSpPr>
          <p:spPr>
            <a:xfrm>
              <a:off x="-887753" y="-1663142"/>
              <a:ext cx="14266795" cy="14704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5400" b="1" dirty="0" err="1">
                  <a:solidFill>
                    <a:srgbClr val="53A272"/>
                  </a:solidFill>
                  <a:latin typeface="Arial" pitchFamily="34" charset="0"/>
                  <a:cs typeface="Arial" pitchFamily="34" charset="0"/>
                </a:rPr>
                <a:t>THẢO</a:t>
              </a:r>
              <a:r>
                <a:rPr lang="en-US" sz="5400" b="1" dirty="0">
                  <a:solidFill>
                    <a:srgbClr val="53A27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5400" b="1" dirty="0" err="1">
                  <a:solidFill>
                    <a:srgbClr val="53A272"/>
                  </a:solidFill>
                  <a:latin typeface="Arial" pitchFamily="34" charset="0"/>
                  <a:cs typeface="Arial" pitchFamily="34" charset="0"/>
                </a:rPr>
                <a:t>LUẬN</a:t>
              </a:r>
              <a:r>
                <a:rPr lang="en-US" sz="5400" b="1" dirty="0">
                  <a:solidFill>
                    <a:srgbClr val="53A27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5400" b="1" dirty="0" err="1" smtClean="0">
                  <a:solidFill>
                    <a:srgbClr val="53A272"/>
                  </a:solidFill>
                  <a:latin typeface="Arial" pitchFamily="34" charset="0"/>
                  <a:cs typeface="Arial" pitchFamily="34" charset="0"/>
                </a:rPr>
                <a:t>CẶP</a:t>
              </a:r>
              <a:r>
                <a:rPr lang="en-US" sz="5400" b="1" dirty="0" smtClean="0">
                  <a:solidFill>
                    <a:srgbClr val="53A27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5400" b="1" dirty="0" err="1" smtClean="0">
                  <a:solidFill>
                    <a:srgbClr val="53A272"/>
                  </a:solidFill>
                  <a:latin typeface="Arial" pitchFamily="34" charset="0"/>
                  <a:cs typeface="Arial" pitchFamily="34" charset="0"/>
                </a:rPr>
                <a:t>ĐÔI</a:t>
              </a:r>
              <a:endParaRPr lang="en-US" sz="5400" b="1" dirty="0">
                <a:solidFill>
                  <a:srgbClr val="53A27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5"/>
            <p:cNvSpPr txBox="1"/>
            <p:nvPr/>
          </p:nvSpPr>
          <p:spPr>
            <a:xfrm>
              <a:off x="-2585137" y="-117684"/>
              <a:ext cx="15429345" cy="36933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 dirty="0">
                  <a:latin typeface="Arial" pitchFamily="34" charset="0"/>
                  <a:cs typeface="Arial" pitchFamily="34" charset="0"/>
                </a:rPr>
                <a:t>-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Thời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gian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dirty="0" smtClean="0">
                  <a:latin typeface="Arial" pitchFamily="34" charset="0"/>
                  <a:cs typeface="Arial" pitchFamily="34" charset="0"/>
                </a:rPr>
                <a:t>2 </a:t>
              </a:r>
              <a:r>
                <a:rPr lang="en-US" sz="4000" dirty="0" err="1">
                  <a:latin typeface="Arial" pitchFamily="34" charset="0"/>
                  <a:cs typeface="Arial" pitchFamily="34" charset="0"/>
                </a:rPr>
                <a:t>phút</a:t>
              </a:r>
              <a:endParaRPr lang="en-US" sz="4000" dirty="0">
                <a:latin typeface="Arial" pitchFamily="34" charset="0"/>
                <a:cs typeface="Arial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4000" b="1" dirty="0">
                  <a:latin typeface="Arial" pitchFamily="34" charset="0"/>
                  <a:cs typeface="Arial" pitchFamily="34" charset="0"/>
                </a:rPr>
                <a:t>-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Nhiệm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vụ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: </a:t>
              </a:r>
              <a:r>
                <a:rPr lang="nl-NL" sz="4000" dirty="0">
                  <a:latin typeface="Arial" pitchFamily="34" charset="0"/>
                  <a:cs typeface="Arial" pitchFamily="34" charset="0"/>
                </a:rPr>
                <a:t>Thảo luận </a:t>
              </a:r>
              <a:r>
                <a:rPr lang="nl-NL" sz="4000" dirty="0" smtClean="0">
                  <a:latin typeface="Arial" pitchFamily="34" charset="0"/>
                  <a:cs typeface="Arial" pitchFamily="34" charset="0"/>
                </a:rPr>
                <a:t>về </a:t>
              </a:r>
              <a:r>
                <a:rPr lang="nl-NL" sz="4000" dirty="0">
                  <a:latin typeface="Arial" pitchFamily="34" charset="0"/>
                  <a:cs typeface="Arial" pitchFamily="34" charset="0"/>
                </a:rPr>
                <a:t>cách chăm sóc dáng vẻ bên ngoài phù hợp với lứa tuổi.</a:t>
              </a:r>
              <a:endParaRPr lang="vi-VN" sz="40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75974" y="388944"/>
            <a:ext cx="3856916" cy="4756286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524263">
            <a:off x="4433480" y="338666"/>
            <a:ext cx="951870" cy="666309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480614">
            <a:off x="303584" y="5222012"/>
            <a:ext cx="951870" cy="66630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432" y="3691632"/>
            <a:ext cx="8255715" cy="633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388944"/>
            <a:ext cx="1295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vẻ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mái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ngồi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…)</a:t>
            </a:r>
            <a:endParaRPr lang="en-US" sz="54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72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1561" flipH="1">
            <a:off x="3380012" y="6818560"/>
            <a:ext cx="1075865" cy="1286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54578" flipH="1">
            <a:off x="599412" y="3750744"/>
            <a:ext cx="1075865" cy="1286361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706865">
            <a:off x="-2681484" y="1063235"/>
            <a:ext cx="22146455" cy="26026817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30981" y="1349302"/>
            <a:ext cx="3228639" cy="762125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059621" y="1273431"/>
            <a:ext cx="1155197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400" dirty="0">
                <a:latin typeface="Arial" pitchFamily="34" charset="0"/>
                <a:cs typeface="Arial" pitchFamily="34" charset="0"/>
              </a:rPr>
              <a:t>Chăm sóc dáng vẻ bên ngoài của mình </a:t>
            </a:r>
            <a:r>
              <a:rPr lang="nl-NL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 cần thiết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vì không chỉ làm cho </a:t>
            </a:r>
            <a:r>
              <a:rPr lang="nl-NL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mình đẹp hơn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trong mắt mọi người mà còn tạo </a:t>
            </a:r>
            <a:r>
              <a:rPr lang="nl-NL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 mình sự tự tin và thể hiện sự tôn trọng bản thân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cũng như những người tiếp xúc với mình.</a:t>
            </a:r>
            <a:endParaRPr lang="vi-VN" sz="4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562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0081" r="9031"/>
          <a:stretch/>
        </p:blipFill>
        <p:spPr>
          <a:xfrm>
            <a:off x="9514680" y="168442"/>
            <a:ext cx="8239919" cy="985185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037"/>
            <a:ext cx="8215856" cy="1000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33663" y="8382834"/>
            <a:ext cx="2209800" cy="16374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1</a:t>
            </a:r>
            <a:endParaRPr lang="en-US" sz="7200" dirty="0"/>
          </a:p>
        </p:txBody>
      </p:sp>
      <p:sp>
        <p:nvSpPr>
          <p:cNvPr id="9" name="Oval 8"/>
          <p:cNvSpPr/>
          <p:nvPr/>
        </p:nvSpPr>
        <p:spPr>
          <a:xfrm>
            <a:off x="9546764" y="8382835"/>
            <a:ext cx="2209800" cy="16374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2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04546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759946">
            <a:off x="-11830331" y="3869401"/>
            <a:ext cx="20724169" cy="24355326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04800" y="6210300"/>
            <a:ext cx="5600700" cy="45314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9200" y="419100"/>
            <a:ext cx="16808116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* </a:t>
            </a:r>
            <a:r>
              <a:rPr lang="nl-NL" sz="4400" b="1" u="sng" dirty="0" smtClean="0">
                <a:latin typeface="Arial" pitchFamily="34" charset="0"/>
                <a:cs typeface="Arial" pitchFamily="34" charset="0"/>
              </a:rPr>
              <a:t>Cách </a:t>
            </a:r>
            <a:r>
              <a:rPr lang="nl-NL" sz="4400" b="1" u="sng" dirty="0">
                <a:latin typeface="Arial" pitchFamily="34" charset="0"/>
                <a:cs typeface="Arial" pitchFamily="34" charset="0"/>
              </a:rPr>
              <a:t>chăm sóc </a:t>
            </a:r>
            <a:r>
              <a:rPr lang="nl-NL" sz="4400" b="1" u="sng" dirty="0" smtClean="0">
                <a:latin typeface="Arial" pitchFamily="34" charset="0"/>
                <a:cs typeface="Arial" pitchFamily="34" charset="0"/>
              </a:rPr>
              <a:t>dáng </a:t>
            </a:r>
            <a:r>
              <a:rPr lang="nl-NL" sz="4400" b="1" u="sng" dirty="0">
                <a:latin typeface="Arial" pitchFamily="34" charset="0"/>
                <a:cs typeface="Arial" pitchFamily="34" charset="0"/>
              </a:rPr>
              <a:t>vẻ bên </a:t>
            </a:r>
            <a:r>
              <a:rPr lang="nl-NL" sz="4400" b="1" u="sng" dirty="0" smtClean="0">
                <a:latin typeface="Arial" pitchFamily="34" charset="0"/>
                <a:cs typeface="Arial" pitchFamily="34" charset="0"/>
              </a:rPr>
              <a:t>ngoài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Phù hợp với độ tuổi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Quần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áo, trang phục sạch sẽ, phù hợp với từng loại hoạt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động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Mái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tóc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gọn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gàng, phù hợp với khuôn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mặt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nl-NL" sz="4400" dirty="0">
                <a:latin typeface="Arial" pitchFamily="34" charset="0"/>
                <a:cs typeface="Arial" pitchFamily="34" charset="0"/>
              </a:rPr>
              <a:t>Tư thế ngồi, đi,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đứng phải luôn giữ thẳng lưng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Tác phong phải tự tin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endParaRPr lang="nl-NL" sz="4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19700"/>
            <a:ext cx="11658600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116586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6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95500"/>
            <a:ext cx="12954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7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HÀO MỪNG ĐẾN VỚI TIẾT HỌC"/>
  <p:tag name="ISPRING_SLIDE_INDENT_LEVEL" val="0"/>
  <p:tag name="ISPRING_PRESENTER_ID" val="{DFF31A8B-C198-421D-9D0B-45D932A69C34}"/>
  <p:tag name="TIMING" val="|2.467|3.422"/>
  <p:tag name="GENSWF_ADVANCE_TIME" val="21.454"/>
  <p:tag name="ISPRING_SLIDE_ID_2" val="{5F8CB751-BC5E-495B-974E-3EA86F81874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658</Words>
  <Application>Microsoft Office PowerPoint</Application>
  <PresentationFormat>Custom</PresentationFormat>
  <Paragraphs>51</Paragraphs>
  <Slides>24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Times New Roman</vt:lpstr>
      <vt:lpstr>Arial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họa Nhiều màu sắc Kế hoạch ASXH của Doanh nghiệp Công nghệ Bản thuyết trình Giới thiệu Người mới</dc:title>
  <dc:creator>DELL</dc:creator>
  <cp:lastModifiedBy>USER</cp:lastModifiedBy>
  <cp:revision>88</cp:revision>
  <cp:lastPrinted>2022-10-27T13:23:18Z</cp:lastPrinted>
  <dcterms:created xsi:type="dcterms:W3CDTF">2006-08-16T00:00:00Z</dcterms:created>
  <dcterms:modified xsi:type="dcterms:W3CDTF">2024-12-31T08:06:43Z</dcterms:modified>
  <dc:identifier>DAEnQfZHiS0</dc:identifier>
</cp:coreProperties>
</file>