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sldIdLst>
    <p:sldId id="259" r:id="rId3"/>
    <p:sldId id="260" r:id="rId4"/>
    <p:sldId id="316" r:id="rId5"/>
    <p:sldId id="317" r:id="rId6"/>
    <p:sldId id="318" r:id="rId7"/>
    <p:sldId id="319" r:id="rId8"/>
    <p:sldId id="261" r:id="rId9"/>
    <p:sldId id="262" r:id="rId10"/>
    <p:sldId id="263" r:id="rId11"/>
    <p:sldId id="264" r:id="rId12"/>
    <p:sldId id="265" r:id="rId13"/>
    <p:sldId id="267" r:id="rId14"/>
    <p:sldId id="295" r:id="rId15"/>
    <p:sldId id="298" r:id="rId16"/>
    <p:sldId id="299" r:id="rId17"/>
    <p:sldId id="310" r:id="rId18"/>
    <p:sldId id="311" r:id="rId19"/>
    <p:sldId id="312" r:id="rId20"/>
    <p:sldId id="313" r:id="rId21"/>
    <p:sldId id="297" r:id="rId22"/>
    <p:sldId id="300" r:id="rId23"/>
    <p:sldId id="309" r:id="rId24"/>
    <p:sldId id="314" r:id="rId25"/>
    <p:sldId id="266" r:id="rId26"/>
    <p:sldId id="315" r:id="rId27"/>
    <p:sldId id="268" r:id="rId28"/>
    <p:sldId id="282" r:id="rId29"/>
    <p:sldId id="284" r:id="rId30"/>
    <p:sldId id="283" r:id="rId31"/>
    <p:sldId id="285" r:id="rId32"/>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9pPr>
  </p:defaultTextStyle>
  <p:extLst>
    <p:ext uri="{EFAFB233-063F-42B5-8137-9DF3F51BA10A}">
      <p15:sldGuideLst xmlns:p15="http://schemas.microsoft.com/office/powerpoint/2012/main">
        <p15:guide id="1" orient="horz" pos="2160">
          <p15:clr>
            <a:srgbClr val="A4A3A4"/>
          </p15:clr>
        </p15:guide>
        <p15:guide id="2" pos="28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8" d="100"/>
          <a:sy n="68" d="100"/>
        </p:scale>
        <p:origin x="1446" y="60"/>
      </p:cViewPr>
      <p:guideLst>
        <p:guide orient="horz" pos="2160"/>
        <p:guide pos="28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457200" y="274638"/>
            <a:ext cx="8229600" cy="1143000"/>
          </a:xfrm>
          <a:prstGeom prst="rect">
            <a:avLst/>
          </a:prstGeom>
          <a:noFill/>
          <a:ln w="9525">
            <a:noFill/>
          </a:ln>
        </p:spPr>
        <p:txBody>
          <a:bodyPr anchor="ctr" anchorCtr="0"/>
          <a:lstStyle/>
          <a:p>
            <a:pPr lvl="0"/>
            <a:r>
              <a:rPr dirty="0"/>
              <a:t>Click to edit Master title style</a:t>
            </a:r>
          </a:p>
        </p:txBody>
      </p:sp>
      <p:sp>
        <p:nvSpPr>
          <p:cNvPr id="1027" name="Text Placeholder 2"/>
          <p:cNvSpPr>
            <a:spLocks noGrp="1"/>
          </p:cNvSpPr>
          <p:nvPr>
            <p:ph type="body" idx="1"/>
          </p:nvPr>
        </p:nvSpPr>
        <p:spPr>
          <a:xfrm>
            <a:off x="457200" y="1600200"/>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898989"/>
                </a:solidFill>
              </a:defRPr>
            </a:lvl1p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457200" y="274638"/>
            <a:ext cx="8229600" cy="1143000"/>
          </a:xfrm>
          <a:prstGeom prst="rect">
            <a:avLst/>
          </a:prstGeom>
          <a:noFill/>
          <a:ln w="9525">
            <a:noFill/>
          </a:ln>
        </p:spPr>
        <p:txBody>
          <a:bodyPr anchor="ctr" anchorCtr="0"/>
          <a:lstStyle/>
          <a:p>
            <a:pPr lvl="0"/>
            <a:r>
              <a:rPr dirty="0"/>
              <a:t>Click to edit Master title style</a:t>
            </a:r>
          </a:p>
        </p:txBody>
      </p:sp>
      <p:sp>
        <p:nvSpPr>
          <p:cNvPr id="1027" name="Text Placeholder 2"/>
          <p:cNvSpPr>
            <a:spLocks noGrp="1"/>
          </p:cNvSpPr>
          <p:nvPr>
            <p:ph type="body" idx="1"/>
          </p:nvPr>
        </p:nvSpPr>
        <p:spPr>
          <a:xfrm>
            <a:off x="457200" y="1600200"/>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4/22/2025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898989"/>
                </a:solidFill>
              </a:defRPr>
            </a:lvl1pPr>
          </a:lstStyle>
          <a:p>
            <a:pPr lvl="0"/>
            <a:fld id="{9A0DB2DC-4C9A-4742-B13C-FB6460FD3503}" type="slidenum">
              <a:rPr lang="en-US" dirty="0">
                <a:latin typeface="Calibri" panose="020F0502020204030204" pitchFamily="34" charset="0"/>
                <a:ea typeface="Arial" panose="020B0604020202020204" pitchFamily="34" charset="0"/>
              </a:rPr>
              <a:t>‹#›</a:t>
            </a:fld>
            <a:endParaRPr lang="en-US" dirty="0">
              <a:latin typeface="Calibri" panose="020F0502020204030204"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4"/>
          <p:cNvGrpSpPr/>
          <p:nvPr/>
        </p:nvGrpSpPr>
        <p:grpSpPr>
          <a:xfrm>
            <a:off x="762000" y="343828"/>
            <a:ext cx="7734300" cy="6119808"/>
            <a:chOff x="-3771" y="-1853"/>
            <a:chExt cx="12180" cy="9638"/>
          </a:xfrm>
        </p:grpSpPr>
        <p:sp>
          <p:nvSpPr>
            <p:cNvPr id="2053" name="WordArt 5"/>
            <p:cNvSpPr>
              <a:spLocks noTextEdit="1"/>
            </p:cNvSpPr>
            <p:nvPr/>
          </p:nvSpPr>
          <p:spPr>
            <a:xfrm>
              <a:off x="-3549" y="-1853"/>
              <a:ext cx="10800" cy="927"/>
            </a:xfrm>
            <a:prstGeom prst="rect">
              <a:avLst/>
            </a:prstGeom>
          </p:spPr>
          <p:txBody>
            <a:bodyPr wrap="none" fromWordArt="1">
              <a:prstTxWarp prst="textPlain">
                <a:avLst>
                  <a:gd name="adj" fmla="val 50000"/>
                </a:avLst>
              </a:prstTxWarp>
              <a:normAutofit fontScale="92500" lnSpcReduction="10000"/>
            </a:bodyPr>
            <a:lstStyle/>
            <a:p>
              <a:pPr algn="ctr"/>
              <a:endParaRPr lang="en-US" sz="3600" b="1" dirty="0">
                <a:blipFill rotWithShape="1">
                  <a:blip r:embed="rId2"/>
                </a:blipFill>
                <a:latin typeface="Times New Roman" panose="02020603050405020304" pitchFamily="18" charset="0"/>
                <a:ea typeface="Times New Roman" panose="02020603050405020304" pitchFamily="18" charset="0"/>
              </a:endParaRPr>
            </a:p>
          </p:txBody>
        </p:sp>
        <p:sp>
          <p:nvSpPr>
            <p:cNvPr id="2054" name="WordArt 8"/>
            <p:cNvSpPr>
              <a:spLocks noTextEdit="1"/>
            </p:cNvSpPr>
            <p:nvPr/>
          </p:nvSpPr>
          <p:spPr>
            <a:xfrm>
              <a:off x="-3771" y="846"/>
              <a:ext cx="12180" cy="3360"/>
            </a:xfrm>
            <a:prstGeom prst="rect">
              <a:avLst/>
            </a:prstGeom>
          </p:spPr>
          <p:txBody>
            <a:bodyPr wrap="none" fromWordArt="1">
              <a:prstTxWarp prst="textPlain">
                <a:avLst>
                  <a:gd name="adj" fmla="val 50022"/>
                </a:avLst>
              </a:prstTxWarp>
              <a:normAutofit/>
            </a:bodyPr>
            <a:lstStyle/>
            <a:p>
              <a:pPr lvl="0" algn="ctr" fontAlgn="auto">
                <a:spcBef>
                  <a:spcPts val="0"/>
                </a:spcBef>
                <a:spcAft>
                  <a:spcPts val="0"/>
                </a:spcAft>
                <a:defRPr/>
              </a:pPr>
              <a:r>
                <a:rPr lang="en-US" sz="4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anose="02020603050405020304" pitchFamily="18" charset="0"/>
                  <a:ea typeface="+mn-ea"/>
                  <a:cs typeface="Times New Roman" panose="02020603050405020304" pitchFamily="18" charset="0"/>
                </a:rPr>
                <a:t>CHỦ ĐỀ 5: VẬT LIỆU HỮU ÍCH</a:t>
              </a:r>
            </a:p>
            <a:p>
              <a:pPr lvl="0" algn="ctr" fontAlgn="auto">
                <a:spcBef>
                  <a:spcPts val="0"/>
                </a:spcBef>
                <a:spcAft>
                  <a:spcPts val="0"/>
                </a:spcAft>
                <a:defRPr/>
              </a:pPr>
              <a:endParaRPr lang="en-US" sz="4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anose="02020603050405020304" pitchFamily="18" charset="0"/>
                <a:ea typeface="+mn-ea"/>
                <a:cs typeface="Times New Roman" panose="02020603050405020304" pitchFamily="18" charset="0"/>
              </a:endParaRPr>
            </a:p>
            <a:p>
              <a:pPr lvl="0" algn="ctr" fontAlgn="auto">
                <a:spcBef>
                  <a:spcPts val="0"/>
                </a:spcBef>
                <a:spcAft>
                  <a:spcPts val="0"/>
                </a:spcAft>
                <a:defRPr/>
              </a:pPr>
              <a:r>
                <a:rPr lang="en-US" sz="4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Times New Roman" panose="02020603050405020304" pitchFamily="18" charset="0"/>
                  <a:ea typeface="+mn-ea"/>
                  <a:cs typeface="Times New Roman" panose="02020603050405020304" pitchFamily="18" charset="0"/>
                </a:rPr>
                <a:t>BÀI 3: KHU NHÀ TƯƠNG LAI</a:t>
              </a:r>
              <a:endParaRPr lang="en-US" sz="3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Times New Roman" panose="02020603050405020304" pitchFamily="18" charset="0"/>
                <a:ea typeface="+mn-ea"/>
                <a:cs typeface="Times New Roman" panose="02020603050405020304" pitchFamily="18" charset="0"/>
              </a:endParaRPr>
            </a:p>
            <a:p>
              <a:pPr algn="ctr"/>
              <a:endParaRPr lang="en-US" sz="3600" b="1" dirty="0">
                <a:ln w="9525" cap="flat" cmpd="sng">
                  <a:solidFill>
                    <a:srgbClr val="CC99FF"/>
                  </a:solidFill>
                  <a:prstDash val="solid"/>
                  <a:headEnd type="none" w="med" len="med"/>
                  <a:tailEnd type="none" w="med" len="med"/>
                </a:ln>
                <a:gradFill rotWithShape="1">
                  <a:gsLst>
                    <a:gs pos="0">
                      <a:srgbClr val="6600CC"/>
                    </a:gs>
                    <a:gs pos="100000">
                      <a:srgbClr val="CC00CC"/>
                    </a:gs>
                  </a:gsLst>
                  <a:lin ang="5400000" scaled="1"/>
                  <a:tileRect/>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056" name="WordArt 10"/>
            <p:cNvSpPr>
              <a:spLocks noTextEdit="1"/>
            </p:cNvSpPr>
            <p:nvPr/>
          </p:nvSpPr>
          <p:spPr>
            <a:xfrm>
              <a:off x="-3532" y="6966"/>
              <a:ext cx="10440" cy="819"/>
            </a:xfrm>
            <a:prstGeom prst="rect">
              <a:avLst/>
            </a:prstGeom>
          </p:spPr>
          <p:txBody>
            <a:bodyPr wrap="none" fromWordArt="1">
              <a:prstTxWarp prst="textCanDown">
                <a:avLst>
                  <a:gd name="adj" fmla="val 33333"/>
                </a:avLst>
              </a:prstTxWarp>
              <a:normAutofit fontScale="92500" lnSpcReduction="20000"/>
            </a:bodyPr>
            <a:lstStyle/>
            <a:p>
              <a:pPr algn="ctr"/>
              <a:r>
                <a:rPr lang="en-US" sz="3600" b="1" dirty="0">
                  <a:ln w="9525" cap="flat" cmpd="sng">
                    <a:solidFill>
                      <a:srgbClr val="000000"/>
                    </a:solidFill>
                    <a:prstDash val="solid"/>
                    <a:headEnd type="none" w="med" len="med"/>
                    <a:tailEnd type="none" w="med" len="med"/>
                  </a:ln>
                  <a:blipFill rotWithShape="1">
                    <a:blip r:embed="rId2"/>
                  </a:blipFill>
                  <a:latin typeface="Times New Roman" panose="02020603050405020304" pitchFamily="18" charset="0"/>
                  <a:ea typeface="Times New Roman" panose="02020603050405020304" pitchFamily="18" charset="0"/>
                </a:rPr>
                <a:t>NĂM HỌC: 2024 - 2025</a:t>
              </a:r>
            </a:p>
          </p:txBody>
        </p:sp>
      </p:grpSp>
      <p:sp>
        <p:nvSpPr>
          <p:cNvPr id="4" name="Rectangle 3"/>
          <p:cNvSpPr/>
          <p:nvPr/>
        </p:nvSpPr>
        <p:spPr>
          <a:xfrm>
            <a:off x="647699" y="457200"/>
            <a:ext cx="7848600" cy="1066800"/>
          </a:xfrm>
          <a:prstGeom prst="rect">
            <a:avLst/>
          </a:prstGeom>
          <a:noFill/>
          <a:effectLst>
            <a:innerShdw blurRad="63500" dist="50800" dir="5400000">
              <a:prstClr val="black">
                <a:alpha val="50000"/>
              </a:prstClr>
            </a:innerShdw>
          </a:effectLst>
        </p:spPr>
        <p:txBody>
          <a:bodyPr wrap="none" numCol="1">
            <a:prstTxWarp prst="textDeflat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ea typeface="+mn-ea"/>
                <a:cs typeface="Times New Roman" panose="02020603050405020304" pitchFamily="18" charset="0"/>
              </a:rPr>
              <a:t>MĨ</a:t>
            </a:r>
            <a:r>
              <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THUẬT</a:t>
            </a:r>
            <a:r>
              <a:rPr kumimoji="0" lang="en-US" sz="5400" b="1" i="0" u="none" strike="noStrike" kern="1200" cap="none" spc="50" normalizeH="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6</a:t>
            </a:r>
            <a:endPar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9392" y="152400"/>
            <a:ext cx="2593975"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Gv</a:t>
            </a: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tóm</a:t>
            </a: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tắt</a:t>
            </a:r>
            <a:endPar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p:nvPr/>
        </p:nvSpPr>
        <p:spPr>
          <a:xfrm>
            <a:off x="425450" y="685800"/>
            <a:ext cx="8293100" cy="2061210"/>
          </a:xfrm>
          <a:prstGeom prst="rect">
            <a:avLst/>
          </a:prstGeom>
          <a:noFill/>
        </p:spPr>
        <p:txBody>
          <a:bodyPr wrap="square" rtlCol="0">
            <a:spAutoFit/>
          </a:bodyPr>
          <a:lstStyle/>
          <a:p>
            <a:r>
              <a:rPr lang="en-US" sz="3200"/>
              <a:t>- Các mô hình ngôi nhà cùng vùng địa lí: tranh 1</a:t>
            </a:r>
          </a:p>
          <a:p>
            <a:endParaRPr lang="en-US" sz="3200"/>
          </a:p>
          <a:p>
            <a:r>
              <a:rPr lang="en-US" sz="3200"/>
              <a:t>- Các mô hình ngôi nhà có tỉ lệ hình khối tương </a:t>
            </a:r>
          </a:p>
          <a:p>
            <a:r>
              <a:rPr lang="en-US" sz="3200"/>
              <a:t>đồng với nhau: tranh 2</a:t>
            </a:r>
          </a:p>
        </p:txBody>
      </p:sp>
      <p:pic>
        <p:nvPicPr>
          <p:cNvPr id="4" name="Picture 3" descr="screenshot_80_24"/>
          <p:cNvPicPr>
            <a:picLocks noChangeAspect="1"/>
          </p:cNvPicPr>
          <p:nvPr/>
        </p:nvPicPr>
        <p:blipFill>
          <a:blip r:embed="rId2"/>
          <a:stretch>
            <a:fillRect/>
          </a:stretch>
        </p:blipFill>
        <p:spPr>
          <a:xfrm>
            <a:off x="187325" y="2718435"/>
            <a:ext cx="8689340" cy="399542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6965" y="152400"/>
            <a:ext cx="5955030"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2. Cách tạo mô hình khu nhà</a:t>
            </a:r>
          </a:p>
        </p:txBody>
      </p:sp>
      <p:sp>
        <p:nvSpPr>
          <p:cNvPr id="11" name="TextBox 10"/>
          <p:cNvSpPr txBox="1"/>
          <p:nvPr/>
        </p:nvSpPr>
        <p:spPr>
          <a:xfrm>
            <a:off x="163830" y="674370"/>
            <a:ext cx="8836025" cy="829945"/>
          </a:xfrm>
          <a:prstGeom prst="rect">
            <a:avLst/>
          </a:prstGeom>
          <a:noFill/>
          <a:ln w="9525">
            <a:noFill/>
          </a:ln>
        </p:spPr>
        <p:txBody>
          <a:bodyPr wrap="square">
            <a:spAutoFit/>
          </a:bodyPr>
          <a:lstStyle/>
          <a:p>
            <a:r>
              <a:rPr lang="en-US" sz="2400" b="1" dirty="0">
                <a:latin typeface="Times New Roman" panose="02020603050405020304" pitchFamily="18" charset="0"/>
                <a:ea typeface="Times New Roman" panose="02020603050405020304" pitchFamily="18" charset="0"/>
              </a:rPr>
              <a:t>HS quan sát hình và chỉ ra cách tạo mô hình khu nhà</a:t>
            </a:r>
          </a:p>
          <a:p>
            <a:r>
              <a:rPr lang="en-US" sz="2400" b="1" dirty="0">
                <a:latin typeface="Times New Roman" panose="02020603050405020304" pitchFamily="18" charset="0"/>
                <a:ea typeface="Times New Roman" panose="02020603050405020304" pitchFamily="18" charset="0"/>
              </a:rPr>
              <a:t> </a:t>
            </a:r>
            <a:endParaRPr sz="2400" b="1" dirty="0">
              <a:latin typeface="Times New Roman" panose="02020603050405020304" pitchFamily="18" charset="0"/>
              <a:ea typeface="Times New Roman" panose="02020603050405020304" pitchFamily="18" charset="0"/>
            </a:endParaRPr>
          </a:p>
        </p:txBody>
      </p:sp>
      <p:sp>
        <p:nvSpPr>
          <p:cNvPr id="16" name="Rectangle 15"/>
          <p:cNvSpPr/>
          <p:nvPr/>
        </p:nvSpPr>
        <p:spPr>
          <a:xfrm>
            <a:off x="990580" y="6019848"/>
            <a:ext cx="7029451" cy="52197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sát</a:t>
            </a:r>
            <a:r>
              <a:rPr kumimoji="0" lang="en-US" sz="2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hình trang 68- </a:t>
            </a:r>
            <a:r>
              <a:rPr kumimoji="0" lang="en-US" sz="28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sgk</a:t>
            </a:r>
            <a:endParaRPr kumimoji="0" lang="en-US" sz="2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3" name="Picture 2" descr="screenshot_81_27"/>
          <p:cNvPicPr>
            <a:picLocks noChangeAspect="1"/>
          </p:cNvPicPr>
          <p:nvPr/>
        </p:nvPicPr>
        <p:blipFill>
          <a:blip r:embed="rId2"/>
          <a:stretch>
            <a:fillRect/>
          </a:stretch>
        </p:blipFill>
        <p:spPr>
          <a:xfrm>
            <a:off x="97155" y="1219200"/>
            <a:ext cx="8747760" cy="4585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1914" y="228599"/>
            <a:ext cx="2586990"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Gv</a:t>
            </a: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tóm TẮT</a:t>
            </a:r>
            <a:endPar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p:nvPr/>
        </p:nvSpPr>
        <p:spPr>
          <a:xfrm>
            <a:off x="212090" y="1143000"/>
            <a:ext cx="8932545" cy="4399915"/>
          </a:xfrm>
          <a:prstGeom prst="rect">
            <a:avLst/>
          </a:prstGeom>
          <a:noFill/>
        </p:spPr>
        <p:txBody>
          <a:bodyPr wrap="square" rtlCol="0">
            <a:spAutoFit/>
          </a:bodyPr>
          <a:lstStyle/>
          <a:p>
            <a:r>
              <a:rPr lang="en-US" sz="2800"/>
              <a:t>   </a:t>
            </a:r>
            <a:r>
              <a:rPr lang="en-US" sz="2800" b="1"/>
              <a:t>Cách tạo mô hình khu nhà:</a:t>
            </a:r>
          </a:p>
          <a:p>
            <a:endParaRPr lang="en-US" sz="2800" b="1"/>
          </a:p>
          <a:p>
            <a:r>
              <a:rPr lang="en-US" sz="2800"/>
              <a:t> _ Sắp xếp vị trí các ngôi nhà và không gian sinh hoạt chung.</a:t>
            </a:r>
          </a:p>
          <a:p>
            <a:r>
              <a:rPr lang="en-US" sz="2800"/>
              <a:t> _ Tạo quang cảnh phù hợp với khu nhà.</a:t>
            </a:r>
          </a:p>
          <a:p>
            <a:r>
              <a:rPr lang="en-US" sz="2800"/>
              <a:t>_ Trang trí và thêm nhân vật cho khu nhà sinh động hơn.</a:t>
            </a:r>
          </a:p>
          <a:p>
            <a:endParaRPr lang="en-US" sz="2800"/>
          </a:p>
          <a:p>
            <a:r>
              <a:rPr lang="en-US" sz="2800"/>
              <a:t>*</a:t>
            </a:r>
            <a:r>
              <a:rPr lang="en-US" sz="2800" b="1">
                <a:solidFill>
                  <a:srgbClr val="FF0000"/>
                </a:solidFill>
              </a:rPr>
              <a:t> Lưu ý:</a:t>
            </a:r>
            <a:r>
              <a:rPr lang="en-US" sz="2800"/>
              <a:t> Kết hợp hài hòa, hình khối, đường nét, màu sắc của các mô hình ngôi nhà và cảnh vật có thể tạo được mô hình ngôi nhà.</a:t>
            </a:r>
          </a:p>
          <a:p>
            <a:endParaRPr lang="en-US" sz="2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7537" y="152400"/>
            <a:ext cx="6953885"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3. Tạo mô hình khu nhà tương lai</a:t>
            </a:r>
          </a:p>
        </p:txBody>
      </p:sp>
      <p:sp>
        <p:nvSpPr>
          <p:cNvPr id="11" name="TextBox 10"/>
          <p:cNvSpPr txBox="1"/>
          <p:nvPr/>
        </p:nvSpPr>
        <p:spPr>
          <a:xfrm>
            <a:off x="154305" y="4267200"/>
            <a:ext cx="8836025" cy="2461260"/>
          </a:xfrm>
          <a:prstGeom prst="rect">
            <a:avLst/>
          </a:prstGeom>
          <a:noFill/>
          <a:ln w="9525">
            <a:noFill/>
          </a:ln>
        </p:spPr>
        <p:txBody>
          <a:bodyPr wrap="square">
            <a:spAutoFit/>
          </a:bodyPr>
          <a:lstStyle/>
          <a:p>
            <a:r>
              <a:rPr sz="2200" b="1" dirty="0">
                <a:latin typeface="Times New Roman" panose="02020603050405020304" pitchFamily="18" charset="0"/>
                <a:ea typeface="Times New Roman" panose="02020603050405020304" pitchFamily="18" charset="0"/>
              </a:rPr>
              <a:t>-</a:t>
            </a:r>
            <a:r>
              <a:rPr lang="en-US" sz="2200" b="1" dirty="0">
                <a:latin typeface="Times New Roman" panose="02020603050405020304" pitchFamily="18" charset="0"/>
                <a:ea typeface="Times New Roman" panose="02020603050405020304" pitchFamily="18" charset="0"/>
              </a:rPr>
              <a:t> HS t</a:t>
            </a:r>
            <a:r>
              <a:rPr sz="2200" b="1" dirty="0">
                <a:latin typeface="Times New Roman" panose="02020603050405020304" pitchFamily="18" charset="0"/>
                <a:ea typeface="Times New Roman" panose="02020603050405020304" pitchFamily="18" charset="0"/>
              </a:rPr>
              <a:t>ham khảo hình ảnh các khu nhà trong thực tế.</a:t>
            </a:r>
          </a:p>
          <a:p>
            <a:endParaRPr sz="2200" b="1" dirty="0">
              <a:latin typeface="Times New Roman" panose="02020603050405020304" pitchFamily="18" charset="0"/>
              <a:ea typeface="Times New Roman" panose="02020603050405020304" pitchFamily="18" charset="0"/>
            </a:endParaRPr>
          </a:p>
          <a:p>
            <a:r>
              <a:rPr sz="2200" b="1"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HS x</a:t>
            </a:r>
            <a:r>
              <a:rPr sz="2200" b="1" dirty="0">
                <a:latin typeface="Times New Roman" panose="02020603050405020304" pitchFamily="18" charset="0"/>
                <a:ea typeface="Times New Roman" panose="02020603050405020304" pitchFamily="18" charset="0"/>
              </a:rPr>
              <a:t>ây dựng ý tưởng về khu nhà tương lai.</a:t>
            </a:r>
          </a:p>
          <a:p>
            <a:endParaRPr sz="2200" b="1" dirty="0">
              <a:latin typeface="Times New Roman" panose="02020603050405020304" pitchFamily="18" charset="0"/>
              <a:ea typeface="Times New Roman" panose="02020603050405020304" pitchFamily="18" charset="0"/>
            </a:endParaRPr>
          </a:p>
          <a:p>
            <a:r>
              <a:rPr sz="2200" b="1"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 HS x</a:t>
            </a:r>
            <a:r>
              <a:rPr sz="2200" b="1" dirty="0">
                <a:latin typeface="Times New Roman" panose="02020603050405020304" pitchFamily="18" charset="0"/>
                <a:ea typeface="Times New Roman" panose="02020603050405020304" pitchFamily="18" charset="0"/>
              </a:rPr>
              <a:t>ác định cảnh vật phù hợp với khu nhà.</a:t>
            </a:r>
          </a:p>
          <a:p>
            <a:endParaRPr sz="2200" b="1" dirty="0">
              <a:latin typeface="Times New Roman" panose="02020603050405020304" pitchFamily="18" charset="0"/>
              <a:ea typeface="Times New Roman" panose="02020603050405020304" pitchFamily="18" charset="0"/>
            </a:endParaRPr>
          </a:p>
          <a:p>
            <a:r>
              <a:rPr sz="2200" b="1"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 HS t</a:t>
            </a:r>
            <a:r>
              <a:rPr sz="2200" b="1" dirty="0">
                <a:latin typeface="Times New Roman" panose="02020603050405020304" pitchFamily="18" charset="0"/>
                <a:ea typeface="Times New Roman" panose="02020603050405020304" pitchFamily="18" charset="0"/>
              </a:rPr>
              <a:t>hực hiện theo ý thích.</a:t>
            </a:r>
          </a:p>
        </p:txBody>
      </p:sp>
      <p:pic>
        <p:nvPicPr>
          <p:cNvPr id="4" name="Picture 3" descr="screenshot_83_21"/>
          <p:cNvPicPr>
            <a:picLocks noChangeAspect="1"/>
          </p:cNvPicPr>
          <p:nvPr/>
        </p:nvPicPr>
        <p:blipFill>
          <a:blip r:embed="rId2"/>
          <a:stretch>
            <a:fillRect/>
          </a:stretch>
        </p:blipFill>
        <p:spPr>
          <a:xfrm>
            <a:off x="685800" y="762000"/>
            <a:ext cx="7727950" cy="3445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1914" y="228599"/>
            <a:ext cx="2586990"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Gv</a:t>
            </a: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tóm TẮT</a:t>
            </a:r>
            <a:endPar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p:nvPr/>
        </p:nvSpPr>
        <p:spPr>
          <a:xfrm>
            <a:off x="185420" y="1295400"/>
            <a:ext cx="8820785" cy="3969385"/>
          </a:xfrm>
          <a:prstGeom prst="rect">
            <a:avLst/>
          </a:prstGeom>
          <a:noFill/>
        </p:spPr>
        <p:txBody>
          <a:bodyPr wrap="square" rtlCol="0">
            <a:spAutoFit/>
          </a:bodyPr>
          <a:lstStyle/>
          <a:p>
            <a:r>
              <a:rPr lang="en-US" sz="2800" b="1"/>
              <a:t>Học sinh tạo mô hình khu nhà tương lai theo hướng:</a:t>
            </a:r>
          </a:p>
          <a:p>
            <a:endParaRPr lang="en-US" sz="2800"/>
          </a:p>
          <a:p>
            <a:r>
              <a:rPr lang="en-US" sz="2800"/>
              <a:t>- Tham khảo hình ảnh các khu nhà trong thực tế.</a:t>
            </a:r>
          </a:p>
          <a:p>
            <a:r>
              <a:rPr lang="en-US" sz="2800"/>
              <a:t>- Xây dựng ý tưởng về khu nhà tương lai.</a:t>
            </a:r>
          </a:p>
          <a:p>
            <a:r>
              <a:rPr lang="en-US" sz="2800"/>
              <a:t>- Xác định cảnh vật phù hợp với khu nhà.</a:t>
            </a:r>
          </a:p>
          <a:p>
            <a:r>
              <a:rPr lang="en-US" sz="2800"/>
              <a:t>- Thực hiện theo ý thích.</a:t>
            </a:r>
          </a:p>
          <a:p>
            <a:endParaRPr lang="en-US" sz="2800"/>
          </a:p>
          <a:p>
            <a:r>
              <a:rPr lang="en-US" sz="2800"/>
              <a:t>* </a:t>
            </a:r>
            <a:r>
              <a:rPr lang="en-US" sz="2800" b="1">
                <a:solidFill>
                  <a:srgbClr val="FF0000"/>
                </a:solidFill>
              </a:rPr>
              <a:t>Lưu ý</a:t>
            </a:r>
            <a:r>
              <a:rPr lang="en-US" sz="2800"/>
              <a:t>: Có thể kết hợp các vật liệu khác nhau để tạo cảnh vật cho ngôi nhà.</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1295400"/>
            <a:ext cx="5571077"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HS </a:t>
            </a:r>
            <a:r>
              <a:rPr kumimoji="0" lang="en-US" sz="54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THỰC</a:t>
            </a:r>
            <a:r>
              <a:rPr kumimoji="0" lang="en-US" sz="54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HÀNH</a:t>
            </a:r>
            <a:endParaRPr kumimoji="0" lang="en-US" sz="54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4" name="图片 6"/>
          <p:cNvPicPr>
            <a:picLocks noChangeAspect="1"/>
          </p:cNvPicPr>
          <p:nvPr/>
        </p:nvPicPr>
        <p:blipFill>
          <a:blip r:embed="rId2"/>
          <a:stretch>
            <a:fillRect/>
          </a:stretch>
        </p:blipFill>
        <p:spPr>
          <a:xfrm>
            <a:off x="6350" y="1003300"/>
            <a:ext cx="2930525" cy="5688013"/>
          </a:xfrm>
          <a:prstGeom prst="rect">
            <a:avLst/>
          </a:prstGeom>
          <a:noFill/>
          <a:ln w="9525">
            <a:noFill/>
          </a:ln>
        </p:spPr>
      </p:pic>
      <p:sp>
        <p:nvSpPr>
          <p:cNvPr id="2" name="Text Box 1"/>
          <p:cNvSpPr txBox="1"/>
          <p:nvPr/>
        </p:nvSpPr>
        <p:spPr>
          <a:xfrm>
            <a:off x="2936875" y="2667000"/>
            <a:ext cx="5828030" cy="11988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a:ln w="22225">
                  <a:solidFill>
                    <a:schemeClr val="accent2"/>
                  </a:solidFill>
                  <a:prstDash val="solid"/>
                </a:ln>
                <a:solidFill>
                  <a:schemeClr val="accent2">
                    <a:lumMod val="40000"/>
                    <a:lumOff val="60000"/>
                  </a:schemeClr>
                </a:solidFill>
                <a:effectLst/>
              </a:rPr>
              <a:t> EM HÃY TẠO MÔ HÌNH KHU NHÀ TƯƠNG LAI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8895" y="152400"/>
            <a:ext cx="5551170"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QUAN SÁT HÌNH ẢNH CỦA GV </a:t>
            </a:r>
          </a:p>
        </p:txBody>
      </p:sp>
      <p:pic>
        <p:nvPicPr>
          <p:cNvPr id="3" name="Picture 2" descr="af72432d551b805fb023f5c7d8b97cb9"/>
          <p:cNvPicPr>
            <a:picLocks noChangeAspect="1"/>
          </p:cNvPicPr>
          <p:nvPr/>
        </p:nvPicPr>
        <p:blipFill>
          <a:blip r:embed="rId2"/>
          <a:stretch>
            <a:fillRect/>
          </a:stretch>
        </p:blipFill>
        <p:spPr>
          <a:xfrm>
            <a:off x="243205" y="914400"/>
            <a:ext cx="8658225" cy="550100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ong-dan-lam-nha-mai-ngoi-don-gian-720x376"/>
          <p:cNvPicPr>
            <a:picLocks noChangeAspect="1"/>
          </p:cNvPicPr>
          <p:nvPr/>
        </p:nvPicPr>
        <p:blipFill>
          <a:blip r:embed="rId2"/>
          <a:stretch>
            <a:fillRect/>
          </a:stretch>
        </p:blipFill>
        <p:spPr>
          <a:xfrm>
            <a:off x="304800" y="206375"/>
            <a:ext cx="8493760" cy="64452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m-nha-nong-thon-mini-720x370"/>
          <p:cNvPicPr>
            <a:picLocks noChangeAspect="1"/>
          </p:cNvPicPr>
          <p:nvPr/>
        </p:nvPicPr>
        <p:blipFill>
          <a:blip r:embed="rId2"/>
          <a:stretch>
            <a:fillRect/>
          </a:stretch>
        </p:blipFill>
        <p:spPr>
          <a:xfrm>
            <a:off x="139700" y="89535"/>
            <a:ext cx="8865870" cy="676783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hinh-nha-bang-giay"/>
          <p:cNvPicPr>
            <a:picLocks noChangeAspect="1"/>
          </p:cNvPicPr>
          <p:nvPr/>
        </p:nvPicPr>
        <p:blipFill>
          <a:blip r:embed="rId2"/>
          <a:stretch>
            <a:fillRect/>
          </a:stretch>
        </p:blipFill>
        <p:spPr>
          <a:xfrm>
            <a:off x="191135" y="235585"/>
            <a:ext cx="8808085" cy="64287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655" y="2890538"/>
            <a:ext cx="8189595" cy="107632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Khởi</a:t>
            </a:r>
            <a:r>
              <a:rPr kumimoji="0" lang="en-US" sz="32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động</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Các em quan sát các hình ảnh sau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574" y="152400"/>
            <a:ext cx="8639810" cy="6451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all" spc="0" normalizeH="0" baseline="0" noProof="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4. Trưng bày sản phẩm và chia sẻ</a:t>
            </a:r>
          </a:p>
        </p:txBody>
      </p:sp>
      <p:sp>
        <p:nvSpPr>
          <p:cNvPr id="11" name="TextBox 10"/>
          <p:cNvSpPr txBox="1"/>
          <p:nvPr/>
        </p:nvSpPr>
        <p:spPr>
          <a:xfrm>
            <a:off x="154305" y="762000"/>
            <a:ext cx="8836025" cy="5200650"/>
          </a:xfrm>
          <a:prstGeom prst="rect">
            <a:avLst/>
          </a:prstGeom>
          <a:noFill/>
          <a:ln w="9525">
            <a:noFill/>
          </a:ln>
        </p:spPr>
        <p:txBody>
          <a:bodyPr wrap="square">
            <a:spAutoFit/>
          </a:bodyPr>
          <a:lstStyle/>
          <a:p>
            <a:endParaRPr sz="2200" b="1" dirty="0">
              <a:latin typeface="Times New Roman" panose="02020603050405020304" pitchFamily="18" charset="0"/>
              <a:ea typeface="Times New Roman" panose="02020603050405020304" pitchFamily="18" charset="0"/>
            </a:endParaRPr>
          </a:p>
          <a:p>
            <a:endParaRPr sz="2200" b="1" dirty="0">
              <a:latin typeface="Times New Roman" panose="02020603050405020304" pitchFamily="18" charset="0"/>
              <a:ea typeface="Times New Roman" panose="02020603050405020304" pitchFamily="18" charset="0"/>
            </a:endParaRPr>
          </a:p>
          <a:p>
            <a:r>
              <a:rPr lang="en-US" sz="3200" b="1" dirty="0">
                <a:latin typeface="Times New Roman" panose="02020603050405020304" pitchFamily="18" charset="0"/>
                <a:ea typeface="Times New Roman" panose="02020603050405020304" pitchFamily="18" charset="0"/>
              </a:rPr>
              <a:t>    </a:t>
            </a:r>
            <a:r>
              <a:rPr sz="3200" b="1" dirty="0">
                <a:latin typeface="Times New Roman" panose="02020603050405020304" pitchFamily="18" charset="0"/>
                <a:ea typeface="Times New Roman" panose="02020603050405020304" pitchFamily="18" charset="0"/>
              </a:rPr>
              <a:t>Học sinh thực hiện, trưng bày, nêu cảm nhận và phân tích:</a:t>
            </a:r>
          </a:p>
          <a:p>
            <a:endParaRPr sz="3200" b="1" dirty="0">
              <a:latin typeface="Times New Roman" panose="02020603050405020304" pitchFamily="18" charset="0"/>
              <a:ea typeface="Times New Roman" panose="02020603050405020304" pitchFamily="18" charset="0"/>
            </a:endParaRPr>
          </a:p>
          <a:p>
            <a:r>
              <a:rPr lang="en-US" sz="3200" b="1" dirty="0">
                <a:latin typeface="Times New Roman" panose="02020603050405020304" pitchFamily="18" charset="0"/>
                <a:ea typeface="Times New Roman" panose="02020603050405020304" pitchFamily="18" charset="0"/>
              </a:rPr>
              <a:t> </a:t>
            </a:r>
            <a:r>
              <a:rPr sz="3200" b="1" dirty="0">
                <a:latin typeface="Times New Roman" panose="02020603050405020304" pitchFamily="18" charset="0"/>
                <a:ea typeface="Times New Roman" panose="02020603050405020304" pitchFamily="18" charset="0"/>
              </a:rPr>
              <a:t>Mô hình khu nhà em yêu thích.</a:t>
            </a:r>
          </a:p>
          <a:p>
            <a:r>
              <a:rPr lang="en-US" sz="3200" b="1" dirty="0">
                <a:latin typeface="Times New Roman" panose="02020603050405020304" pitchFamily="18" charset="0"/>
                <a:ea typeface="Times New Roman" panose="02020603050405020304" pitchFamily="18" charset="0"/>
              </a:rPr>
              <a:t> </a:t>
            </a:r>
            <a:r>
              <a:rPr sz="3200" b="1" dirty="0">
                <a:latin typeface="Times New Roman" panose="02020603050405020304" pitchFamily="18" charset="0"/>
                <a:ea typeface="Times New Roman" panose="02020603050405020304" pitchFamily="18" charset="0"/>
              </a:rPr>
              <a:t>Các hình khối tạo nên khu nhà.</a:t>
            </a:r>
          </a:p>
          <a:p>
            <a:r>
              <a:rPr lang="en-US" sz="3200" b="1" dirty="0">
                <a:latin typeface="Times New Roman" panose="02020603050405020304" pitchFamily="18" charset="0"/>
                <a:ea typeface="Times New Roman" panose="02020603050405020304" pitchFamily="18" charset="0"/>
              </a:rPr>
              <a:t> </a:t>
            </a:r>
            <a:r>
              <a:rPr sz="3200" b="1" dirty="0">
                <a:latin typeface="Times New Roman" panose="02020603050405020304" pitchFamily="18" charset="0"/>
                <a:ea typeface="Times New Roman" panose="02020603050405020304" pitchFamily="18" charset="0"/>
              </a:rPr>
              <a:t>Cách sắp xếp cảnh vật tạo nhịp điệu, không gian </a:t>
            </a:r>
            <a:r>
              <a:rPr lang="en-US" sz="3200" b="1" dirty="0">
                <a:latin typeface="Times New Roman" panose="02020603050405020304" pitchFamily="18" charset="0"/>
                <a:ea typeface="Times New Roman" panose="02020603050405020304" pitchFamily="18" charset="0"/>
              </a:rPr>
              <a:t>   </a:t>
            </a:r>
            <a:r>
              <a:rPr sz="3200" b="1" dirty="0">
                <a:latin typeface="Times New Roman" panose="02020603050405020304" pitchFamily="18" charset="0"/>
                <a:ea typeface="Times New Roman" panose="02020603050405020304" pitchFamily="18" charset="0"/>
              </a:rPr>
              <a:t>trong mô hình.</a:t>
            </a:r>
          </a:p>
          <a:p>
            <a:r>
              <a:rPr lang="en-US" sz="3200" b="1" dirty="0">
                <a:latin typeface="Times New Roman" panose="02020603050405020304" pitchFamily="18" charset="0"/>
                <a:ea typeface="Times New Roman" panose="02020603050405020304" pitchFamily="18" charset="0"/>
              </a:rPr>
              <a:t> </a:t>
            </a:r>
            <a:r>
              <a:rPr sz="3200" b="1" dirty="0">
                <a:latin typeface="Times New Roman" panose="02020603050405020304" pitchFamily="18" charset="0"/>
                <a:ea typeface="Times New Roman" panose="02020603050405020304" pitchFamily="18" charset="0"/>
              </a:rPr>
              <a:t>Vùng địa lí của mô hình khu nhà.</a:t>
            </a:r>
          </a:p>
          <a:p>
            <a:r>
              <a:rPr sz="3200" b="1" dirty="0">
                <a:latin typeface="Times New Roman" panose="02020603050405020304" pitchFamily="18" charset="0"/>
                <a:ea typeface="Times New Roman" panose="02020603050405020304" pitchFamily="18" charset="0"/>
              </a:rPr>
              <a:t>Hướng điều chỉnh để khu nhà hoàn thiện hơn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927" y="152400"/>
            <a:ext cx="8587105"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5. Giới thiệu về khu nhà tương lai của em</a:t>
            </a:r>
          </a:p>
        </p:txBody>
      </p:sp>
      <p:sp>
        <p:nvSpPr>
          <p:cNvPr id="11" name="TextBox 10"/>
          <p:cNvSpPr txBox="1"/>
          <p:nvPr/>
        </p:nvSpPr>
        <p:spPr>
          <a:xfrm>
            <a:off x="132080" y="1219200"/>
            <a:ext cx="8836025" cy="3784600"/>
          </a:xfrm>
          <a:prstGeom prst="rect">
            <a:avLst/>
          </a:prstGeom>
          <a:noFill/>
          <a:ln w="9525">
            <a:noFill/>
          </a:ln>
        </p:spPr>
        <p:txBody>
          <a:bodyPr wrap="square">
            <a:spAutoFit/>
          </a:bodyPr>
          <a:lstStyle/>
          <a:p>
            <a:endParaRPr sz="2200" b="1" dirty="0">
              <a:latin typeface="Times New Roman" panose="02020603050405020304" pitchFamily="18" charset="0"/>
              <a:ea typeface="Times New Roman" panose="02020603050405020304" pitchFamily="18" charset="0"/>
            </a:endParaRPr>
          </a:p>
          <a:p>
            <a:r>
              <a:rPr lang="en-US" sz="2200" b="1" dirty="0">
                <a:latin typeface="Times New Roman" panose="02020603050405020304" pitchFamily="18" charset="0"/>
                <a:ea typeface="Times New Roman" panose="02020603050405020304" pitchFamily="18" charset="0"/>
              </a:rPr>
              <a:t>   </a:t>
            </a:r>
            <a:r>
              <a:rPr lang="en-US" sz="2800" b="1" dirty="0">
                <a:latin typeface="Times New Roman" panose="02020603050405020304" pitchFamily="18" charset="0"/>
                <a:ea typeface="Times New Roman" panose="02020603050405020304" pitchFamily="18" charset="0"/>
              </a:rPr>
              <a:t> Chia sẻ về cuộc sống và nét văn hóa của cư dân trong mô hình khu nhà của nhóm</a:t>
            </a:r>
          </a:p>
          <a:p>
            <a:endParaRPr sz="2800" b="1" dirty="0">
              <a:latin typeface="Times New Roman" panose="02020603050405020304" pitchFamily="18" charset="0"/>
              <a:ea typeface="Times New Roman" panose="02020603050405020304" pitchFamily="18" charset="0"/>
            </a:endParaRPr>
          </a:p>
          <a:p>
            <a:r>
              <a:rPr sz="2800" b="1" dirty="0">
                <a:latin typeface="Times New Roman" panose="02020603050405020304" pitchFamily="18" charset="0"/>
                <a:ea typeface="Times New Roman" panose="02020603050405020304" pitchFamily="18" charset="0"/>
              </a:rPr>
              <a:t>Gợi ý: Học sinh có thể chọn cuộc sống và nét văn hóa của cư dân trong mô hình khu nhà các dân tộc ở Tây Nguyên để trình bày và chia sẻ:</a:t>
            </a:r>
          </a:p>
          <a:p>
            <a:endParaRPr sz="2800" b="1" dirty="0">
              <a:latin typeface="Times New Roman" panose="02020603050405020304" pitchFamily="18" charset="0"/>
              <a:ea typeface="Times New Roman" panose="02020603050405020304" pitchFamily="18" charset="0"/>
            </a:endParaRPr>
          </a:p>
          <a:p>
            <a:r>
              <a:rPr lang="en-US" sz="2200" b="1" dirty="0">
                <a:latin typeface="Times New Roman" panose="02020603050405020304" pitchFamily="18" charset="0"/>
                <a:ea typeface="Times New Roman" panose="02020603050405020304" pitchFamily="18" charset="0"/>
              </a:rPr>
              <a:t> </a:t>
            </a:r>
            <a:endParaRPr sz="2200" b="1"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43840" y="152400"/>
            <a:ext cx="8808085" cy="6554470"/>
          </a:xfrm>
          <a:prstGeom prst="rect">
            <a:avLst/>
          </a:prstGeom>
          <a:noFill/>
        </p:spPr>
        <p:txBody>
          <a:bodyPr wrap="square" rtlCol="0">
            <a:spAutoFit/>
          </a:bodyPr>
          <a:lstStyle/>
          <a:p>
            <a:r>
              <a:rPr lang="en-US" sz="2800" b="1" dirty="0">
                <a:latin typeface="Times New Roman" panose="02020603050405020304" pitchFamily="18" charset="0"/>
                <a:ea typeface="Times New Roman" panose="02020603050405020304" pitchFamily="18" charset="0"/>
                <a:sym typeface="+mn-ea"/>
              </a:rPr>
              <a:t>  </a:t>
            </a:r>
            <a:r>
              <a:rPr sz="2800" b="1" dirty="0">
                <a:latin typeface="Times New Roman" panose="02020603050405020304" pitchFamily="18" charset="0"/>
                <a:ea typeface="Times New Roman" panose="02020603050405020304" pitchFamily="18" charset="0"/>
                <a:sym typeface="+mn-ea"/>
              </a:rPr>
              <a:t>Cuộc sống: đời sống kinh tế đồng bào các dân tộc Tây Nguyên còn khó khăn, họ đang trong quá triinhf xây dựng cuộc sống mới, phần lớn là đồng bào Thái, Mường, Dao, Mông, Tày, Nùng.</a:t>
            </a:r>
            <a:endParaRPr sz="2800" b="1" dirty="0">
              <a:latin typeface="Times New Roman" panose="02020603050405020304" pitchFamily="18" charset="0"/>
              <a:ea typeface="Times New Roman" panose="02020603050405020304" pitchFamily="18" charset="0"/>
            </a:endParaRPr>
          </a:p>
          <a:p>
            <a:r>
              <a:rPr lang="en-US" sz="2800" b="1" dirty="0">
                <a:latin typeface="Times New Roman" panose="02020603050405020304" pitchFamily="18" charset="0"/>
                <a:ea typeface="Times New Roman" panose="02020603050405020304" pitchFamily="18" charset="0"/>
                <a:sym typeface="+mn-ea"/>
              </a:rPr>
              <a:t>  </a:t>
            </a:r>
            <a:r>
              <a:rPr sz="2800" b="1" dirty="0">
                <a:latin typeface="Times New Roman" panose="02020603050405020304" pitchFamily="18" charset="0"/>
                <a:ea typeface="Times New Roman" panose="02020603050405020304" pitchFamily="18" charset="0"/>
                <a:sym typeface="+mn-ea"/>
              </a:rPr>
              <a:t>Văn hóa: Tây Nguyên là một vùng đất đậm đặc về văn hóa dân gian truyền thống của đồng bào các dân tộc thiểu số. Hệ thống di sản văn hóa vật thể và phi vật thể rất phong phú, độc đáo mang bản sắc đặc thù, thể hiện ở các loại hình : Khảo cổ, văn hóa luật tục, văn hóa cư trú, nhà rông - nhà dài, văn hóa cồng chiêng và nhạc cụ dân tộc, diễn xướng dân gian, các loại hình nghệ thuật dân gian truyền thống, văn hóa ẩm thực, văn hóa trang phục, ngôn ngữ-chữ viết, chạm khắc-hoa văn, họa tiết, dệt thổ cẩm, đan lát...</a:t>
            </a:r>
            <a:endParaRPr sz="2800" b="1" dirty="0">
              <a:latin typeface="Times New Roman" panose="02020603050405020304" pitchFamily="18" charset="0"/>
              <a:ea typeface="Times New Roman" panose="02020603050405020304" pitchFamily="18" charset="0"/>
            </a:endParaRPr>
          </a:p>
          <a:p>
            <a:endParaRPr lang="en-US" sz="2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4930" y="152400"/>
            <a:ext cx="5499100"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QUAN SÁT HÌNH ẢNH CỦA HS </a:t>
            </a:r>
          </a:p>
        </p:txBody>
      </p:sp>
      <p:pic>
        <p:nvPicPr>
          <p:cNvPr id="4" name="Picture 3" descr="tien_phong_cms_edu_2_qxtf"/>
          <p:cNvPicPr>
            <a:picLocks noChangeAspect="1"/>
          </p:cNvPicPr>
          <p:nvPr/>
        </p:nvPicPr>
        <p:blipFill>
          <a:blip r:embed="rId2"/>
          <a:stretch>
            <a:fillRect/>
          </a:stretch>
        </p:blipFill>
        <p:spPr>
          <a:xfrm>
            <a:off x="313055" y="922020"/>
            <a:ext cx="8635365" cy="58039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6584" t="57889" r="8272" b="7221"/>
          <a:stretch>
            <a:fillRect/>
          </a:stretch>
        </p:blipFill>
        <p:spPr>
          <a:xfrm>
            <a:off x="-76200" y="635"/>
            <a:ext cx="9445625" cy="671004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en_phong_cms_edu_rnyj"/>
          <p:cNvPicPr>
            <a:picLocks noChangeAspect="1"/>
          </p:cNvPicPr>
          <p:nvPr/>
        </p:nvPicPr>
        <p:blipFill>
          <a:blip r:embed="rId2"/>
          <a:stretch>
            <a:fillRect/>
          </a:stretch>
        </p:blipFill>
        <p:spPr>
          <a:xfrm>
            <a:off x="304800" y="178435"/>
            <a:ext cx="8636635" cy="635698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0988" y="5867400"/>
            <a:ext cx="457200" cy="369888"/>
          </a:xfrm>
          <a:prstGeom prst="rect">
            <a:avLst/>
          </a:prstGeom>
          <a:noFill/>
          <a:ln w="9525">
            <a:noFill/>
          </a:ln>
        </p:spPr>
        <p:txBody>
          <a:bodyPr>
            <a:spAutoFit/>
          </a:bodyPr>
          <a:lstStyle/>
          <a:p>
            <a:r>
              <a:rPr dirty="0">
                <a:latin typeface="Calibri" panose="020F0502020204030204" pitchFamily="34" charset="0"/>
                <a:ea typeface="Arial" panose="020B0604020202020204" pitchFamily="34" charset="0"/>
              </a:rPr>
              <a:t>1</a:t>
            </a:r>
          </a:p>
        </p:txBody>
      </p:sp>
      <p:sp>
        <p:nvSpPr>
          <p:cNvPr id="7" name="TextBox 6"/>
          <p:cNvSpPr txBox="1"/>
          <p:nvPr/>
        </p:nvSpPr>
        <p:spPr>
          <a:xfrm>
            <a:off x="1550988" y="4800600"/>
            <a:ext cx="457200" cy="369888"/>
          </a:xfrm>
          <a:prstGeom prst="rect">
            <a:avLst/>
          </a:prstGeom>
          <a:noFill/>
          <a:ln w="9525">
            <a:noFill/>
          </a:ln>
        </p:spPr>
        <p:txBody>
          <a:bodyPr>
            <a:spAutoFit/>
          </a:bodyPr>
          <a:lstStyle/>
          <a:p>
            <a:r>
              <a:rPr dirty="0">
                <a:latin typeface="Calibri" panose="020F0502020204030204" pitchFamily="34" charset="0"/>
                <a:ea typeface="Arial" panose="020B0604020202020204" pitchFamily="34" charset="0"/>
              </a:rPr>
              <a:t>3</a:t>
            </a:r>
          </a:p>
        </p:txBody>
      </p:sp>
      <p:sp>
        <p:nvSpPr>
          <p:cNvPr id="8" name="TextBox 7"/>
          <p:cNvSpPr txBox="1"/>
          <p:nvPr/>
        </p:nvSpPr>
        <p:spPr>
          <a:xfrm>
            <a:off x="1600200" y="3810000"/>
            <a:ext cx="457200" cy="369888"/>
          </a:xfrm>
          <a:prstGeom prst="rect">
            <a:avLst/>
          </a:prstGeom>
          <a:noFill/>
          <a:ln w="9525">
            <a:noFill/>
          </a:ln>
        </p:spPr>
        <p:txBody>
          <a:bodyPr>
            <a:spAutoFit/>
          </a:bodyPr>
          <a:lstStyle/>
          <a:p>
            <a:r>
              <a:rPr dirty="0">
                <a:latin typeface="Calibri" panose="020F0502020204030204" pitchFamily="34" charset="0"/>
                <a:ea typeface="Arial" panose="020B0604020202020204" pitchFamily="34" charset="0"/>
              </a:rPr>
              <a:t>2</a:t>
            </a:r>
          </a:p>
        </p:txBody>
      </p:sp>
      <p:pic>
        <p:nvPicPr>
          <p:cNvPr id="2" name="Picture 1"/>
          <p:cNvPicPr>
            <a:picLocks noChangeAspect="1"/>
          </p:cNvPicPr>
          <p:nvPr/>
        </p:nvPicPr>
        <p:blipFill>
          <a:blip r:embed="rId2"/>
          <a:stretch>
            <a:fillRect/>
          </a:stretch>
        </p:blipFill>
        <p:spPr>
          <a:xfrm>
            <a:off x="457200" y="228600"/>
            <a:ext cx="8032750" cy="606044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p:nvPr/>
        </p:nvSpPr>
        <p:spPr>
          <a:xfrm>
            <a:off x="381000" y="304483"/>
            <a:ext cx="8382000" cy="1445260"/>
          </a:xfrm>
          <a:prstGeom prst="rect">
            <a:avLst/>
          </a:prstGeom>
          <a:noFill/>
          <a:ln w="9525">
            <a:noFill/>
          </a:ln>
        </p:spPr>
        <p:txBody>
          <a:bodyPr>
            <a:spAutoFit/>
          </a:bodyPr>
          <a:lstStyle/>
          <a:p>
            <a:pPr algn="ctr"/>
            <a:r>
              <a:rPr sz="4400" b="1" dirty="0">
                <a:latin typeface="Times New Roman" panose="02020603050405020304" pitchFamily="18" charset="0"/>
                <a:ea typeface="Arial" panose="020B0604020202020204" pitchFamily="34" charset="0"/>
                <a:cs typeface="Times New Roman" panose="02020603050405020304" pitchFamily="18" charset="0"/>
              </a:rPr>
              <a:t> PHÂN TÍCH- ĐÁNH GIÁ</a:t>
            </a:r>
            <a:endParaRPr sz="4400" dirty="0">
              <a:latin typeface="Times New Roman" panose="02020603050405020304" pitchFamily="18" charset="0"/>
              <a:ea typeface="Arial" panose="020B0604020202020204" pitchFamily="34" charset="0"/>
              <a:cs typeface="Times New Roman" panose="02020603050405020304" pitchFamily="18" charset="0"/>
            </a:endParaRPr>
          </a:p>
          <a:p>
            <a:pPr algn="ctr"/>
            <a:r>
              <a:rPr sz="4400" b="1" dirty="0">
                <a:latin typeface="Times New Roman" panose="02020603050405020304" pitchFamily="18" charset="0"/>
                <a:ea typeface="Arial" panose="020B0604020202020204" pitchFamily="34" charset="0"/>
                <a:cs typeface="Times New Roman" panose="02020603050405020304" pitchFamily="18" charset="0"/>
              </a:rPr>
              <a:t>Trưng b</a:t>
            </a:r>
            <a:r>
              <a:rPr sz="4400" b="1" dirty="0">
                <a:latin typeface="Times New Roman" panose="02020603050405020304" pitchFamily="18" charset="0"/>
                <a:ea typeface="Times New Roman" panose="02020603050405020304" pitchFamily="18" charset="0"/>
              </a:rPr>
              <a:t>à</a:t>
            </a:r>
            <a:r>
              <a:rPr sz="4400" b="1" dirty="0">
                <a:latin typeface="Times New Roman" panose="02020603050405020304" pitchFamily="18" charset="0"/>
                <a:ea typeface="Arial" panose="020B0604020202020204" pitchFamily="34" charset="0"/>
                <a:cs typeface="Times New Roman" panose="02020603050405020304" pitchFamily="18" charset="0"/>
              </a:rPr>
              <a:t>y sản phẩm v</a:t>
            </a:r>
            <a:r>
              <a:rPr sz="4400" b="1" dirty="0">
                <a:latin typeface="Times New Roman" panose="02020603050405020304" pitchFamily="18" charset="0"/>
                <a:ea typeface="Times New Roman" panose="02020603050405020304" pitchFamily="18" charset="0"/>
              </a:rPr>
              <a:t>à</a:t>
            </a:r>
            <a:r>
              <a:rPr sz="4400" b="1" dirty="0">
                <a:latin typeface="Times New Roman" panose="02020603050405020304" pitchFamily="18" charset="0"/>
                <a:ea typeface="Arial" panose="020B0604020202020204" pitchFamily="34" charset="0"/>
                <a:cs typeface="Times New Roman" panose="02020603050405020304" pitchFamily="18" charset="0"/>
              </a:rPr>
              <a:t> chia sẻ</a:t>
            </a:r>
            <a:endParaRPr sz="4400" dirty="0">
              <a:latin typeface="Times New Roman" panose="02020603050405020304" pitchFamily="18" charset="0"/>
              <a:ea typeface="Times New Roman" panose="02020603050405020304" pitchFamily="18" charset="0"/>
            </a:endParaRPr>
          </a:p>
        </p:txBody>
      </p:sp>
      <p:sp>
        <p:nvSpPr>
          <p:cNvPr id="2" name="Text Box 1"/>
          <p:cNvSpPr txBox="1"/>
          <p:nvPr/>
        </p:nvSpPr>
        <p:spPr>
          <a:xfrm>
            <a:off x="457200" y="2133600"/>
            <a:ext cx="7818755" cy="1229995"/>
          </a:xfrm>
          <a:prstGeom prst="rect">
            <a:avLst/>
          </a:prstGeom>
          <a:noFill/>
        </p:spPr>
        <p:txBody>
          <a:bodyPr wrap="square" rtlCol="0">
            <a:spAutoFit/>
          </a:bodyPr>
          <a:lstStyle/>
          <a:p>
            <a:r>
              <a:rPr lang="en-US" sz="2800"/>
              <a:t>- Em mong muốn tạo ra khu nhà tương lai như thế nào ?</a:t>
            </a:r>
          </a:p>
          <a:p>
            <a:r>
              <a:rPr lang="en-US"/>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5592" y="228600"/>
            <a:ext cx="2593975"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Gv</a:t>
            </a: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tóm</a:t>
            </a: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tắt</a:t>
            </a:r>
            <a:endPar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4" name="图片 6"/>
          <p:cNvPicPr>
            <a:picLocks noChangeAspect="1"/>
          </p:cNvPicPr>
          <p:nvPr/>
        </p:nvPicPr>
        <p:blipFill>
          <a:blip r:embed="rId2"/>
          <a:stretch>
            <a:fillRect/>
          </a:stretch>
        </p:blipFill>
        <p:spPr>
          <a:xfrm>
            <a:off x="-188595" y="1951355"/>
            <a:ext cx="2526030" cy="4906645"/>
          </a:xfrm>
          <a:prstGeom prst="rect">
            <a:avLst/>
          </a:prstGeom>
          <a:noFill/>
          <a:ln w="9525">
            <a:noFill/>
          </a:ln>
        </p:spPr>
      </p:pic>
      <p:sp>
        <p:nvSpPr>
          <p:cNvPr id="3" name="Text Box 2"/>
          <p:cNvSpPr txBox="1"/>
          <p:nvPr/>
        </p:nvSpPr>
        <p:spPr>
          <a:xfrm>
            <a:off x="1219200" y="990600"/>
            <a:ext cx="7281545" cy="1814830"/>
          </a:xfrm>
          <a:prstGeom prst="rect">
            <a:avLst/>
          </a:prstGeom>
          <a:noFill/>
        </p:spPr>
        <p:txBody>
          <a:bodyPr wrap="square" rtlCol="0">
            <a:spAutoFit/>
          </a:bodyPr>
          <a:lstStyle/>
          <a:p>
            <a:r>
              <a:rPr lang="en-US" sz="2800"/>
              <a:t>- Mô hình ngôi nhà tương lai nên có sự sắp sếp hài hòa giữa hình khối và màu sắc các ngôi nhà với không gian sống tiện ích gần gũi với thiên nhiên môi trường xanh sạch đẹp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p:nvPr/>
        </p:nvSpPr>
        <p:spPr>
          <a:xfrm>
            <a:off x="914400" y="914400"/>
            <a:ext cx="8763000" cy="706755"/>
          </a:xfrm>
          <a:prstGeom prst="rect">
            <a:avLst/>
          </a:prstGeom>
          <a:noFill/>
          <a:ln w="9525">
            <a:noFill/>
          </a:ln>
        </p:spPr>
        <p:txBody>
          <a:bodyPr>
            <a:spAutoFit/>
          </a:bodyPr>
          <a:lstStyle/>
          <a:p>
            <a:r>
              <a:rPr sz="4000" b="1" dirty="0">
                <a:latin typeface="Times New Roman" panose="02020603050405020304" pitchFamily="18" charset="0"/>
                <a:ea typeface="Arial" panose="020B0604020202020204" pitchFamily="34" charset="0"/>
                <a:cs typeface="Times New Roman" panose="02020603050405020304" pitchFamily="18" charset="0"/>
              </a:rPr>
              <a:t> VẬN DỤNG - PHÁT TRIỂN </a:t>
            </a:r>
            <a:endParaRPr sz="4000" b="1" dirty="0">
              <a:latin typeface="Times New Roman" panose="02020603050405020304" pitchFamily="18" charset="0"/>
              <a:ea typeface="Times New Roman" panose="02020603050405020304" pitchFamily="18" charset="0"/>
            </a:endParaRPr>
          </a:p>
        </p:txBody>
      </p:sp>
      <p:sp>
        <p:nvSpPr>
          <p:cNvPr id="24579" name="Rectangle 4"/>
          <p:cNvSpPr/>
          <p:nvPr/>
        </p:nvSpPr>
        <p:spPr>
          <a:xfrm>
            <a:off x="152400" y="1981200"/>
            <a:ext cx="8839200" cy="2553335"/>
          </a:xfrm>
          <a:prstGeom prst="rect">
            <a:avLst/>
          </a:prstGeom>
          <a:noFill/>
          <a:ln w="9525">
            <a:noFill/>
          </a:ln>
        </p:spPr>
        <p:txBody>
          <a:bodyPr>
            <a:spAutoFit/>
          </a:bodyPr>
          <a:lstStyle/>
          <a:p>
            <a:r>
              <a:rPr lang="fr-FR" altLang="x-none" sz="4000" dirty="0">
                <a:latin typeface="Times New Roman" panose="02020603050405020304" pitchFamily="18" charset="0"/>
                <a:ea typeface="Arial" panose="020B0604020202020204" pitchFamily="34" charset="0"/>
                <a:cs typeface="Times New Roman" panose="02020603050405020304" pitchFamily="18" charset="0"/>
              </a:rPr>
              <a:t>- </a:t>
            </a:r>
            <a:r>
              <a:rPr lang="en-US" altLang="fr-FR" sz="4000" dirty="0">
                <a:latin typeface="Times New Roman" panose="02020603050405020304" pitchFamily="18" charset="0"/>
                <a:ea typeface="Arial" panose="020B0604020202020204" pitchFamily="34" charset="0"/>
                <a:cs typeface="Times New Roman" panose="02020603050405020304" pitchFamily="18" charset="0"/>
              </a:rPr>
              <a:t>Học sinh rút ra ý nghĩa bài học vê môi trường sông xung quanh em ,các vật liệu hình khối tái chế ,vệ sinh môi trường xanh sạch đẹp .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Máº«u nhÃ  cáº¥p 4 ráº» Äáº¹p NDNC469"/>
          <p:cNvPicPr>
            <a:picLocks noChangeAspect="1"/>
          </p:cNvPicPr>
          <p:nvPr/>
        </p:nvPicPr>
        <p:blipFill>
          <a:blip r:embed="rId2"/>
          <a:stretch>
            <a:fillRect/>
          </a:stretch>
        </p:blipFill>
        <p:spPr>
          <a:xfrm>
            <a:off x="731838" y="1341438"/>
            <a:ext cx="7924800" cy="4648200"/>
          </a:xfrm>
          <a:prstGeom prst="rect">
            <a:avLst/>
          </a:prstGeom>
          <a:noFill/>
          <a:ln w="9525">
            <a:noFill/>
          </a:ln>
        </p:spPr>
      </p:pic>
      <p:sp>
        <p:nvSpPr>
          <p:cNvPr id="4" name="Rectangle 2"/>
          <p:cNvSpPr txBox="1">
            <a:spLocks noChangeArrowheads="1"/>
          </p:cNvSpPr>
          <p:nvPr/>
        </p:nvSpPr>
        <p:spPr bwMode="auto">
          <a:xfrm>
            <a:off x="533400" y="76200"/>
            <a:ext cx="8229600" cy="1143000"/>
          </a:xfrm>
          <a:prstGeom prst="rect">
            <a:avLst/>
          </a:prstGeom>
          <a:noFill/>
          <a:ln w="9525">
            <a:noFill/>
            <a:miter lim="8000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4400" b="0" i="0" u="none" strike="noStrike" kern="0" cap="none" spc="0" normalizeH="0" baseline="0" noProof="0" dirty="0">
              <a:ln>
                <a:noFill/>
              </a:ln>
              <a:solidFill>
                <a:srgbClr val="E3E3FF"/>
              </a:solidFill>
              <a:effectLst/>
              <a:uLnTx/>
              <a:uFillTx/>
              <a:latin typeface="Arial" panose="020B0604020202020204"/>
              <a:ea typeface="+mj-ea"/>
              <a:cs typeface="+mj-cs"/>
            </a:endParaRPr>
          </a:p>
        </p:txBody>
      </p:sp>
      <p:sp>
        <p:nvSpPr>
          <p:cNvPr id="6" name="Rectangle 1"/>
          <p:cNvSpPr>
            <a:spLocks noChangeArrowheads="1"/>
          </p:cNvSpPr>
          <p:nvPr/>
        </p:nvSpPr>
        <p:spPr bwMode="auto">
          <a:xfrm>
            <a:off x="438150" y="76200"/>
            <a:ext cx="8229600" cy="183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15000"/>
              </a:lnSpc>
              <a:spcBef>
                <a:spcPct val="0"/>
              </a:spcBef>
              <a:spcAft>
                <a:spcPts val="1000"/>
              </a:spcAft>
              <a:buFontTx/>
              <a:buNone/>
            </a:pPr>
            <a:endParaRPr lang="en-US" sz="2800" b="1" cap="all"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sym typeface="+mn-ea"/>
            </a:endParaRPr>
          </a:p>
          <a:p>
            <a:pPr marL="0" lvl="0" indent="0" algn="ctr">
              <a:lnSpc>
                <a:spcPct val="115000"/>
              </a:lnSpc>
              <a:spcBef>
                <a:spcPct val="0"/>
              </a:spcBef>
              <a:spcAft>
                <a:spcPts val="1000"/>
              </a:spcAft>
              <a:buFontTx/>
              <a:buNone/>
            </a:pPr>
            <a:endPar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a:p>
            <a:pPr marL="0" lvl="0" indent="0" algn="ctr">
              <a:lnSpc>
                <a:spcPct val="115000"/>
              </a:lnSpc>
              <a:spcBef>
                <a:spcPct val="0"/>
              </a:spcBef>
              <a:spcAft>
                <a:spcPts val="1000"/>
              </a:spcAft>
              <a:buFontTx/>
              <a:buNone/>
            </a:pPr>
            <a:r>
              <a:rPr lang="en-US" altLang="en-US" sz="2800" dirty="0">
                <a:solidFill>
                  <a:srgbClr val="002060"/>
                </a:solidFill>
                <a:effectLst>
                  <a:outerShdw blurRad="38100" dist="38100" dir="2700000">
                    <a:srgbClr val="C0C0C0"/>
                  </a:outerShdw>
                </a:effectLst>
                <a:latin typeface="Times New Roman" panose="02020603050405020304" pitchFamily="18" charset="0"/>
                <a:cs typeface="Calibri" panose="020F0502020204030204" pitchFamily="34" charset="0"/>
              </a:rPr>
              <a:t>  </a:t>
            </a:r>
            <a:endParaRPr lang="en-US" altLang="en-US" sz="2800" dirty="0">
              <a:solidFill>
                <a:srgbClr val="002060"/>
              </a:solidFill>
              <a:effectLst>
                <a:outerShdw blurRad="38100" dist="38100" dir="2700000">
                  <a:srgbClr val="C0C0C0"/>
                </a:outerShdw>
              </a:effectLst>
              <a:latin typeface="Times New Roman" panose="02020603050405020304" pitchFamily="18" charset="0"/>
              <a:ea typeface="Calibri" panose="020F0502020204030204" pitchFamily="34" charset="0"/>
            </a:endParaRPr>
          </a:p>
        </p:txBody>
      </p:sp>
      <p:sp>
        <p:nvSpPr>
          <p:cNvPr id="5" name="Rectangle 4"/>
          <p:cNvSpPr/>
          <p:nvPr/>
        </p:nvSpPr>
        <p:spPr>
          <a:xfrm>
            <a:off x="1524000" y="6243638"/>
            <a:ext cx="8582025" cy="4619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b="1" dirty="0">
                <a:solidFill>
                  <a:srgbClr val="003300"/>
                </a:solidFill>
                <a:latin typeface="Times New Roman" panose="02020603050405020304" pitchFamily="18" charset="0"/>
                <a:cs typeface="Calibri" panose="020F0502020204030204" pitchFamily="34" charset="0"/>
              </a:rPr>
              <a:t>+ Nh</a:t>
            </a:r>
            <a:r>
              <a:rPr lang="en-US" altLang="en-US" sz="2400" b="1" dirty="0">
                <a:solidFill>
                  <a:srgbClr val="003300"/>
                </a:solidFill>
                <a:latin typeface="Times New Roman" panose="02020603050405020304" pitchFamily="18" charset="0"/>
                <a:ea typeface="Calibri" panose="020F0502020204030204" pitchFamily="34" charset="0"/>
              </a:rPr>
              <a:t>à</a:t>
            </a:r>
            <a:r>
              <a:rPr lang="en-US" altLang="en-US" sz="2400" b="1" dirty="0">
                <a:solidFill>
                  <a:srgbClr val="003300"/>
                </a:solidFill>
                <a:latin typeface="Times New Roman" panose="02020603050405020304" pitchFamily="18" charset="0"/>
                <a:cs typeface="Calibri" panose="020F0502020204030204" pitchFamily="34" charset="0"/>
              </a:rPr>
              <a:t> ở th</a:t>
            </a:r>
            <a:r>
              <a:rPr lang="en-US" altLang="en-US" sz="2400" b="1" dirty="0">
                <a:solidFill>
                  <a:srgbClr val="003300"/>
                </a:solidFill>
                <a:latin typeface="Times New Roman" panose="02020603050405020304" pitchFamily="18" charset="0"/>
                <a:ea typeface="Calibri" panose="020F0502020204030204" pitchFamily="34" charset="0"/>
              </a:rPr>
              <a:t>à</a:t>
            </a:r>
            <a:r>
              <a:rPr lang="en-US" altLang="en-US" sz="2400" b="1" dirty="0">
                <a:solidFill>
                  <a:srgbClr val="003300"/>
                </a:solidFill>
                <a:latin typeface="Times New Roman" panose="02020603050405020304" pitchFamily="18" charset="0"/>
                <a:cs typeface="Calibri" panose="020F0502020204030204" pitchFamily="34" charset="0"/>
              </a:rPr>
              <a:t>nh phố thường có hình khối hộp. </a:t>
            </a:r>
            <a:endParaRPr lang="en-US" altLang="en-US" sz="1800" b="1" dirty="0">
              <a:solidFill>
                <a:srgbClr val="00330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375285" y="379730"/>
            <a:ext cx="4377690" cy="5652770"/>
          </a:xfrm>
          <a:prstGeom prst="rect">
            <a:avLst/>
          </a:prstGeom>
          <a:noFill/>
          <a:ln w="9525">
            <a:noFill/>
          </a:ln>
        </p:spPr>
      </p:pic>
      <p:pic>
        <p:nvPicPr>
          <p:cNvPr id="8" name="Picture 7"/>
          <p:cNvPicPr>
            <a:picLocks noChangeAspect="1"/>
          </p:cNvPicPr>
          <p:nvPr/>
        </p:nvPicPr>
        <p:blipFill>
          <a:blip r:embed="rId4"/>
          <a:stretch>
            <a:fillRect/>
          </a:stretch>
        </p:blipFill>
        <p:spPr>
          <a:xfrm>
            <a:off x="4758055" y="452755"/>
            <a:ext cx="4385945" cy="5494020"/>
          </a:xfrm>
          <a:prstGeom prst="rect">
            <a:avLst/>
          </a:prstGeom>
          <a:noFill/>
          <a:ln w="9525">
            <a:noFill/>
          </a:ln>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48132"/>
                                        </p:tgtEl>
                                        <p:attrNameLst>
                                          <p:attrName>ppt_x</p:attrName>
                                        </p:attrNameLst>
                                      </p:cBhvr>
                                      <p:tavLst>
                                        <p:tav tm="0">
                                          <p:val>
                                            <p:strVal val="ppt_x"/>
                                          </p:val>
                                        </p:tav>
                                        <p:tav tm="100000">
                                          <p:val>
                                            <p:strVal val="ppt_x"/>
                                          </p:val>
                                        </p:tav>
                                      </p:tavLst>
                                    </p:anim>
                                    <p:anim calcmode="lin" valueType="num">
                                      <p:cBhvr additive="base">
                                        <p:cTn id="12" dur="500"/>
                                        <p:tgtEl>
                                          <p:spTgt spid="48132"/>
                                        </p:tgtEl>
                                        <p:attrNameLst>
                                          <p:attrName>ppt_y</p:attrName>
                                        </p:attrNameLst>
                                      </p:cBhvr>
                                      <p:tavLst>
                                        <p:tav tm="0">
                                          <p:val>
                                            <p:strVal val="ppt_y"/>
                                          </p:val>
                                        </p:tav>
                                        <p:tav tm="100000">
                                          <p:val>
                                            <p:strVal val="1+ppt_h/2"/>
                                          </p:val>
                                        </p:tav>
                                      </p:tavLst>
                                    </p:anim>
                                    <p:set>
                                      <p:cBhvr>
                                        <p:cTn id="13" dur="1" fill="hold">
                                          <p:stCondLst>
                                            <p:cond delay="499"/>
                                          </p:stCondLst>
                                        </p:cTn>
                                        <p:tgtEl>
                                          <p:spTgt spid="4813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a:stretch>
            <a:fillRect/>
          </a:stretch>
        </p:blipFill>
        <p:spPr>
          <a:xfrm>
            <a:off x="0" y="0"/>
            <a:ext cx="9144000" cy="6858000"/>
          </a:xfrm>
          <a:prstGeom prst="rect">
            <a:avLst/>
          </a:prstGeom>
          <a:noFill/>
          <a:ln w="9525">
            <a:noFill/>
          </a:ln>
        </p:spPr>
      </p:pic>
      <p:sp>
        <p:nvSpPr>
          <p:cNvPr id="25603" name="WordArt 7"/>
          <p:cNvSpPr>
            <a:spLocks noTextEdit="1"/>
          </p:cNvSpPr>
          <p:nvPr/>
        </p:nvSpPr>
        <p:spPr>
          <a:xfrm>
            <a:off x="1066800" y="1066800"/>
            <a:ext cx="7177088" cy="1674813"/>
          </a:xfrm>
          <a:prstGeom prst="rect">
            <a:avLst/>
          </a:prstGeom>
        </p:spPr>
        <p:txBody>
          <a:bodyPr wrap="none" fromWordArt="1">
            <a:prstTxWarp prst="textWave1">
              <a:avLst>
                <a:gd name="adj1" fmla="val 13005"/>
                <a:gd name="adj2" fmla="val 0"/>
              </a:avLst>
            </a:prstTxWarp>
            <a:normAutofit/>
          </a:bodyPr>
          <a:lstStyle/>
          <a:p>
            <a:pPr algn="l"/>
            <a:r>
              <a:rPr lang="en-US" sz="3600" b="1">
                <a:ln w="9525" cap="sq" cmpd="sng">
                  <a:solidFill>
                    <a:srgbClr val="FF0000"/>
                  </a:solidFill>
                  <a:prstDash val="solid"/>
                  <a:headEnd type="none" w="sm" len="sm"/>
                  <a:tailEnd type="none" w="sm" len="sm"/>
                </a:ln>
                <a:solidFill>
                  <a:srgbClr val="000099"/>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KÍNH CHÚC CÁC THẦY, CÔ GIÁO</a:t>
            </a:r>
          </a:p>
        </p:txBody>
      </p:sp>
      <p:sp>
        <p:nvSpPr>
          <p:cNvPr id="21" name="Rectangle 20"/>
          <p:cNvSpPr/>
          <p:nvPr/>
        </p:nvSpPr>
        <p:spPr>
          <a:xfrm>
            <a:off x="1828799" y="4114801"/>
            <a:ext cx="6244068" cy="1198880"/>
          </a:xfrm>
          <a:prstGeom prst="rect">
            <a:avLst/>
          </a:prstGeom>
          <a:noFill/>
          <a:effectLst/>
          <a:scene3d>
            <a:camera prst="perspectiveLeft"/>
            <a:lightRig rig="threePt" dir="t"/>
          </a:scene3d>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all" spc="0" normalizeH="0" baseline="0" noProof="0" dirty="0">
                <a:ln w="9000" cmpd="sng">
                  <a:solidFill>
                    <a:schemeClr val="accent4">
                      <a:shade val="50000"/>
                      <a:satMod val="120000"/>
                    </a:schemeClr>
                  </a:solidFill>
                  <a:prstDash val="solid"/>
                </a:ln>
                <a:blipFill>
                  <a:blip r:embed="rId3"/>
                  <a:tile tx="0" ty="0" sx="100000" sy="100000" flip="none" algn="tl"/>
                </a:blip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p>
        </p:txBody>
      </p:sp>
      <p:sp>
        <p:nvSpPr>
          <p:cNvPr id="25605" name="Slide Number Placeholder 26"/>
          <p:cNvSpPr txBox="1">
            <a:spLocks noGrp="1"/>
          </p:cNvSpPr>
          <p:nvPr>
            <p:ph type="sldNum" sz="quarter" idx="12"/>
          </p:nvPr>
        </p:nvSpPr>
        <p:spPr>
          <a:xfrm>
            <a:off x="8229600" y="6473825"/>
            <a:ext cx="758825" cy="247650"/>
          </a:xfrm>
          <a:noFill/>
          <a:ln>
            <a:noFill/>
          </a:ln>
        </p:spPr>
        <p:txBody>
          <a:bodyPr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5pPr>
          </a:lstStyle>
          <a:p>
            <a:pPr lvl="0" algn="r"/>
            <a:fld id="{9A0DB2DC-4C9A-4742-B13C-FB6460FD3503}" type="slidenum">
              <a:rPr lang="en-US" sz="1200" dirty="0">
                <a:latin typeface="Garamond" panose="02020404030301010803" pitchFamily="18" charset="0"/>
              </a:rPr>
              <a:t>30</a:t>
            </a:fld>
            <a:endParaRPr lang="en-US" sz="1200" dirty="0">
              <a:latin typeface="Garamond" panose="02020404030301010803" pitchFamily="18" charset="0"/>
            </a:endParaRPr>
          </a:p>
        </p:txBody>
      </p:sp>
      <p:sp>
        <p:nvSpPr>
          <p:cNvPr id="34" name="Rectangle 33"/>
          <p:cNvSpPr/>
          <p:nvPr/>
        </p:nvSpPr>
        <p:spPr>
          <a:xfrm>
            <a:off x="1583859" y="3048001"/>
            <a:ext cx="7560141"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1905"/>
                <a:blipFill>
                  <a:blip r:embed="rId4"/>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MẠNH</a:t>
            </a:r>
            <a:r>
              <a:rPr kumimoji="0" lang="en-US" sz="3600" b="1" i="0" u="none" strike="noStrike" kern="1200" cap="none" spc="0" normalizeH="0" baseline="0" noProof="0" dirty="0">
                <a:ln w="1905"/>
                <a:blipFill>
                  <a:blip r:embed="rId4"/>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1905"/>
                <a:blipFill>
                  <a:blip r:embed="rId4"/>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KHỎE</a:t>
            </a:r>
            <a:r>
              <a:rPr kumimoji="0" lang="en-US" sz="3600" b="1" i="0" u="none" strike="noStrike" kern="1200" cap="none" spc="0" normalizeH="0" baseline="0" noProof="0" dirty="0">
                <a:ln w="1905"/>
                <a:blipFill>
                  <a:blip r:embed="rId4"/>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 </a:t>
            </a:r>
            <a:r>
              <a:rPr kumimoji="0" lang="en-US" sz="3600" b="1" i="0" u="none" strike="noStrike" kern="1200" cap="none" spc="0" normalizeH="0" baseline="0" noProof="0" dirty="0" err="1">
                <a:ln w="1905"/>
                <a:blipFill>
                  <a:blip r:embed="rId4"/>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HẠNH</a:t>
            </a:r>
            <a:r>
              <a:rPr kumimoji="0" lang="en-US" sz="3600" b="1" i="0" u="none" strike="noStrike" kern="1200" cap="none" spc="0" normalizeH="0" baseline="0" noProof="0" dirty="0">
                <a:ln w="1905"/>
                <a:blipFill>
                  <a:blip r:embed="rId4"/>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1905"/>
                <a:blipFill>
                  <a:blip r:embed="rId4"/>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PHÚC</a:t>
            </a:r>
            <a:endParaRPr kumimoji="0" lang="en-US" sz="3600" b="1" i="0" u="none" strike="noStrike" kern="1200" cap="none" spc="0" normalizeH="0" baseline="0" noProof="0" dirty="0">
              <a:ln w="1905"/>
              <a:blipFill>
                <a:blip r:embed="rId4"/>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vert="horz" wrap="square" lIns="91440" tIns="45720" rIns="91440" bIns="45720" anchor="ctr" anchorCtr="0"/>
          <a:lstStyle/>
          <a:p>
            <a:endParaRPr lang="en-US" altLang="en-US" dirty="0"/>
          </a:p>
        </p:txBody>
      </p:sp>
      <p:sp>
        <p:nvSpPr>
          <p:cNvPr id="47107" name="Content Placeholder 2"/>
          <p:cNvSpPr>
            <a:spLocks noGrp="1"/>
          </p:cNvSpPr>
          <p:nvPr>
            <p:ph idx="1"/>
          </p:nvPr>
        </p:nvSpPr>
        <p:spPr/>
        <p:txBody>
          <a:bodyPr vert="horz" wrap="square" lIns="91440" tIns="45720" rIns="91440" bIns="45720" anchor="t" anchorCtr="0"/>
          <a:lstStyle/>
          <a:p>
            <a:endParaRPr lang="en-US" altLang="en-US" dirty="0"/>
          </a:p>
        </p:txBody>
      </p:sp>
      <p:pic>
        <p:nvPicPr>
          <p:cNvPr id="47108" name="Picture 3"/>
          <p:cNvPicPr>
            <a:picLocks noChangeAspect="1"/>
          </p:cNvPicPr>
          <p:nvPr/>
        </p:nvPicPr>
        <p:blipFill>
          <a:blip r:embed="rId2"/>
          <a:stretch>
            <a:fillRect/>
          </a:stretch>
        </p:blipFill>
        <p:spPr>
          <a:xfrm>
            <a:off x="7938" y="0"/>
            <a:ext cx="9167812" cy="5867400"/>
          </a:xfrm>
          <a:prstGeom prst="rect">
            <a:avLst/>
          </a:prstGeom>
          <a:noFill/>
          <a:ln w="9525">
            <a:noFill/>
          </a:ln>
        </p:spPr>
      </p:pic>
      <p:sp>
        <p:nvSpPr>
          <p:cNvPr id="5" name="Rectangle 4"/>
          <p:cNvSpPr/>
          <p:nvPr/>
        </p:nvSpPr>
        <p:spPr>
          <a:xfrm>
            <a:off x="228600" y="5978525"/>
            <a:ext cx="9067800" cy="1108075"/>
          </a:xfrm>
          <a:prstGeom prst="rect">
            <a:avLst/>
          </a:prstGeom>
        </p:spPr>
        <p:txBody>
          <a:bodyPr>
            <a:spAutoFit/>
          </a:bodyPr>
          <a:lstStyle/>
          <a:p>
            <a:pPr eaLnBrk="1" hangingPunct="1">
              <a:buNone/>
            </a:pPr>
            <a:r>
              <a:rPr lang="en-US" altLang="en-US" sz="2400" b="1" dirty="0">
                <a:solidFill>
                  <a:srgbClr val="002060"/>
                </a:solidFill>
                <a:latin typeface="Times New Roman" panose="02020603050405020304" pitchFamily="18" charset="0"/>
                <a:cs typeface="Calibri" panose="020F0502020204030204" pitchFamily="34" charset="0"/>
              </a:rPr>
              <a:t>+ Nh</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ở nông thôn thường có nhiều gian nhỏ, hai mái phẳng hình thang. Mái nh</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lợp bằng ngói hoặc rơm, rạ, lá </a:t>
            </a:r>
            <a:br>
              <a:rPr lang="en-US" altLang="en-US" sz="2400" b="1" dirty="0">
                <a:solidFill>
                  <a:srgbClr val="002060"/>
                </a:solidFill>
                <a:latin typeface="Times New Roman" panose="02020603050405020304" pitchFamily="18" charset="0"/>
                <a:cs typeface="Calibri" panose="020F0502020204030204" pitchFamily="34" charset="0"/>
              </a:rPr>
            </a:br>
            <a:endParaRPr b="1"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vert="horz" wrap="square" lIns="91440" tIns="45720" rIns="91440" bIns="45720" anchor="ctr" anchorCtr="0"/>
          <a:lstStyle/>
          <a:p>
            <a:endParaRPr lang="en-US" altLang="en-US" dirty="0"/>
          </a:p>
        </p:txBody>
      </p:sp>
      <p:pic>
        <p:nvPicPr>
          <p:cNvPr id="48131" name="Picture 3"/>
          <p:cNvPicPr>
            <a:picLocks noChangeAspect="1"/>
          </p:cNvPicPr>
          <p:nvPr/>
        </p:nvPicPr>
        <p:blipFill>
          <a:blip r:embed="rId2"/>
          <a:stretch>
            <a:fillRect/>
          </a:stretch>
        </p:blipFill>
        <p:spPr>
          <a:xfrm>
            <a:off x="265113" y="0"/>
            <a:ext cx="8613775" cy="5559425"/>
          </a:xfrm>
          <a:prstGeom prst="rect">
            <a:avLst/>
          </a:prstGeom>
          <a:noFill/>
          <a:ln w="9525">
            <a:noFill/>
          </a:ln>
        </p:spPr>
      </p:pic>
      <p:sp>
        <p:nvSpPr>
          <p:cNvPr id="5" name="Rectangle 4"/>
          <p:cNvSpPr/>
          <p:nvPr/>
        </p:nvSpPr>
        <p:spPr>
          <a:xfrm>
            <a:off x="0" y="5732463"/>
            <a:ext cx="9220200" cy="1108075"/>
          </a:xfrm>
          <a:prstGeom prst="rect">
            <a:avLst/>
          </a:prstGeom>
        </p:spPr>
        <p:txBody>
          <a:bodyPr>
            <a:spAutoFit/>
          </a:bodyPr>
          <a:lstStyle/>
          <a:p>
            <a:pPr eaLnBrk="1" hangingPunct="1">
              <a:buNone/>
            </a:pPr>
            <a:r>
              <a:rPr lang="en-US" altLang="en-US" sz="2400" b="1" dirty="0">
                <a:solidFill>
                  <a:srgbClr val="002060"/>
                </a:solidFill>
                <a:latin typeface="Times New Roman" panose="02020603050405020304" pitchFamily="18" charset="0"/>
                <a:cs typeface="Calibri" panose="020F0502020204030204" pitchFamily="34" charset="0"/>
              </a:rPr>
              <a:t>+ Nh</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s</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n được dựng cao, cách mặt đất một khoảng để tránh thú dữ v</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có cầu thang. Mái có nhiều hình dáng. </a:t>
            </a:r>
            <a:br>
              <a:rPr lang="en-US" altLang="en-US" sz="2400" b="1" dirty="0">
                <a:solidFill>
                  <a:srgbClr val="002060"/>
                </a:solidFill>
                <a:latin typeface="Times New Roman" panose="02020603050405020304" pitchFamily="18" charset="0"/>
                <a:cs typeface="Calibri" panose="020F0502020204030204" pitchFamily="34" charset="0"/>
              </a:rPr>
            </a:br>
            <a:endParaRPr b="1"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vert="horz" wrap="square" lIns="91440" tIns="45720" rIns="91440" bIns="45720" anchor="ctr" anchorCtr="0"/>
          <a:lstStyle/>
          <a:p>
            <a:endParaRPr lang="en-US" altLang="en-US" dirty="0"/>
          </a:p>
        </p:txBody>
      </p:sp>
      <p:sp>
        <p:nvSpPr>
          <p:cNvPr id="49155" name="Content Placeholder 2"/>
          <p:cNvSpPr>
            <a:spLocks noGrp="1"/>
          </p:cNvSpPr>
          <p:nvPr>
            <p:ph idx="1"/>
          </p:nvPr>
        </p:nvSpPr>
        <p:spPr/>
        <p:txBody>
          <a:bodyPr vert="horz" wrap="square" lIns="91440" tIns="45720" rIns="91440" bIns="45720" anchor="t" anchorCtr="0"/>
          <a:lstStyle/>
          <a:p>
            <a:endParaRPr lang="en-US" altLang="en-US" dirty="0"/>
          </a:p>
        </p:txBody>
      </p:sp>
      <p:sp>
        <p:nvSpPr>
          <p:cNvPr id="4" name="Rectangle 3"/>
          <p:cNvSpPr/>
          <p:nvPr/>
        </p:nvSpPr>
        <p:spPr>
          <a:xfrm>
            <a:off x="381000" y="6308725"/>
            <a:ext cx="8686800" cy="4826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15000"/>
              </a:lnSpc>
              <a:spcBef>
                <a:spcPct val="0"/>
              </a:spcBef>
              <a:spcAft>
                <a:spcPts val="1000"/>
              </a:spcAft>
              <a:buFontTx/>
              <a:buNone/>
            </a:pPr>
            <a:r>
              <a:rPr lang="en-US" altLang="en-US" sz="2400" b="1" dirty="0">
                <a:solidFill>
                  <a:srgbClr val="002060"/>
                </a:solidFill>
                <a:latin typeface="Times New Roman" panose="02020603050405020304" pitchFamily="18" charset="0"/>
                <a:cs typeface="Calibri" panose="020F0502020204030204" pitchFamily="34" charset="0"/>
              </a:rPr>
              <a:t>+ Nh</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Rông l</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ngôi nh</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cộng đồng của đồng b</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o Tây Nguyên. </a:t>
            </a:r>
            <a:endParaRPr lang="en-US" altLang="en-US" sz="2800" b="1" dirty="0">
              <a:solidFill>
                <a:srgbClr val="002060"/>
              </a:solidFill>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2"/>
          <a:stretch>
            <a:fillRect/>
          </a:stretch>
        </p:blipFill>
        <p:spPr>
          <a:xfrm>
            <a:off x="4605338" y="-19050"/>
            <a:ext cx="4538662" cy="6191250"/>
          </a:xfrm>
          <a:prstGeom prst="rect">
            <a:avLst/>
          </a:prstGeom>
          <a:noFill/>
          <a:ln w="9525">
            <a:noFill/>
          </a:ln>
        </p:spPr>
      </p:pic>
      <p:pic>
        <p:nvPicPr>
          <p:cNvPr id="6" name="Picture 5"/>
          <p:cNvPicPr>
            <a:picLocks noChangeAspect="1"/>
          </p:cNvPicPr>
          <p:nvPr/>
        </p:nvPicPr>
        <p:blipFill>
          <a:blip r:embed="rId3"/>
          <a:stretch>
            <a:fillRect/>
          </a:stretch>
        </p:blipFill>
        <p:spPr>
          <a:xfrm>
            <a:off x="-6350" y="0"/>
            <a:ext cx="4548188" cy="61261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7414" y="365143"/>
            <a:ext cx="7295908" cy="70788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BÀI </a:t>
            </a: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ea typeface="+mn-ea"/>
                <a:cs typeface="Times New Roman" panose="02020603050405020304" pitchFamily="18" charset="0"/>
              </a:rPr>
              <a:t>3</a:t>
            </a:r>
            <a:r>
              <a:rPr kumimoji="0" lang="en-US" sz="40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KHU NHÀ TƯƠNG LAI</a:t>
            </a:r>
            <a:endParaRPr kumimoji="0" lang="en-US" sz="32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51204" name="Picture 6" descr="tải xuống (7)"/>
          <p:cNvPicPr>
            <a:picLocks noChangeAspect="1"/>
          </p:cNvPicPr>
          <p:nvPr/>
        </p:nvPicPr>
        <p:blipFill>
          <a:blip r:embed="rId2"/>
          <a:srcRect l="11906" r="18678"/>
          <a:stretch>
            <a:fillRect/>
          </a:stretch>
        </p:blipFill>
        <p:spPr>
          <a:xfrm>
            <a:off x="549910" y="1191895"/>
            <a:ext cx="8198485" cy="552386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0962" y="0"/>
            <a:ext cx="5447030" cy="14452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1. Khám phá hình khối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của mô hình các ngôi nhà</a:t>
            </a:r>
            <a:endParaRPr kumimoji="0" lang="en-US" sz="32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3" name="Picture 2" descr="screenshot_80_24"/>
          <p:cNvPicPr>
            <a:picLocks noChangeAspect="1"/>
          </p:cNvPicPr>
          <p:nvPr/>
        </p:nvPicPr>
        <p:blipFill>
          <a:blip r:embed="rId2"/>
          <a:stretch>
            <a:fillRect/>
          </a:stretch>
        </p:blipFill>
        <p:spPr>
          <a:xfrm>
            <a:off x="258445" y="1033145"/>
            <a:ext cx="8803640" cy="55867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8810625" cy="2676525"/>
          </a:xfrm>
          <a:prstGeom prst="rect">
            <a:avLst/>
          </a:prstGeom>
          <a:noFill/>
          <a:ln w="9525">
            <a:noFill/>
          </a:ln>
        </p:spPr>
        <p:txBody>
          <a:bodyPr>
            <a:spAutoFit/>
          </a:bodyPr>
          <a:lstStyle/>
          <a:p>
            <a:pPr>
              <a:buFont typeface="Arial" panose="020B0604020202020204" pitchFamily="34" charset="0"/>
            </a:pPr>
            <a:r>
              <a:rPr lang="en-US" sz="2400" dirty="0">
                <a:latin typeface="Times New Roman" panose="02020603050405020304" pitchFamily="18" charset="0"/>
                <a:ea typeface="Times New Roman" panose="02020603050405020304" pitchFamily="18" charset="0"/>
              </a:rPr>
              <a:t>- Quan sát hình HS trả lời câu hỏi </a:t>
            </a:r>
          </a:p>
          <a:p>
            <a:pPr>
              <a:buFont typeface="Arial" panose="020B0604020202020204" pitchFamily="34" charset="0"/>
            </a:pPr>
            <a:endParaRPr lang="en-US" sz="2400" dirty="0">
              <a:latin typeface="Times New Roman" panose="02020603050405020304" pitchFamily="18" charset="0"/>
              <a:ea typeface="Times New Roman" panose="02020603050405020304" pitchFamily="18" charset="0"/>
            </a:endParaRPr>
          </a:p>
          <a:p>
            <a:pPr>
              <a:buFont typeface="Arial" panose="020B0604020202020204" pitchFamily="34" charset="0"/>
            </a:pPr>
            <a:r>
              <a:rPr lang="en-US" sz="2400" dirty="0">
                <a:latin typeface="Times New Roman" panose="02020603050405020304" pitchFamily="18" charset="0"/>
                <a:ea typeface="Times New Roman" panose="02020603050405020304" pitchFamily="18" charset="0"/>
              </a:rPr>
              <a:t>Tập hợp các mô hình ngôi nhà từ bài trước, quan sát hình và lựa chọn:</a:t>
            </a:r>
          </a:p>
          <a:p>
            <a:pPr>
              <a:buFont typeface="Arial" panose="020B0604020202020204" pitchFamily="34" charset="0"/>
            </a:pPr>
            <a:r>
              <a:rPr lang="en-US" sz="2400" dirty="0">
                <a:latin typeface="Times New Roman" panose="02020603050405020304" pitchFamily="18" charset="0"/>
                <a:ea typeface="Times New Roman" panose="02020603050405020304" pitchFamily="18" charset="0"/>
              </a:rPr>
              <a:t>- Các mô hình ngôi nhà cùng vùng địa lí ? </a:t>
            </a:r>
          </a:p>
          <a:p>
            <a:pPr>
              <a:buFont typeface="Arial" panose="020B0604020202020204" pitchFamily="34" charset="0"/>
            </a:pPr>
            <a:r>
              <a:rPr lang="en-US" sz="2400" dirty="0">
                <a:latin typeface="Times New Roman" panose="02020603050405020304" pitchFamily="18" charset="0"/>
                <a:ea typeface="Times New Roman" panose="02020603050405020304" pitchFamily="18" charset="0"/>
              </a:rPr>
              <a:t>- Các mô hình ngôi nhà có tỉ lệ hình khối tương đồng với nhau ?</a:t>
            </a:r>
          </a:p>
          <a:p>
            <a:pPr>
              <a:buFont typeface="Arial" panose="020B0604020202020204" pitchFamily="34" charset="0"/>
            </a:pPr>
            <a:r>
              <a:rPr lang="en-US" sz="2400" dirty="0">
                <a:latin typeface="Times New Roman" panose="02020603050405020304" pitchFamily="18" charset="0"/>
                <a:ea typeface="Times New Roman" panose="02020603050405020304" pitchFamily="18" charset="0"/>
              </a:rPr>
              <a:t>- Lập nhóm để tạo mô hình khu nhà trong tương lai ? </a:t>
            </a:r>
          </a:p>
          <a:p>
            <a:pPr>
              <a:buFont typeface="Arial" panose="020B0604020202020204" pitchFamily="34" charset="0"/>
            </a:pPr>
            <a:endParaRPr lang="en-US" sz="2400" dirty="0">
              <a:latin typeface="Times New Roman" panose="02020603050405020304" pitchFamily="18" charset="0"/>
              <a:ea typeface="Times New Roman" panose="02020603050405020304" pitchFamily="18" charset="0"/>
            </a:endParaRPr>
          </a:p>
        </p:txBody>
      </p:sp>
      <p:pic>
        <p:nvPicPr>
          <p:cNvPr id="3" name="Picture 2" descr="screenshot_80_24"/>
          <p:cNvPicPr>
            <a:picLocks noChangeAspect="1"/>
          </p:cNvPicPr>
          <p:nvPr/>
        </p:nvPicPr>
        <p:blipFill>
          <a:blip r:embed="rId2"/>
          <a:stretch>
            <a:fillRect/>
          </a:stretch>
        </p:blipFill>
        <p:spPr>
          <a:xfrm>
            <a:off x="-42545" y="2733040"/>
            <a:ext cx="9131300" cy="4052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charRg st="0" end="26"/>
                                            </p:txEl>
                                          </p:spTgt>
                                        </p:tgtEl>
                                        <p:attrNameLst>
                                          <p:attrName>style.visibility</p:attrName>
                                        </p:attrNameLst>
                                      </p:cBhvr>
                                      <p:to>
                                        <p:strVal val="visible"/>
                                      </p:to>
                                    </p:set>
                                    <p:animEffect transition="in" filter="wipe(down)">
                                      <p:cBhvr>
                                        <p:cTn id="7" dur="500"/>
                                        <p:tgtEl>
                                          <p:spTgt spid="2">
                                            <p:txEl>
                                              <p:charRg st="0" end="2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charRg st="0" end="0"/>
                                            </p:txEl>
                                          </p:spTgt>
                                        </p:tgtEl>
                                        <p:attrNameLst>
                                          <p:attrName>style.visibility</p:attrName>
                                        </p:attrNameLst>
                                      </p:cBhvr>
                                      <p:to>
                                        <p:strVal val="visible"/>
                                      </p:to>
                                    </p:set>
                                    <p:animEffect transition="in" filter="wipe(down)">
                                      <p:cBhvr>
                                        <p:cTn id="12" dur="500"/>
                                        <p:tgtEl>
                                          <p:spTgt spid="2">
                                            <p:txEl>
                                              <p:char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charRg st="2" end="2"/>
                                            </p:txEl>
                                          </p:spTgt>
                                        </p:tgtEl>
                                        <p:attrNameLst>
                                          <p:attrName>style.visibility</p:attrName>
                                        </p:attrNameLst>
                                      </p:cBhvr>
                                      <p:to>
                                        <p:strVal val="visible"/>
                                      </p:to>
                                    </p:set>
                                    <p:animEffect transition="in" filter="wipe(down)">
                                      <p:cBhvr>
                                        <p:cTn id="17" dur="500"/>
                                        <p:tgtEl>
                                          <p:spTgt spid="2">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charRg st="4" end="4"/>
                                            </p:txEl>
                                          </p:spTgt>
                                        </p:tgtEl>
                                        <p:attrNameLst>
                                          <p:attrName>style.visibility</p:attrName>
                                        </p:attrNameLst>
                                      </p:cBhvr>
                                      <p:to>
                                        <p:strVal val="visible"/>
                                      </p:to>
                                    </p:set>
                                    <p:animEffect transition="in" filter="wipe(down)">
                                      <p:cBhvr>
                                        <p:cTn id="22" dur="500"/>
                                        <p:tgtEl>
                                          <p:spTgt spid="2">
                                            <p:txEl>
                                              <p:char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charRg st="6" end="6"/>
                                            </p:txEl>
                                          </p:spTgt>
                                        </p:tgtEl>
                                        <p:attrNameLst>
                                          <p:attrName>style.visibility</p:attrName>
                                        </p:attrNameLst>
                                      </p:cBhvr>
                                      <p:to>
                                        <p:strVal val="visible"/>
                                      </p:to>
                                    </p:set>
                                    <p:animEffect transition="in" filter="wipe(down)">
                                      <p:cBhvr>
                                        <p:cTn id="27" dur="500"/>
                                        <p:tgtEl>
                                          <p:spTgt spid="2">
                                            <p:txEl>
                                              <p:char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charRg st="2" end="2"/>
                                            </p:txEl>
                                          </p:spTgt>
                                        </p:tgtEl>
                                        <p:attrNameLst>
                                          <p:attrName>style.visibility</p:attrName>
                                        </p:attrNameLst>
                                      </p:cBhvr>
                                      <p:to>
                                        <p:strVal val="visible"/>
                                      </p:to>
                                    </p:set>
                                    <p:animEffect transition="in" filter="wipe(down)">
                                      <p:cBhvr>
                                        <p:cTn id="32" dur="500"/>
                                        <p:tgtEl>
                                          <p:spTgt spid="2">
                                            <p:txEl>
                                              <p:char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charRg st="3" end="3"/>
                                            </p:txEl>
                                          </p:spTgt>
                                        </p:tgtEl>
                                        <p:attrNameLst>
                                          <p:attrName>style.visibility</p:attrName>
                                        </p:attrNameLst>
                                      </p:cBhvr>
                                      <p:to>
                                        <p:strVal val="visible"/>
                                      </p:to>
                                    </p:set>
                                    <p:animEffect transition="in" filter="wipe(down)">
                                      <p:cBhvr>
                                        <p:cTn id="37" dur="500"/>
                                        <p:tgtEl>
                                          <p:spTgt spid="2">
                                            <p:txEl>
                                              <p:char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968</Words>
  <Application>Microsoft Office PowerPoint</Application>
  <PresentationFormat>On-screen Show (4:3)</PresentationFormat>
  <Paragraphs>95</Paragraphs>
  <Slides>30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Garamond</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HAIDANGPC</dc:creator>
  <cp:lastModifiedBy>Ng. Chí Kiên</cp:lastModifiedBy>
  <cp:revision>39</cp:revision>
  <dcterms:created xsi:type="dcterms:W3CDTF">2021-08-25T02:32:00Z</dcterms:created>
  <dcterms:modified xsi:type="dcterms:W3CDTF">2025-04-22T15:09:47Z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1033-11.2.0.10223</vt:lpwstr>
  </property>
</Properties>
</file>