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284" r:id="rId4"/>
    <p:sldId id="261" r:id="rId5"/>
    <p:sldId id="262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iCwXySIhrNDeW0ClGQfbejZ5xN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662DA3-91A1-44E6-A1B0-52937E74A902}">
  <a:tblStyle styleId="{A0662DA3-91A1-44E6-A1B0-52937E74A90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B1C129-A471-4789-8707-DCD4144E12A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0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8898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q_9Hq-U8W0&amp;t=2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626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/>
          </a:p>
        </p:txBody>
      </p:sp>
      <p:sp>
        <p:nvSpPr>
          <p:cNvPr id="338" name="Google Shape;33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892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4686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01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447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70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6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353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6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889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414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230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97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207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25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video hướng dẫn phát âm: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https://www.youtube.com/watch?v=Oq_9Hq-U8W0&amp;t=2s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4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pic>
        <p:nvPicPr>
          <p:cNvPr id="320" name="Google Shape;320;p19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841" y="2675181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/>
          <p:nvPr/>
        </p:nvSpPr>
        <p:spPr>
          <a:xfrm>
            <a:off x="5983111" y="2475000"/>
            <a:ext cx="57347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listen and notice the targeted sounds in individual words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practice pronouncing the targeted sounds in sentences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1510999" y="1439875"/>
            <a:ext cx="3998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/tʃ/ and /dʒ/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30" name="Google Shape;330;p20"/>
          <p:cNvSpPr txBox="1"/>
          <p:nvPr/>
        </p:nvSpPr>
        <p:spPr>
          <a:xfrm>
            <a:off x="996737" y="1375950"/>
            <a:ext cx="10258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words. What letters can we use to make the </a:t>
            </a: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/dʒ/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sound?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907157" y="272798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erry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eaper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ildren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lun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tea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ch</a:t>
                      </a:r>
                      <a:r>
                        <a:rPr lang="en-US" sz="3200"/>
                        <a:t>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am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ym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uice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lar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pro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j</a:t>
                      </a:r>
                      <a:r>
                        <a:rPr lang="en-US" sz="3200"/>
                        <a:t>ect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intelli</a:t>
                      </a:r>
                      <a:r>
                        <a:rPr lang="en-US" sz="3200">
                          <a:solidFill>
                            <a:srgbClr val="F7941E"/>
                          </a:solidFill>
                        </a:rPr>
                        <a:t>g</a:t>
                      </a:r>
                      <a:r>
                        <a:rPr lang="en-US" sz="3200"/>
                        <a:t>ent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4" name="Google Shape;33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557" y="182545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3">
            <a:alphaModFix/>
          </a:blip>
          <a:srcRect l="4364" r="12877"/>
          <a:stretch/>
        </p:blipFill>
        <p:spPr>
          <a:xfrm>
            <a:off x="8003809" y="1962833"/>
            <a:ext cx="3562128" cy="24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4">
            <a:alphaModFix/>
          </a:blip>
          <a:srcRect l="2595" t="7535" r="11828" b="5334"/>
          <a:stretch/>
        </p:blipFill>
        <p:spPr>
          <a:xfrm>
            <a:off x="191911" y="4162454"/>
            <a:ext cx="3443112" cy="245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44" name="Google Shape;344;p21"/>
          <p:cNvSpPr txBox="1"/>
          <p:nvPr/>
        </p:nvSpPr>
        <p:spPr>
          <a:xfrm>
            <a:off x="996737" y="1387239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chant. Pay attention to the sounds /tʃ/ and /dʒ/.</a:t>
            </a: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3155714" y="2454294"/>
            <a:ext cx="515291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Orange juice, orange juice,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likes orange juice?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do, children do.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like orange juice.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Chicken chop, chicken chop,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Who likes chicken chop?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does, John does.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John likes chicken chop.</a:t>
            </a:r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9022" y="138723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2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2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61" name="Google Shape;361;p22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362" name="Google Shape;362;p22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" name="Google Shape;363;p22"/>
          <p:cNvCxnSpPr>
            <a:stCxn id="355" idx="3"/>
            <a:endCxn id="35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4" name="Google Shape;364;p22"/>
          <p:cNvCxnSpPr>
            <a:stCxn id="356" idx="1"/>
            <a:endCxn id="35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5" name="Google Shape;365;p22"/>
          <p:cNvCxnSpPr>
            <a:stCxn id="357" idx="3"/>
            <a:endCxn id="35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6" name="Google Shape;366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2"/>
          <p:cNvSpPr txBox="1"/>
          <p:nvPr/>
        </p:nvSpPr>
        <p:spPr>
          <a:xfrm>
            <a:off x="4685061" y="508193"/>
            <a:ext cx="347680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Google Shape;374;p23"/>
          <p:cNvGraphicFramePr/>
          <p:nvPr/>
        </p:nvGraphicFramePr>
        <p:xfrm>
          <a:off x="487067" y="247146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{A0662DA3-91A1-44E6-A1B0-52937E74A902}</a:tableStyleId>
              </a:tblPr>
              <a:tblGrid>
                <a:gridCol w="321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/tʃ/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solidFill>
                            <a:schemeClr val="dk1"/>
                          </a:solidFill>
                        </a:rPr>
                        <a:t>/dʒ/</a:t>
                      </a: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2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75" name="Google Shape;3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pic>
        <p:nvPicPr>
          <p:cNvPr id="377" name="Google Shape;377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7222" y="2859838"/>
            <a:ext cx="4128515" cy="25362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3"/>
          <p:cNvSpPr txBox="1"/>
          <p:nvPr/>
        </p:nvSpPr>
        <p:spPr>
          <a:xfrm>
            <a:off x="765167" y="1457242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1433688" y="3409245"/>
            <a:ext cx="138704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3"/>
          <p:cNvSpPr txBox="1"/>
          <p:nvPr/>
        </p:nvSpPr>
        <p:spPr>
          <a:xfrm>
            <a:off x="1433688" y="3881741"/>
            <a:ext cx="148111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exchange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4644339" y="3860241"/>
            <a:ext cx="116647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4641630" y="3409244"/>
            <a:ext cx="141936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teenager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3"/>
          <p:cNvSpPr txBox="1"/>
          <p:nvPr/>
        </p:nvSpPr>
        <p:spPr>
          <a:xfrm>
            <a:off x="1445036" y="4388722"/>
            <a:ext cx="137569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chapped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3"/>
          <p:cNvSpPr txBox="1"/>
          <p:nvPr/>
        </p:nvSpPr>
        <p:spPr>
          <a:xfrm>
            <a:off x="1472874" y="4873241"/>
            <a:ext cx="120456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kitchen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3"/>
          <p:cNvSpPr txBox="1"/>
          <p:nvPr/>
        </p:nvSpPr>
        <p:spPr>
          <a:xfrm>
            <a:off x="4641630" y="4374184"/>
            <a:ext cx="11893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jogging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3"/>
          <p:cNvSpPr txBox="1"/>
          <p:nvPr/>
        </p:nvSpPr>
        <p:spPr>
          <a:xfrm>
            <a:off x="4635783" y="4873241"/>
            <a:ext cx="14262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originate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3"/>
          <p:cNvSpPr txBox="1"/>
          <p:nvPr/>
        </p:nvSpPr>
        <p:spPr>
          <a:xfrm>
            <a:off x="4644339" y="5324238"/>
            <a:ext cx="7857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jeep</a:t>
            </a:r>
            <a:endParaRPr sz="2600" b="1">
              <a:solidFill>
                <a:srgbClr val="00A9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3"/>
          <p:cNvSpPr txBox="1"/>
          <p:nvPr/>
        </p:nvSpPr>
        <p:spPr>
          <a:xfrm>
            <a:off x="1472874" y="5324237"/>
            <a:ext cx="11635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picture</a:t>
            </a:r>
            <a:endParaRPr sz="26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3035196" y="5194878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401" name="Google Shape;401;p24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sp>
        <p:nvSpPr>
          <p:cNvPr id="402" name="Google Shape;402;p24"/>
          <p:cNvSpPr/>
          <p:nvPr/>
        </p:nvSpPr>
        <p:spPr>
          <a:xfrm>
            <a:off x="5562128" y="5180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p24"/>
          <p:cNvCxnSpPr>
            <a:stCxn id="395" idx="3"/>
            <a:endCxn id="396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4" name="Google Shape;404;p24"/>
          <p:cNvCxnSpPr>
            <a:stCxn id="396" idx="1"/>
            <a:endCxn id="397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5" name="Google Shape;405;p24"/>
          <p:cNvCxnSpPr>
            <a:stCxn id="397" idx="3"/>
            <a:endCxn id="398" idx="0"/>
          </p:cNvCxnSpPr>
          <p:nvPr/>
        </p:nvCxnSpPr>
        <p:spPr>
          <a:xfrm>
            <a:off x="2451799" y="4257274"/>
            <a:ext cx="1525200" cy="937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6" name="Google Shape;406;p2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4"/>
          <p:cNvSpPr/>
          <p:nvPr/>
        </p:nvSpPr>
        <p:spPr>
          <a:xfrm>
            <a:off x="568032" y="5998839"/>
            <a:ext cx="1883766" cy="6605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24"/>
          <p:cNvCxnSpPr>
            <a:stCxn id="398" idx="1"/>
            <a:endCxn id="408" idx="0"/>
          </p:cNvCxnSpPr>
          <p:nvPr/>
        </p:nvCxnSpPr>
        <p:spPr>
          <a:xfrm flipH="1">
            <a:off x="1509996" y="5522580"/>
            <a:ext cx="1525200" cy="476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0" name="Google Shape;410;p24"/>
          <p:cNvSpPr/>
          <p:nvPr/>
        </p:nvSpPr>
        <p:spPr>
          <a:xfrm>
            <a:off x="5562127" y="5986640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4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20" name="Google Shape;4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2" name="Google Shape;422;p25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23" name="Google Shape;423;p25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35" name="Google Shape;435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37" name="Google Shape;4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1451956" y="2272146"/>
            <a:ext cx="999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some more words having the sounds /tʃ/ and /dʒ/.</a:t>
            </a:r>
            <a:endParaRPr/>
          </a:p>
        </p:txBody>
      </p:sp>
      <p:pic>
        <p:nvPicPr>
          <p:cNvPr id="440" name="Google Shape;4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7117" y="3598332"/>
            <a:ext cx="2449283" cy="244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7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8650" y="647700"/>
            <a:ext cx="1102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UNIT 6</a:t>
            </a:r>
            <a:r>
              <a:rPr lang="en-US" sz="5400" b="1" dirty="0" smtClean="0">
                <a:solidFill>
                  <a:srgbClr val="FF0000"/>
                </a:solidFill>
              </a:rPr>
              <a:t>: CON’T </a:t>
            </a:r>
          </a:p>
          <a:p>
            <a:r>
              <a:rPr lang="en-US" sz="5400" b="1" u="sng" dirty="0" smtClean="0">
                <a:solidFill>
                  <a:srgbClr val="FF0000"/>
                </a:solidFill>
              </a:rPr>
              <a:t>LESSON </a:t>
            </a:r>
            <a:r>
              <a:rPr lang="en-US" sz="5400" b="1" u="sng" dirty="0" smtClean="0">
                <a:solidFill>
                  <a:srgbClr val="FF0000"/>
                </a:solidFill>
              </a:rPr>
              <a:t>3</a:t>
            </a:r>
            <a:r>
              <a:rPr lang="en-US" sz="5400" b="1" dirty="0" smtClean="0">
                <a:solidFill>
                  <a:srgbClr val="FF0000"/>
                </a:solidFill>
              </a:rPr>
              <a:t>: </a:t>
            </a:r>
            <a:r>
              <a:rPr lang="en-US" sz="5400" b="1" dirty="0" smtClean="0">
                <a:solidFill>
                  <a:srgbClr val="FF0000"/>
                </a:solidFill>
              </a:rPr>
              <a:t>A CLOSER LOOK 1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0"/>
            <a:ext cx="1102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I. New words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32830"/>
            <a:ext cx="110299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smtClean="0">
                <a:solidFill>
                  <a:schemeClr val="tx1"/>
                </a:solidFill>
              </a:rPr>
              <a:t>entrance examination/ exam: </a:t>
            </a:r>
          </a:p>
          <a:p>
            <a:pPr marL="742950" indent="-742950">
              <a:buAutoNum type="arabicPeriod"/>
            </a:pPr>
            <a:r>
              <a:rPr lang="en-US" sz="4000" dirty="0" smtClean="0">
                <a:solidFill>
                  <a:schemeClr val="tx1"/>
                </a:solidFill>
              </a:rPr>
              <a:t>final exam : </a:t>
            </a:r>
          </a:p>
          <a:p>
            <a:pPr marL="742950" indent="-742950">
              <a:buAutoNum type="arabicPeriod"/>
            </a:pPr>
            <a:r>
              <a:rPr lang="en-US" sz="4000" dirty="0" smtClean="0">
                <a:solidFill>
                  <a:schemeClr val="tx1"/>
                </a:solidFill>
              </a:rPr>
              <a:t>midterm test: </a:t>
            </a:r>
          </a:p>
          <a:p>
            <a:pPr marL="742950" indent="-742950">
              <a:buAutoNum type="arabicPeriod"/>
            </a:pPr>
            <a:r>
              <a:rPr lang="en-US" sz="4000" dirty="0" smtClean="0">
                <a:solidFill>
                  <a:schemeClr val="tx1"/>
                </a:solidFill>
              </a:rPr>
              <a:t>outdoor activity: </a:t>
            </a:r>
          </a:p>
          <a:p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    # indoor activity: 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5. gifted student: 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6. take an examination/ exam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7. pass the exam </a:t>
            </a:r>
          </a:p>
          <a:p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   # fail the exam 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8. facility: </a:t>
            </a:r>
          </a:p>
        </p:txBody>
      </p:sp>
    </p:spTree>
    <p:extLst>
      <p:ext uri="{BB962C8B-B14F-4D97-AF65-F5344CB8AC3E}">
        <p14:creationId xmlns:p14="http://schemas.microsoft.com/office/powerpoint/2010/main" val="36088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97439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playground</a:t>
            </a:r>
            <a:endParaRPr/>
          </a:p>
        </p:txBody>
      </p:sp>
      <p:sp>
        <p:nvSpPr>
          <p:cNvPr id="161" name="Google Shape;161;p6"/>
          <p:cNvSpPr txBox="1"/>
          <p:nvPr/>
        </p:nvSpPr>
        <p:spPr>
          <a:xfrm>
            <a:off x="4569871" y="6199083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8725560" y="3777735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263" y="1510658"/>
            <a:ext cx="4009916" cy="225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620" y="4030133"/>
            <a:ext cx="4003765" cy="216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8398" y="1499369"/>
            <a:ext cx="3835712" cy="2250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1769886" y="4922104"/>
            <a:ext cx="2914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7700332" y="4918403"/>
            <a:ext cx="29187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science lab</a:t>
            </a:r>
            <a:endParaRPr/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011" y="2000446"/>
            <a:ext cx="4318747" cy="287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3969" y="1996745"/>
            <a:ext cx="4324298" cy="2882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 txBox="1"/>
          <p:nvPr/>
        </p:nvSpPr>
        <p:spPr>
          <a:xfrm>
            <a:off x="1008026" y="1398528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 the words in columns A and B to form phrases. Then say them aloud.</a:t>
            </a: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8719294" y="2588661"/>
            <a:ext cx="1023017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d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4" name="Google Shape;264;p15"/>
          <p:cNvGraphicFramePr/>
          <p:nvPr/>
        </p:nvGraphicFramePr>
        <p:xfrm>
          <a:off x="1008026" y="2078360"/>
          <a:ext cx="7434800" cy="4064050"/>
        </p:xfrm>
        <a:graphic>
          <a:graphicData uri="http://schemas.openxmlformats.org/drawingml/2006/table">
            <a:tbl>
              <a:tblPr firstRow="1" bandRow="1">
                <a:noFill/>
                <a:tableStyleId>{6DB1C129-A471-4789-8707-DCD4144E12A9}</a:tableStyleId>
              </a:tblPr>
              <a:tblGrid>
                <a:gridCol w="371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B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1. entrance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a. students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2. school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b. activities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3. outdoor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c. facilities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4. midterm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d. examination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5. gifted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e. test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5" name="Google Shape;265;p15"/>
          <p:cNvSpPr/>
          <p:nvPr/>
        </p:nvSpPr>
        <p:spPr>
          <a:xfrm>
            <a:off x="8719293" y="331712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c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8719292" y="4045597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b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8719291" y="4747839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8719291" y="5381861"/>
            <a:ext cx="10230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a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/>
          <p:nvPr/>
        </p:nvSpPr>
        <p:spPr>
          <a:xfrm>
            <a:off x="996737" y="1387239"/>
            <a:ext cx="91224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sentences with the phrases in Task 1.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6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7" name="Google Shape;2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79" name="Google Shape;279;p16"/>
          <p:cNvSpPr/>
          <p:nvPr/>
        </p:nvSpPr>
        <p:spPr>
          <a:xfrm>
            <a:off x="539852" y="2123185"/>
            <a:ext cx="1121109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Binh Minh Lower Secondary School is for _____________ in the city.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____________ usually covers the first three units.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Students in my school take part in many _______________ during the school year.</a:t>
            </a:r>
            <a:b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school has a lot of modern _____________.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In order to study in Quoc Hoc – Hue you have to pass a(n) __________________.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6096000" y="2396841"/>
            <a:ext cx="210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gifted students</a:t>
            </a:r>
            <a:endParaRPr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495615" y="3072696"/>
            <a:ext cx="184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midterm test</a:t>
            </a:r>
            <a:endParaRPr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/>
          <p:cNvSpPr/>
          <p:nvPr/>
        </p:nvSpPr>
        <p:spPr>
          <a:xfrm>
            <a:off x="5844005" y="3862415"/>
            <a:ext cx="243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outdoor activities</a:t>
            </a:r>
            <a:endParaRPr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4822643" y="4588846"/>
            <a:ext cx="21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school facilities</a:t>
            </a:r>
            <a:endParaRPr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8102343" y="5237120"/>
            <a:ext cx="40336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entrance examination</a:t>
            </a:r>
            <a:endParaRPr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 txBox="1"/>
          <p:nvPr/>
        </p:nvSpPr>
        <p:spPr>
          <a:xfrm>
            <a:off x="996737" y="1387239"/>
            <a:ext cx="82973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about your school.</a:t>
            </a: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95" name="Google Shape;295;p17"/>
          <p:cNvSpPr/>
          <p:nvPr/>
        </p:nvSpPr>
        <p:spPr>
          <a:xfrm>
            <a:off x="487067" y="2164126"/>
            <a:ext cx="734742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name some gifted student in your school?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does the first-term test take place?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to take an entrance examination to study at your school?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kind of facilities does your school have?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types of outdoor activities do you like to take part in?</a:t>
            </a: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4177" y="2356037"/>
            <a:ext cx="4273067" cy="311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8"/>
          <p:cNvSpPr/>
          <p:nvPr/>
        </p:nvSpPr>
        <p:spPr>
          <a:xfrm>
            <a:off x="568033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8"/>
          <p:cNvSpPr/>
          <p:nvPr/>
        </p:nvSpPr>
        <p:spPr>
          <a:xfrm>
            <a:off x="3035197" y="252470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568032" y="3929572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Pass the secret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8"/>
          <p:cNvSpPr/>
          <p:nvPr/>
        </p:nvSpPr>
        <p:spPr>
          <a:xfrm>
            <a:off x="5571062" y="2047877"/>
            <a:ext cx="5456245" cy="161833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Match the words in columns A and B to form phrases. Then say them aloud.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sentences with the phrases in 1. Task 3: Work in pairs. Answer the questions about your school.</a:t>
            </a: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5562127" y="3787790"/>
            <a:ext cx="5465180" cy="127073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 the words. What letters can we use to make the /dʒ/ sound?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chant. Pay attention to the sounds /tʃ/ and /dʒ/.</a:t>
            </a:r>
            <a:endParaRPr/>
          </a:p>
        </p:txBody>
      </p:sp>
      <p:cxnSp>
        <p:nvCxnSpPr>
          <p:cNvPr id="308" name="Google Shape;308;p18"/>
          <p:cNvCxnSpPr>
            <a:stCxn id="302" idx="3"/>
            <a:endCxn id="303" idx="0"/>
          </p:cNvCxnSpPr>
          <p:nvPr/>
        </p:nvCxnSpPr>
        <p:spPr>
          <a:xfrm>
            <a:off x="2451800" y="1576661"/>
            <a:ext cx="1525200" cy="94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9" name="Google Shape;309;p18"/>
          <p:cNvCxnSpPr>
            <a:stCxn id="303" idx="1"/>
            <a:endCxn id="304" idx="0"/>
          </p:cNvCxnSpPr>
          <p:nvPr/>
        </p:nvCxnSpPr>
        <p:spPr>
          <a:xfrm flipH="1">
            <a:off x="1509997" y="2852404"/>
            <a:ext cx="1525200" cy="107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0" name="Google Shape;310;p1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4685061" y="508193"/>
            <a:ext cx="456361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764</Words>
  <Application>Microsoft Office PowerPoint</Application>
  <PresentationFormat>Widescreen</PresentationFormat>
  <Paragraphs>163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Noto Sans Symbols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USER</cp:lastModifiedBy>
  <cp:revision>5</cp:revision>
  <dcterms:created xsi:type="dcterms:W3CDTF">2020-12-09T02:04:09Z</dcterms:created>
  <dcterms:modified xsi:type="dcterms:W3CDTF">2024-12-11T08:24:40Z</dcterms:modified>
</cp:coreProperties>
</file>