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9" r:id="rId2"/>
    <p:sldId id="293" r:id="rId3"/>
    <p:sldId id="348" r:id="rId4"/>
    <p:sldId id="351" r:id="rId5"/>
    <p:sldId id="349" r:id="rId6"/>
    <p:sldId id="347" r:id="rId7"/>
    <p:sldId id="353" r:id="rId8"/>
    <p:sldId id="354" r:id="rId9"/>
    <p:sldId id="355" r:id="rId10"/>
    <p:sldId id="352" r:id="rId11"/>
    <p:sldId id="337" r:id="rId12"/>
    <p:sldId id="338" r:id="rId13"/>
    <p:sldId id="339" r:id="rId14"/>
    <p:sldId id="340" r:id="rId15"/>
    <p:sldId id="341" r:id="rId16"/>
    <p:sldId id="342" r:id="rId17"/>
    <p:sldId id="350" r:id="rId18"/>
    <p:sldId id="343" r:id="rId19"/>
    <p:sldId id="344" r:id="rId20"/>
    <p:sldId id="356" r:id="rId21"/>
    <p:sldId id="345" r:id="rId22"/>
    <p:sldId id="346" r:id="rId23"/>
    <p:sldId id="32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6D0"/>
    <a:srgbClr val="B07BD7"/>
    <a:srgbClr val="BF95DF"/>
    <a:srgbClr val="9F5FCF"/>
    <a:srgbClr val="D3B5E9"/>
    <a:srgbClr val="CCCAE5"/>
    <a:srgbClr val="C7A1E3"/>
    <a:srgbClr val="FCEEEA"/>
    <a:srgbClr val="F7A9A7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30" autoAdjust="0"/>
  </p:normalViewPr>
  <p:slideViewPr>
    <p:cSldViewPr snapToGrid="0" showGuides="1">
      <p:cViewPr varScale="1">
        <p:scale>
          <a:sx n="62" d="100"/>
          <a:sy n="62" d="100"/>
        </p:scale>
        <p:origin x="1344" y="44"/>
      </p:cViewPr>
      <p:guideLst>
        <p:guide orient="horz" pos="2208"/>
        <p:guide pos="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4C997-D1B3-4A67-992C-30423B64E008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6ED7F-21AD-4CD7-B38E-3091F3FB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7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77469"/>
            <a:ext cx="9144000" cy="6849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08711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88F97-7758-047C-64A4-1A33F095A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E10718-1CC8-3E3A-8E30-4AD5C0C09D13}"/>
              </a:ext>
            </a:extLst>
          </p:cNvPr>
          <p:cNvSpPr txBox="1"/>
          <p:nvPr/>
        </p:nvSpPr>
        <p:spPr>
          <a:xfrm>
            <a:off x="626724" y="729465"/>
            <a:ext cx="76645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II.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Choose the  correct word or phrase to complete the sentence: </a:t>
            </a:r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36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ECEB38C-2066-486B-A9B6-BE662C487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69" y="197298"/>
            <a:ext cx="8368711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1455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He always gets good marks. He does exercises at school quickly. He is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>
                <a:tab pos="211455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clever 	         B. lazy   	        C. talkative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14550" algn="l"/>
              </a:tabLst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14550" algn="l"/>
              </a:tabLst>
            </a:pP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1455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The city is crowded and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>
                <a:tab pos="211455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peaceful		     B. quiet 		    C. noisy 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>
                <a:tab pos="2114550" algn="l"/>
              </a:tabLst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14550" algn="l"/>
              </a:tabLst>
            </a:pP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1455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I don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like living in the countryside because it is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>
                <a:tab pos="211455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interesting 	   	      B. boring 	                C. expensive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14550" algn="l"/>
              </a:tabLst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14550" algn="l"/>
              </a:tabLst>
            </a:pP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1455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Lan is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at English than my sister.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>
                <a:tab pos="2114550" algn="l"/>
              </a:tabLst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	B. better                    C.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gooder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14550" algn="l"/>
              </a:tabLs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14550" algn="l"/>
              </a:tabLst>
            </a:pP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1455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My new house is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 than other one.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1455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more convenient        B. convenient	C.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convenienter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472541-93DB-4158-B87D-A878D721474C}"/>
              </a:ext>
            </a:extLst>
          </p:cNvPr>
          <p:cNvSpPr txBox="1"/>
          <p:nvPr/>
        </p:nvSpPr>
        <p:spPr>
          <a:xfrm>
            <a:off x="1273584" y="957801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 err="1">
                <a:solidFill>
                  <a:srgbClr val="FF0000"/>
                </a:solidFill>
              </a:rPr>
              <a:t>thông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minh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536F5-44F8-460D-8DCF-CCA41C0B572F}"/>
              </a:ext>
            </a:extLst>
          </p:cNvPr>
          <p:cNvSpPr txBox="1"/>
          <p:nvPr/>
        </p:nvSpPr>
        <p:spPr>
          <a:xfrm>
            <a:off x="3722144" y="957800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 err="1">
                <a:solidFill>
                  <a:srgbClr val="FF0000"/>
                </a:solidFill>
              </a:rPr>
              <a:t>lười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biếng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038F38-FA89-4EA8-8BF3-EFC83106CC95}"/>
              </a:ext>
            </a:extLst>
          </p:cNvPr>
          <p:cNvSpPr txBox="1"/>
          <p:nvPr/>
        </p:nvSpPr>
        <p:spPr>
          <a:xfrm>
            <a:off x="6814932" y="957800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 err="1">
                <a:solidFill>
                  <a:srgbClr val="FF0000"/>
                </a:solidFill>
              </a:rPr>
              <a:t>nói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nhiều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475C10-D901-4922-9B00-6B729A7E2184}"/>
              </a:ext>
            </a:extLst>
          </p:cNvPr>
          <p:cNvSpPr/>
          <p:nvPr/>
        </p:nvSpPr>
        <p:spPr>
          <a:xfrm>
            <a:off x="101803" y="947552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7742D7-51D7-46C2-9F0B-B8C88F98E59A}"/>
              </a:ext>
            </a:extLst>
          </p:cNvPr>
          <p:cNvSpPr txBox="1"/>
          <p:nvPr/>
        </p:nvSpPr>
        <p:spPr>
          <a:xfrm>
            <a:off x="213360" y="1419465"/>
            <a:ext cx="905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</a:rPr>
              <a:t>Cậu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ấy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luôn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đạt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điểm</a:t>
            </a:r>
            <a:r>
              <a:rPr lang="en-US" sz="2400" b="1" i="1" dirty="0">
                <a:solidFill>
                  <a:srgbClr val="0070C0"/>
                </a:solidFill>
              </a:rPr>
              <a:t> 10. …… </a:t>
            </a:r>
            <a:r>
              <a:rPr lang="en-US" sz="2400" b="1" i="1" dirty="0" err="1">
                <a:solidFill>
                  <a:srgbClr val="0070C0"/>
                </a:solidFill>
              </a:rPr>
              <a:t>Cậu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ấy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thông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minh</a:t>
            </a:r>
            <a:r>
              <a:rPr lang="en-US" sz="2400" b="1" i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4926DA-1781-4463-AD02-0F97CB3FF270}"/>
              </a:ext>
            </a:extLst>
          </p:cNvPr>
          <p:cNvSpPr txBox="1"/>
          <p:nvPr/>
        </p:nvSpPr>
        <p:spPr>
          <a:xfrm>
            <a:off x="1623172" y="2268440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Yên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tĩnh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B9279B-387D-4965-B4F0-70B94DFAEEA4}"/>
              </a:ext>
            </a:extLst>
          </p:cNvPr>
          <p:cNvSpPr txBox="1"/>
          <p:nvPr/>
        </p:nvSpPr>
        <p:spPr>
          <a:xfrm>
            <a:off x="4278924" y="2268439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Yên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tĩnh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3886C2-3682-4FA7-BF0A-2BEC630F49BE}"/>
              </a:ext>
            </a:extLst>
          </p:cNvPr>
          <p:cNvSpPr txBox="1"/>
          <p:nvPr/>
        </p:nvSpPr>
        <p:spPr>
          <a:xfrm>
            <a:off x="7039973" y="2268438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Ồn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ào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A29806-4CD2-416A-B8BB-F4FD10D810D7}"/>
              </a:ext>
            </a:extLst>
          </p:cNvPr>
          <p:cNvSpPr/>
          <p:nvPr/>
        </p:nvSpPr>
        <p:spPr>
          <a:xfrm>
            <a:off x="5865253" y="2254113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C1B7D2-F3D1-4710-8997-A52B2107D2BD}"/>
              </a:ext>
            </a:extLst>
          </p:cNvPr>
          <p:cNvSpPr txBox="1"/>
          <p:nvPr/>
        </p:nvSpPr>
        <p:spPr>
          <a:xfrm>
            <a:off x="197846" y="2618377"/>
            <a:ext cx="905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</a:rPr>
              <a:t>Thành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phố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luôn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đông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đúc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và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ồn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ào</a:t>
            </a:r>
            <a:r>
              <a:rPr lang="en-US" sz="2400" b="1" i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E23DCE-82AF-4262-AAF2-39891E42A3B8}"/>
              </a:ext>
            </a:extLst>
          </p:cNvPr>
          <p:cNvSpPr txBox="1"/>
          <p:nvPr/>
        </p:nvSpPr>
        <p:spPr>
          <a:xfrm>
            <a:off x="1970133" y="3547126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Thú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vị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51A418-D6B3-4DFF-8DC1-EA8311B950E9}"/>
              </a:ext>
            </a:extLst>
          </p:cNvPr>
          <p:cNvSpPr txBox="1"/>
          <p:nvPr/>
        </p:nvSpPr>
        <p:spPr>
          <a:xfrm>
            <a:off x="4503353" y="3478885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Buồn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chán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9245BC-0B88-4110-B131-632DC332C53A}"/>
              </a:ext>
            </a:extLst>
          </p:cNvPr>
          <p:cNvSpPr txBox="1"/>
          <p:nvPr/>
        </p:nvSpPr>
        <p:spPr>
          <a:xfrm>
            <a:off x="7551353" y="3461355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Đắt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D19912-E065-4EC6-91D0-EEBECDCB807E}"/>
              </a:ext>
            </a:extLst>
          </p:cNvPr>
          <p:cNvSpPr/>
          <p:nvPr/>
        </p:nvSpPr>
        <p:spPr>
          <a:xfrm>
            <a:off x="3253654" y="3502014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D5B9C6-F446-4C9A-AF40-43BE093DB917}"/>
              </a:ext>
            </a:extLst>
          </p:cNvPr>
          <p:cNvSpPr txBox="1"/>
          <p:nvPr/>
        </p:nvSpPr>
        <p:spPr>
          <a:xfrm>
            <a:off x="197845" y="3939263"/>
            <a:ext cx="905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</a:rPr>
              <a:t>Tôi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không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thích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sống</a:t>
            </a:r>
            <a:r>
              <a:rPr lang="en-US" sz="2400" b="1" i="1" dirty="0">
                <a:solidFill>
                  <a:srgbClr val="0070C0"/>
                </a:solidFill>
              </a:rPr>
              <a:t> ở </a:t>
            </a:r>
            <a:r>
              <a:rPr lang="en-US" sz="2400" b="1" i="1" dirty="0" err="1">
                <a:solidFill>
                  <a:srgbClr val="0070C0"/>
                </a:solidFill>
              </a:rPr>
              <a:t>nông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thôn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vì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nó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buồn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chán</a:t>
            </a:r>
            <a:r>
              <a:rPr lang="en-US" sz="2400" b="1" i="1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6FFFBC-3381-4371-A916-DA44ED07F794}"/>
              </a:ext>
            </a:extLst>
          </p:cNvPr>
          <p:cNvCxnSpPr>
            <a:cxnSpLocks/>
          </p:cNvCxnSpPr>
          <p:nvPr/>
        </p:nvCxnSpPr>
        <p:spPr>
          <a:xfrm>
            <a:off x="3632630" y="4755306"/>
            <a:ext cx="5228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EB43552-ABD4-4530-B35B-EE50C1D8CA8C}"/>
              </a:ext>
            </a:extLst>
          </p:cNvPr>
          <p:cNvSpPr txBox="1"/>
          <p:nvPr/>
        </p:nvSpPr>
        <p:spPr>
          <a:xfrm>
            <a:off x="537417" y="5186761"/>
            <a:ext cx="4611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Ss </a:t>
            </a:r>
            <a:r>
              <a:rPr lang="en-US" sz="3200" b="1" dirty="0" err="1">
                <a:solidFill>
                  <a:srgbClr val="FF0000"/>
                </a:solidFill>
              </a:rPr>
              <a:t>hơn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TT </a:t>
            </a:r>
            <a:r>
              <a:rPr lang="en-US" sz="3200" b="1" dirty="0" err="1">
                <a:solidFill>
                  <a:srgbClr val="FF0000"/>
                </a:solidFill>
              </a:rPr>
              <a:t>bất</a:t>
            </a:r>
            <a:r>
              <a:rPr lang="en-US" sz="3200" b="1" dirty="0">
                <a:solidFill>
                  <a:srgbClr val="FF0000"/>
                </a:solidFill>
              </a:rPr>
              <a:t> qui </a:t>
            </a:r>
            <a:r>
              <a:rPr lang="en-US" sz="3200" b="1" dirty="0" err="1">
                <a:solidFill>
                  <a:srgbClr val="FF0000"/>
                </a:solidFill>
              </a:rPr>
              <a:t>tắc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2ED958-3F17-4AAF-8A4C-944869FD6B69}"/>
              </a:ext>
            </a:extLst>
          </p:cNvPr>
          <p:cNvSpPr txBox="1"/>
          <p:nvPr/>
        </p:nvSpPr>
        <p:spPr>
          <a:xfrm>
            <a:off x="4765291" y="5210857"/>
            <a:ext cx="349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: Good -&gt; better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53A7B4C-712C-4721-9661-E4435E47CB79}"/>
              </a:ext>
            </a:extLst>
          </p:cNvPr>
          <p:cNvSpPr/>
          <p:nvPr/>
        </p:nvSpPr>
        <p:spPr>
          <a:xfrm>
            <a:off x="2112009" y="4756592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EFBD24-5581-458A-AD69-89B42E678C65}"/>
              </a:ext>
            </a:extLst>
          </p:cNvPr>
          <p:cNvCxnSpPr>
            <a:cxnSpLocks/>
          </p:cNvCxnSpPr>
          <p:nvPr/>
        </p:nvCxnSpPr>
        <p:spPr>
          <a:xfrm>
            <a:off x="3722144" y="5994826"/>
            <a:ext cx="5228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9DDE45D-3F81-4412-8A05-CB0E549AB572}"/>
              </a:ext>
            </a:extLst>
          </p:cNvPr>
          <p:cNvSpPr txBox="1"/>
          <p:nvPr/>
        </p:nvSpPr>
        <p:spPr>
          <a:xfrm>
            <a:off x="425657" y="6283302"/>
            <a:ext cx="397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Ss </a:t>
            </a:r>
            <a:r>
              <a:rPr lang="en-US" sz="2800" b="1" dirty="0" err="1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TT </a:t>
            </a:r>
            <a:r>
              <a:rPr lang="en-US" sz="2800" b="1" dirty="0" err="1">
                <a:solidFill>
                  <a:srgbClr val="FF0000"/>
                </a:solidFill>
              </a:rPr>
              <a:t>dài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BA191B-5B5F-448D-817A-06CE4011809E}"/>
              </a:ext>
            </a:extLst>
          </p:cNvPr>
          <p:cNvSpPr txBox="1"/>
          <p:nvPr/>
        </p:nvSpPr>
        <p:spPr>
          <a:xfrm>
            <a:off x="3160215" y="6302657"/>
            <a:ext cx="622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S1 + be + MORE + TT </a:t>
            </a:r>
            <a:r>
              <a:rPr lang="en-US" sz="2800" b="1" dirty="0" err="1">
                <a:solidFill>
                  <a:srgbClr val="FF0000"/>
                </a:solidFill>
              </a:rPr>
              <a:t>dài</a:t>
            </a:r>
            <a:r>
              <a:rPr lang="en-US" sz="2800" b="1" dirty="0">
                <a:solidFill>
                  <a:srgbClr val="FF0000"/>
                </a:solidFill>
              </a:rPr>
              <a:t> + THAN + S2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E466E-5573-4FF5-AB9E-287872CD8D41}"/>
              </a:ext>
            </a:extLst>
          </p:cNvPr>
          <p:cNvSpPr/>
          <p:nvPr/>
        </p:nvSpPr>
        <p:spPr>
          <a:xfrm>
            <a:off x="42306" y="6003566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46B396-B66D-4B54-BE47-539A0C1F859E}"/>
              </a:ext>
            </a:extLst>
          </p:cNvPr>
          <p:cNvCxnSpPr>
            <a:cxnSpLocks/>
          </p:cNvCxnSpPr>
          <p:nvPr/>
        </p:nvCxnSpPr>
        <p:spPr>
          <a:xfrm>
            <a:off x="3785030" y="4907706"/>
            <a:ext cx="5228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98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 animBg="1"/>
      <p:bldP spid="19" grpId="0"/>
      <p:bldP spid="22" grpId="0"/>
      <p:bldP spid="23" grpId="0"/>
      <p:bldP spid="24" grpId="0" animBg="1"/>
      <p:bldP spid="26" grpId="0"/>
      <p:bldP spid="27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98957B-CD67-4D5A-9C4C-1D7C34A7982A}"/>
              </a:ext>
            </a:extLst>
          </p:cNvPr>
          <p:cNvSpPr txBox="1"/>
          <p:nvPr/>
        </p:nvSpPr>
        <p:spPr>
          <a:xfrm>
            <a:off x="132080" y="281776"/>
            <a:ext cx="8646160" cy="560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My Math class is …………… my English class.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300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boring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more boring 		C. more boring than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300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city looks …………with new buildings and streets.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2057400" algn="l"/>
                <a:tab pos="3886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A. historic	                 B. modern	           C. sandy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Gold is …………….._ than silver.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lphaU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Expensive 		B. more expensive 		C.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expensiver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 is …………… than  her sister.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lazyer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B. more lazy 			C. lazier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brother is ……………..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 my sister.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bad 		B.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badder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C. worse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EF557E-7E40-4F1E-81E0-24F4F4FBBAF7}"/>
              </a:ext>
            </a:extLst>
          </p:cNvPr>
          <p:cNvCxnSpPr>
            <a:cxnSpLocks/>
          </p:cNvCxnSpPr>
          <p:nvPr/>
        </p:nvCxnSpPr>
        <p:spPr>
          <a:xfrm>
            <a:off x="513510" y="670986"/>
            <a:ext cx="1752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4A7A508-8264-4487-B302-75B593579CDD}"/>
              </a:ext>
            </a:extLst>
          </p:cNvPr>
          <p:cNvSpPr txBox="1"/>
          <p:nvPr/>
        </p:nvSpPr>
        <p:spPr>
          <a:xfrm>
            <a:off x="1099753" y="-35560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B3A8C9-B3C2-495F-88E9-584556993B76}"/>
              </a:ext>
            </a:extLst>
          </p:cNvPr>
          <p:cNvCxnSpPr>
            <a:cxnSpLocks/>
          </p:cNvCxnSpPr>
          <p:nvPr/>
        </p:nvCxnSpPr>
        <p:spPr>
          <a:xfrm>
            <a:off x="4313350" y="670986"/>
            <a:ext cx="21179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A66F78-5C6C-4DC3-9CFF-631925907A5D}"/>
              </a:ext>
            </a:extLst>
          </p:cNvPr>
          <p:cNvSpPr txBox="1"/>
          <p:nvPr/>
        </p:nvSpPr>
        <p:spPr>
          <a:xfrm>
            <a:off x="5153593" y="50653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9FE03C-2DD9-4D6D-A6FE-183984878786}"/>
              </a:ext>
            </a:extLst>
          </p:cNvPr>
          <p:cNvCxnSpPr>
            <a:cxnSpLocks/>
          </p:cNvCxnSpPr>
          <p:nvPr/>
        </p:nvCxnSpPr>
        <p:spPr>
          <a:xfrm>
            <a:off x="604950" y="1036746"/>
            <a:ext cx="7846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71F24B8-017D-47F4-B665-35F8EED70744}"/>
              </a:ext>
            </a:extLst>
          </p:cNvPr>
          <p:cNvSpPr txBox="1"/>
          <p:nvPr/>
        </p:nvSpPr>
        <p:spPr>
          <a:xfrm>
            <a:off x="180555" y="988323"/>
            <a:ext cx="397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Ss </a:t>
            </a:r>
            <a:r>
              <a:rPr lang="en-US" sz="2800" b="1" dirty="0" err="1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TT </a:t>
            </a:r>
            <a:r>
              <a:rPr lang="en-US" sz="2800" b="1" dirty="0" err="1">
                <a:solidFill>
                  <a:srgbClr val="FF0000"/>
                </a:solidFill>
              </a:rPr>
              <a:t>dài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A51B04-0E37-4878-A1D6-C1059D8D8291}"/>
              </a:ext>
            </a:extLst>
          </p:cNvPr>
          <p:cNvSpPr txBox="1"/>
          <p:nvPr/>
        </p:nvSpPr>
        <p:spPr>
          <a:xfrm>
            <a:off x="2965809" y="1009457"/>
            <a:ext cx="5997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S1 + be + MORE + TT </a:t>
            </a:r>
            <a:r>
              <a:rPr lang="en-US" sz="2800" b="1" dirty="0" err="1">
                <a:solidFill>
                  <a:srgbClr val="FF0000"/>
                </a:solidFill>
              </a:rPr>
              <a:t>dài</a:t>
            </a:r>
            <a:r>
              <a:rPr lang="en-US" sz="2800" b="1" dirty="0">
                <a:solidFill>
                  <a:srgbClr val="FF0000"/>
                </a:solidFill>
              </a:rPr>
              <a:t> + THAN +  S2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7E7C09-0B93-42A9-9D5B-B969C839DF92}"/>
              </a:ext>
            </a:extLst>
          </p:cNvPr>
          <p:cNvSpPr/>
          <p:nvPr/>
        </p:nvSpPr>
        <p:spPr>
          <a:xfrm>
            <a:off x="5669590" y="692121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A3F5A9-B3FF-44D3-9AE1-4970EDDADA67}"/>
              </a:ext>
            </a:extLst>
          </p:cNvPr>
          <p:cNvSpPr txBox="1"/>
          <p:nvPr/>
        </p:nvSpPr>
        <p:spPr>
          <a:xfrm>
            <a:off x="2058188" y="1860929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Cổ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kính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D6C747-2BE9-4E72-8CE7-86FE8C181DD2}"/>
              </a:ext>
            </a:extLst>
          </p:cNvPr>
          <p:cNvSpPr txBox="1"/>
          <p:nvPr/>
        </p:nvSpPr>
        <p:spPr>
          <a:xfrm>
            <a:off x="4882668" y="1831424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Hiện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đại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E41ACA-3187-4F92-A191-3C0203B76E70}"/>
              </a:ext>
            </a:extLst>
          </p:cNvPr>
          <p:cNvSpPr txBox="1"/>
          <p:nvPr/>
        </p:nvSpPr>
        <p:spPr>
          <a:xfrm>
            <a:off x="7583804" y="1860202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Đầy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E1EDE3-ABD8-409E-9608-31470359DF0B}"/>
              </a:ext>
            </a:extLst>
          </p:cNvPr>
          <p:cNvSpPr/>
          <p:nvPr/>
        </p:nvSpPr>
        <p:spPr>
          <a:xfrm>
            <a:off x="3425341" y="1891045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52582F-7D39-43E9-87F0-4B3A82E8E703}"/>
              </a:ext>
            </a:extLst>
          </p:cNvPr>
          <p:cNvSpPr txBox="1"/>
          <p:nvPr/>
        </p:nvSpPr>
        <p:spPr>
          <a:xfrm>
            <a:off x="-134354" y="2249413"/>
            <a:ext cx="941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</a:rPr>
              <a:t>Thành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phố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trông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hiện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đại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với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những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tòa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nhà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và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những</a:t>
            </a:r>
            <a:r>
              <a:rPr lang="en-US" sz="2400" b="1" i="1" dirty="0">
                <a:solidFill>
                  <a:srgbClr val="0070C0"/>
                </a:solidFill>
              </a:rPr>
              <a:t> con </a:t>
            </a:r>
            <a:r>
              <a:rPr lang="en-US" sz="2400" b="1" i="1" dirty="0" err="1">
                <a:solidFill>
                  <a:srgbClr val="0070C0"/>
                </a:solidFill>
              </a:rPr>
              <a:t>đường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mới</a:t>
            </a:r>
            <a:r>
              <a:rPr lang="en-US" sz="2400" b="1" i="1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0FC50-8A8C-4D7C-B6EE-B724CE842B5D}"/>
              </a:ext>
            </a:extLst>
          </p:cNvPr>
          <p:cNvCxnSpPr>
            <a:cxnSpLocks/>
          </p:cNvCxnSpPr>
          <p:nvPr/>
        </p:nvCxnSpPr>
        <p:spPr>
          <a:xfrm>
            <a:off x="3401423" y="3007786"/>
            <a:ext cx="4595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C612DF-9E91-425B-97F1-7C1E3821F193}"/>
              </a:ext>
            </a:extLst>
          </p:cNvPr>
          <p:cNvCxnSpPr>
            <a:cxnSpLocks/>
          </p:cNvCxnSpPr>
          <p:nvPr/>
        </p:nvCxnSpPr>
        <p:spPr>
          <a:xfrm>
            <a:off x="604950" y="3419266"/>
            <a:ext cx="1235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B682518-6E16-495B-BBD6-DFA34162164C}"/>
              </a:ext>
            </a:extLst>
          </p:cNvPr>
          <p:cNvSpPr txBox="1"/>
          <p:nvPr/>
        </p:nvSpPr>
        <p:spPr>
          <a:xfrm>
            <a:off x="180555" y="3355942"/>
            <a:ext cx="397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Ss </a:t>
            </a:r>
            <a:r>
              <a:rPr lang="en-US" sz="2800" b="1" dirty="0" err="1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TT </a:t>
            </a:r>
            <a:r>
              <a:rPr lang="en-US" sz="2800" b="1" dirty="0" err="1">
                <a:solidFill>
                  <a:srgbClr val="FF0000"/>
                </a:solidFill>
              </a:rPr>
              <a:t>dài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8D537F-B7AB-4919-BC57-A513E1BFF4DD}"/>
              </a:ext>
            </a:extLst>
          </p:cNvPr>
          <p:cNvSpPr txBox="1"/>
          <p:nvPr/>
        </p:nvSpPr>
        <p:spPr>
          <a:xfrm>
            <a:off x="2965809" y="3386654"/>
            <a:ext cx="5924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S1 + be + MORE + TT </a:t>
            </a:r>
            <a:r>
              <a:rPr lang="en-US" sz="2800" b="1" dirty="0" err="1">
                <a:solidFill>
                  <a:srgbClr val="FF0000"/>
                </a:solidFill>
              </a:rPr>
              <a:t>dài</a:t>
            </a:r>
            <a:r>
              <a:rPr lang="en-US" sz="2800" b="1" dirty="0">
                <a:solidFill>
                  <a:srgbClr val="FF0000"/>
                </a:solidFill>
              </a:rPr>
              <a:t> + THAN +S2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B47FF38-0A99-42AA-B491-947732ACF4BF}"/>
              </a:ext>
            </a:extLst>
          </p:cNvPr>
          <p:cNvSpPr/>
          <p:nvPr/>
        </p:nvSpPr>
        <p:spPr>
          <a:xfrm>
            <a:off x="2853797" y="2998909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6ACF6BA-C081-4657-998D-F8127FF4E49C}"/>
              </a:ext>
            </a:extLst>
          </p:cNvPr>
          <p:cNvCxnSpPr>
            <a:cxnSpLocks/>
          </p:cNvCxnSpPr>
          <p:nvPr/>
        </p:nvCxnSpPr>
        <p:spPr>
          <a:xfrm>
            <a:off x="2965809" y="4166026"/>
            <a:ext cx="4595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F2956A3-2B54-486F-8045-7AC1D695B4AF}"/>
              </a:ext>
            </a:extLst>
          </p:cNvPr>
          <p:cNvSpPr txBox="1"/>
          <p:nvPr/>
        </p:nvSpPr>
        <p:spPr>
          <a:xfrm>
            <a:off x="132080" y="4501844"/>
            <a:ext cx="397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Ss </a:t>
            </a:r>
            <a:r>
              <a:rPr lang="en-US" sz="2800" b="1" dirty="0" err="1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TT </a:t>
            </a:r>
            <a:r>
              <a:rPr lang="en-US" sz="2800" b="1" dirty="0" err="1">
                <a:solidFill>
                  <a:srgbClr val="FF0000"/>
                </a:solidFill>
              </a:rPr>
              <a:t>ngắn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5FA13F-B8DA-4534-A020-B3C876876DA2}"/>
              </a:ext>
            </a:extLst>
          </p:cNvPr>
          <p:cNvSpPr txBox="1"/>
          <p:nvPr/>
        </p:nvSpPr>
        <p:spPr>
          <a:xfrm>
            <a:off x="3080703" y="4536943"/>
            <a:ext cx="53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S1 + be +  TT </a:t>
            </a:r>
            <a:r>
              <a:rPr lang="en-US" sz="2800" b="1" dirty="0" err="1">
                <a:solidFill>
                  <a:srgbClr val="FF0000"/>
                </a:solidFill>
              </a:rPr>
              <a:t>ngắn</a:t>
            </a:r>
            <a:r>
              <a:rPr lang="en-US" sz="2800" b="1" dirty="0">
                <a:solidFill>
                  <a:srgbClr val="FF0000"/>
                </a:solidFill>
              </a:rPr>
              <a:t> + ER + than + S2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CA0440-E7A8-4CC9-B3D5-8BD8247A0297}"/>
              </a:ext>
            </a:extLst>
          </p:cNvPr>
          <p:cNvCxnSpPr>
            <a:cxnSpLocks/>
          </p:cNvCxnSpPr>
          <p:nvPr/>
        </p:nvCxnSpPr>
        <p:spPr>
          <a:xfrm>
            <a:off x="4112468" y="5354746"/>
            <a:ext cx="4595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B8A9966-290A-43E0-A5FD-B65C59BDB8C6}"/>
              </a:ext>
            </a:extLst>
          </p:cNvPr>
          <p:cNvSpPr txBox="1"/>
          <p:nvPr/>
        </p:nvSpPr>
        <p:spPr>
          <a:xfrm>
            <a:off x="316370" y="5916150"/>
            <a:ext cx="465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Ss </a:t>
            </a:r>
            <a:r>
              <a:rPr lang="en-US" sz="2800" b="1" dirty="0" err="1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TT </a:t>
            </a:r>
            <a:r>
              <a:rPr lang="en-US" sz="2800" b="1" dirty="0" err="1">
                <a:solidFill>
                  <a:srgbClr val="FF0000"/>
                </a:solidFill>
              </a:rPr>
              <a:t>bất</a:t>
            </a:r>
            <a:r>
              <a:rPr lang="en-US" sz="2800" b="1" dirty="0">
                <a:solidFill>
                  <a:srgbClr val="FF0000"/>
                </a:solidFill>
              </a:rPr>
              <a:t> qui </a:t>
            </a:r>
            <a:r>
              <a:rPr lang="en-US" sz="2800" b="1" dirty="0" err="1">
                <a:solidFill>
                  <a:srgbClr val="FF0000"/>
                </a:solidFill>
              </a:rPr>
              <a:t>tắc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C4389E-9283-48EC-B22E-664DAECBA54D}"/>
              </a:ext>
            </a:extLst>
          </p:cNvPr>
          <p:cNvSpPr txBox="1"/>
          <p:nvPr/>
        </p:nvSpPr>
        <p:spPr>
          <a:xfrm>
            <a:off x="4217107" y="5884290"/>
            <a:ext cx="349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: bad-&gt; worse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6A9D713-BC8B-4108-84DD-B0DFAF64FAAE}"/>
              </a:ext>
            </a:extLst>
          </p:cNvPr>
          <p:cNvSpPr/>
          <p:nvPr/>
        </p:nvSpPr>
        <p:spPr>
          <a:xfrm>
            <a:off x="6509476" y="4169457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9264006-301F-4614-A4AA-FA6365895F00}"/>
              </a:ext>
            </a:extLst>
          </p:cNvPr>
          <p:cNvSpPr/>
          <p:nvPr/>
        </p:nvSpPr>
        <p:spPr>
          <a:xfrm>
            <a:off x="4664861" y="5388686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3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4" grpId="0"/>
      <p:bldP spid="25" grpId="0"/>
      <p:bldP spid="26" grpId="0" animBg="1"/>
      <p:bldP spid="28" grpId="0"/>
      <p:bldP spid="29" grpId="0"/>
      <p:bldP spid="31" grpId="0"/>
      <p:bldP spid="32" grpId="0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1D48DF-AE06-4C07-B9E8-49E4A578742F}"/>
              </a:ext>
            </a:extLst>
          </p:cNvPr>
          <p:cNvSpPr txBox="1"/>
          <p:nvPr/>
        </p:nvSpPr>
        <p:spPr>
          <a:xfrm>
            <a:off x="203200" y="233680"/>
            <a:ext cx="8737600" cy="559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11.Please give me ___________. We are lost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compass 		B. backpack 		C. sun cream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A ___________ is very useful when we go camping overnight.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compass 		B. backpack 		C. sleeping bag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My finger hurts. Please give me a ___________.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scissors		B. backpack 		C. plaster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There are over 1,000 __________ 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lakes 		B. rivers 		C. islands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There aren’t any _________ in Vietnam.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deserts 		B. rivers 		C. islands 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00296-D91D-4419-B9C4-D3E62C425A31}"/>
              </a:ext>
            </a:extLst>
          </p:cNvPr>
          <p:cNvSpPr txBox="1"/>
          <p:nvPr/>
        </p:nvSpPr>
        <p:spPr>
          <a:xfrm>
            <a:off x="1641628" y="652864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La </a:t>
            </a:r>
            <a:r>
              <a:rPr lang="en-US" sz="2400" b="1" dirty="0" err="1">
                <a:solidFill>
                  <a:srgbClr val="FF0000"/>
                </a:solidFill>
              </a:rPr>
              <a:t>bàn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5FC62-6BD6-4089-8DE8-5D4EE9028DBE}"/>
              </a:ext>
            </a:extLst>
          </p:cNvPr>
          <p:cNvSpPr txBox="1"/>
          <p:nvPr/>
        </p:nvSpPr>
        <p:spPr>
          <a:xfrm>
            <a:off x="4488187" y="652864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Ba </a:t>
            </a:r>
            <a:r>
              <a:rPr lang="en-US" sz="2400" b="1" dirty="0" err="1">
                <a:solidFill>
                  <a:srgbClr val="FF0000"/>
                </a:solidFill>
              </a:rPr>
              <a:t>lô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3CC8F-A214-416B-B485-88532579E187}"/>
              </a:ext>
            </a:extLst>
          </p:cNvPr>
          <p:cNvSpPr txBox="1"/>
          <p:nvPr/>
        </p:nvSpPr>
        <p:spPr>
          <a:xfrm>
            <a:off x="6526933" y="422031"/>
            <a:ext cx="2617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Kem </a:t>
            </a:r>
            <a:r>
              <a:rPr lang="en-US" sz="2400" b="1" dirty="0" err="1">
                <a:solidFill>
                  <a:srgbClr val="FF0000"/>
                </a:solidFill>
              </a:rPr>
              <a:t>chống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nắng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44CD83-C7A0-43EB-9709-8487EC34131A}"/>
              </a:ext>
            </a:extLst>
          </p:cNvPr>
          <p:cNvSpPr/>
          <p:nvPr/>
        </p:nvSpPr>
        <p:spPr>
          <a:xfrm>
            <a:off x="203200" y="652864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FF3D5-6581-485C-93FF-1FA685EAA624}"/>
              </a:ext>
            </a:extLst>
          </p:cNvPr>
          <p:cNvSpPr txBox="1"/>
          <p:nvPr/>
        </p:nvSpPr>
        <p:spPr>
          <a:xfrm>
            <a:off x="203200" y="1025415"/>
            <a:ext cx="941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</a:rPr>
              <a:t>Đưa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cho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tôi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cái</a:t>
            </a:r>
            <a:r>
              <a:rPr lang="en-US" sz="2400" b="1" i="1" dirty="0">
                <a:solidFill>
                  <a:srgbClr val="0070C0"/>
                </a:solidFill>
              </a:rPr>
              <a:t> la </a:t>
            </a:r>
            <a:r>
              <a:rPr lang="en-US" sz="2400" b="1" i="1" dirty="0" err="1">
                <a:solidFill>
                  <a:srgbClr val="0070C0"/>
                </a:solidFill>
              </a:rPr>
              <a:t>bàn</a:t>
            </a:r>
            <a:r>
              <a:rPr lang="en-US" sz="2400" b="1" i="1" dirty="0">
                <a:solidFill>
                  <a:srgbClr val="0070C0"/>
                </a:solidFill>
              </a:rPr>
              <a:t>. </a:t>
            </a:r>
            <a:r>
              <a:rPr lang="en-US" sz="2400" b="1" i="1" dirty="0" err="1">
                <a:solidFill>
                  <a:srgbClr val="0070C0"/>
                </a:solidFill>
              </a:rPr>
              <a:t>Chúng</a:t>
            </a:r>
            <a:r>
              <a:rPr lang="en-US" sz="2400" b="1" i="1" dirty="0">
                <a:solidFill>
                  <a:srgbClr val="0070C0"/>
                </a:solidFill>
              </a:rPr>
              <a:t> ta </a:t>
            </a:r>
            <a:r>
              <a:rPr lang="en-US" sz="2400" b="1" i="1" dirty="0" err="1">
                <a:solidFill>
                  <a:srgbClr val="0070C0"/>
                </a:solidFill>
              </a:rPr>
              <a:t>bị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lạc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đường</a:t>
            </a:r>
            <a:r>
              <a:rPr lang="en-US" sz="2400" b="1" i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B2F346-ABA7-4906-9B30-F26E5265EEEE}"/>
              </a:ext>
            </a:extLst>
          </p:cNvPr>
          <p:cNvSpPr txBox="1"/>
          <p:nvPr/>
        </p:nvSpPr>
        <p:spPr>
          <a:xfrm>
            <a:off x="1641628" y="1809613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La </a:t>
            </a:r>
            <a:r>
              <a:rPr lang="en-US" sz="2400" b="1" dirty="0" err="1">
                <a:solidFill>
                  <a:srgbClr val="FF0000"/>
                </a:solidFill>
              </a:rPr>
              <a:t>bàn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9D9A2-E1DE-4F10-9630-4B09144CDFC7}"/>
              </a:ext>
            </a:extLst>
          </p:cNvPr>
          <p:cNvSpPr txBox="1"/>
          <p:nvPr/>
        </p:nvSpPr>
        <p:spPr>
          <a:xfrm>
            <a:off x="4572000" y="1802076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Ba </a:t>
            </a:r>
            <a:r>
              <a:rPr lang="en-US" sz="2400" b="1" dirty="0" err="1">
                <a:solidFill>
                  <a:srgbClr val="FF0000"/>
                </a:solidFill>
              </a:rPr>
              <a:t>lô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DCE196-5717-4367-A2BF-06626F9C75BF}"/>
              </a:ext>
            </a:extLst>
          </p:cNvPr>
          <p:cNvSpPr txBox="1"/>
          <p:nvPr/>
        </p:nvSpPr>
        <p:spPr>
          <a:xfrm>
            <a:off x="7629042" y="1809613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Túi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ngủ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10991AF-56BE-4913-8F11-9BF826E04C82}"/>
              </a:ext>
            </a:extLst>
          </p:cNvPr>
          <p:cNvSpPr/>
          <p:nvPr/>
        </p:nvSpPr>
        <p:spPr>
          <a:xfrm>
            <a:off x="5709920" y="1829152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1EE2E9-CFD9-4FAE-AE71-A293CEB644A7}"/>
              </a:ext>
            </a:extLst>
          </p:cNvPr>
          <p:cNvSpPr txBox="1"/>
          <p:nvPr/>
        </p:nvSpPr>
        <p:spPr>
          <a:xfrm>
            <a:off x="225793" y="2185414"/>
            <a:ext cx="941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</a:rPr>
              <a:t>Túi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ngủ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rất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có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ích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khi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chúng</a:t>
            </a:r>
            <a:r>
              <a:rPr lang="en-US" sz="2400" b="1" i="1" dirty="0">
                <a:solidFill>
                  <a:srgbClr val="0070C0"/>
                </a:solidFill>
              </a:rPr>
              <a:t> ta </a:t>
            </a:r>
            <a:r>
              <a:rPr lang="en-US" sz="2400" b="1" i="1" dirty="0" err="1">
                <a:solidFill>
                  <a:srgbClr val="0070C0"/>
                </a:solidFill>
              </a:rPr>
              <a:t>cắm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trại</a:t>
            </a:r>
            <a:r>
              <a:rPr lang="en-US" sz="2400" b="1" i="1" dirty="0">
                <a:solidFill>
                  <a:srgbClr val="0070C0"/>
                </a:solidFill>
              </a:rPr>
              <a:t> qua </a:t>
            </a:r>
            <a:r>
              <a:rPr lang="en-US" sz="2400" b="1" i="1" dirty="0" err="1">
                <a:solidFill>
                  <a:srgbClr val="0070C0"/>
                </a:solidFill>
              </a:rPr>
              <a:t>đêm</a:t>
            </a:r>
            <a:r>
              <a:rPr lang="en-US" sz="2400" b="1" i="1" dirty="0">
                <a:solidFill>
                  <a:srgbClr val="0070C0"/>
                </a:solidFill>
              </a:rPr>
              <a:t>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70E20A-747F-4C92-94E7-C080846C4E50}"/>
              </a:ext>
            </a:extLst>
          </p:cNvPr>
          <p:cNvSpPr txBox="1"/>
          <p:nvPr/>
        </p:nvSpPr>
        <p:spPr>
          <a:xfrm>
            <a:off x="1595349" y="3003341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kéo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AA0741-3A89-4C81-BD48-67A9C60512F6}"/>
              </a:ext>
            </a:extLst>
          </p:cNvPr>
          <p:cNvSpPr txBox="1"/>
          <p:nvPr/>
        </p:nvSpPr>
        <p:spPr>
          <a:xfrm>
            <a:off x="4534466" y="2989151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Ba </a:t>
            </a:r>
            <a:r>
              <a:rPr lang="en-US" sz="2400" b="1" dirty="0" err="1">
                <a:solidFill>
                  <a:srgbClr val="FF0000"/>
                </a:solidFill>
              </a:rPr>
              <a:t>lô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460C56-7E72-491E-A828-15F0A3E37323}"/>
              </a:ext>
            </a:extLst>
          </p:cNvPr>
          <p:cNvSpPr txBox="1"/>
          <p:nvPr/>
        </p:nvSpPr>
        <p:spPr>
          <a:xfrm>
            <a:off x="6931344" y="2984506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Băng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nhân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506F8E-98F4-467A-8A46-09DAFCDB5C0E}"/>
              </a:ext>
            </a:extLst>
          </p:cNvPr>
          <p:cNvSpPr/>
          <p:nvPr/>
        </p:nvSpPr>
        <p:spPr>
          <a:xfrm>
            <a:off x="5619382" y="3003341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6B7B8B-FEE6-47F5-B11B-9151C7E69C8C}"/>
              </a:ext>
            </a:extLst>
          </p:cNvPr>
          <p:cNvSpPr txBox="1"/>
          <p:nvPr/>
        </p:nvSpPr>
        <p:spPr>
          <a:xfrm>
            <a:off x="73393" y="3376298"/>
            <a:ext cx="941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</a:rPr>
              <a:t>Ngón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tay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tôi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bị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thương</a:t>
            </a:r>
            <a:r>
              <a:rPr lang="en-US" sz="2400" b="1" i="1" dirty="0">
                <a:solidFill>
                  <a:srgbClr val="0070C0"/>
                </a:solidFill>
              </a:rPr>
              <a:t>. </a:t>
            </a:r>
            <a:r>
              <a:rPr lang="en-US" sz="2400" b="1" i="1" dirty="0" err="1">
                <a:solidFill>
                  <a:srgbClr val="0070C0"/>
                </a:solidFill>
              </a:rPr>
              <a:t>Đưa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cho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tôi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một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cái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băng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cá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nhân</a:t>
            </a:r>
            <a:r>
              <a:rPr lang="en-US" sz="2400" b="1" i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D74226-704D-4B5E-BEF2-AF18B9142B04}"/>
              </a:ext>
            </a:extLst>
          </p:cNvPr>
          <p:cNvSpPr txBox="1"/>
          <p:nvPr/>
        </p:nvSpPr>
        <p:spPr>
          <a:xfrm>
            <a:off x="1249909" y="4210920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Hồ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9AA691-13B9-4F1B-A80F-EA13F71BC465}"/>
              </a:ext>
            </a:extLst>
          </p:cNvPr>
          <p:cNvSpPr txBox="1"/>
          <p:nvPr/>
        </p:nvSpPr>
        <p:spPr>
          <a:xfrm>
            <a:off x="4045538" y="4194225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sông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057C5F-A3E4-42E0-B9ED-DF93909B1335}"/>
              </a:ext>
            </a:extLst>
          </p:cNvPr>
          <p:cNvSpPr txBox="1"/>
          <p:nvPr/>
        </p:nvSpPr>
        <p:spPr>
          <a:xfrm>
            <a:off x="6931344" y="4162148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Đảo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46CCE98-C461-4F45-9F81-9EAEB5CEED2C}"/>
              </a:ext>
            </a:extLst>
          </p:cNvPr>
          <p:cNvSpPr/>
          <p:nvPr/>
        </p:nvSpPr>
        <p:spPr>
          <a:xfrm>
            <a:off x="5674225" y="4224704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FC3D9D-1356-44A9-98CB-A74021A97FEB}"/>
              </a:ext>
            </a:extLst>
          </p:cNvPr>
          <p:cNvSpPr txBox="1"/>
          <p:nvPr/>
        </p:nvSpPr>
        <p:spPr>
          <a:xfrm>
            <a:off x="0" y="4567181"/>
            <a:ext cx="941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</a:rPr>
              <a:t>Có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hơn</a:t>
            </a:r>
            <a:r>
              <a:rPr lang="en-US" sz="2400" b="1" i="1" dirty="0">
                <a:solidFill>
                  <a:srgbClr val="0070C0"/>
                </a:solidFill>
              </a:rPr>
              <a:t> 1.000 </a:t>
            </a:r>
            <a:r>
              <a:rPr lang="en-US" sz="2400" b="1" i="1" dirty="0" err="1">
                <a:solidFill>
                  <a:srgbClr val="0070C0"/>
                </a:solidFill>
              </a:rPr>
              <a:t>đảo</a:t>
            </a:r>
            <a:r>
              <a:rPr lang="en-US" sz="2400" b="1" i="1" dirty="0">
                <a:solidFill>
                  <a:srgbClr val="0070C0"/>
                </a:solidFill>
              </a:rPr>
              <a:t> ở </a:t>
            </a:r>
            <a:r>
              <a:rPr lang="en-US" sz="2400" b="1" i="1" dirty="0" err="1">
                <a:solidFill>
                  <a:srgbClr val="0070C0"/>
                </a:solidFill>
              </a:rPr>
              <a:t>Vịnh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Hạ</a:t>
            </a:r>
            <a:r>
              <a:rPr lang="en-US" sz="2400" b="1" i="1" dirty="0">
                <a:solidFill>
                  <a:srgbClr val="0070C0"/>
                </a:solidFill>
              </a:rPr>
              <a:t> Long)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1C31FD-3601-42E3-BF20-F1E77C6487D0}"/>
              </a:ext>
            </a:extLst>
          </p:cNvPr>
          <p:cNvSpPr txBox="1"/>
          <p:nvPr/>
        </p:nvSpPr>
        <p:spPr>
          <a:xfrm>
            <a:off x="1453109" y="5326522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Sa </a:t>
            </a:r>
            <a:r>
              <a:rPr lang="en-US" sz="2400" b="1" dirty="0" err="1">
                <a:solidFill>
                  <a:srgbClr val="FF0000"/>
                </a:solidFill>
              </a:rPr>
              <a:t>mạc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52B9A0-83AA-40C9-82DA-A13DA781E3E6}"/>
              </a:ext>
            </a:extLst>
          </p:cNvPr>
          <p:cNvSpPr txBox="1"/>
          <p:nvPr/>
        </p:nvSpPr>
        <p:spPr>
          <a:xfrm>
            <a:off x="4026922" y="5322897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sông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2FA61E-EFB5-4231-9307-24A11915C8E9}"/>
              </a:ext>
            </a:extLst>
          </p:cNvPr>
          <p:cNvSpPr txBox="1"/>
          <p:nvPr/>
        </p:nvSpPr>
        <p:spPr>
          <a:xfrm>
            <a:off x="6980802" y="5311579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Đảo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843731-714C-4312-BAFB-49FECBA9AC03}"/>
              </a:ext>
            </a:extLst>
          </p:cNvPr>
          <p:cNvSpPr txBox="1"/>
          <p:nvPr/>
        </p:nvSpPr>
        <p:spPr>
          <a:xfrm>
            <a:off x="153740" y="5836462"/>
            <a:ext cx="941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</a:rPr>
              <a:t>Không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có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sa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mạc</a:t>
            </a:r>
            <a:r>
              <a:rPr lang="en-US" sz="2400" b="1" i="1" dirty="0">
                <a:solidFill>
                  <a:srgbClr val="0070C0"/>
                </a:solidFill>
              </a:rPr>
              <a:t> ở VN)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FEEE99B-EBD2-430C-9FBE-EE83188EC757}"/>
              </a:ext>
            </a:extLst>
          </p:cNvPr>
          <p:cNvSpPr/>
          <p:nvPr/>
        </p:nvSpPr>
        <p:spPr>
          <a:xfrm>
            <a:off x="203200" y="5370920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6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710D27-A0EB-4437-9F5D-1A38E4128FDD}"/>
              </a:ext>
            </a:extLst>
          </p:cNvPr>
          <p:cNvSpPr txBox="1"/>
          <p:nvPr/>
        </p:nvSpPr>
        <p:spPr>
          <a:xfrm>
            <a:off x="284480" y="119388"/>
            <a:ext cx="8575040" cy="6487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16.Dalat is famous for many beautiful _____________.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islands  		B. deserts  		C. waterfalls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17.When you go to the beach, you must bring some _______ to protect your skin.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 cream 			B. backpack 		C. compass	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18.There is……………….water in the bottle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many 		B. a little 		C. a few	</a:t>
            </a:r>
          </a:p>
          <a:p>
            <a:pPr marL="3429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 Children ____________ tell lie.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 		B. mustn’t 		C. are 	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20.  There is _____ big cave in this area.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	A. a 	     	 B. an 		C. some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CDFD09-2735-4D4C-B0C9-61494A726E2E}"/>
              </a:ext>
            </a:extLst>
          </p:cNvPr>
          <p:cNvSpPr txBox="1"/>
          <p:nvPr/>
        </p:nvSpPr>
        <p:spPr>
          <a:xfrm>
            <a:off x="1626482" y="480488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Đảo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F1CE9-C39F-4A4C-B8E1-5738D174F328}"/>
              </a:ext>
            </a:extLst>
          </p:cNvPr>
          <p:cNvSpPr txBox="1"/>
          <p:nvPr/>
        </p:nvSpPr>
        <p:spPr>
          <a:xfrm>
            <a:off x="4328389" y="480488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Sa </a:t>
            </a:r>
            <a:r>
              <a:rPr lang="en-US" sz="2400" b="1" dirty="0" err="1">
                <a:solidFill>
                  <a:srgbClr val="FF0000"/>
                </a:solidFill>
              </a:rPr>
              <a:t>mạc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94ACE8-08A4-4BDD-AA29-94747FC18D51}"/>
              </a:ext>
            </a:extLst>
          </p:cNvPr>
          <p:cNvSpPr txBox="1"/>
          <p:nvPr/>
        </p:nvSpPr>
        <p:spPr>
          <a:xfrm>
            <a:off x="7456100" y="493616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Thác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nước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F8BC5D-7C98-43D8-B575-FA71E2D75769}"/>
              </a:ext>
            </a:extLst>
          </p:cNvPr>
          <p:cNvSpPr/>
          <p:nvPr/>
        </p:nvSpPr>
        <p:spPr>
          <a:xfrm>
            <a:off x="5714865" y="463136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18989-8D52-4692-8CBD-1C7CFF240C44}"/>
              </a:ext>
            </a:extLst>
          </p:cNvPr>
          <p:cNvSpPr txBox="1"/>
          <p:nvPr/>
        </p:nvSpPr>
        <p:spPr>
          <a:xfrm>
            <a:off x="284480" y="942153"/>
            <a:ext cx="941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</a:rPr>
              <a:t>Dalat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nổi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tiếng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với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nhiều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thác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nước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đẹp</a:t>
            </a:r>
            <a:r>
              <a:rPr lang="en-US" sz="2400" b="1" i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0BAC1-F8EC-4CB0-81F5-73B3B4E061B0}"/>
              </a:ext>
            </a:extLst>
          </p:cNvPr>
          <p:cNvSpPr txBox="1"/>
          <p:nvPr/>
        </p:nvSpPr>
        <p:spPr>
          <a:xfrm>
            <a:off x="1018873" y="1919251"/>
            <a:ext cx="2617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Kem </a:t>
            </a:r>
            <a:r>
              <a:rPr lang="en-US" sz="2400" b="1" dirty="0" err="1">
                <a:solidFill>
                  <a:srgbClr val="FF0000"/>
                </a:solidFill>
              </a:rPr>
              <a:t>chống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nắng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11427B-5951-4302-8FAC-F7DD7C40265A}"/>
              </a:ext>
            </a:extLst>
          </p:cNvPr>
          <p:cNvSpPr txBox="1"/>
          <p:nvPr/>
        </p:nvSpPr>
        <p:spPr>
          <a:xfrm>
            <a:off x="4370333" y="1865483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Ba </a:t>
            </a:r>
            <a:r>
              <a:rPr lang="en-US" sz="2400" b="1" dirty="0" err="1">
                <a:solidFill>
                  <a:srgbClr val="FF0000"/>
                </a:solidFill>
              </a:rPr>
              <a:t>lô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233CB-7778-403F-BF31-2AB4FDC1B3BD}"/>
              </a:ext>
            </a:extLst>
          </p:cNvPr>
          <p:cNvSpPr txBox="1"/>
          <p:nvPr/>
        </p:nvSpPr>
        <p:spPr>
          <a:xfrm>
            <a:off x="6975628" y="1852355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La </a:t>
            </a:r>
            <a:r>
              <a:rPr lang="en-US" sz="2400" b="1" dirty="0" err="1">
                <a:solidFill>
                  <a:srgbClr val="FF0000"/>
                </a:solidFill>
              </a:rPr>
              <a:t>bàn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3EF5C5-7CB0-43AD-8DB3-DED7BE5BCEAB}"/>
              </a:ext>
            </a:extLst>
          </p:cNvPr>
          <p:cNvSpPr txBox="1"/>
          <p:nvPr/>
        </p:nvSpPr>
        <p:spPr>
          <a:xfrm>
            <a:off x="158914" y="2408669"/>
            <a:ext cx="941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(Khi </a:t>
            </a:r>
            <a:r>
              <a:rPr lang="en-US" sz="2400" b="1" i="1" dirty="0" err="1">
                <a:solidFill>
                  <a:srgbClr val="0070C0"/>
                </a:solidFill>
              </a:rPr>
              <a:t>đi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biển</a:t>
            </a:r>
            <a:r>
              <a:rPr lang="en-US" sz="2400" b="1" i="1" dirty="0">
                <a:solidFill>
                  <a:srgbClr val="0070C0"/>
                </a:solidFill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</a:rPr>
              <a:t>bạn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phải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mang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theo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kem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chống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nắng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để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bảo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vệ</a:t>
            </a:r>
            <a:r>
              <a:rPr lang="en-US" sz="2400" b="1" i="1" dirty="0">
                <a:solidFill>
                  <a:srgbClr val="0070C0"/>
                </a:solidFill>
              </a:rPr>
              <a:t> da)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57D10A-BFCC-47A4-A159-F607B85B4995}"/>
              </a:ext>
            </a:extLst>
          </p:cNvPr>
          <p:cNvCxnSpPr>
            <a:cxnSpLocks/>
          </p:cNvCxnSpPr>
          <p:nvPr/>
        </p:nvCxnSpPr>
        <p:spPr>
          <a:xfrm>
            <a:off x="3635940" y="3536106"/>
            <a:ext cx="7343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CD93D77-BC35-4D0E-B710-7B765A27478B}"/>
              </a:ext>
            </a:extLst>
          </p:cNvPr>
          <p:cNvSpPr txBox="1"/>
          <p:nvPr/>
        </p:nvSpPr>
        <p:spPr>
          <a:xfrm>
            <a:off x="3567271" y="2893328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DT k ĐĐ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20EB16-6181-486A-B37F-42446D3E63A8}"/>
              </a:ext>
            </a:extLst>
          </p:cNvPr>
          <p:cNvSpPr/>
          <p:nvPr/>
        </p:nvSpPr>
        <p:spPr>
          <a:xfrm>
            <a:off x="285341" y="2096315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84B8BA-D928-4093-8B06-6C33CBEBF695}"/>
              </a:ext>
            </a:extLst>
          </p:cNvPr>
          <p:cNvSpPr/>
          <p:nvPr/>
        </p:nvSpPr>
        <p:spPr>
          <a:xfrm>
            <a:off x="3029902" y="3505562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C8F173-8CCC-4D88-AA69-05A57D000B3E}"/>
              </a:ext>
            </a:extLst>
          </p:cNvPr>
          <p:cNvSpPr txBox="1"/>
          <p:nvPr/>
        </p:nvSpPr>
        <p:spPr>
          <a:xfrm>
            <a:off x="284480" y="4024765"/>
            <a:ext cx="941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(little + DT k ĐĐ)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2381701-448D-4DAD-A56E-60C94ADC66C7}"/>
              </a:ext>
            </a:extLst>
          </p:cNvPr>
          <p:cNvSpPr/>
          <p:nvPr/>
        </p:nvSpPr>
        <p:spPr>
          <a:xfrm>
            <a:off x="3029902" y="4925369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C8BC6F-889B-47CF-B6E6-20C4D99C2FB2}"/>
              </a:ext>
            </a:extLst>
          </p:cNvPr>
          <p:cNvSpPr txBox="1"/>
          <p:nvPr/>
        </p:nvSpPr>
        <p:spPr>
          <a:xfrm>
            <a:off x="503148" y="5260448"/>
            <a:ext cx="941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</a:rPr>
              <a:t>trẻ</a:t>
            </a:r>
            <a:r>
              <a:rPr lang="en-US" sz="2400" b="1" i="1" dirty="0">
                <a:solidFill>
                  <a:srgbClr val="0070C0"/>
                </a:solidFill>
              </a:rPr>
              <a:t> con </a:t>
            </a:r>
            <a:r>
              <a:rPr lang="en-US" sz="2400" b="1" i="1" dirty="0" err="1">
                <a:solidFill>
                  <a:srgbClr val="0070C0"/>
                </a:solidFill>
              </a:rPr>
              <a:t>không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được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nói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dối</a:t>
            </a:r>
            <a:r>
              <a:rPr lang="en-US" sz="2400" b="1" i="1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DEDF75-6A23-4E81-9886-D75328DFFAE9}"/>
              </a:ext>
            </a:extLst>
          </p:cNvPr>
          <p:cNvCxnSpPr>
            <a:cxnSpLocks/>
          </p:cNvCxnSpPr>
          <p:nvPr/>
        </p:nvCxnSpPr>
        <p:spPr>
          <a:xfrm>
            <a:off x="2832878" y="6076106"/>
            <a:ext cx="9974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6F540DA-29F6-4370-935B-C7953F0E73B4}"/>
              </a:ext>
            </a:extLst>
          </p:cNvPr>
          <p:cNvSpPr txBox="1"/>
          <p:nvPr/>
        </p:nvSpPr>
        <p:spPr>
          <a:xfrm>
            <a:off x="5313682" y="5708364"/>
            <a:ext cx="395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DT ĐĐ </a:t>
            </a:r>
            <a:r>
              <a:rPr lang="en-US" sz="2400" b="1" dirty="0" err="1">
                <a:solidFill>
                  <a:srgbClr val="FF0000"/>
                </a:solidFill>
              </a:rPr>
              <a:t>số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bắt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đầu</a:t>
            </a:r>
            <a:r>
              <a:rPr lang="en-US" sz="2400" b="1" dirty="0">
                <a:solidFill>
                  <a:srgbClr val="FF0000"/>
                </a:solidFill>
              </a:rPr>
              <a:t> = </a:t>
            </a:r>
            <a:r>
              <a:rPr lang="en-US" sz="2400" b="1" dirty="0" err="1">
                <a:solidFill>
                  <a:srgbClr val="FF0000"/>
                </a:solidFill>
              </a:rPr>
              <a:t>phụ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âm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7DF147F-748D-49E7-8D0B-7B7C2F48E0ED}"/>
              </a:ext>
            </a:extLst>
          </p:cNvPr>
          <p:cNvSpPr/>
          <p:nvPr/>
        </p:nvSpPr>
        <p:spPr>
          <a:xfrm>
            <a:off x="1190868" y="6050866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4" grpId="0"/>
      <p:bldP spid="15" grpId="0" animBg="1"/>
      <p:bldP spid="16" grpId="0" animBg="1"/>
      <p:bldP spid="17" grpId="0"/>
      <p:bldP spid="18" grpId="0" animBg="1"/>
      <p:bldP spid="19" grpId="0"/>
      <p:bldP spid="2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282A4E-BBC8-4A87-838C-FC6DA09C3C19}"/>
              </a:ext>
            </a:extLst>
          </p:cNvPr>
          <p:cNvSpPr txBox="1"/>
          <p:nvPr/>
        </p:nvSpPr>
        <p:spPr>
          <a:xfrm>
            <a:off x="182880" y="142032"/>
            <a:ext cx="8778240" cy="6000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21. It’s very cold outside. You ________ take warm coat.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 must 		B. mustn’t 		C. some 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22. You ________ use mobile phone on the plane.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 		B. mustn’t 		C. some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14300" algn="l"/>
                <a:tab pos="64008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23. Children in Viet Nam _____ visit their grandparents at Tet.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should                         B. shouldn’t                          C. mustn’t  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 We should say “Happy New Year” when we meet people, and we _____  break anything.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should                         B. shouldn’t                    C. mustn’t 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25.We clean our homes and _____ them with flowers.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make                          B. wish                         	  C. decorate                             </a:t>
            </a:r>
            <a:endParaRPr lang="en-US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F11DCDF-0900-482E-AA7B-68FE000BD8B8}"/>
              </a:ext>
            </a:extLst>
          </p:cNvPr>
          <p:cNvSpPr/>
          <p:nvPr/>
        </p:nvSpPr>
        <p:spPr>
          <a:xfrm>
            <a:off x="1069022" y="556569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6C6102-5434-4997-835E-6E6060DF786C}"/>
              </a:ext>
            </a:extLst>
          </p:cNvPr>
          <p:cNvSpPr txBox="1"/>
          <p:nvPr/>
        </p:nvSpPr>
        <p:spPr>
          <a:xfrm>
            <a:off x="401548" y="891648"/>
            <a:ext cx="941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</a:rPr>
              <a:t>Bên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ngoài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rất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lạnh</a:t>
            </a:r>
            <a:r>
              <a:rPr lang="en-US" sz="2400" b="1" i="1" dirty="0">
                <a:solidFill>
                  <a:srgbClr val="0070C0"/>
                </a:solidFill>
              </a:rPr>
              <a:t>. </a:t>
            </a:r>
            <a:r>
              <a:rPr lang="en-US" sz="2400" b="1" i="1" dirty="0" err="1">
                <a:solidFill>
                  <a:srgbClr val="0070C0"/>
                </a:solidFill>
              </a:rPr>
              <a:t>Bạn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phải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mang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theo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áo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ấm</a:t>
            </a:r>
            <a:r>
              <a:rPr lang="en-US" sz="2400" b="1" i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CA7292-64FC-414A-AAA1-5B3EF0CB2B17}"/>
              </a:ext>
            </a:extLst>
          </p:cNvPr>
          <p:cNvSpPr/>
          <p:nvPr/>
        </p:nvSpPr>
        <p:spPr>
          <a:xfrm>
            <a:off x="2948622" y="1688392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9D0AC-A9EA-4BE5-B5A5-ED2518B954FB}"/>
              </a:ext>
            </a:extLst>
          </p:cNvPr>
          <p:cNvSpPr txBox="1"/>
          <p:nvPr/>
        </p:nvSpPr>
        <p:spPr>
          <a:xfrm>
            <a:off x="401548" y="2053852"/>
            <a:ext cx="941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</a:rPr>
              <a:t>Bạn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không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được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dùng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điện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thoại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trên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máy</a:t>
            </a:r>
            <a:r>
              <a:rPr lang="en-US" sz="2400" b="1" i="1" dirty="0">
                <a:solidFill>
                  <a:srgbClr val="0070C0"/>
                </a:solidFill>
              </a:rPr>
              <a:t> bay.)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FC4C0A-C516-4214-88C0-C9D95781C5EB}"/>
              </a:ext>
            </a:extLst>
          </p:cNvPr>
          <p:cNvSpPr/>
          <p:nvPr/>
        </p:nvSpPr>
        <p:spPr>
          <a:xfrm>
            <a:off x="182880" y="2880977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D4D33C-D4B0-41FB-8835-C0CD204F3ABE}"/>
              </a:ext>
            </a:extLst>
          </p:cNvPr>
          <p:cNvSpPr txBox="1"/>
          <p:nvPr/>
        </p:nvSpPr>
        <p:spPr>
          <a:xfrm>
            <a:off x="182880" y="3258129"/>
            <a:ext cx="941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</a:rPr>
              <a:t>Trẻ</a:t>
            </a:r>
            <a:r>
              <a:rPr lang="en-US" sz="2400" b="1" i="1" dirty="0">
                <a:solidFill>
                  <a:srgbClr val="0070C0"/>
                </a:solidFill>
              </a:rPr>
              <a:t> con ở VN </a:t>
            </a:r>
            <a:r>
              <a:rPr lang="en-US" sz="2400" b="1" i="1" dirty="0" err="1">
                <a:solidFill>
                  <a:srgbClr val="0070C0"/>
                </a:solidFill>
              </a:rPr>
              <a:t>nên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đi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thăm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ông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bà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vào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dịp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Tết</a:t>
            </a:r>
            <a:r>
              <a:rPr lang="en-US" sz="2400" b="1" i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545C9F-5E76-4929-BDAC-DC3BC7F97C8C}"/>
              </a:ext>
            </a:extLst>
          </p:cNvPr>
          <p:cNvSpPr/>
          <p:nvPr/>
        </p:nvSpPr>
        <p:spPr>
          <a:xfrm>
            <a:off x="3384236" y="4428995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BCD293-0242-4505-BDC9-FB87535FD876}"/>
              </a:ext>
            </a:extLst>
          </p:cNvPr>
          <p:cNvSpPr txBox="1"/>
          <p:nvPr/>
        </p:nvSpPr>
        <p:spPr>
          <a:xfrm>
            <a:off x="254000" y="4792797"/>
            <a:ext cx="941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(…. </a:t>
            </a:r>
            <a:r>
              <a:rPr lang="en-US" sz="2400" b="1" i="1" dirty="0" err="1">
                <a:solidFill>
                  <a:srgbClr val="0070C0"/>
                </a:solidFill>
              </a:rPr>
              <a:t>Chúng</a:t>
            </a:r>
            <a:r>
              <a:rPr lang="en-US" sz="2400" b="1" i="1" dirty="0">
                <a:solidFill>
                  <a:srgbClr val="0070C0"/>
                </a:solidFill>
              </a:rPr>
              <a:t> ta </a:t>
            </a:r>
            <a:r>
              <a:rPr lang="en-US" sz="2400" b="1" i="1" dirty="0" err="1">
                <a:solidFill>
                  <a:srgbClr val="0070C0"/>
                </a:solidFill>
              </a:rPr>
              <a:t>không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nên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làm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vỡ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đồ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vào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dịp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tết</a:t>
            </a:r>
            <a:r>
              <a:rPr lang="en-US" sz="2400" b="1" i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939B79-38D2-4EE1-88E2-EDD6AE6751CC}"/>
              </a:ext>
            </a:extLst>
          </p:cNvPr>
          <p:cNvSpPr txBox="1"/>
          <p:nvPr/>
        </p:nvSpPr>
        <p:spPr>
          <a:xfrm>
            <a:off x="1810392" y="5631925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EF2A76-4F22-4533-A75C-F377FAC01629}"/>
              </a:ext>
            </a:extLst>
          </p:cNvPr>
          <p:cNvSpPr txBox="1"/>
          <p:nvPr/>
        </p:nvSpPr>
        <p:spPr>
          <a:xfrm>
            <a:off x="4726312" y="5680856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Ư</a:t>
            </a:r>
            <a:r>
              <a:rPr lang="en-US" sz="2400" b="1" dirty="0" err="1">
                <a:solidFill>
                  <a:srgbClr val="FF0000"/>
                </a:solidFill>
              </a:rPr>
              <a:t>ớc</a:t>
            </a:r>
            <a:r>
              <a:rPr lang="en-US" sz="2400" b="1" dirty="0">
                <a:solidFill>
                  <a:srgbClr val="FF0000"/>
                </a:solidFill>
              </a:rPr>
              <a:t>/ </a:t>
            </a:r>
            <a:r>
              <a:rPr lang="en-US" sz="2400" b="1" dirty="0" err="1">
                <a:solidFill>
                  <a:srgbClr val="FF0000"/>
                </a:solidFill>
              </a:rPr>
              <a:t>chúc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981AFA-730A-46C0-8F9A-FA6186401BA6}"/>
              </a:ext>
            </a:extLst>
          </p:cNvPr>
          <p:cNvSpPr txBox="1"/>
          <p:nvPr/>
        </p:nvSpPr>
        <p:spPr>
          <a:xfrm>
            <a:off x="7134542" y="5387431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Trang </a:t>
            </a:r>
            <a:r>
              <a:rPr lang="en-US" sz="2400" b="1" dirty="0" err="1">
                <a:solidFill>
                  <a:srgbClr val="FF0000"/>
                </a:solidFill>
              </a:rPr>
              <a:t>trí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8F331C-EF7D-468E-88F2-20B3A371998C}"/>
              </a:ext>
            </a:extLst>
          </p:cNvPr>
          <p:cNvSpPr/>
          <p:nvPr/>
        </p:nvSpPr>
        <p:spPr>
          <a:xfrm>
            <a:off x="6717349" y="5663221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FB1E7-352E-4CC5-8583-211D384970F6}"/>
              </a:ext>
            </a:extLst>
          </p:cNvPr>
          <p:cNvSpPr txBox="1"/>
          <p:nvPr/>
        </p:nvSpPr>
        <p:spPr>
          <a:xfrm>
            <a:off x="19958" y="6124848"/>
            <a:ext cx="941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 (</a:t>
            </a:r>
            <a:r>
              <a:rPr lang="en-US" sz="2400" b="1" i="1" dirty="0" err="1">
                <a:solidFill>
                  <a:srgbClr val="0070C0"/>
                </a:solidFill>
              </a:rPr>
              <a:t>Chúng</a:t>
            </a:r>
            <a:r>
              <a:rPr lang="en-US" sz="2400" b="1" i="1" dirty="0">
                <a:solidFill>
                  <a:srgbClr val="0070C0"/>
                </a:solidFill>
              </a:rPr>
              <a:t> ta </a:t>
            </a:r>
            <a:r>
              <a:rPr lang="en-US" sz="2400" b="1" i="1" dirty="0" err="1">
                <a:solidFill>
                  <a:srgbClr val="0070C0"/>
                </a:solidFill>
              </a:rPr>
              <a:t>lau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chùi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nhà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và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trang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trí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với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hoa</a:t>
            </a:r>
            <a:r>
              <a:rPr lang="en-US" sz="2400" b="1" i="1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408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B5693B-1C83-4845-B952-F2933E086007}"/>
              </a:ext>
            </a:extLst>
          </p:cNvPr>
          <p:cNvSpPr txBox="1"/>
          <p:nvPr/>
        </p:nvSpPr>
        <p:spPr>
          <a:xfrm>
            <a:off x="101600" y="130148"/>
            <a:ext cx="8798560" cy="6395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Children should help their parents to ____ their house 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clean                        	 B. shop                                    C. wish   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27. At Tet, my mother puts  ____ into red envelopes.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B. peach                  C. lucky money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28. A: Excuse me! Can you tell me the way to the bank, please ?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B: __________.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 Yes, there is.     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B. Yes. First, go straight. Then, turn right. It’s on your left.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C. Yes, let’s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Shall we play badminton after class?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Hung: _____________.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 Yes, I do               B. Yes, Let’s go to Ha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C. Ok, sure 30. Tom ________ eat so many sweets. It’s bad for his teeth.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should                         B. shouldn’t                      C. mustn’t        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AF285-AA96-4796-91DE-3F2AC5AC1A47}"/>
              </a:ext>
            </a:extLst>
          </p:cNvPr>
          <p:cNvSpPr txBox="1"/>
          <p:nvPr/>
        </p:nvSpPr>
        <p:spPr>
          <a:xfrm>
            <a:off x="1353192" y="496530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Lau </a:t>
            </a:r>
            <a:r>
              <a:rPr lang="en-US" sz="2400" b="1" dirty="0" err="1">
                <a:solidFill>
                  <a:srgbClr val="FF0000"/>
                </a:solidFill>
              </a:rPr>
              <a:t>chùi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64674-9729-4198-8394-53AA46641C30}"/>
              </a:ext>
            </a:extLst>
          </p:cNvPr>
          <p:cNvSpPr txBox="1"/>
          <p:nvPr/>
        </p:nvSpPr>
        <p:spPr>
          <a:xfrm>
            <a:off x="4807103" y="567650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mua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sắm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E6FC8-1CD6-4923-BC3E-3A149F20C6CB}"/>
              </a:ext>
            </a:extLst>
          </p:cNvPr>
          <p:cNvSpPr txBox="1"/>
          <p:nvPr/>
        </p:nvSpPr>
        <p:spPr>
          <a:xfrm>
            <a:off x="7256285" y="265697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Ư</a:t>
            </a:r>
            <a:r>
              <a:rPr lang="en-US" sz="2400" b="1" dirty="0" err="1">
                <a:solidFill>
                  <a:srgbClr val="FF0000"/>
                </a:solidFill>
              </a:rPr>
              <a:t>ớc</a:t>
            </a:r>
            <a:r>
              <a:rPr lang="en-US" sz="2400" b="1" dirty="0">
                <a:solidFill>
                  <a:srgbClr val="FF0000"/>
                </a:solidFill>
              </a:rPr>
              <a:t>/ </a:t>
            </a:r>
            <a:r>
              <a:rPr lang="en-US" sz="2400" b="1" dirty="0" err="1">
                <a:solidFill>
                  <a:srgbClr val="FF0000"/>
                </a:solidFill>
              </a:rPr>
              <a:t>chúc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76EE1D-5148-4010-8103-A2B140841CAC}"/>
              </a:ext>
            </a:extLst>
          </p:cNvPr>
          <p:cNvSpPr/>
          <p:nvPr/>
        </p:nvSpPr>
        <p:spPr>
          <a:xfrm>
            <a:off x="123280" y="564114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4CE4D-E112-4FDE-97C0-CB41EA736D89}"/>
              </a:ext>
            </a:extLst>
          </p:cNvPr>
          <p:cNvSpPr txBox="1"/>
          <p:nvPr/>
        </p:nvSpPr>
        <p:spPr>
          <a:xfrm>
            <a:off x="243840" y="958195"/>
            <a:ext cx="941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 (</a:t>
            </a:r>
            <a:r>
              <a:rPr lang="en-US" sz="2400" b="1" i="1" dirty="0" err="1">
                <a:solidFill>
                  <a:srgbClr val="0070C0"/>
                </a:solidFill>
              </a:rPr>
              <a:t>trẻ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em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nên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giúp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bố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mẹ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lau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chùi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nhà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cửa</a:t>
            </a:r>
            <a:r>
              <a:rPr lang="en-US" sz="2400" b="1" i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FFDC02-03D3-461A-B8E2-2BAF834016F1}"/>
              </a:ext>
            </a:extLst>
          </p:cNvPr>
          <p:cNvSpPr txBox="1"/>
          <p:nvPr/>
        </p:nvSpPr>
        <p:spPr>
          <a:xfrm>
            <a:off x="4055752" y="1654543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Hoa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đào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8E21FB-BDE0-4054-B676-91C268CA86EE}"/>
              </a:ext>
            </a:extLst>
          </p:cNvPr>
          <p:cNvSpPr txBox="1"/>
          <p:nvPr/>
        </p:nvSpPr>
        <p:spPr>
          <a:xfrm>
            <a:off x="7303448" y="1683098"/>
            <a:ext cx="200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Tiền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lì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xì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05D11-FA1C-4118-BF9D-FE52F0C1414F}"/>
              </a:ext>
            </a:extLst>
          </p:cNvPr>
          <p:cNvSpPr txBox="1"/>
          <p:nvPr/>
        </p:nvSpPr>
        <p:spPr>
          <a:xfrm>
            <a:off x="243839" y="2017074"/>
            <a:ext cx="941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 (</a:t>
            </a:r>
            <a:r>
              <a:rPr lang="en-US" sz="2400" b="1" i="1" dirty="0" err="1">
                <a:solidFill>
                  <a:srgbClr val="0070C0"/>
                </a:solidFill>
              </a:rPr>
              <a:t>Vào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dịp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tết</a:t>
            </a:r>
            <a:r>
              <a:rPr lang="en-US" sz="2400" b="1" i="1" dirty="0">
                <a:solidFill>
                  <a:srgbClr val="0070C0"/>
                </a:solidFill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</a:rPr>
              <a:t>mẹ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tôi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thường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bỏ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tiền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lì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xì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vào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phong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bì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đỏ</a:t>
            </a:r>
            <a:r>
              <a:rPr lang="en-US" sz="2400" b="1" i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EEE88B-7429-4D81-9BA9-F8522BBC3F5E}"/>
              </a:ext>
            </a:extLst>
          </p:cNvPr>
          <p:cNvSpPr/>
          <p:nvPr/>
        </p:nvSpPr>
        <p:spPr>
          <a:xfrm>
            <a:off x="5332177" y="1683098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3137A7-91D0-481E-9C3C-40314621F70B}"/>
              </a:ext>
            </a:extLst>
          </p:cNvPr>
          <p:cNvSpPr txBox="1"/>
          <p:nvPr/>
        </p:nvSpPr>
        <p:spPr>
          <a:xfrm>
            <a:off x="2797644" y="2915078"/>
            <a:ext cx="544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Chỉ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tôi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đường</a:t>
            </a:r>
            <a:r>
              <a:rPr lang="en-US" sz="2400" b="1" dirty="0">
                <a:solidFill>
                  <a:srgbClr val="FF0000"/>
                </a:solidFill>
              </a:rPr>
              <a:t> đến </a:t>
            </a:r>
            <a:r>
              <a:rPr lang="en-US" sz="2400" b="1" dirty="0" err="1">
                <a:solidFill>
                  <a:srgbClr val="FF0000"/>
                </a:solidFill>
              </a:rPr>
              <a:t>ngân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hàng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68F3A4-4CB4-4902-B7A6-F1A765BD0B1F}"/>
              </a:ext>
            </a:extLst>
          </p:cNvPr>
          <p:cNvSpPr/>
          <p:nvPr/>
        </p:nvSpPr>
        <p:spPr>
          <a:xfrm>
            <a:off x="558894" y="3613498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47ABDA-5448-4D0C-8EBA-48DBE0C3C99B}"/>
              </a:ext>
            </a:extLst>
          </p:cNvPr>
          <p:cNvSpPr txBox="1"/>
          <p:nvPr/>
        </p:nvSpPr>
        <p:spPr>
          <a:xfrm>
            <a:off x="2492844" y="4148429"/>
            <a:ext cx="640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Chúng</a:t>
            </a:r>
            <a:r>
              <a:rPr lang="en-US" sz="2400" b="1" dirty="0">
                <a:solidFill>
                  <a:srgbClr val="FF0000"/>
                </a:solidFill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cầu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sau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học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nhé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B7D64C-1279-42B4-9D9C-1052ADD85564}"/>
              </a:ext>
            </a:extLst>
          </p:cNvPr>
          <p:cNvSpPr/>
          <p:nvPr/>
        </p:nvSpPr>
        <p:spPr>
          <a:xfrm>
            <a:off x="7256285" y="5303872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CCBFDB7-9CA4-4A4D-B873-55F3D9F2E702}"/>
              </a:ext>
            </a:extLst>
          </p:cNvPr>
          <p:cNvSpPr/>
          <p:nvPr/>
        </p:nvSpPr>
        <p:spPr>
          <a:xfrm>
            <a:off x="3620138" y="6014578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73CD96-A440-4D43-BEA5-0F633A7A4619}"/>
              </a:ext>
            </a:extLst>
          </p:cNvPr>
          <p:cNvSpPr txBox="1"/>
          <p:nvPr/>
        </p:nvSpPr>
        <p:spPr>
          <a:xfrm>
            <a:off x="243838" y="6426597"/>
            <a:ext cx="920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Tom </a:t>
            </a:r>
            <a:r>
              <a:rPr lang="en-US" sz="2400" b="1" dirty="0" err="1">
                <a:solidFill>
                  <a:srgbClr val="FF0000"/>
                </a:solidFill>
              </a:rPr>
              <a:t>không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ăn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nhiều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kẹo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  <a:r>
              <a:rPr lang="en-US" sz="2400" b="1" dirty="0" err="1">
                <a:solidFill>
                  <a:srgbClr val="FF0000"/>
                </a:solidFill>
              </a:rPr>
              <a:t>Nó</a:t>
            </a:r>
            <a:r>
              <a:rPr lang="en-US" sz="2400" b="1" dirty="0">
                <a:solidFill>
                  <a:srgbClr val="FF0000"/>
                </a:solidFill>
              </a:rPr>
              <a:t> k </a:t>
            </a:r>
            <a:r>
              <a:rPr lang="en-US" sz="2400" b="1" dirty="0" err="1">
                <a:solidFill>
                  <a:srgbClr val="FF0000"/>
                </a:solidFill>
              </a:rPr>
              <a:t>tốt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răng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cậu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ấy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8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 animBg="1"/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0CAB0F-3A59-3219-C3BD-0AD2670EBBEB}"/>
              </a:ext>
            </a:extLst>
          </p:cNvPr>
          <p:cNvSpPr txBox="1"/>
          <p:nvPr/>
        </p:nvSpPr>
        <p:spPr>
          <a:xfrm>
            <a:off x="934948" y="739739"/>
            <a:ext cx="7202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III. Rearrange the word into the correct sentence:</a:t>
            </a:r>
          </a:p>
        </p:txBody>
      </p:sp>
    </p:spTree>
    <p:extLst>
      <p:ext uri="{BB962C8B-B14F-4D97-AF65-F5344CB8AC3E}">
        <p14:creationId xmlns:p14="http://schemas.microsoft.com/office/powerpoint/2010/main" val="2332492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F81B63-3F85-4A24-B7AD-516C7C5B7720}"/>
              </a:ext>
            </a:extLst>
          </p:cNvPr>
          <p:cNvSpPr txBox="1"/>
          <p:nvPr/>
        </p:nvSpPr>
        <p:spPr>
          <a:xfrm>
            <a:off x="-71120" y="166843"/>
            <a:ext cx="8829040" cy="3925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parents/listen/ should/ children/ to/their.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 Children listen should to their parents.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 Children should listen to their parents.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 Their children should listen to parents.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day/ my / often/ family/ relatives/ of/ on/ the/ visits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 My family visit often   relatives of the first day on Tet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 My family often visits  relatives on the first day of Tet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 My relatives often visits  family on the first day of Tet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7898B-16CA-4EA6-9D3D-6B20781F91CA}"/>
              </a:ext>
            </a:extLst>
          </p:cNvPr>
          <p:cNvSpPr txBox="1"/>
          <p:nvPr/>
        </p:nvSpPr>
        <p:spPr>
          <a:xfrm>
            <a:off x="168273" y="1728404"/>
            <a:ext cx="920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-&gt; </a:t>
            </a:r>
            <a:r>
              <a:rPr lang="en-US" sz="3200" b="1" dirty="0" err="1">
                <a:solidFill>
                  <a:srgbClr val="FF0000"/>
                </a:solidFill>
              </a:rPr>
              <a:t>Trẻ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nghe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mẹ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5E20434-9653-41B8-A914-0BE9D8E86A5E}"/>
              </a:ext>
            </a:extLst>
          </p:cNvPr>
          <p:cNvSpPr/>
          <p:nvPr/>
        </p:nvSpPr>
        <p:spPr>
          <a:xfrm>
            <a:off x="168273" y="977977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4C3D2B-338B-452E-9B0E-AD0F3E9CA194}"/>
              </a:ext>
            </a:extLst>
          </p:cNvPr>
          <p:cNvSpPr txBox="1"/>
          <p:nvPr/>
        </p:nvSpPr>
        <p:spPr>
          <a:xfrm>
            <a:off x="0" y="3985295"/>
            <a:ext cx="9204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-&gt; Gia </a:t>
            </a:r>
            <a:r>
              <a:rPr lang="en-US" sz="2800" b="1" dirty="0" err="1">
                <a:solidFill>
                  <a:srgbClr val="FF0000"/>
                </a:solidFill>
              </a:rPr>
              <a:t>đình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tôi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thường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thăm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ngày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mùng</a:t>
            </a:r>
            <a:r>
              <a:rPr lang="en-US" sz="2800" b="1" dirty="0">
                <a:solidFill>
                  <a:srgbClr val="FF0000"/>
                </a:solidFill>
              </a:rPr>
              <a:t> 1 </a:t>
            </a:r>
            <a:r>
              <a:rPr lang="en-US" sz="2800" b="1" dirty="0" err="1">
                <a:solidFill>
                  <a:srgbClr val="FF0000"/>
                </a:solidFill>
              </a:rPr>
              <a:t>tết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1685F7-0C17-4446-9BC4-B6D7C570A5F7}"/>
              </a:ext>
            </a:extLst>
          </p:cNvPr>
          <p:cNvSpPr/>
          <p:nvPr/>
        </p:nvSpPr>
        <p:spPr>
          <a:xfrm>
            <a:off x="168273" y="3198167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838BA8-12A3-47A0-B62F-897680D148F1}"/>
              </a:ext>
            </a:extLst>
          </p:cNvPr>
          <p:cNvCxnSpPr>
            <a:cxnSpLocks/>
          </p:cNvCxnSpPr>
          <p:nvPr/>
        </p:nvCxnSpPr>
        <p:spPr>
          <a:xfrm>
            <a:off x="1959540" y="3198167"/>
            <a:ext cx="1230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8EC441-2B8D-43A4-AF5F-AD14E954218F}"/>
              </a:ext>
            </a:extLst>
          </p:cNvPr>
          <p:cNvCxnSpPr>
            <a:cxnSpLocks/>
          </p:cNvCxnSpPr>
          <p:nvPr/>
        </p:nvCxnSpPr>
        <p:spPr>
          <a:xfrm>
            <a:off x="603887" y="3985295"/>
            <a:ext cx="29317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24E6887-B49D-4305-A996-CD0602F89A9B}"/>
              </a:ext>
            </a:extLst>
          </p:cNvPr>
          <p:cNvSpPr txBox="1"/>
          <p:nvPr/>
        </p:nvSpPr>
        <p:spPr>
          <a:xfrm>
            <a:off x="0" y="4480655"/>
            <a:ext cx="8971280" cy="1653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books/ how/ are/ in/ many/ there/ bag/ your/ in?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 How many bag are there in your books?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 How  many  books there are  in your bag?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 How many books are there in your bag?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CF1B1A-8651-4D5E-A70F-6ACD28329C81}"/>
              </a:ext>
            </a:extLst>
          </p:cNvPr>
          <p:cNvSpPr txBox="1"/>
          <p:nvPr/>
        </p:nvSpPr>
        <p:spPr>
          <a:xfrm>
            <a:off x="0" y="6011758"/>
            <a:ext cx="920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-&gt;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bao </a:t>
            </a:r>
            <a:r>
              <a:rPr lang="en-US" sz="2400" b="1" dirty="0" err="1">
                <a:solidFill>
                  <a:srgbClr val="FF0000"/>
                </a:solidFill>
              </a:rPr>
              <a:t>nhiêu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cuốn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sách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cặp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bạn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0050CC-301E-4CBC-B456-CE8AA78688E4}"/>
              </a:ext>
            </a:extLst>
          </p:cNvPr>
          <p:cNvSpPr/>
          <p:nvPr/>
        </p:nvSpPr>
        <p:spPr>
          <a:xfrm>
            <a:off x="239393" y="5678405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73F2E4-728C-4DD9-90D6-694B88BCCF34}"/>
              </a:ext>
            </a:extLst>
          </p:cNvPr>
          <p:cNvSpPr txBox="1"/>
          <p:nvPr/>
        </p:nvSpPr>
        <p:spPr>
          <a:xfrm>
            <a:off x="168273" y="6395614"/>
            <a:ext cx="920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many + DTĐ Đ </a:t>
            </a:r>
            <a:r>
              <a:rPr lang="en-US" sz="2400" b="1" dirty="0" err="1">
                <a:solidFill>
                  <a:srgbClr val="FF0000"/>
                </a:solidFill>
              </a:rPr>
              <a:t>số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nhiều</a:t>
            </a:r>
            <a:r>
              <a:rPr lang="en-US" sz="2400" b="1" dirty="0">
                <a:solidFill>
                  <a:srgbClr val="FF0000"/>
                </a:solidFill>
              </a:rPr>
              <a:t> + ARE THERE….?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B1740E2-2C4C-4F4D-ADDF-386D6DFCB046}"/>
              </a:ext>
            </a:extLst>
          </p:cNvPr>
          <p:cNvCxnSpPr>
            <a:cxnSpLocks/>
          </p:cNvCxnSpPr>
          <p:nvPr/>
        </p:nvCxnSpPr>
        <p:spPr>
          <a:xfrm>
            <a:off x="2117727" y="5279547"/>
            <a:ext cx="4571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A821B2-54DB-453E-BC95-993F9F69C0CC}"/>
              </a:ext>
            </a:extLst>
          </p:cNvPr>
          <p:cNvCxnSpPr>
            <a:cxnSpLocks/>
          </p:cNvCxnSpPr>
          <p:nvPr/>
        </p:nvCxnSpPr>
        <p:spPr>
          <a:xfrm>
            <a:off x="3078517" y="5635147"/>
            <a:ext cx="10566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78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15" grpId="0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92BF9F-BA75-4CA0-96D0-953A6DA79076}"/>
              </a:ext>
            </a:extLst>
          </p:cNvPr>
          <p:cNvSpPr txBox="1"/>
          <p:nvPr/>
        </p:nvSpPr>
        <p:spPr>
          <a:xfrm>
            <a:off x="243840" y="407143"/>
            <a:ext cx="8900160" cy="454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of/ lots/ you/ noise/ in/ mustn’t/ class/ make/the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 You mustn’t make noise lots of in the class.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 You mustn’t make lots of noise in the class.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 You mustn’t lots of make noise in the class.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than/ her/ Lan/ hard-working/ is/ sister/ more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 Lan  more hard-working is than her sister.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 Lan is hard-working more  than her sister.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 Lan is more hard-working than her sister.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E82F3-A0E2-4545-90E4-2ADA3CC10B4F}"/>
              </a:ext>
            </a:extLst>
          </p:cNvPr>
          <p:cNvSpPr txBox="1"/>
          <p:nvPr/>
        </p:nvSpPr>
        <p:spPr>
          <a:xfrm>
            <a:off x="0" y="2329215"/>
            <a:ext cx="920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-&gt;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được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ồn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lớp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AB5642-0920-4DF4-9F0E-3F86B342600B}"/>
              </a:ext>
            </a:extLst>
          </p:cNvPr>
          <p:cNvSpPr/>
          <p:nvPr/>
        </p:nvSpPr>
        <p:spPr>
          <a:xfrm>
            <a:off x="473073" y="1348453"/>
            <a:ext cx="435614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D9ED7-8ACD-45B8-8D04-7F66EE583D5D}"/>
              </a:ext>
            </a:extLst>
          </p:cNvPr>
          <p:cNvSpPr txBox="1"/>
          <p:nvPr/>
        </p:nvSpPr>
        <p:spPr>
          <a:xfrm>
            <a:off x="243840" y="5062255"/>
            <a:ext cx="920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-&gt; Lan </a:t>
            </a:r>
            <a:r>
              <a:rPr lang="en-US" sz="3200" b="1" dirty="0" err="1">
                <a:solidFill>
                  <a:srgbClr val="FF0000"/>
                </a:solidFill>
              </a:rPr>
              <a:t>chăm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chỉ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cô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ấy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E6B20-3EB3-49F2-B7D9-56CF9B42521C}"/>
              </a:ext>
            </a:extLst>
          </p:cNvPr>
          <p:cNvSpPr txBox="1"/>
          <p:nvPr/>
        </p:nvSpPr>
        <p:spPr>
          <a:xfrm>
            <a:off x="375920" y="5604170"/>
            <a:ext cx="920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S1 + be + MORE + ADJ + THAN + S2.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102349-BD8F-4CA2-953D-224F5F5CB351}"/>
              </a:ext>
            </a:extLst>
          </p:cNvPr>
          <p:cNvSpPr/>
          <p:nvPr/>
        </p:nvSpPr>
        <p:spPr>
          <a:xfrm>
            <a:off x="473073" y="4441375"/>
            <a:ext cx="435614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868B83-DA9B-465C-99A1-412CD34E0A16}"/>
              </a:ext>
            </a:extLst>
          </p:cNvPr>
          <p:cNvCxnSpPr>
            <a:cxnSpLocks/>
          </p:cNvCxnSpPr>
          <p:nvPr/>
        </p:nvCxnSpPr>
        <p:spPr>
          <a:xfrm>
            <a:off x="4572000" y="3928267"/>
            <a:ext cx="294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CAE6FB-0A6C-4CB3-A84E-87BE41141372}"/>
              </a:ext>
            </a:extLst>
          </p:cNvPr>
          <p:cNvCxnSpPr>
            <a:cxnSpLocks/>
          </p:cNvCxnSpPr>
          <p:nvPr/>
        </p:nvCxnSpPr>
        <p:spPr>
          <a:xfrm>
            <a:off x="1910080" y="4334667"/>
            <a:ext cx="274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9A83-C591-427D-8C0B-8C5D52C8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22" y="210343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ÔN TẬP CUỐI  KÌ I</a:t>
            </a:r>
          </a:p>
        </p:txBody>
      </p:sp>
    </p:spTree>
    <p:extLst>
      <p:ext uri="{BB962C8B-B14F-4D97-AF65-F5344CB8AC3E}">
        <p14:creationId xmlns:p14="http://schemas.microsoft.com/office/powerpoint/2010/main" val="4063227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CA45A-E224-82F3-687D-13B9F5153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29A6CA-D067-75FC-8782-5D868BCDFDC4}"/>
              </a:ext>
            </a:extLst>
          </p:cNvPr>
          <p:cNvSpPr txBox="1"/>
          <p:nvPr/>
        </p:nvSpPr>
        <p:spPr>
          <a:xfrm>
            <a:off x="934948" y="739739"/>
            <a:ext cx="720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IV. Choose the correct sentence:</a:t>
            </a:r>
          </a:p>
        </p:txBody>
      </p:sp>
    </p:spTree>
    <p:extLst>
      <p:ext uri="{BB962C8B-B14F-4D97-AF65-F5344CB8AC3E}">
        <p14:creationId xmlns:p14="http://schemas.microsoft.com/office/powerpoint/2010/main" val="2307319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5B433F-1E64-4F70-9C7A-E0F0956A4C9B}"/>
              </a:ext>
            </a:extLst>
          </p:cNvPr>
          <p:cNvSpPr txBox="1"/>
          <p:nvPr/>
        </p:nvSpPr>
        <p:spPr>
          <a:xfrm>
            <a:off x="325120" y="325091"/>
            <a:ext cx="8666480" cy="454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1.HCM city / big / Hanoi.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 HCM city is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biger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Hanoi.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 HCM city is more big than Hanoi.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 HCM city is bigger than Hanoi.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endParaRPr lang="en-US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Children/ must/ go/ bed/ early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 Children must go to bed early.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 Children must to go to bed early.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 Children must go the bed early.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E183E-ED16-40B8-8725-921AB7DB650E}"/>
              </a:ext>
            </a:extLst>
          </p:cNvPr>
          <p:cNvSpPr txBox="1"/>
          <p:nvPr/>
        </p:nvSpPr>
        <p:spPr>
          <a:xfrm>
            <a:off x="325120" y="2256484"/>
            <a:ext cx="397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Ss </a:t>
            </a:r>
            <a:r>
              <a:rPr lang="en-US" sz="2800" b="1" dirty="0" err="1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TT </a:t>
            </a:r>
            <a:r>
              <a:rPr lang="en-US" sz="2800" b="1" dirty="0" err="1">
                <a:solidFill>
                  <a:srgbClr val="FF0000"/>
                </a:solidFill>
              </a:rPr>
              <a:t>ngắn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C000C-A7E3-4996-B768-8226324B5B74}"/>
              </a:ext>
            </a:extLst>
          </p:cNvPr>
          <p:cNvSpPr txBox="1"/>
          <p:nvPr/>
        </p:nvSpPr>
        <p:spPr>
          <a:xfrm>
            <a:off x="3273743" y="2291583"/>
            <a:ext cx="53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S1 + be +  TT </a:t>
            </a:r>
            <a:r>
              <a:rPr lang="en-US" sz="2800" b="1" dirty="0" err="1">
                <a:solidFill>
                  <a:srgbClr val="FF0000"/>
                </a:solidFill>
              </a:rPr>
              <a:t>ngắn</a:t>
            </a:r>
            <a:r>
              <a:rPr lang="en-US" sz="2800" b="1" dirty="0">
                <a:solidFill>
                  <a:srgbClr val="FF0000"/>
                </a:solidFill>
              </a:rPr>
              <a:t> + ER + than + S2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E0997C-A36A-4257-8828-130A5F781F85}"/>
              </a:ext>
            </a:extLst>
          </p:cNvPr>
          <p:cNvSpPr/>
          <p:nvPr/>
        </p:nvSpPr>
        <p:spPr>
          <a:xfrm>
            <a:off x="564513" y="3415689"/>
            <a:ext cx="435614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427A45-119E-4241-8406-6E0993A959C9}"/>
              </a:ext>
            </a:extLst>
          </p:cNvPr>
          <p:cNvCxnSpPr>
            <a:cxnSpLocks/>
          </p:cNvCxnSpPr>
          <p:nvPr/>
        </p:nvCxnSpPr>
        <p:spPr>
          <a:xfrm>
            <a:off x="2979103" y="1215547"/>
            <a:ext cx="7089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4DA5AE-7E67-4A8E-9EB6-BEE43C405DAF}"/>
              </a:ext>
            </a:extLst>
          </p:cNvPr>
          <p:cNvCxnSpPr>
            <a:cxnSpLocks/>
          </p:cNvCxnSpPr>
          <p:nvPr/>
        </p:nvCxnSpPr>
        <p:spPr>
          <a:xfrm>
            <a:off x="2930526" y="1674192"/>
            <a:ext cx="11537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C4CB89-89FD-4BCA-B4D2-44486D8284D4}"/>
              </a:ext>
            </a:extLst>
          </p:cNvPr>
          <p:cNvCxnSpPr>
            <a:cxnSpLocks/>
          </p:cNvCxnSpPr>
          <p:nvPr/>
        </p:nvCxnSpPr>
        <p:spPr>
          <a:xfrm>
            <a:off x="2298383" y="3338987"/>
            <a:ext cx="7089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5190987-4E9A-4120-8A92-57608B00AB9A}"/>
              </a:ext>
            </a:extLst>
          </p:cNvPr>
          <p:cNvSpPr txBox="1"/>
          <p:nvPr/>
        </p:nvSpPr>
        <p:spPr>
          <a:xfrm>
            <a:off x="782320" y="4932267"/>
            <a:ext cx="397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Must + ĐTNM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124CA2-9B25-4AE0-8686-AA920E2DF3A5}"/>
              </a:ext>
            </a:extLst>
          </p:cNvPr>
          <p:cNvCxnSpPr>
            <a:cxnSpLocks/>
          </p:cNvCxnSpPr>
          <p:nvPr/>
        </p:nvCxnSpPr>
        <p:spPr>
          <a:xfrm>
            <a:off x="3233103" y="4253387"/>
            <a:ext cx="7089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CF6B-0CC9-4FB6-9B7C-360AF2DB83F2}"/>
              </a:ext>
            </a:extLst>
          </p:cNvPr>
          <p:cNvCxnSpPr>
            <a:cxnSpLocks/>
          </p:cNvCxnSpPr>
          <p:nvPr/>
        </p:nvCxnSpPr>
        <p:spPr>
          <a:xfrm>
            <a:off x="3194686" y="4700427"/>
            <a:ext cx="13773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F4373C5-32EF-446D-8185-85213C3B088B}"/>
              </a:ext>
            </a:extLst>
          </p:cNvPr>
          <p:cNvSpPr txBox="1"/>
          <p:nvPr/>
        </p:nvSpPr>
        <p:spPr>
          <a:xfrm>
            <a:off x="5598160" y="4349976"/>
            <a:ext cx="397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-&gt; </a:t>
            </a:r>
            <a:r>
              <a:rPr lang="en-US" sz="2800" b="1" dirty="0" err="1">
                <a:solidFill>
                  <a:srgbClr val="FF0000"/>
                </a:solidFill>
              </a:rPr>
              <a:t>thiếu</a:t>
            </a:r>
            <a:r>
              <a:rPr lang="en-US" sz="2800" b="1" dirty="0">
                <a:solidFill>
                  <a:srgbClr val="FF0000"/>
                </a:solidFill>
              </a:rPr>
              <a:t> “to”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3B685E-0CC3-42F2-A28A-628BE1F092E2}"/>
              </a:ext>
            </a:extLst>
          </p:cNvPr>
          <p:cNvSpPr/>
          <p:nvPr/>
        </p:nvSpPr>
        <p:spPr>
          <a:xfrm>
            <a:off x="564513" y="1720456"/>
            <a:ext cx="435614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2" grpId="0"/>
      <p:bldP spid="16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A18763-9288-4CFE-83F4-5BCC45067E0E}"/>
              </a:ext>
            </a:extLst>
          </p:cNvPr>
          <p:cNvSpPr txBox="1"/>
          <p:nvPr/>
        </p:nvSpPr>
        <p:spPr>
          <a:xfrm>
            <a:off x="294640" y="130148"/>
            <a:ext cx="8666480" cy="580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The city house/ modern/ the country house.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 The city house is more modern than the country house.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 The city house is moderner than the country house.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 The city house is more modern the country house.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endParaRPr lang="en-US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Vietnam/ people / shouldn’t/ break things/ Tet.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 In Vietnam, people shouldn’t to break things at Tet.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 In Vietnam, people shouldn’t break things at Tet.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 Vietnam people shouldn’t break things at Tet.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How/ money/ you/ need/ a tour/ to Mui Ne?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 How many money do you need for a tour to Mui Ne?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 How much money do you need  a tour to Mui Ne?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57150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 How much money do you need for a tour to Mui Ne?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94CDB-B46B-4625-98E8-2C83DB62AE89}"/>
              </a:ext>
            </a:extLst>
          </p:cNvPr>
          <p:cNvSpPr txBox="1"/>
          <p:nvPr/>
        </p:nvSpPr>
        <p:spPr>
          <a:xfrm>
            <a:off x="182880" y="1787762"/>
            <a:ext cx="397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Ss </a:t>
            </a:r>
            <a:r>
              <a:rPr lang="en-US" sz="2800" b="1" dirty="0" err="1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TT </a:t>
            </a:r>
            <a:r>
              <a:rPr lang="en-US" sz="2800" b="1" dirty="0" err="1">
                <a:solidFill>
                  <a:srgbClr val="FF0000"/>
                </a:solidFill>
              </a:rPr>
              <a:t>dài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8D2B8D-583E-4C80-BBFA-4E02360D5493}"/>
              </a:ext>
            </a:extLst>
          </p:cNvPr>
          <p:cNvSpPr txBox="1"/>
          <p:nvPr/>
        </p:nvSpPr>
        <p:spPr>
          <a:xfrm>
            <a:off x="2924917" y="1787762"/>
            <a:ext cx="5924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S1 + be + MORE + TT </a:t>
            </a:r>
            <a:r>
              <a:rPr lang="en-US" sz="2800" b="1" dirty="0" err="1">
                <a:solidFill>
                  <a:srgbClr val="FF0000"/>
                </a:solidFill>
              </a:rPr>
              <a:t>dài</a:t>
            </a:r>
            <a:r>
              <a:rPr lang="en-US" sz="2800" b="1" dirty="0">
                <a:solidFill>
                  <a:srgbClr val="FF0000"/>
                </a:solidFill>
              </a:rPr>
              <a:t> + THAN +S2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25BBA6-899D-4F66-8ECA-D71956EFE558}"/>
              </a:ext>
            </a:extLst>
          </p:cNvPr>
          <p:cNvSpPr/>
          <p:nvPr/>
        </p:nvSpPr>
        <p:spPr>
          <a:xfrm>
            <a:off x="548642" y="549464"/>
            <a:ext cx="435614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C51838-ACFB-4007-998D-1054D37EA3E6}"/>
              </a:ext>
            </a:extLst>
          </p:cNvPr>
          <p:cNvCxnSpPr>
            <a:cxnSpLocks/>
          </p:cNvCxnSpPr>
          <p:nvPr/>
        </p:nvCxnSpPr>
        <p:spPr>
          <a:xfrm>
            <a:off x="3021966" y="1286667"/>
            <a:ext cx="13773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719739-C0F3-4E5E-B93D-445641ABBDF9}"/>
              </a:ext>
            </a:extLst>
          </p:cNvPr>
          <p:cNvCxnSpPr>
            <a:cxnSpLocks/>
          </p:cNvCxnSpPr>
          <p:nvPr/>
        </p:nvCxnSpPr>
        <p:spPr>
          <a:xfrm>
            <a:off x="3072766" y="1682907"/>
            <a:ext cx="1702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F3E0264-CF82-40BD-88A2-E05BD20C14D1}"/>
              </a:ext>
            </a:extLst>
          </p:cNvPr>
          <p:cNvSpPr txBox="1"/>
          <p:nvPr/>
        </p:nvSpPr>
        <p:spPr>
          <a:xfrm>
            <a:off x="6908269" y="1286667"/>
            <a:ext cx="397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-&gt; </a:t>
            </a:r>
            <a:r>
              <a:rPr lang="en-US" sz="2800" b="1" dirty="0" err="1">
                <a:solidFill>
                  <a:srgbClr val="FF0000"/>
                </a:solidFill>
              </a:rPr>
              <a:t>thiếu</a:t>
            </a:r>
            <a:r>
              <a:rPr lang="en-US" sz="2800" b="1" dirty="0">
                <a:solidFill>
                  <a:srgbClr val="FF0000"/>
                </a:solidFill>
              </a:rPr>
              <a:t> “than”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D42BC4-9A23-4510-A486-5E0364CE553A}"/>
              </a:ext>
            </a:extLst>
          </p:cNvPr>
          <p:cNvCxnSpPr>
            <a:cxnSpLocks/>
          </p:cNvCxnSpPr>
          <p:nvPr/>
        </p:nvCxnSpPr>
        <p:spPr>
          <a:xfrm>
            <a:off x="2924917" y="2739547"/>
            <a:ext cx="1231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9C1D7F7-975A-4058-9224-288820FBEC8F}"/>
              </a:ext>
            </a:extLst>
          </p:cNvPr>
          <p:cNvSpPr txBox="1"/>
          <p:nvPr/>
        </p:nvSpPr>
        <p:spPr>
          <a:xfrm>
            <a:off x="1035154" y="3927258"/>
            <a:ext cx="397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Shouldn’t  + ĐTNM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6EA5E8-7A7B-4166-AFFD-C9868238BE5B}"/>
              </a:ext>
            </a:extLst>
          </p:cNvPr>
          <p:cNvCxnSpPr>
            <a:cxnSpLocks/>
          </p:cNvCxnSpPr>
          <p:nvPr/>
        </p:nvCxnSpPr>
        <p:spPr>
          <a:xfrm>
            <a:off x="4572000" y="3179858"/>
            <a:ext cx="1231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4774B7-BC0C-4498-8261-C155F51EE314}"/>
              </a:ext>
            </a:extLst>
          </p:cNvPr>
          <p:cNvCxnSpPr>
            <a:cxnSpLocks/>
          </p:cNvCxnSpPr>
          <p:nvPr/>
        </p:nvCxnSpPr>
        <p:spPr>
          <a:xfrm>
            <a:off x="918847" y="3957516"/>
            <a:ext cx="1231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8FCFEB5-43FC-45D0-A66A-4782DA02B478}"/>
              </a:ext>
            </a:extLst>
          </p:cNvPr>
          <p:cNvSpPr txBox="1"/>
          <p:nvPr/>
        </p:nvSpPr>
        <p:spPr>
          <a:xfrm>
            <a:off x="6440792" y="3556881"/>
            <a:ext cx="397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-&gt; </a:t>
            </a:r>
            <a:r>
              <a:rPr lang="en-US" sz="2800" b="1" dirty="0" err="1">
                <a:solidFill>
                  <a:srgbClr val="FF0000"/>
                </a:solidFill>
              </a:rPr>
              <a:t>thiếu</a:t>
            </a:r>
            <a:r>
              <a:rPr lang="en-US" sz="2800" b="1" dirty="0">
                <a:solidFill>
                  <a:srgbClr val="FF0000"/>
                </a:solidFill>
              </a:rPr>
              <a:t> “in”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831092-C628-4021-81BB-AD6114451122}"/>
              </a:ext>
            </a:extLst>
          </p:cNvPr>
          <p:cNvSpPr txBox="1"/>
          <p:nvPr/>
        </p:nvSpPr>
        <p:spPr>
          <a:xfrm>
            <a:off x="589281" y="5910893"/>
            <a:ext cx="855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Bạn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cần</a:t>
            </a:r>
            <a:r>
              <a:rPr lang="en-US" sz="2800" b="1" dirty="0">
                <a:solidFill>
                  <a:srgbClr val="FF0000"/>
                </a:solidFill>
              </a:rPr>
              <a:t> bao </a:t>
            </a:r>
            <a:r>
              <a:rPr lang="en-US" sz="2800" b="1" dirty="0" err="1">
                <a:solidFill>
                  <a:srgbClr val="FF0000"/>
                </a:solidFill>
              </a:rPr>
              <a:t>nhiêu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tiền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chuyến</a:t>
            </a:r>
            <a:r>
              <a:rPr lang="en-US" sz="2800" b="1" dirty="0">
                <a:solidFill>
                  <a:srgbClr val="FF0000"/>
                </a:solidFill>
              </a:rPr>
              <a:t> du </a:t>
            </a:r>
            <a:r>
              <a:rPr lang="en-US" sz="2800" b="1" dirty="0" err="1">
                <a:solidFill>
                  <a:srgbClr val="FF0000"/>
                </a:solidFill>
              </a:rPr>
              <a:t>lịch</a:t>
            </a:r>
            <a:r>
              <a:rPr lang="en-US" sz="2800" b="1" dirty="0">
                <a:solidFill>
                  <a:srgbClr val="FF0000"/>
                </a:solidFill>
              </a:rPr>
              <a:t> đến Mui né?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A05509-7B33-40ED-A10E-0EEC7CE76EB9}"/>
              </a:ext>
            </a:extLst>
          </p:cNvPr>
          <p:cNvSpPr/>
          <p:nvPr/>
        </p:nvSpPr>
        <p:spPr>
          <a:xfrm>
            <a:off x="548642" y="5489567"/>
            <a:ext cx="435614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6720FB-ED4A-4A22-A253-9EF1BD18FEAB}"/>
              </a:ext>
            </a:extLst>
          </p:cNvPr>
          <p:cNvCxnSpPr>
            <a:cxnSpLocks/>
          </p:cNvCxnSpPr>
          <p:nvPr/>
        </p:nvCxnSpPr>
        <p:spPr>
          <a:xfrm>
            <a:off x="1035154" y="5003996"/>
            <a:ext cx="1231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0936FF-7399-4D42-BE8E-948A5D7C8F77}"/>
              </a:ext>
            </a:extLst>
          </p:cNvPr>
          <p:cNvCxnSpPr>
            <a:cxnSpLocks/>
          </p:cNvCxnSpPr>
          <p:nvPr/>
        </p:nvCxnSpPr>
        <p:spPr>
          <a:xfrm>
            <a:off x="4250848" y="5379916"/>
            <a:ext cx="14387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F94AC5A-F150-45BD-9347-8DDB2323FBCA}"/>
              </a:ext>
            </a:extLst>
          </p:cNvPr>
          <p:cNvSpPr txBox="1"/>
          <p:nvPr/>
        </p:nvSpPr>
        <p:spPr>
          <a:xfrm>
            <a:off x="7086068" y="4958180"/>
            <a:ext cx="397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-&gt; </a:t>
            </a:r>
            <a:r>
              <a:rPr lang="en-US" sz="2800" b="1" dirty="0" err="1">
                <a:solidFill>
                  <a:srgbClr val="FF0000"/>
                </a:solidFill>
              </a:rPr>
              <a:t>thiếu</a:t>
            </a:r>
            <a:r>
              <a:rPr lang="en-US" sz="2800" b="1" dirty="0">
                <a:solidFill>
                  <a:srgbClr val="FF0000"/>
                </a:solidFill>
              </a:rPr>
              <a:t> “for”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7E3988F-8E96-45D2-ADC0-B5C46EE98FAD}"/>
              </a:ext>
            </a:extLst>
          </p:cNvPr>
          <p:cNvSpPr/>
          <p:nvPr/>
        </p:nvSpPr>
        <p:spPr>
          <a:xfrm>
            <a:off x="483233" y="3188222"/>
            <a:ext cx="435614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1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0" grpId="0"/>
      <p:bldP spid="12" grpId="0"/>
      <p:bldP spid="16" grpId="0"/>
      <p:bldP spid="17" grpId="0"/>
      <p:bldP spid="19" grpId="0" animBg="1"/>
      <p:bldP spid="23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94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174D50-AB02-4DE4-8904-6CBA66B7045F}"/>
              </a:ext>
            </a:extLst>
          </p:cNvPr>
          <p:cNvSpPr txBox="1"/>
          <p:nvPr/>
        </p:nvSpPr>
        <p:spPr>
          <a:xfrm>
            <a:off x="375920" y="32841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* </a:t>
            </a:r>
            <a:r>
              <a:rPr lang="en-US" sz="3600" b="1" u="sng" dirty="0" err="1">
                <a:solidFill>
                  <a:srgbClr val="FF0000"/>
                </a:solidFill>
              </a:rPr>
              <a:t>Cách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phát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âm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5DD2B-88E4-403A-A57A-404144318A80}"/>
              </a:ext>
            </a:extLst>
          </p:cNvPr>
          <p:cNvSpPr txBox="1"/>
          <p:nvPr/>
        </p:nvSpPr>
        <p:spPr>
          <a:xfrm>
            <a:off x="274320" y="1090414"/>
            <a:ext cx="7426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en-US" sz="3600" b="1" dirty="0" err="1">
                <a:solidFill>
                  <a:srgbClr val="FF0000"/>
                </a:solidFill>
              </a:rPr>
              <a:t>i</a:t>
            </a:r>
            <a:r>
              <a:rPr lang="en-US" sz="3600" b="1" dirty="0">
                <a:solidFill>
                  <a:srgbClr val="FF0000"/>
                </a:solidFill>
              </a:rPr>
              <a:t>/ : nois</a:t>
            </a:r>
            <a:r>
              <a:rPr lang="en-US" sz="3600" b="1" u="sng" dirty="0">
                <a:solidFill>
                  <a:srgbClr val="FF0000"/>
                </a:solidFill>
              </a:rPr>
              <a:t>y</a:t>
            </a:r>
            <a:r>
              <a:rPr lang="en-US" sz="3600" b="1" dirty="0">
                <a:solidFill>
                  <a:srgbClr val="FF0000"/>
                </a:solidFill>
              </a:rPr>
              <a:t> , bus</a:t>
            </a:r>
            <a:r>
              <a:rPr lang="en-US" sz="3600" b="1" u="sng" dirty="0">
                <a:solidFill>
                  <a:srgbClr val="FF0000"/>
                </a:solidFill>
              </a:rPr>
              <a:t>y</a:t>
            </a:r>
            <a:r>
              <a:rPr lang="en-US" sz="3600" b="1" dirty="0">
                <a:solidFill>
                  <a:srgbClr val="FF0000"/>
                </a:solidFill>
              </a:rPr>
              <a:t>, excit</a:t>
            </a:r>
            <a:r>
              <a:rPr lang="en-US" sz="3600" b="1" i="1" u="sng" dirty="0">
                <a:solidFill>
                  <a:srgbClr val="FF0000"/>
                </a:solidFill>
              </a:rPr>
              <a:t>i</a:t>
            </a:r>
            <a:r>
              <a:rPr lang="en-US" sz="3600" b="1" dirty="0">
                <a:solidFill>
                  <a:srgbClr val="FF0000"/>
                </a:solidFill>
              </a:rPr>
              <a:t>ng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C6259B-A844-4BAB-91CF-244F187AC56B}"/>
              </a:ext>
            </a:extLst>
          </p:cNvPr>
          <p:cNvSpPr txBox="1"/>
          <p:nvPr/>
        </p:nvSpPr>
        <p:spPr>
          <a:xfrm>
            <a:off x="274320" y="1736745"/>
            <a:ext cx="7426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/i:/ : cl</a:t>
            </a:r>
            <a:r>
              <a:rPr lang="en-US" sz="3600" b="1" u="sng" dirty="0">
                <a:solidFill>
                  <a:srgbClr val="FF0000"/>
                </a:solidFill>
              </a:rPr>
              <a:t>ea</a:t>
            </a:r>
            <a:r>
              <a:rPr lang="en-US" sz="3600" b="1" dirty="0">
                <a:solidFill>
                  <a:srgbClr val="FF0000"/>
                </a:solidFill>
              </a:rPr>
              <a:t>n, ch</a:t>
            </a:r>
            <a:r>
              <a:rPr lang="en-US" sz="3600" b="1" u="sng" dirty="0">
                <a:solidFill>
                  <a:srgbClr val="FF0000"/>
                </a:solidFill>
              </a:rPr>
              <a:t>ea</a:t>
            </a:r>
            <a:r>
              <a:rPr lang="en-US" sz="3600" b="1" dirty="0">
                <a:solidFill>
                  <a:srgbClr val="FF0000"/>
                </a:solidFill>
              </a:rPr>
              <a:t>p, p</a:t>
            </a:r>
            <a:r>
              <a:rPr lang="en-US" sz="3600" b="1" u="sng" dirty="0">
                <a:solidFill>
                  <a:srgbClr val="FF0000"/>
                </a:solidFill>
              </a:rPr>
              <a:t>ea</a:t>
            </a:r>
            <a:r>
              <a:rPr lang="en-US" sz="3600" b="1" dirty="0">
                <a:solidFill>
                  <a:srgbClr val="FF0000"/>
                </a:solidFill>
              </a:rPr>
              <a:t>ceful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FEE0F-E44F-4B4B-8094-02C69E2FA01A}"/>
              </a:ext>
            </a:extLst>
          </p:cNvPr>
          <p:cNvSpPr txBox="1"/>
          <p:nvPr/>
        </p:nvSpPr>
        <p:spPr>
          <a:xfrm>
            <a:off x="375920" y="2383076"/>
            <a:ext cx="7426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/s/ : </a:t>
            </a:r>
            <a:r>
              <a:rPr lang="en-US" sz="3600" b="1" u="sng" dirty="0">
                <a:solidFill>
                  <a:srgbClr val="FF0000"/>
                </a:solidFill>
              </a:rPr>
              <a:t>c</a:t>
            </a:r>
            <a:r>
              <a:rPr lang="en-US" sz="3600" b="1" dirty="0">
                <a:solidFill>
                  <a:srgbClr val="FF0000"/>
                </a:solidFill>
              </a:rPr>
              <a:t>ity, ri</a:t>
            </a:r>
            <a:r>
              <a:rPr lang="en-US" sz="3600" b="1" u="sng" dirty="0">
                <a:solidFill>
                  <a:srgbClr val="FF0000"/>
                </a:solidFill>
              </a:rPr>
              <a:t>ce</a:t>
            </a:r>
            <a:r>
              <a:rPr lang="en-US" sz="3600" b="1" dirty="0">
                <a:solidFill>
                  <a:srgbClr val="FF0000"/>
                </a:solidFill>
              </a:rPr>
              <a:t>, offi</a:t>
            </a:r>
            <a:r>
              <a:rPr lang="en-US" sz="3600" b="1" u="sng" dirty="0">
                <a:solidFill>
                  <a:srgbClr val="FF0000"/>
                </a:solidFill>
              </a:rPr>
              <a:t>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6A537E-987C-4F61-AEFB-8EBC0A3D8114}"/>
              </a:ext>
            </a:extLst>
          </p:cNvPr>
          <p:cNvSpPr txBox="1"/>
          <p:nvPr/>
        </p:nvSpPr>
        <p:spPr>
          <a:xfrm>
            <a:off x="274320" y="3169782"/>
            <a:ext cx="7426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/ʃ/</a:t>
            </a:r>
            <a:r>
              <a:rPr lang="en-US" sz="3600" b="1" dirty="0">
                <a:solidFill>
                  <a:srgbClr val="FF0000"/>
                </a:solidFill>
              </a:rPr>
              <a:t>: wa</a:t>
            </a:r>
            <a:r>
              <a:rPr lang="en-US" sz="3600" b="1" u="sng" dirty="0">
                <a:solidFill>
                  <a:srgbClr val="FF0000"/>
                </a:solidFill>
              </a:rPr>
              <a:t>sh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u="sng" dirty="0">
                <a:solidFill>
                  <a:srgbClr val="FF0000"/>
                </a:solidFill>
              </a:rPr>
              <a:t>sh</a:t>
            </a:r>
            <a:r>
              <a:rPr lang="en-US" sz="3600" b="1" dirty="0">
                <a:solidFill>
                  <a:srgbClr val="FF0000"/>
                </a:solidFill>
              </a:rPr>
              <a:t>opping, wi</a:t>
            </a:r>
            <a:r>
              <a:rPr lang="en-US" sz="3600" b="1" u="sng" dirty="0">
                <a:solidFill>
                  <a:srgbClr val="FF0000"/>
                </a:solidFill>
              </a:rPr>
              <a:t>sh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7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7620A-666B-470C-FBF8-465EE5926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57D1A1-2C52-8814-9A49-174A8356CD1C}"/>
              </a:ext>
            </a:extLst>
          </p:cNvPr>
          <p:cNvSpPr txBox="1"/>
          <p:nvPr/>
        </p:nvSpPr>
        <p:spPr>
          <a:xfrm>
            <a:off x="626724" y="729465"/>
            <a:ext cx="7664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I.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Choose the word which has the different pronunciation</a:t>
            </a:r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3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900A58-AF42-44B7-9035-479AC4C1A1D8}"/>
              </a:ext>
            </a:extLst>
          </p:cNvPr>
          <p:cNvSpPr txBox="1"/>
          <p:nvPr/>
        </p:nvSpPr>
        <p:spPr>
          <a:xfrm>
            <a:off x="152400" y="455448"/>
            <a:ext cx="8839200" cy="2437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A. nois</a:t>
            </a:r>
            <a:r>
              <a:rPr lang="en-US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B. ch</a:t>
            </a:r>
            <a:r>
              <a:rPr lang="en-US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		C. cl</a:t>
            </a:r>
            <a:r>
              <a:rPr lang="en-US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A. excit</a:t>
            </a:r>
            <a:r>
              <a:rPr lang="en-US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	B. p</a:t>
            </a:r>
            <a:r>
              <a:rPr lang="en-US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ceful 		C. friendl</a:t>
            </a:r>
            <a:r>
              <a:rPr lang="en-US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A. </a:t>
            </a:r>
            <a:r>
              <a:rPr lang="en-US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ity 		B. offi</a:t>
            </a:r>
            <a:r>
              <a:rPr lang="en-US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		C. deli</a:t>
            </a:r>
            <a:r>
              <a:rPr lang="en-US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ious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A. wi</a:t>
            </a:r>
            <a:r>
              <a:rPr lang="en-US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B. spe</a:t>
            </a:r>
            <a:r>
              <a:rPr lang="en-US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ial 		C. ri</a:t>
            </a:r>
            <a:r>
              <a:rPr lang="en-US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A. </a:t>
            </a:r>
            <a:r>
              <a:rPr lang="en-US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elebrate 	B. </a:t>
            </a:r>
            <a:r>
              <a:rPr lang="en-US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pring		C. </a:t>
            </a:r>
            <a:r>
              <a:rPr lang="en-US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opping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10799-2892-4262-8990-9301FFCB6250}"/>
              </a:ext>
            </a:extLst>
          </p:cNvPr>
          <p:cNvSpPr txBox="1"/>
          <p:nvPr/>
        </p:nvSpPr>
        <p:spPr>
          <a:xfrm>
            <a:off x="1808480" y="455448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/</a:t>
            </a:r>
            <a:r>
              <a:rPr lang="en-US" sz="3200" b="1" i="1" dirty="0" err="1">
                <a:solidFill>
                  <a:srgbClr val="FF0000"/>
                </a:solidFill>
              </a:rPr>
              <a:t>i</a:t>
            </a:r>
            <a:r>
              <a:rPr lang="en-US" sz="3200" b="1" i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B2E447-3AA7-4CC2-9FAF-88FD611C36E4}"/>
              </a:ext>
            </a:extLst>
          </p:cNvPr>
          <p:cNvSpPr txBox="1"/>
          <p:nvPr/>
        </p:nvSpPr>
        <p:spPr>
          <a:xfrm>
            <a:off x="4236720" y="353848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/i:/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79CA43-3406-49AA-82A5-8C9129E9E0B1}"/>
              </a:ext>
            </a:extLst>
          </p:cNvPr>
          <p:cNvSpPr txBox="1"/>
          <p:nvPr/>
        </p:nvSpPr>
        <p:spPr>
          <a:xfrm>
            <a:off x="7020560" y="362256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/i:/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C9567D-69F9-482C-BD24-F2E1E37B79B1}"/>
              </a:ext>
            </a:extLst>
          </p:cNvPr>
          <p:cNvSpPr/>
          <p:nvPr/>
        </p:nvSpPr>
        <p:spPr>
          <a:xfrm>
            <a:off x="483866" y="476958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A2A009-E094-4369-84DA-A1AF8ABE31B1}"/>
              </a:ext>
            </a:extLst>
          </p:cNvPr>
          <p:cNvSpPr txBox="1"/>
          <p:nvPr/>
        </p:nvSpPr>
        <p:spPr>
          <a:xfrm>
            <a:off x="2209800" y="849435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/</a:t>
            </a:r>
            <a:r>
              <a:rPr lang="en-US" sz="3200" b="1" i="1" dirty="0" err="1">
                <a:solidFill>
                  <a:srgbClr val="FF0000"/>
                </a:solidFill>
              </a:rPr>
              <a:t>i</a:t>
            </a:r>
            <a:r>
              <a:rPr lang="en-US" sz="3200" b="1" i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87EAB7-B1A5-4CA1-8225-BD6905704C7E}"/>
              </a:ext>
            </a:extLst>
          </p:cNvPr>
          <p:cNvSpPr txBox="1"/>
          <p:nvPr/>
        </p:nvSpPr>
        <p:spPr>
          <a:xfrm>
            <a:off x="4605020" y="849435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/i:/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2A0227-DC90-4228-B2E2-F2CF4622BC5E}"/>
              </a:ext>
            </a:extLst>
          </p:cNvPr>
          <p:cNvSpPr txBox="1"/>
          <p:nvPr/>
        </p:nvSpPr>
        <p:spPr>
          <a:xfrm>
            <a:off x="7289800" y="835270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/</a:t>
            </a:r>
            <a:r>
              <a:rPr lang="en-US" sz="3200" b="1" i="1" dirty="0" err="1">
                <a:solidFill>
                  <a:srgbClr val="FF0000"/>
                </a:solidFill>
              </a:rPr>
              <a:t>i</a:t>
            </a:r>
            <a:r>
              <a:rPr lang="en-US" sz="3200" b="1" i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5087E2-1A76-4646-B659-B446044EB7B6}"/>
              </a:ext>
            </a:extLst>
          </p:cNvPr>
          <p:cNvSpPr/>
          <p:nvPr/>
        </p:nvSpPr>
        <p:spPr>
          <a:xfrm>
            <a:off x="2872099" y="972545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AC9330-C40D-4BC8-92A2-A5A34BBADE48}"/>
              </a:ext>
            </a:extLst>
          </p:cNvPr>
          <p:cNvSpPr txBox="1"/>
          <p:nvPr/>
        </p:nvSpPr>
        <p:spPr>
          <a:xfrm>
            <a:off x="1535110" y="1304934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/s/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AE71CD-42B2-4D6F-AA83-1E0674116FE8}"/>
              </a:ext>
            </a:extLst>
          </p:cNvPr>
          <p:cNvSpPr txBox="1"/>
          <p:nvPr/>
        </p:nvSpPr>
        <p:spPr>
          <a:xfrm>
            <a:off x="4236720" y="1286366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/s/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BAFFCE-91EB-4C22-B6FC-8BE89029CBF2}"/>
              </a:ext>
            </a:extLst>
          </p:cNvPr>
          <p:cNvSpPr txBox="1"/>
          <p:nvPr/>
        </p:nvSpPr>
        <p:spPr>
          <a:xfrm>
            <a:off x="7366000" y="1335711"/>
            <a:ext cx="929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/ʃ/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sz="28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5FBCDAD-17AE-406F-9E59-83803E512D45}"/>
              </a:ext>
            </a:extLst>
          </p:cNvPr>
          <p:cNvSpPr/>
          <p:nvPr/>
        </p:nvSpPr>
        <p:spPr>
          <a:xfrm>
            <a:off x="5610860" y="1397266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650025-9CD5-478B-AE5B-07D2E4FEAA10}"/>
              </a:ext>
            </a:extLst>
          </p:cNvPr>
          <p:cNvSpPr txBox="1"/>
          <p:nvPr/>
        </p:nvSpPr>
        <p:spPr>
          <a:xfrm>
            <a:off x="1744980" y="1760476"/>
            <a:ext cx="929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/ʃ/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7133FF-7021-4599-8FE0-4B58E82BD950}"/>
              </a:ext>
            </a:extLst>
          </p:cNvPr>
          <p:cNvSpPr txBox="1"/>
          <p:nvPr/>
        </p:nvSpPr>
        <p:spPr>
          <a:xfrm>
            <a:off x="4409440" y="1805069"/>
            <a:ext cx="929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/ʃ/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B85176-32FD-4425-94AA-1A769680FCD1}"/>
              </a:ext>
            </a:extLst>
          </p:cNvPr>
          <p:cNvSpPr txBox="1"/>
          <p:nvPr/>
        </p:nvSpPr>
        <p:spPr>
          <a:xfrm>
            <a:off x="6783066" y="1791113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/s/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E88DC94-7C51-424F-9703-C94FFC48E4F9}"/>
              </a:ext>
            </a:extLst>
          </p:cNvPr>
          <p:cNvSpPr/>
          <p:nvPr/>
        </p:nvSpPr>
        <p:spPr>
          <a:xfrm>
            <a:off x="5625459" y="1891359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6513DF-C9CA-42E4-A5CF-BB7A1A7EC811}"/>
              </a:ext>
            </a:extLst>
          </p:cNvPr>
          <p:cNvSpPr txBox="1"/>
          <p:nvPr/>
        </p:nvSpPr>
        <p:spPr>
          <a:xfrm>
            <a:off x="4289427" y="2201114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/s/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BC6B70-49E8-4C3B-A959-D8B28FD0F271}"/>
              </a:ext>
            </a:extLst>
          </p:cNvPr>
          <p:cNvSpPr txBox="1"/>
          <p:nvPr/>
        </p:nvSpPr>
        <p:spPr>
          <a:xfrm>
            <a:off x="7399020" y="2243504"/>
            <a:ext cx="929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/ʃ/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sz="28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3FE2220-1689-414E-9E74-18C7279DF221}"/>
              </a:ext>
            </a:extLst>
          </p:cNvPr>
          <p:cNvSpPr/>
          <p:nvPr/>
        </p:nvSpPr>
        <p:spPr>
          <a:xfrm>
            <a:off x="5648319" y="2352675"/>
            <a:ext cx="43561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0C7333-85C6-445B-B656-F0B09592C10D}"/>
              </a:ext>
            </a:extLst>
          </p:cNvPr>
          <p:cNvSpPr txBox="1"/>
          <p:nvPr/>
        </p:nvSpPr>
        <p:spPr>
          <a:xfrm>
            <a:off x="2284734" y="2178818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/s/</a:t>
            </a:r>
          </a:p>
        </p:txBody>
      </p:sp>
    </p:spTree>
    <p:extLst>
      <p:ext uri="{BB962C8B-B14F-4D97-AF65-F5344CB8AC3E}">
        <p14:creationId xmlns:p14="http://schemas.microsoft.com/office/powerpoint/2010/main" val="193302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1" grpId="0"/>
      <p:bldP spid="12" grpId="0"/>
      <p:bldP spid="13" grpId="0"/>
      <p:bldP spid="14" grpId="0" animBg="1"/>
      <p:bldP spid="15" grpId="0"/>
      <p:bldP spid="16" grpId="0"/>
      <p:bldP spid="18" grpId="0"/>
      <p:bldP spid="19" grpId="0" animBg="1"/>
      <p:bldP spid="20" grpId="0"/>
      <p:bldP spid="21" grpId="0"/>
      <p:bldP spid="23" grpId="0"/>
      <p:bldP spid="24" grpId="0" animBg="1"/>
      <p:bldP spid="25" grpId="0"/>
      <p:bldP spid="26" grpId="0"/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0E369E-BF73-4A00-8364-7FCAADAA94C3}"/>
              </a:ext>
            </a:extLst>
          </p:cNvPr>
          <p:cNvSpPr txBox="1"/>
          <p:nvPr/>
        </p:nvSpPr>
        <p:spPr>
          <a:xfrm>
            <a:off x="40640" y="345440"/>
            <a:ext cx="9550400" cy="111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SS 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039B87-2D32-4311-BE54-BCA0988E08CC}"/>
              </a:ext>
            </a:extLst>
          </p:cNvPr>
          <p:cNvSpPr txBox="1"/>
          <p:nvPr/>
        </p:nvSpPr>
        <p:spPr>
          <a:xfrm>
            <a:off x="345440" y="1270000"/>
            <a:ext cx="8625840" cy="3034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S1 (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am/ is/ are + ADJ (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ER + THAN + S2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S1 (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am/ is/ are + MORE + ADJ (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+ THAN + S2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20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(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-&gt; better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bad (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xấu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-&gt; worse 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534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C0951B-1C0B-C7EC-520F-3BE994A704E1}"/>
              </a:ext>
            </a:extLst>
          </p:cNvPr>
          <p:cNvSpPr txBox="1"/>
          <p:nvPr/>
        </p:nvSpPr>
        <p:spPr>
          <a:xfrm>
            <a:off x="873306" y="220308"/>
            <a:ext cx="7705616" cy="5816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</a:pPr>
            <a:r>
              <a:rPr lang="en-US" sz="1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 HIỆN TẠI ĐƠN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35000"/>
              </a:lnSpc>
            </a:pP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TOBE (am, is, are)</a:t>
            </a:r>
            <a:endParaRPr lang="en-US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35000"/>
              </a:lnSpc>
            </a:pPr>
            <a:r>
              <a:rPr lang="en-US" sz="18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1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(+)</a:t>
            </a:r>
          </a:p>
          <a:p>
            <a:pPr marL="0" marR="0" indent="228600" algn="just">
              <a:lnSpc>
                <a:spcPct val="135000"/>
              </a:lnSpc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I + AM </a:t>
            </a:r>
          </a:p>
          <a:p>
            <a:pPr marL="342900" marR="0" lvl="0" indent="-342900" algn="l">
              <a:lnSpc>
                <a:spcPct val="135000"/>
              </a:lnSpc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She/ He/ It/ Danh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IS</a:t>
            </a:r>
          </a:p>
          <a:p>
            <a:pPr marL="342900" marR="0" lvl="0" indent="-342900" algn="l">
              <a:lnSpc>
                <a:spcPct val="135000"/>
              </a:lnSpc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You/ We/ They/ Danh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ARE</a:t>
            </a:r>
          </a:p>
          <a:p>
            <a:pPr marL="0" marR="0" algn="just">
              <a:lnSpc>
                <a:spcPct val="135000"/>
              </a:lnSpc>
            </a:pPr>
            <a:r>
              <a:rPr lang="en-US" sz="18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1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(-)</a:t>
            </a:r>
          </a:p>
          <a:p>
            <a:pPr marL="0" marR="0" algn="just">
              <a:lnSpc>
                <a:spcPct val="135000"/>
              </a:lnSpc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	- I + AM + NOT</a:t>
            </a:r>
          </a:p>
          <a:p>
            <a:pPr marL="0" marR="0" indent="457200" algn="just">
              <a:lnSpc>
                <a:spcPct val="135000"/>
              </a:lnSpc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She/ He/ It/ Danh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IS+ NOT</a:t>
            </a:r>
          </a:p>
          <a:p>
            <a:pPr marL="0" marR="0" indent="457200" algn="just">
              <a:lnSpc>
                <a:spcPct val="135000"/>
              </a:lnSpc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You/ We/ They/ Danh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ARE + NOT</a:t>
            </a:r>
          </a:p>
          <a:p>
            <a:pPr marL="0" marR="0" algn="just">
              <a:lnSpc>
                <a:spcPct val="135000"/>
              </a:lnSpc>
            </a:pPr>
            <a:r>
              <a:rPr lang="en-US" sz="18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</a:t>
            </a:r>
            <a:r>
              <a:rPr lang="en-US" sz="1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(?)</a:t>
            </a:r>
          </a:p>
          <a:p>
            <a:pPr marL="0" marR="0" indent="457200" algn="just">
              <a:lnSpc>
                <a:spcPct val="135000"/>
              </a:lnSpc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IS + She/ He/ It/ Danh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?</a:t>
            </a:r>
          </a:p>
          <a:p>
            <a:pPr marL="0" marR="0" indent="457200" algn="just">
              <a:lnSpc>
                <a:spcPct val="135000"/>
              </a:lnSpc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ARE+ You/ We/ They/ Danh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…?</a:t>
            </a:r>
          </a:p>
          <a:p>
            <a:pPr marL="0" marR="0" indent="457200" algn="just">
              <a:lnSpc>
                <a:spcPct val="135000"/>
              </a:lnSpc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*NOTE: is not = isn’t</a:t>
            </a:r>
          </a:p>
          <a:p>
            <a:pPr marL="0" marR="0" indent="457200" algn="just">
              <a:lnSpc>
                <a:spcPct val="135000"/>
              </a:lnSpc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are not = aren’t </a:t>
            </a:r>
          </a:p>
        </p:txBody>
      </p:sp>
    </p:spTree>
    <p:extLst>
      <p:ext uri="{BB962C8B-B14F-4D97-AF65-F5344CB8AC3E}">
        <p14:creationId xmlns:p14="http://schemas.microsoft.com/office/powerpoint/2010/main" val="388159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4A93BB-B923-FFDA-28C4-E5B96D3A00D5}"/>
              </a:ext>
            </a:extLst>
          </p:cNvPr>
          <p:cNvSpPr txBox="1"/>
          <p:nvPr/>
        </p:nvSpPr>
        <p:spPr>
          <a:xfrm>
            <a:off x="554804" y="177811"/>
            <a:ext cx="8476179" cy="5604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35000"/>
              </a:lnSpc>
            </a:pP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algn="just">
              <a:lnSpc>
                <a:spcPct val="135000"/>
              </a:lnSpc>
              <a:spcAft>
                <a:spcPts val="600"/>
              </a:spcAft>
            </a:pPr>
            <a:r>
              <a:rPr lang="en-US" sz="1800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18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(+)</a:t>
            </a:r>
          </a:p>
          <a:p>
            <a:pPr marL="342900" marR="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She/ He/ It/ Danh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S/ES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</a:pP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o,x</a:t>
            </a: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ss,ch</a:t>
            </a: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</a:t>
            </a: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ES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</a:pP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+S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I/ You/ We/ They/ Danh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algn="just">
              <a:lnSpc>
                <a:spcPct val="135000"/>
              </a:lnSpc>
              <a:spcAft>
                <a:spcPts val="600"/>
              </a:spcAft>
            </a:pPr>
            <a:r>
              <a:rPr lang="en-US" sz="1800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18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(-)</a:t>
            </a:r>
          </a:p>
          <a:p>
            <a:pPr marL="342900" marR="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She/ He/ It/ Danh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DOES NOT +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I/ You/ We/ They/ Danh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DO NOT +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algn="just">
              <a:lnSpc>
                <a:spcPct val="135000"/>
              </a:lnSpc>
              <a:spcAft>
                <a:spcPts val="600"/>
              </a:spcAft>
            </a:pPr>
            <a:r>
              <a:rPr lang="en-US" sz="1800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</a:t>
            </a:r>
            <a:r>
              <a:rPr lang="en-US" sz="18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(?)</a:t>
            </a:r>
          </a:p>
          <a:p>
            <a:pPr marL="342900" marR="0" lvl="0" indent="-342900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DOES + She/ He/ It/ Danh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…?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DO+ I/ You/ We/ They/ Danh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..?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algn="just">
              <a:lnSpc>
                <a:spcPct val="135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algn="just">
              <a:lnSpc>
                <a:spcPct val="135000"/>
              </a:lnSpc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-    does not = doesn’t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not = don’t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EA9BC3-9532-E136-DCF9-C5E3C6617954}"/>
              </a:ext>
            </a:extLst>
          </p:cNvPr>
          <p:cNvSpPr txBox="1"/>
          <p:nvPr/>
        </p:nvSpPr>
        <p:spPr>
          <a:xfrm>
            <a:off x="693504" y="537030"/>
            <a:ext cx="7792949" cy="4791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</a:pPr>
            <a:r>
              <a:rPr lang="en-US" sz="2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 HIỆN TẠI TIẾP DIỄN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35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 tả những hành động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 : 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US" sz="20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watching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TV now</a:t>
            </a:r>
            <a:r>
              <a:rPr lang="vi-V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35000"/>
              </a:lnSpc>
            </a:pP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1.Công </a:t>
            </a:r>
            <a:r>
              <a:rPr lang="en-US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35000"/>
              </a:lnSpc>
              <a:spcAft>
                <a:spcPts val="600"/>
              </a:spcAft>
            </a:pPr>
            <a:r>
              <a:rPr lang="en-US" sz="2000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0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(+)</a:t>
            </a:r>
          </a:p>
          <a:p>
            <a:pPr marL="457200" marR="0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(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+ am/is/ are + Ving (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ING)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35000"/>
              </a:lnSpc>
              <a:spcAft>
                <a:spcPts val="600"/>
              </a:spcAft>
            </a:pPr>
            <a:r>
              <a:rPr lang="en-US" sz="2000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0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(-)</a:t>
            </a:r>
          </a:p>
          <a:p>
            <a:pPr marL="457200" marR="0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 + am/is/ are + NOT+ Ving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35000"/>
              </a:lnSpc>
            </a:pPr>
            <a:r>
              <a:rPr lang="en-US" sz="2000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</a:t>
            </a:r>
            <a:r>
              <a:rPr lang="en-US" sz="20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(?) </a:t>
            </a:r>
          </a:p>
          <a:p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Am/Is/ Are + S + Ving …?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35000"/>
              </a:lnSpc>
            </a:pP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33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3283</TotalTime>
  <Words>2595</Words>
  <Application>Microsoft Office PowerPoint</Application>
  <PresentationFormat>On-screen Show (4:3)</PresentationFormat>
  <Paragraphs>316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ÔN TẬP CUỐI  KÌ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phan tú</cp:lastModifiedBy>
  <cp:revision>177</cp:revision>
  <dcterms:created xsi:type="dcterms:W3CDTF">2020-12-09T02:04:09Z</dcterms:created>
  <dcterms:modified xsi:type="dcterms:W3CDTF">2024-11-16T02:27:13Z</dcterms:modified>
</cp:coreProperties>
</file>