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1" r:id="rId2"/>
    <p:sldId id="354" r:id="rId3"/>
    <p:sldId id="281" r:id="rId4"/>
    <p:sldId id="338" r:id="rId5"/>
    <p:sldId id="340" r:id="rId6"/>
    <p:sldId id="341" r:id="rId7"/>
    <p:sldId id="352" r:id="rId8"/>
    <p:sldId id="313" r:id="rId9"/>
    <p:sldId id="353" r:id="rId10"/>
    <p:sldId id="314" r:id="rId11"/>
    <p:sldId id="33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0A9A5"/>
    <a:srgbClr val="FFDAAB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36" autoAdjust="0"/>
    <p:restoredTop sz="93076"/>
  </p:normalViewPr>
  <p:slideViewPr>
    <p:cSldViewPr snapToGrid="0" showGuides="1">
      <p:cViewPr varScale="1">
        <p:scale>
          <a:sx n="61" d="100"/>
          <a:sy n="61" d="100"/>
        </p:scale>
        <p:origin x="102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r>
            <a:rPr lang="en-US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r>
            <a:rPr lang="en-US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r>
            <a:rPr lang="en-US" dirty="0"/>
            <a:t>Project: A new festival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Vocabulary review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Grammar review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Project: A new festival</a:t>
          </a:r>
        </a:p>
      </dsp:txBody>
      <dsp:txXfrm>
        <a:off x="1022357" y="3496728"/>
        <a:ext cx="5153911" cy="75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09/03/2023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13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05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01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09/03/2023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3499" y="130933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9BCB6C7-B20C-4842-8CED-B55AFBFAC9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6714369"/>
              </p:ext>
            </p:extLst>
          </p:nvPr>
        </p:nvGraphicFramePr>
        <p:xfrm>
          <a:off x="2841038" y="2097363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3499" y="1309335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2212" y="2074469"/>
            <a:ext cx="8556568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Unit 10 – Getting started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50" y="3349977"/>
            <a:ext cx="3081461" cy="308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>
                <a:latin typeface="Calibri" panose="020F0502020204030204" pitchFamily="34" charset="0"/>
              </a:rPr>
              <a:t>sachmem.vn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>
                <a:latin typeface="Calibri" panose="020F0502020204030204" pitchFamily="34" charset="0"/>
              </a:rPr>
              <a:t>facebook.com/sachmem.vn</a:t>
            </a:r>
            <a:r>
              <a:rPr lang="en-GB" b="1" i="1" dirty="0" smtClean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310" y="504497"/>
            <a:ext cx="10899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FF0000"/>
                </a:solidFill>
              </a:rPr>
              <a:t>Unit 9</a:t>
            </a:r>
            <a:r>
              <a:rPr lang="en-US" sz="4800" b="1" dirty="0" smtClean="0">
                <a:solidFill>
                  <a:srgbClr val="FF0000"/>
                </a:solidFill>
              </a:rPr>
              <a:t>: </a:t>
            </a:r>
            <a:r>
              <a:rPr lang="en-US" sz="4800" b="1" dirty="0" err="1" smtClean="0">
                <a:solidFill>
                  <a:srgbClr val="FF0000"/>
                </a:solidFill>
              </a:rPr>
              <a:t>Con’t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4800" b="1" u="sng" dirty="0" smtClean="0">
                <a:solidFill>
                  <a:srgbClr val="FF0000"/>
                </a:solidFill>
              </a:rPr>
              <a:t>Lesson 4</a:t>
            </a:r>
            <a:r>
              <a:rPr lang="en-US" sz="4800" b="1" dirty="0" smtClean="0">
                <a:solidFill>
                  <a:srgbClr val="FF0000"/>
                </a:solidFill>
              </a:rPr>
              <a:t>:  LOOKING BACK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76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026" y="1375950"/>
            <a:ext cx="108403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Circle the correct words or phrases in brackets. 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D1F29E-4699-3446-B98F-1FF915AA8375}"/>
              </a:ext>
            </a:extLst>
          </p:cNvPr>
          <p:cNvSpPr/>
          <p:nvPr/>
        </p:nvSpPr>
        <p:spPr>
          <a:xfrm>
            <a:off x="804124" y="1962833"/>
            <a:ext cx="11044283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smtClean="0">
                <a:solidFill>
                  <a:srgbClr val="F7941E"/>
                </a:solidFill>
                <a:latin typeface="ChronicaPro"/>
              </a:rPr>
              <a:t>1. </a:t>
            </a:r>
            <a:r>
              <a:rPr lang="en-US" sz="2600" smtClean="0">
                <a:latin typeface="ChronicaPro"/>
              </a:rPr>
              <a:t>There </a:t>
            </a:r>
            <a:r>
              <a:rPr lang="en-US" sz="2600" dirty="0">
                <a:latin typeface="ChronicaPro"/>
              </a:rPr>
              <a:t>wasn’t a (</a:t>
            </a:r>
            <a:r>
              <a:rPr lang="en-US" sz="2600" i="1" dirty="0">
                <a:solidFill>
                  <a:srgbClr val="FF0000"/>
                </a:solidFill>
                <a:latin typeface="ChronicaPro"/>
              </a:rPr>
              <a:t>light / fireworks</a:t>
            </a:r>
            <a:r>
              <a:rPr lang="en-US" sz="2600" dirty="0">
                <a:latin typeface="ChronicaPro"/>
              </a:rPr>
              <a:t>) display on New Year’s Eve last year. </a:t>
            </a:r>
          </a:p>
          <a:p>
            <a:pPr>
              <a:lnSpc>
                <a:spcPct val="150000"/>
              </a:lnSpc>
            </a:pPr>
            <a:r>
              <a:rPr lang="en-US" sz="2600" b="1" smtClean="0">
                <a:solidFill>
                  <a:srgbClr val="F7941E"/>
                </a:solidFill>
                <a:latin typeface="ChronicaPro"/>
              </a:rPr>
              <a:t>2. </a:t>
            </a:r>
            <a:r>
              <a:rPr lang="en-US" sz="2600" smtClean="0">
                <a:latin typeface="ChronicaPro"/>
              </a:rPr>
              <a:t>She </a:t>
            </a:r>
            <a:r>
              <a:rPr lang="en-US" sz="2600" dirty="0">
                <a:latin typeface="ChronicaPro"/>
              </a:rPr>
              <a:t>was the best actress at the (</a:t>
            </a:r>
            <a:r>
              <a:rPr lang="en-US" sz="2600" i="1" dirty="0">
                <a:solidFill>
                  <a:srgbClr val="FF0000"/>
                </a:solidFill>
                <a:latin typeface="ChronicaPro"/>
              </a:rPr>
              <a:t>Cannes Film Festival / music festival</a:t>
            </a:r>
            <a:r>
              <a:rPr lang="en-US" sz="2600" dirty="0">
                <a:latin typeface="ChronicaPro"/>
              </a:rPr>
              <a:t>) last year. </a:t>
            </a:r>
          </a:p>
          <a:p>
            <a:pPr>
              <a:lnSpc>
                <a:spcPct val="150000"/>
              </a:lnSpc>
            </a:pPr>
            <a:r>
              <a:rPr lang="en-US" sz="2600" b="1" smtClean="0">
                <a:solidFill>
                  <a:srgbClr val="F7941E"/>
                </a:solidFill>
                <a:latin typeface="ChronicaPro"/>
              </a:rPr>
              <a:t>3. </a:t>
            </a:r>
            <a:r>
              <a:rPr lang="en-US" sz="2600" smtClean="0">
                <a:latin typeface="ChronicaPro"/>
              </a:rPr>
              <a:t>At </a:t>
            </a:r>
            <a:r>
              <a:rPr lang="en-US" sz="2600" dirty="0">
                <a:latin typeface="ChronicaPro"/>
              </a:rPr>
              <a:t>Easter, children enjoy (</a:t>
            </a:r>
            <a:r>
              <a:rPr lang="en-US" sz="2600" i="1" dirty="0">
                <a:solidFill>
                  <a:srgbClr val="FF0000"/>
                </a:solidFill>
                <a:latin typeface="ChronicaPro"/>
              </a:rPr>
              <a:t>painting / buying</a:t>
            </a:r>
            <a:r>
              <a:rPr lang="en-US" sz="2600" dirty="0">
                <a:latin typeface="ChronicaPro"/>
              </a:rPr>
              <a:t>) Easter eggs. </a:t>
            </a:r>
          </a:p>
          <a:p>
            <a:pPr>
              <a:lnSpc>
                <a:spcPct val="150000"/>
              </a:lnSpc>
            </a:pPr>
            <a:r>
              <a:rPr lang="en-US" sz="2600" b="1" smtClean="0">
                <a:solidFill>
                  <a:srgbClr val="F7941E"/>
                </a:solidFill>
                <a:latin typeface="ChronicaPro"/>
              </a:rPr>
              <a:t>4. </a:t>
            </a:r>
            <a:r>
              <a:rPr lang="en-US" sz="2600" smtClean="0">
                <a:latin typeface="ChronicaPro"/>
              </a:rPr>
              <a:t>People </a:t>
            </a:r>
            <a:r>
              <a:rPr lang="en-US" sz="2600" dirty="0">
                <a:latin typeface="ChronicaPro"/>
              </a:rPr>
              <a:t>prepare (</a:t>
            </a:r>
            <a:r>
              <a:rPr lang="en-US" sz="2600" i="1" dirty="0">
                <a:solidFill>
                  <a:srgbClr val="FF0000"/>
                </a:solidFill>
                <a:latin typeface="ChronicaPro"/>
              </a:rPr>
              <a:t>moon cakes / candy apples</a:t>
            </a:r>
            <a:r>
              <a:rPr lang="en-US" sz="2600" dirty="0">
                <a:latin typeface="ChronicaPro"/>
              </a:rPr>
              <a:t>) for Halloween. </a:t>
            </a:r>
          </a:p>
          <a:p>
            <a:pPr>
              <a:lnSpc>
                <a:spcPct val="150000"/>
              </a:lnSpc>
            </a:pPr>
            <a:r>
              <a:rPr lang="en-US" sz="2600" b="1" smtClean="0">
                <a:solidFill>
                  <a:srgbClr val="F7941E"/>
                </a:solidFill>
                <a:latin typeface="ChronicaPro"/>
              </a:rPr>
              <a:t>5. </a:t>
            </a:r>
            <a:r>
              <a:rPr lang="en-US" sz="2600" smtClean="0">
                <a:latin typeface="ChronicaPro"/>
              </a:rPr>
              <a:t>For </a:t>
            </a:r>
            <a:r>
              <a:rPr lang="en-US" sz="2600" dirty="0">
                <a:latin typeface="ChronicaPro"/>
              </a:rPr>
              <a:t>(</a:t>
            </a:r>
            <a:r>
              <a:rPr lang="en-US" sz="2600" i="1" dirty="0">
                <a:solidFill>
                  <a:srgbClr val="FF0000"/>
                </a:solidFill>
                <a:latin typeface="ChronicaPro"/>
              </a:rPr>
              <a:t>Thanksgiving / Tet</a:t>
            </a:r>
            <a:r>
              <a:rPr lang="en-US" sz="2600" dirty="0">
                <a:latin typeface="ChronicaPro"/>
              </a:rPr>
              <a:t>), people have a feast with turkey, cornbread, and sweet potatoes.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AA119F4-312A-3349-8ED7-F6C2796D7319}"/>
              </a:ext>
            </a:extLst>
          </p:cNvPr>
          <p:cNvSpPr/>
          <p:nvPr/>
        </p:nvSpPr>
        <p:spPr>
          <a:xfrm>
            <a:off x="4496697" y="2139709"/>
            <a:ext cx="1366221" cy="38727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561387B-13BD-E248-8391-5C2F6A38A588}"/>
              </a:ext>
            </a:extLst>
          </p:cNvPr>
          <p:cNvSpPr/>
          <p:nvPr/>
        </p:nvSpPr>
        <p:spPr>
          <a:xfrm>
            <a:off x="6111276" y="2734230"/>
            <a:ext cx="3111746" cy="38727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700A9AC-083A-4A42-B73F-DB8D3F378B25}"/>
              </a:ext>
            </a:extLst>
          </p:cNvPr>
          <p:cNvSpPr/>
          <p:nvPr/>
        </p:nvSpPr>
        <p:spPr>
          <a:xfrm>
            <a:off x="4977141" y="3950762"/>
            <a:ext cx="1243037" cy="38727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38F117C-6CB3-5F45-B3E2-89039F5CC3B6}"/>
              </a:ext>
            </a:extLst>
          </p:cNvPr>
          <p:cNvSpPr/>
          <p:nvPr/>
        </p:nvSpPr>
        <p:spPr>
          <a:xfrm>
            <a:off x="5745351" y="4522705"/>
            <a:ext cx="2010116" cy="38727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3D5D0E5-4FC2-D948-AA8E-E1D579A872B9}"/>
              </a:ext>
            </a:extLst>
          </p:cNvPr>
          <p:cNvSpPr/>
          <p:nvPr/>
        </p:nvSpPr>
        <p:spPr>
          <a:xfrm>
            <a:off x="1941689" y="5120839"/>
            <a:ext cx="2009422" cy="38727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7733" y="1380495"/>
            <a:ext cx="111495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Complete each sentence by filling in the blank with a word or phrase in the box. 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81E6A1-934A-B249-B211-2A6463009A45}"/>
              </a:ext>
            </a:extLst>
          </p:cNvPr>
          <p:cNvSpPr/>
          <p:nvPr/>
        </p:nvSpPr>
        <p:spPr>
          <a:xfrm>
            <a:off x="738369" y="2693430"/>
            <a:ext cx="1113550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smtClean="0">
                <a:latin typeface="Calibri" panose="020F0502020204030204" pitchFamily="34" charset="0"/>
                <a:cs typeface="Calibri" panose="020F0502020204030204" pitchFamily="34" charset="0"/>
              </a:rPr>
              <a:t>1. The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best part of the Mid-Autumn Festival is the performance of ___________. </a:t>
            </a:r>
          </a:p>
          <a:p>
            <a:pPr>
              <a:lnSpc>
                <a:spcPct val="150000"/>
              </a:lnSpc>
            </a:pPr>
            <a:r>
              <a:rPr lang="en-US" sz="2600" smtClean="0">
                <a:latin typeface="Calibri" panose="020F0502020204030204" pitchFamily="34" charset="0"/>
                <a:cs typeface="Calibri" panose="020F0502020204030204" pitchFamily="34" charset="0"/>
              </a:rPr>
              <a:t>2. There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sz="2600">
                <a:latin typeface="Calibri" panose="020F0502020204030204" pitchFamily="34" charset="0"/>
                <a:cs typeface="Calibri" panose="020F0502020204030204" pitchFamily="34" charset="0"/>
              </a:rPr>
              <a:t>flower </a:t>
            </a:r>
            <a:r>
              <a:rPr lang="en-US" sz="2600" smtClean="0">
                <a:latin typeface="Calibri" panose="020F0502020204030204" pitchFamily="34" charset="0"/>
                <a:cs typeface="Calibri" panose="020F0502020204030204" pitchFamily="34" charset="0"/>
              </a:rPr>
              <a:t>_________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in the Tulip Festival. </a:t>
            </a:r>
          </a:p>
          <a:p>
            <a:pPr>
              <a:lnSpc>
                <a:spcPct val="150000"/>
              </a:lnSpc>
            </a:pPr>
            <a:r>
              <a:rPr lang="en-US" sz="2600" smtClean="0">
                <a:latin typeface="Calibri" panose="020F0502020204030204" pitchFamily="34" charset="0"/>
                <a:cs typeface="Calibri" panose="020F0502020204030204" pitchFamily="34" charset="0"/>
              </a:rPr>
              <a:t>3. We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like to wear </a:t>
            </a:r>
            <a:r>
              <a:rPr lang="en-US" sz="2600">
                <a:latin typeface="Calibri" panose="020F0502020204030204" pitchFamily="34" charset="0"/>
                <a:cs typeface="Calibri" panose="020F0502020204030204" pitchFamily="34" charset="0"/>
              </a:rPr>
              <a:t>traditional </a:t>
            </a:r>
            <a:r>
              <a:rPr lang="en-US" sz="2600" smtClean="0">
                <a:latin typeface="Calibri" panose="020F0502020204030204" pitchFamily="34" charset="0"/>
                <a:cs typeface="Calibri" panose="020F0502020204030204" pitchFamily="34" charset="0"/>
              </a:rPr>
              <a:t>___________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at Tet. </a:t>
            </a:r>
          </a:p>
          <a:p>
            <a:pPr>
              <a:lnSpc>
                <a:spcPct val="150000"/>
              </a:lnSpc>
            </a:pPr>
            <a:r>
              <a:rPr lang="en-US" sz="2600" smtClean="0">
                <a:latin typeface="Calibri" panose="020F0502020204030204" pitchFamily="34" charset="0"/>
                <a:cs typeface="Calibri" panose="020F0502020204030204" pitchFamily="34" charset="0"/>
              </a:rPr>
              <a:t>4. One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of the symbols of Easter is the </a:t>
            </a:r>
            <a:r>
              <a:rPr lang="en-US" sz="2600">
                <a:latin typeface="Calibri" panose="020F0502020204030204" pitchFamily="34" charset="0"/>
                <a:cs typeface="Calibri" panose="020F0502020204030204" pitchFamily="34" charset="0"/>
              </a:rPr>
              <a:t>Easter </a:t>
            </a:r>
            <a:r>
              <a:rPr lang="en-US" sz="2600" smtClean="0">
                <a:latin typeface="Calibri" panose="020F0502020204030204" pitchFamily="34" charset="0"/>
                <a:cs typeface="Calibri" panose="020F0502020204030204" pitchFamily="34" charset="0"/>
              </a:rPr>
              <a:t>__________. 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600" smtClean="0">
                <a:latin typeface="Calibri" panose="020F0502020204030204" pitchFamily="34" charset="0"/>
                <a:cs typeface="Calibri" panose="020F0502020204030204" pitchFamily="34" charset="0"/>
              </a:rPr>
              <a:t>5. The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Twins Day Festival is the </a:t>
            </a:r>
            <a:r>
              <a:rPr lang="en-US" sz="2600">
                <a:latin typeface="Calibri" panose="020F0502020204030204" pitchFamily="34" charset="0"/>
                <a:cs typeface="Calibri" panose="020F0502020204030204" pitchFamily="34" charset="0"/>
              </a:rPr>
              <a:t>largest </a:t>
            </a:r>
            <a:r>
              <a:rPr lang="en-US" sz="2600" smtClean="0">
                <a:latin typeface="Calibri" panose="020F0502020204030204" pitchFamily="34" charset="0"/>
                <a:cs typeface="Calibri" panose="020F0502020204030204" pitchFamily="34" charset="0"/>
              </a:rPr>
              <a:t>___________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for twins in the world. 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A6B74CB-9C82-8D4E-96D9-59AE48B72DB8}"/>
              </a:ext>
            </a:extLst>
          </p:cNvPr>
          <p:cNvSpPr/>
          <p:nvPr/>
        </p:nvSpPr>
        <p:spPr>
          <a:xfrm>
            <a:off x="1259337" y="1961024"/>
            <a:ext cx="9628094" cy="50560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floats            Bunny            lion dances            costumes            gathering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4B4D46-EE70-4541-B040-1FA70F789D8B}"/>
              </a:ext>
            </a:extLst>
          </p:cNvPr>
          <p:cNvSpPr txBox="1"/>
          <p:nvPr/>
        </p:nvSpPr>
        <p:spPr>
          <a:xfrm>
            <a:off x="9737664" y="2829132"/>
            <a:ext cx="17306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lion dances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DA22C6-22BE-624D-A853-7E35A2C6718F}"/>
              </a:ext>
            </a:extLst>
          </p:cNvPr>
          <p:cNvSpPr txBox="1"/>
          <p:nvPr/>
        </p:nvSpPr>
        <p:spPr>
          <a:xfrm>
            <a:off x="3710001" y="3419617"/>
            <a:ext cx="10023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floats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3F31E1-2246-FD4E-ADD4-DFF8CE5B7F99}"/>
              </a:ext>
            </a:extLst>
          </p:cNvPr>
          <p:cNvSpPr txBox="1"/>
          <p:nvPr/>
        </p:nvSpPr>
        <p:spPr>
          <a:xfrm>
            <a:off x="4989613" y="4016935"/>
            <a:ext cx="15605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costumes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8ED5FA-47B7-2149-B6EA-A784E37E8D9F}"/>
              </a:ext>
            </a:extLst>
          </p:cNvPr>
          <p:cNvSpPr txBox="1"/>
          <p:nvPr/>
        </p:nvSpPr>
        <p:spPr>
          <a:xfrm>
            <a:off x="7085040" y="4639038"/>
            <a:ext cx="11413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Bunny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78E3AA-89AE-3846-841E-2B47F12F3B09}"/>
              </a:ext>
            </a:extLst>
          </p:cNvPr>
          <p:cNvSpPr txBox="1"/>
          <p:nvPr/>
        </p:nvSpPr>
        <p:spPr>
          <a:xfrm>
            <a:off x="6073384" y="5212811"/>
            <a:ext cx="15047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gathering</a:t>
            </a:r>
          </a:p>
        </p:txBody>
      </p:sp>
    </p:spTree>
    <p:extLst>
      <p:ext uri="{BB962C8B-B14F-4D97-AF65-F5344CB8AC3E}">
        <p14:creationId xmlns:p14="http://schemas.microsoft.com/office/powerpoint/2010/main" val="82381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9916" y="1189248"/>
            <a:ext cx="496020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Choose the correct question A or B. 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339681" y="11784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1E9F8E-F204-7F49-AD25-FE0903C525B7}"/>
              </a:ext>
            </a:extLst>
          </p:cNvPr>
          <p:cNvSpPr/>
          <p:nvPr/>
        </p:nvSpPr>
        <p:spPr>
          <a:xfrm>
            <a:off x="917651" y="1570697"/>
            <a:ext cx="96487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1.  A. </a:t>
            </a:r>
            <a:r>
              <a:rPr lang="en-US" sz="2400" dirty="0"/>
              <a:t>Did you go to the Lim Festival yesterday? </a:t>
            </a:r>
          </a:p>
          <a:p>
            <a:r>
              <a:rPr lang="en-US" sz="2400"/>
              <a:t>     </a:t>
            </a:r>
            <a:r>
              <a:rPr lang="en-US" sz="2400" smtClean="0"/>
              <a:t> </a:t>
            </a:r>
            <a:r>
              <a:rPr lang="en-US" sz="2400" b="1" smtClean="0"/>
              <a:t>B</a:t>
            </a:r>
            <a:r>
              <a:rPr lang="en-US" sz="2400" b="1" dirty="0"/>
              <a:t>. </a:t>
            </a:r>
            <a:r>
              <a:rPr lang="en-US" sz="2400" dirty="0"/>
              <a:t>Are you go to the Lim Festival </a:t>
            </a:r>
            <a:r>
              <a:rPr lang="en-US" sz="2400"/>
              <a:t>yesterday</a:t>
            </a:r>
            <a:r>
              <a:rPr lang="en-US" sz="2400" smtClean="0"/>
              <a:t>?</a:t>
            </a:r>
          </a:p>
          <a:p>
            <a:endParaRPr lang="en-US" sz="2400" smtClean="0"/>
          </a:p>
          <a:p>
            <a:r>
              <a:rPr lang="en-US" sz="2400" b="1" smtClean="0"/>
              <a:t>2</a:t>
            </a:r>
            <a:r>
              <a:rPr lang="en-US" sz="2400" b="1" dirty="0"/>
              <a:t>.  A. </a:t>
            </a:r>
            <a:r>
              <a:rPr lang="en-US" sz="2400" dirty="0"/>
              <a:t>Are they always celebrate the festival in May? </a:t>
            </a:r>
          </a:p>
          <a:p>
            <a:r>
              <a:rPr lang="en-US" sz="2400" dirty="0"/>
              <a:t>      </a:t>
            </a:r>
            <a:r>
              <a:rPr lang="en-US" sz="2400" b="1" dirty="0"/>
              <a:t>B. </a:t>
            </a:r>
            <a:r>
              <a:rPr lang="en-US" sz="2400" dirty="0"/>
              <a:t>Do they always celebrate the festival in May</a:t>
            </a:r>
            <a:r>
              <a:rPr lang="en-US" sz="2400"/>
              <a:t>? </a:t>
            </a:r>
            <a:endParaRPr lang="en-US" sz="2400" smtClean="0"/>
          </a:p>
          <a:p>
            <a:endParaRPr lang="en-US" sz="2400" smtClean="0"/>
          </a:p>
          <a:p>
            <a:r>
              <a:rPr lang="en-US" sz="2400" b="1" smtClean="0"/>
              <a:t>3</a:t>
            </a:r>
            <a:r>
              <a:rPr lang="en-US" sz="2400" b="1" dirty="0"/>
              <a:t>.  A. </a:t>
            </a:r>
            <a:r>
              <a:rPr lang="en-US" sz="2400" dirty="0"/>
              <a:t>Will you wear a costume for Halloween? </a:t>
            </a:r>
          </a:p>
          <a:p>
            <a:r>
              <a:rPr lang="en-US" sz="2400" b="1" dirty="0"/>
              <a:t>      B. </a:t>
            </a:r>
            <a:r>
              <a:rPr lang="en-US" sz="2400" dirty="0"/>
              <a:t>Will do you wear a costume for </a:t>
            </a:r>
            <a:r>
              <a:rPr lang="en-US" sz="2400"/>
              <a:t>Halloween</a:t>
            </a:r>
            <a:r>
              <a:rPr lang="en-US" sz="2400" smtClean="0"/>
              <a:t>?</a:t>
            </a:r>
          </a:p>
          <a:p>
            <a:endParaRPr lang="en-US" sz="2400" smtClean="0"/>
          </a:p>
          <a:p>
            <a:r>
              <a:rPr lang="en-US" sz="2400" b="1" smtClean="0"/>
              <a:t>4</a:t>
            </a:r>
            <a:r>
              <a:rPr lang="en-US" sz="2400" b="1" dirty="0"/>
              <a:t>.  A. </a:t>
            </a:r>
            <a:r>
              <a:rPr lang="en-US" sz="2400" dirty="0"/>
              <a:t>Does he interested in joining the festival?</a:t>
            </a:r>
          </a:p>
          <a:p>
            <a:r>
              <a:rPr lang="en-US" sz="2400" dirty="0"/>
              <a:t>      </a:t>
            </a:r>
            <a:r>
              <a:rPr lang="en-US" sz="2400" b="1" dirty="0"/>
              <a:t>B. </a:t>
            </a:r>
            <a:r>
              <a:rPr lang="en-US" sz="2400" dirty="0"/>
              <a:t>Is he interested in joining the </a:t>
            </a:r>
            <a:r>
              <a:rPr lang="en-US" sz="2400"/>
              <a:t>festival</a:t>
            </a:r>
            <a:r>
              <a:rPr lang="en-US" sz="2400" smtClean="0"/>
              <a:t>?</a:t>
            </a:r>
          </a:p>
          <a:p>
            <a:endParaRPr lang="en-US" sz="2400" smtClean="0"/>
          </a:p>
          <a:p>
            <a:r>
              <a:rPr lang="en-US" sz="2400" b="1" smtClean="0"/>
              <a:t>5</a:t>
            </a:r>
            <a:r>
              <a:rPr lang="en-US" sz="2400" b="1" dirty="0"/>
              <a:t>.  A. </a:t>
            </a:r>
            <a:r>
              <a:rPr lang="en-US" sz="2400" dirty="0"/>
              <a:t>Do people listen to traditional songs at the Hoi </a:t>
            </a:r>
            <a:r>
              <a:rPr lang="en-US" sz="2400" dirty="0" err="1"/>
              <a:t>Mua</a:t>
            </a:r>
            <a:r>
              <a:rPr lang="en-US" sz="2400" dirty="0"/>
              <a:t> Festival last year? </a:t>
            </a:r>
          </a:p>
          <a:p>
            <a:r>
              <a:rPr lang="en-US" sz="2400" dirty="0"/>
              <a:t>      </a:t>
            </a:r>
            <a:r>
              <a:rPr lang="en-US" sz="2400" b="1" dirty="0"/>
              <a:t>B. </a:t>
            </a:r>
            <a:r>
              <a:rPr lang="en-US" sz="2400" dirty="0"/>
              <a:t>Did people listen to traditional songs at the Hoi </a:t>
            </a:r>
            <a:r>
              <a:rPr lang="en-US" sz="2400" dirty="0" err="1"/>
              <a:t>Mua</a:t>
            </a:r>
            <a:r>
              <a:rPr lang="en-US" sz="2400" dirty="0"/>
              <a:t> Festival last year?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2466" y="10758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A29A36B-2A67-614A-934A-0B131F55254B}"/>
              </a:ext>
            </a:extLst>
          </p:cNvPr>
          <p:cNvSpPr/>
          <p:nvPr/>
        </p:nvSpPr>
        <p:spPr>
          <a:xfrm>
            <a:off x="1283349" y="1599994"/>
            <a:ext cx="419548" cy="3672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866FC0B-7DB9-8342-8386-F3162F0B3CCF}"/>
              </a:ext>
            </a:extLst>
          </p:cNvPr>
          <p:cNvSpPr/>
          <p:nvPr/>
        </p:nvSpPr>
        <p:spPr>
          <a:xfrm>
            <a:off x="1283349" y="3125495"/>
            <a:ext cx="419548" cy="3672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D3BBBCB-B5BE-B24F-9A11-F0AC25627AC5}"/>
              </a:ext>
            </a:extLst>
          </p:cNvPr>
          <p:cNvSpPr/>
          <p:nvPr/>
        </p:nvSpPr>
        <p:spPr>
          <a:xfrm>
            <a:off x="1283349" y="3787010"/>
            <a:ext cx="419548" cy="3672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67D0AA8-8E3F-064C-AAD1-83D06903E61F}"/>
              </a:ext>
            </a:extLst>
          </p:cNvPr>
          <p:cNvSpPr/>
          <p:nvPr/>
        </p:nvSpPr>
        <p:spPr>
          <a:xfrm>
            <a:off x="1283349" y="5278877"/>
            <a:ext cx="419548" cy="3672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D048D2A-3D35-E44A-A77B-961465F51C56}"/>
              </a:ext>
            </a:extLst>
          </p:cNvPr>
          <p:cNvSpPr/>
          <p:nvPr/>
        </p:nvSpPr>
        <p:spPr>
          <a:xfrm>
            <a:off x="1283349" y="6389114"/>
            <a:ext cx="419548" cy="3672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5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8591" y="1325607"/>
            <a:ext cx="727745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Answer the following questions about yourself.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487067" y="130355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0091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9833CB-3A8D-3D48-ACB6-8B064CEF140F}"/>
              </a:ext>
            </a:extLst>
          </p:cNvPr>
          <p:cNvSpPr/>
          <p:nvPr/>
        </p:nvSpPr>
        <p:spPr>
          <a:xfrm>
            <a:off x="1451886" y="2312783"/>
            <a:ext cx="865635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7941E"/>
                </a:solidFill>
                <a:latin typeface="ChronicaPro"/>
              </a:rPr>
              <a:t>1. </a:t>
            </a:r>
            <a:r>
              <a:rPr lang="en-US" sz="2800" dirty="0">
                <a:latin typeface="ChronicaPro"/>
              </a:rPr>
              <a:t>Are you interested in festivals?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7941E"/>
                </a:solidFill>
                <a:latin typeface="ChronicaPro"/>
              </a:rPr>
              <a:t>2. </a:t>
            </a:r>
            <a:r>
              <a:rPr lang="en-US" sz="2800" dirty="0">
                <a:latin typeface="ChronicaPro"/>
              </a:rPr>
              <a:t>Do you eat </a:t>
            </a:r>
            <a:r>
              <a:rPr lang="en-US" sz="2800" i="1" dirty="0">
                <a:latin typeface="ChronicaProBookIt"/>
              </a:rPr>
              <a:t>banh </a:t>
            </a:r>
            <a:r>
              <a:rPr lang="en-US" sz="2800" i="1" dirty="0" err="1">
                <a:latin typeface="ChronicaProBookIt"/>
              </a:rPr>
              <a:t>chung</a:t>
            </a:r>
            <a:r>
              <a:rPr lang="en-US" sz="2800" i="1" dirty="0">
                <a:latin typeface="ChronicaProBookIt"/>
              </a:rPr>
              <a:t> </a:t>
            </a:r>
            <a:r>
              <a:rPr lang="en-US" sz="2800" dirty="0">
                <a:latin typeface="ChronicaPro"/>
              </a:rPr>
              <a:t>at Tet?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7941E"/>
                </a:solidFill>
                <a:latin typeface="ChronicaPro"/>
              </a:rPr>
              <a:t>3. </a:t>
            </a:r>
            <a:r>
              <a:rPr lang="en-US" sz="2800" dirty="0">
                <a:latin typeface="ChronicaPro"/>
              </a:rPr>
              <a:t>Can you cook any traditional food?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7941E"/>
                </a:solidFill>
                <a:latin typeface="ChronicaPro"/>
              </a:rPr>
              <a:t>4. </a:t>
            </a:r>
            <a:r>
              <a:rPr lang="en-US" sz="2800" dirty="0">
                <a:latin typeface="ChronicaPro"/>
              </a:rPr>
              <a:t>Did you see a fireworks display last year?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7941E"/>
                </a:solidFill>
                <a:latin typeface="ChronicaPro"/>
              </a:rPr>
              <a:t>5. </a:t>
            </a:r>
            <a:r>
              <a:rPr lang="en-US" sz="2800" dirty="0">
                <a:latin typeface="ChronicaPro"/>
              </a:rPr>
              <a:t>Does your family gather together at Tet?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30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71242"/>
            <a:ext cx="1883767" cy="6301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35648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602593"/>
            <a:ext cx="1883767" cy="64202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4679232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3055" y="2126136"/>
            <a:ext cx="5465180" cy="114076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Circle the correct words or phrases in brackets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2: </a:t>
            </a:r>
            <a:r>
              <a:rPr lang="en-GB" dirty="0">
                <a:solidFill>
                  <a:schemeClr val="tx1"/>
                </a:solidFill>
              </a:rPr>
              <a:t>Complete each sentence by filling in the blank with a word or phrase in the box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547189"/>
            <a:ext cx="5465179" cy="82101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Choose the correct question A or B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4: </a:t>
            </a:r>
            <a:r>
              <a:rPr lang="en-GB" dirty="0">
                <a:solidFill>
                  <a:schemeClr val="tx1"/>
                </a:solidFill>
              </a:rPr>
              <a:t>Answer the following questions about yourself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586300"/>
            <a:ext cx="1304291" cy="77018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30908" y="2684187"/>
            <a:ext cx="1270807" cy="91840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672790" y="3923608"/>
            <a:ext cx="1304291" cy="7556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583056" y="4648493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Poster exhibition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293876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6018" y="1371300"/>
            <a:ext cx="56299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Think of a new festival that you would like to celebrate. Discuss the following points: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Name of the festival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Time and place of the festival </a:t>
            </a:r>
          </a:p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Festival </a:t>
            </a:r>
            <a:r>
              <a:rPr lang="en-US" sz="200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1169" y="459357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0465" y="448696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91169" y="334433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4703" y="325132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77680" y="141749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0465" y="131485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DC4E21-B3CB-4743-A803-5FDC9E755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689" y="2044112"/>
            <a:ext cx="6186311" cy="3811113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8B01AEB-8287-9F49-A891-FE810D556956}"/>
              </a:ext>
            </a:extLst>
          </p:cNvPr>
          <p:cNvSpPr/>
          <p:nvPr/>
        </p:nvSpPr>
        <p:spPr>
          <a:xfrm>
            <a:off x="391169" y="570799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80AEC5-7008-1443-B0B2-7C3003EB5635}"/>
              </a:ext>
            </a:extLst>
          </p:cNvPr>
          <p:cNvSpPr txBox="1"/>
          <p:nvPr/>
        </p:nvSpPr>
        <p:spPr>
          <a:xfrm>
            <a:off x="430465" y="560139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93904" y="5708939"/>
            <a:ext cx="337329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Vote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for the best poster.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20256" y="3247650"/>
            <a:ext cx="533756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Draw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pictures of the new festival or cut out pictures from magazines</a:t>
            </a: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03451" y="4593572"/>
            <a:ext cx="533756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smtClean="0">
                <a:latin typeface="Calibri" panose="020F0502020204030204" pitchFamily="34" charset="0"/>
                <a:cs typeface="Calibri" panose="020F0502020204030204" pitchFamily="34" charset="0"/>
              </a:rPr>
              <a:t>Present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your festival to the class</a:t>
            </a:r>
            <a:r>
              <a:rPr lang="en-US" sz="2400" b="1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400" b="1" dirty="0">
              <a:solidFill>
                <a:srgbClr val="2420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271242"/>
            <a:ext cx="1883767" cy="6301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356485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602593"/>
            <a:ext cx="1883767" cy="64202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4679232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3055" y="2126136"/>
            <a:ext cx="5465180" cy="114076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Circle the correct words or phrases in brackets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2: </a:t>
            </a:r>
            <a:r>
              <a:rPr lang="en-GB" dirty="0">
                <a:solidFill>
                  <a:schemeClr val="tx1"/>
                </a:solidFill>
              </a:rPr>
              <a:t>Complete each sentence by filling in the blank with a word or phrase in the box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547189"/>
            <a:ext cx="5465179" cy="82101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Choose the correct question A or B</a:t>
            </a:r>
            <a:r>
              <a:rPr lang="vi-VN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4: </a:t>
            </a:r>
            <a:r>
              <a:rPr lang="en-GB" dirty="0">
                <a:solidFill>
                  <a:schemeClr val="tx1"/>
                </a:solidFill>
              </a:rPr>
              <a:t>Answer the following questions about yourself</a:t>
            </a:r>
            <a:r>
              <a:rPr lang="vi-VN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586300"/>
            <a:ext cx="1304291" cy="77018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30908" y="2684187"/>
            <a:ext cx="1270807" cy="91840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672790" y="3923608"/>
            <a:ext cx="1304291" cy="7556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89023" y="5616087"/>
            <a:ext cx="1883767" cy="60409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730908" y="4990973"/>
            <a:ext cx="1270807" cy="6251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0310" y="5575652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3056" y="4648493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Poster exhibition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11891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3000</TotalTime>
  <Words>651</Words>
  <Application>Microsoft Office PowerPoint</Application>
  <PresentationFormat>Widescreen</PresentationFormat>
  <Paragraphs>106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Adobe Gothic Std B</vt:lpstr>
      <vt:lpstr>Arial</vt:lpstr>
      <vt:lpstr>Calibri</vt:lpstr>
      <vt:lpstr>Calibri Light</vt:lpstr>
      <vt:lpstr>ChronicaPro</vt:lpstr>
      <vt:lpstr>ChronicaProBookIt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USER</cp:lastModifiedBy>
  <cp:revision>164</cp:revision>
  <dcterms:created xsi:type="dcterms:W3CDTF">2020-12-09T02:04:09Z</dcterms:created>
  <dcterms:modified xsi:type="dcterms:W3CDTF">2023-03-09T06:27:22Z</dcterms:modified>
</cp:coreProperties>
</file>