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305" r:id="rId3"/>
    <p:sldId id="307" r:id="rId4"/>
    <p:sldId id="300" r:id="rId5"/>
    <p:sldId id="302" r:id="rId6"/>
    <p:sldId id="309" r:id="rId7"/>
    <p:sldId id="311" r:id="rId8"/>
    <p:sldId id="258" r:id="rId9"/>
    <p:sldId id="293" r:id="rId10"/>
    <p:sldId id="313" r:id="rId11"/>
    <p:sldId id="260" r:id="rId12"/>
    <p:sldId id="291" r:id="rId13"/>
    <p:sldId id="262" r:id="rId14"/>
    <p:sldId id="315" r:id="rId15"/>
    <p:sldId id="30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88EE"/>
    <a:srgbClr val="005AAB"/>
    <a:srgbClr val="60BC90"/>
    <a:srgbClr val="8FD0B1"/>
    <a:srgbClr val="A3E7FF"/>
    <a:srgbClr val="75DBFF"/>
    <a:srgbClr val="57B7FF"/>
    <a:srgbClr val="F16649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72"/>
      </p:cViewPr>
      <p:guideLst>
        <p:guide orient="horz" pos="223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50"/>
            <a:ext cx="8305800" cy="1143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48000"/>
            <a:ext cx="3810000" cy="3810000"/>
          </a:xfrm>
          <a:noFill/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086600" y="3733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love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65932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86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675382" cy="43954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Post reading.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024" y="1146048"/>
            <a:ext cx="846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1.Who  does Russ often go to Times Square to welcome the New Year?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736" y="1652016"/>
            <a:ext cx="8461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2. What do everybody do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when the clock strikes midnight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the USA?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024" y="2483013"/>
            <a:ext cx="8461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3. What does Wu  do   </a:t>
            </a:r>
            <a:r>
              <a:rPr lang="en-US" sz="2200" dirty="0">
                <a:latin typeface="Comic Sans MS" panose="030F0702030302020204" pitchFamily="66" charset="0"/>
              </a:rPr>
              <a:t>On New Year’s Day?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024" y="3379488"/>
            <a:ext cx="846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5. Where does Mai learn some customs about </a:t>
            </a:r>
            <a:r>
              <a:rPr lang="en-US" sz="2400" spc="-8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 from?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0096" y="4227188"/>
            <a:ext cx="75041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with his parents .</a:t>
            </a:r>
          </a:p>
          <a:p>
            <a:pPr marL="342900" indent="-342900">
              <a:buFontTx/>
              <a:buAutoNum type="arabicPeriod"/>
            </a:pP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Everybody cheers and sings.</a:t>
            </a:r>
          </a:p>
          <a:p>
            <a:pPr marL="342900" indent="-342900">
              <a:buFontTx/>
              <a:buAutoNum type="arabicPeriod"/>
            </a:pP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dress beautifully and go to his grandparents’ houses.</a:t>
            </a:r>
          </a:p>
          <a:p>
            <a:pPr marL="342900" indent="-342900">
              <a:buAutoNum type="arabicPeriod"/>
            </a:pPr>
            <a:r>
              <a:rPr lang="en-US" i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Yes, he does..</a:t>
            </a:r>
          </a:p>
          <a:p>
            <a:pPr marL="342900" indent="-342900">
              <a:buAutoNum type="arabicPeriod"/>
            </a:pPr>
            <a:r>
              <a:rPr lang="en-US" i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Her parents.</a:t>
            </a:r>
          </a:p>
          <a:p>
            <a:pPr marL="342900" indent="-342900">
              <a:buAutoNum type="arabicPeriod"/>
            </a:pPr>
            <a:r>
              <a:rPr lang="en-US" i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No. they aren’t . (Dogs are lucky animals.)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3024" y="3802946"/>
            <a:ext cx="4736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6. Are cats  lucky animals in Viet Nam? 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4592" y="402336"/>
            <a:ext cx="2840736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GAME: LUCKY NUMBER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024" y="2883711"/>
            <a:ext cx="846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4. Does Wu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go out and have a day full of fun  </a:t>
            </a:r>
            <a:r>
              <a:rPr lang="en-US" sz="2400" spc="-8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83997"/>
            <a:ext cx="531436" cy="516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7396" y="0"/>
            <a:ext cx="776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Test your memory! </a:t>
            </a:r>
          </a:p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) the things which appear in the passages, and cross (×) the ones which don’t.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6D4CB-7774-4DE9-A165-1A128898EA0C}"/>
              </a:ext>
            </a:extLst>
          </p:cNvPr>
          <p:cNvGrpSpPr/>
          <p:nvPr/>
        </p:nvGrpSpPr>
        <p:grpSpPr>
          <a:xfrm>
            <a:off x="1174028" y="1230116"/>
            <a:ext cx="2742242" cy="1172374"/>
            <a:chOff x="656791" y="1666874"/>
            <a:chExt cx="2742242" cy="11723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1" y="1666874"/>
              <a:ext cx="2637127" cy="99140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827313" y="1901536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 </a:t>
              </a:r>
              <a:r>
                <a:rPr lang="en-US" sz="2400"/>
                <a:t>Lucky money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2284121"/>
              <a:ext cx="471858" cy="55512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8C00F6-0125-4161-86DC-5AA9E37119F0}"/>
              </a:ext>
            </a:extLst>
          </p:cNvPr>
          <p:cNvGrpSpPr/>
          <p:nvPr/>
        </p:nvGrpSpPr>
        <p:grpSpPr>
          <a:xfrm>
            <a:off x="1174028" y="2544224"/>
            <a:ext cx="2742242" cy="1207873"/>
            <a:chOff x="656791" y="2984722"/>
            <a:chExt cx="2742242" cy="12078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1" y="2984722"/>
              <a:ext cx="2637127" cy="9914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3637468"/>
              <a:ext cx="471858" cy="555127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827312" y="3190163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 </a:t>
              </a:r>
              <a:r>
                <a:rPr lang="en-US" sz="2400"/>
                <a:t>A cat’s cry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74C93-2BB4-48B4-A528-FC56C32EFB89}"/>
              </a:ext>
            </a:extLst>
          </p:cNvPr>
          <p:cNvGrpSpPr/>
          <p:nvPr/>
        </p:nvGrpSpPr>
        <p:grpSpPr>
          <a:xfrm>
            <a:off x="1174027" y="3901311"/>
            <a:ext cx="2742243" cy="1026900"/>
            <a:chOff x="656790" y="4302570"/>
            <a:chExt cx="2742243" cy="10269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90" y="4302570"/>
              <a:ext cx="2637127" cy="9914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4774343"/>
              <a:ext cx="471858" cy="555127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27311" y="4557871"/>
              <a:ext cx="21652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 </a:t>
              </a:r>
              <a:r>
                <a:rPr lang="en-US" sz="2400" dirty="0"/>
                <a:t>fireworks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06824F-EB10-4E74-A98B-941A7F56CAA3}"/>
              </a:ext>
            </a:extLst>
          </p:cNvPr>
          <p:cNvGrpSpPr/>
          <p:nvPr/>
        </p:nvGrpSpPr>
        <p:grpSpPr>
          <a:xfrm>
            <a:off x="1174026" y="5183660"/>
            <a:ext cx="2742244" cy="1271116"/>
            <a:chOff x="656789" y="5558072"/>
            <a:chExt cx="2742244" cy="127111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789" y="5558072"/>
              <a:ext cx="2637127" cy="123758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175" y="6274061"/>
              <a:ext cx="471858" cy="555127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827311" y="5788051"/>
              <a:ext cx="21652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 </a:t>
              </a:r>
              <a:r>
                <a:rPr lang="en-US" sz="2400" dirty="0"/>
                <a:t>Cheering and   </a:t>
              </a:r>
            </a:p>
            <a:p>
              <a:r>
                <a:rPr lang="en-US" sz="2400" dirty="0"/>
                <a:t>     singing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F1A628-4D69-46B4-B344-7B36E64EEAD0}"/>
              </a:ext>
            </a:extLst>
          </p:cNvPr>
          <p:cNvGrpSpPr/>
          <p:nvPr/>
        </p:nvGrpSpPr>
        <p:grpSpPr>
          <a:xfrm>
            <a:off x="4964022" y="1198269"/>
            <a:ext cx="2883507" cy="1182907"/>
            <a:chOff x="5564302" y="1656341"/>
            <a:chExt cx="2883507" cy="118290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302" y="1656341"/>
              <a:ext cx="2883507" cy="9914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9032" y="2284121"/>
              <a:ext cx="471858" cy="555127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5704124" y="1890244"/>
              <a:ext cx="25090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 </a:t>
              </a:r>
              <a:r>
                <a:rPr lang="en-US" sz="2400" dirty="0"/>
                <a:t>A day full of fun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6AC027-FBD2-47E6-B7EF-4FD037F3D706}"/>
              </a:ext>
            </a:extLst>
          </p:cNvPr>
          <p:cNvGrpSpPr/>
          <p:nvPr/>
        </p:nvGrpSpPr>
        <p:grpSpPr>
          <a:xfrm>
            <a:off x="4987470" y="2581709"/>
            <a:ext cx="2891577" cy="1176158"/>
            <a:chOff x="5557836" y="2984722"/>
            <a:chExt cx="2891577" cy="117615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6" y="2984722"/>
              <a:ext cx="2873054" cy="104934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555" y="3605753"/>
              <a:ext cx="471858" cy="555127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728126" y="3111217"/>
              <a:ext cx="2401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 </a:t>
              </a:r>
              <a:r>
                <a:rPr lang="en-US" sz="2400" dirty="0"/>
                <a:t>Decorating the </a:t>
              </a:r>
            </a:p>
            <a:p>
              <a:r>
                <a:rPr lang="en-US" sz="2400" dirty="0"/>
                <a:t>      house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46737A-239B-4454-B024-398D2D47C550}"/>
              </a:ext>
            </a:extLst>
          </p:cNvPr>
          <p:cNvGrpSpPr/>
          <p:nvPr/>
        </p:nvGrpSpPr>
        <p:grpSpPr>
          <a:xfrm>
            <a:off x="4989073" y="3898462"/>
            <a:ext cx="2889974" cy="1064212"/>
            <a:chOff x="5557835" y="4302570"/>
            <a:chExt cx="2889974" cy="1064212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5" y="4302570"/>
              <a:ext cx="2873055" cy="9914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951" y="4811655"/>
              <a:ext cx="471858" cy="555127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5713415" y="4510606"/>
              <a:ext cx="2219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 </a:t>
              </a:r>
              <a:r>
                <a:rPr lang="en-US" sz="2400" dirty="0"/>
                <a:t>Saying wishes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00D40-16B4-42B3-97D2-9559856946D6}"/>
              </a:ext>
            </a:extLst>
          </p:cNvPr>
          <p:cNvGrpSpPr/>
          <p:nvPr/>
        </p:nvGrpSpPr>
        <p:grpSpPr>
          <a:xfrm>
            <a:off x="4989072" y="5274674"/>
            <a:ext cx="2889975" cy="1050827"/>
            <a:chOff x="5557834" y="5620418"/>
            <a:chExt cx="2889975" cy="105082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34" y="5620418"/>
              <a:ext cx="2873056" cy="99140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951" y="6116118"/>
              <a:ext cx="471858" cy="555127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5685930" y="5788051"/>
              <a:ext cx="2614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h. </a:t>
              </a:r>
              <a:r>
                <a:rPr lang="en-US" sz="2400"/>
                <a:t>Visiting relatives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13BE60-7536-4E96-9223-0199BF63925C}"/>
              </a:ext>
            </a:extLst>
          </p:cNvPr>
          <p:cNvSpPr txBox="1"/>
          <p:nvPr/>
        </p:nvSpPr>
        <p:spPr>
          <a:xfrm>
            <a:off x="3417415" y="4404843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D57FF-53A6-4AE2-B6D7-A4CA69CC37D5}"/>
              </a:ext>
            </a:extLst>
          </p:cNvPr>
          <p:cNvSpPr txBox="1"/>
          <p:nvPr/>
        </p:nvSpPr>
        <p:spPr>
          <a:xfrm>
            <a:off x="3452339" y="5881085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0CC7CB-F019-4B76-8670-C7493E19FB44}"/>
              </a:ext>
            </a:extLst>
          </p:cNvPr>
          <p:cNvSpPr txBox="1"/>
          <p:nvPr/>
        </p:nvSpPr>
        <p:spPr>
          <a:xfrm>
            <a:off x="7417763" y="5770374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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A2B600-5E2A-4A69-A541-38EB62FE84D8}"/>
              </a:ext>
            </a:extLst>
          </p:cNvPr>
          <p:cNvSpPr txBox="1"/>
          <p:nvPr/>
        </p:nvSpPr>
        <p:spPr>
          <a:xfrm>
            <a:off x="3427492" y="1863600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CBB944-0601-4153-A046-61289C3243A8}"/>
              </a:ext>
            </a:extLst>
          </p:cNvPr>
          <p:cNvSpPr txBox="1"/>
          <p:nvPr/>
        </p:nvSpPr>
        <p:spPr>
          <a:xfrm>
            <a:off x="3427493" y="3215899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0EA2EA-F7D7-43F5-BAF8-8612F91E6CEE}"/>
              </a:ext>
            </a:extLst>
          </p:cNvPr>
          <p:cNvSpPr txBox="1"/>
          <p:nvPr/>
        </p:nvSpPr>
        <p:spPr>
          <a:xfrm>
            <a:off x="7385219" y="4424746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9943ED-B1CF-4C9F-B21C-E53B92075F46}"/>
              </a:ext>
            </a:extLst>
          </p:cNvPr>
          <p:cNvSpPr txBox="1"/>
          <p:nvPr/>
        </p:nvSpPr>
        <p:spPr>
          <a:xfrm>
            <a:off x="7336452" y="1840934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41A88F-7D6D-4A7F-92A0-73C9DA3DDA8E}"/>
              </a:ext>
            </a:extLst>
          </p:cNvPr>
          <p:cNvSpPr txBox="1"/>
          <p:nvPr/>
        </p:nvSpPr>
        <p:spPr>
          <a:xfrm>
            <a:off x="7383680" y="3238679"/>
            <a:ext cx="49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7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04651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6619" y="535877"/>
            <a:ext cx="822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Work in groups. These are some activities from the reading passages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Tell your group if you do them during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54727" y="1440872"/>
            <a:ext cx="154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6770" y="2148193"/>
            <a:ext cx="591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to Times Square to welcome the New Year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35066" y="2744353"/>
            <a:ext cx="4156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6770" y="2473247"/>
            <a:ext cx="7475982" cy="4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en-US" sz="2400" i="1" dirty="0">
                <a:solidFill>
                  <a:srgbClr val="FF0000"/>
                </a:solidFill>
              </a:rPr>
              <a:t>I don’t go to Time Square to welcome the New Year.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066" y="35156"/>
            <a:ext cx="29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II. Speaking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80757" y="3169396"/>
            <a:ext cx="4931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1. watch fireworks on New Year’s Eve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0757" y="3624945"/>
            <a:ext cx="487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2. sing when the New Year comes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758" y="4086610"/>
            <a:ext cx="358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get lucky money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757" y="4479567"/>
            <a:ext cx="365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4. go out and have fun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8204" y="4850650"/>
            <a:ext cx="332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5.  dress beautifully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4780" y="5307988"/>
            <a:ext cx="3539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6. buy salt for happiness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8484" y="4194047"/>
            <a:ext cx="3807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I often go out and have fun with my friends at </a:t>
            </a:r>
            <a:r>
              <a:rPr lang="en-US" sz="2000" i="1" dirty="0" err="1">
                <a:solidFill>
                  <a:srgbClr val="FF0000"/>
                </a:solidFill>
              </a:rPr>
              <a:t>Tet</a:t>
            </a:r>
            <a:r>
              <a:rPr lang="en-US" sz="2000" i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I dress beautifully </a:t>
            </a:r>
            <a:r>
              <a:rPr lang="en-US" sz="20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On New Year’s Day</a:t>
            </a:r>
            <a:r>
              <a:rPr lang="en-US" sz="2000" i="1" dirty="0">
                <a:solidFill>
                  <a:srgbClr val="FF0000"/>
                </a:solidFill>
              </a:rPr>
              <a:t> .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</a:rPr>
              <a:t>I don’t 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watch fireworks on New Year’s Eve.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……………………….</a:t>
            </a:r>
          </a:p>
          <a:p>
            <a:pPr marL="285750" indent="-285750">
              <a:buFontTx/>
              <a:buChar char="-"/>
            </a:pPr>
            <a:endParaRPr lang="en-GB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8" y="182506"/>
            <a:ext cx="495676" cy="49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95650" y="182506"/>
            <a:ext cx="6986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Read the list and discuss what you should or shouldn’t do at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657"/>
            <a:ext cx="2822983" cy="259727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79783" y="3317844"/>
            <a:ext cx="2743200" cy="807624"/>
          </a:xfrm>
          <a:prstGeom prst="wedgeEllipseCallout">
            <a:avLst>
              <a:gd name="adj1" fmla="val 10606"/>
              <a:gd name="adj2" fmla="val 71591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6542" y="3493795"/>
            <a:ext cx="264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002060"/>
                </a:solidFill>
                <a:latin typeface="Comic Sans MS" panose="030F0702030302020204" pitchFamily="66" charset="0"/>
              </a:rPr>
              <a:t>Hey, you shouldn’t eat all that </a:t>
            </a:r>
            <a:r>
              <a:rPr lang="en-US" sz="1600" i="1">
                <a:solidFill>
                  <a:srgbClr val="002060"/>
                </a:solidFill>
                <a:latin typeface="Comic Sans MS" panose="030F0702030302020204" pitchFamily="66" charset="0"/>
              </a:rPr>
              <a:t>banh chung</a:t>
            </a:r>
            <a:r>
              <a:rPr lang="en-US" sz="160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727" y="987413"/>
            <a:ext cx="417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break things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make a wish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dress beautifully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say “have fun!” to friends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help decorate our houses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1588" y="1080931"/>
            <a:ext cx="4177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/>
              <a:t>play games all night</a:t>
            </a:r>
          </a:p>
          <a:p>
            <a:pPr marL="285750" indent="-285750">
              <a:buFontTx/>
              <a:buChar char="-"/>
            </a:pPr>
            <a:r>
              <a:rPr lang="en-US" sz="2400"/>
              <a:t>invite friends home</a:t>
            </a:r>
          </a:p>
          <a:p>
            <a:pPr marL="285750" indent="-285750">
              <a:buFontTx/>
              <a:buChar char="-"/>
            </a:pPr>
            <a:r>
              <a:rPr lang="en-US" sz="2400"/>
              <a:t>ask for lucky money</a:t>
            </a:r>
          </a:p>
          <a:p>
            <a:pPr marL="285750" indent="-285750">
              <a:buFontTx/>
              <a:buChar char="-"/>
            </a:pPr>
            <a:r>
              <a:rPr lang="en-US" sz="2400"/>
              <a:t>play loud music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6224" y="2976812"/>
            <a:ext cx="1856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Example 1: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9781" y="3445494"/>
            <a:ext cx="5694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A: </a:t>
            </a:r>
            <a:r>
              <a:rPr lang="en-US" sz="2000" dirty="0"/>
              <a:t>We should dress beautifully at </a:t>
            </a:r>
            <a:r>
              <a:rPr lang="en-US" sz="2000" dirty="0" err="1"/>
              <a:t>Tet</a:t>
            </a:r>
            <a:r>
              <a:rPr lang="en-US" sz="2000" dirty="0"/>
              <a:t>.</a:t>
            </a:r>
          </a:p>
          <a:p>
            <a:r>
              <a:rPr lang="en-US" sz="2000" b="1" i="1" dirty="0"/>
              <a:t>B:  </a:t>
            </a:r>
            <a:r>
              <a:rPr lang="en-US" sz="2000" dirty="0"/>
              <a:t>I agree. Should we ask for lucky money?</a:t>
            </a:r>
          </a:p>
          <a:p>
            <a:r>
              <a:rPr lang="en-US" sz="2000" b="1" i="1" dirty="0"/>
              <a:t>C:  </a:t>
            </a:r>
            <a:r>
              <a:rPr lang="en-US" sz="2000" dirty="0"/>
              <a:t>No, we shouldn’t.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6279" y="4942772"/>
            <a:ext cx="5159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A: </a:t>
            </a:r>
            <a:r>
              <a:rPr lang="en-US" sz="2000" dirty="0"/>
              <a:t> Should we  break things at </a:t>
            </a:r>
            <a:r>
              <a:rPr lang="en-US" sz="2000" dirty="0" err="1"/>
              <a:t>Tet</a:t>
            </a:r>
            <a:r>
              <a:rPr lang="en-US" sz="2000" dirty="0"/>
              <a:t>.</a:t>
            </a:r>
          </a:p>
          <a:p>
            <a:r>
              <a:rPr lang="en-US" sz="2000" b="1" i="1" dirty="0"/>
              <a:t>B:  </a:t>
            </a:r>
            <a:r>
              <a:rPr lang="en-US" sz="2000" dirty="0"/>
              <a:t>No, we shouldn’t. We should make a wish.</a:t>
            </a:r>
          </a:p>
          <a:p>
            <a:r>
              <a:rPr lang="en-US" sz="2000" b="1" i="1" dirty="0"/>
              <a:t>C:  </a:t>
            </a:r>
            <a:r>
              <a:rPr lang="en-US" sz="2000" dirty="0"/>
              <a:t>yes, I agree.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568" y="1756952"/>
            <a:ext cx="9326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b="1" dirty="0"/>
              <a:t>Complete the conversations with the provided words / sentences. </a:t>
            </a:r>
          </a:p>
          <a:p>
            <a:r>
              <a:rPr lang="en-GB" sz="2400" b="1" dirty="0"/>
              <a:t>Then practise speaking them.</a:t>
            </a:r>
          </a:p>
          <a:p>
            <a:endParaRPr lang="en-GB" dirty="0"/>
          </a:p>
          <a:p>
            <a:r>
              <a:rPr lang="en-GB" sz="2400" dirty="0" err="1"/>
              <a:t>Phong</a:t>
            </a:r>
            <a:r>
              <a:rPr lang="en-GB" sz="2400" dirty="0"/>
              <a:t>:      When shall we (1)…………….	our grandparents, Dad?</a:t>
            </a:r>
          </a:p>
          <a:p>
            <a:r>
              <a:rPr lang="en-GB" sz="2400" dirty="0"/>
              <a:t>Dad:        On the second day of </a:t>
            </a:r>
            <a:r>
              <a:rPr lang="en-GB" sz="2400" dirty="0" err="1"/>
              <a:t>Tet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Phong</a:t>
            </a:r>
            <a:r>
              <a:rPr lang="en-GB" sz="2400" dirty="0"/>
              <a:t>:      Hurrah! Will we (2)…………….	long?</a:t>
            </a:r>
          </a:p>
          <a:p>
            <a:r>
              <a:rPr lang="en-GB" sz="2400" dirty="0"/>
              <a:t>Dad:         For two days. Do you (3)………………………. any plans? </a:t>
            </a:r>
          </a:p>
          <a:p>
            <a:r>
              <a:rPr lang="en-GB" sz="2400" dirty="0" err="1"/>
              <a:t>Phong</a:t>
            </a:r>
            <a:r>
              <a:rPr lang="en-GB" sz="2400" dirty="0"/>
              <a:t>:     Yeah … I’ll (4)………….my cousins a surprise. </a:t>
            </a:r>
          </a:p>
          <a:p>
            <a:r>
              <a:rPr lang="en-GB" sz="2400" dirty="0"/>
              <a:t>Dad:          Good. We will (5)………………..	busy but happy.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2675382" cy="43954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* Post speaking.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3456" y="999744"/>
            <a:ext cx="5047488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Give	visit	stay	be	have</a:t>
            </a:r>
          </a:p>
        </p:txBody>
      </p:sp>
    </p:spTree>
    <p:extLst>
      <p:ext uri="{BB962C8B-B14F-4D97-AF65-F5344CB8AC3E}">
        <p14:creationId xmlns:p14="http://schemas.microsoft.com/office/powerpoint/2010/main" val="72140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34400" cy="6248400"/>
          </a:xfrm>
          <a:prstGeom prst="roundRect">
            <a:avLst>
              <a:gd name="adj" fmla="val 31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62015" y="3810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for attending ours! </a:t>
            </a:r>
          </a:p>
        </p:txBody>
      </p:sp>
      <p:pic>
        <p:nvPicPr>
          <p:cNvPr id="2" name="Movie_000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066800" y="1143000"/>
            <a:ext cx="7086600" cy="4572000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57307" y="5943600"/>
            <a:ext cx="58293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Good bye for now!</a:t>
            </a:r>
          </a:p>
        </p:txBody>
      </p:sp>
    </p:spTree>
    <p:extLst>
      <p:ext uri="{BB962C8B-B14F-4D97-AF65-F5344CB8AC3E}">
        <p14:creationId xmlns:p14="http://schemas.microsoft.com/office/powerpoint/2010/main" val="41103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_00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1658114" y="463296"/>
            <a:ext cx="5925310" cy="424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961888" y="4857750"/>
            <a:ext cx="2389632" cy="16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9" y="5022342"/>
            <a:ext cx="2365245" cy="144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4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5F09FF9-0191-4569-B78F-48793BDA2A9E}"/>
              </a:ext>
            </a:extLst>
          </p:cNvPr>
          <p:cNvSpPr txBox="1"/>
          <p:nvPr/>
        </p:nvSpPr>
        <p:spPr>
          <a:xfrm>
            <a:off x="3496351" y="2501064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84B1"/>
                </a:solidFill>
              </a:rPr>
              <a:t>b. </a:t>
            </a:r>
            <a:r>
              <a:rPr lang="en-US" sz="2800"/>
              <a:t>ring bells 108 times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B6D40D-5D44-4442-B4C6-9D347D6923D2}"/>
              </a:ext>
            </a:extLst>
          </p:cNvPr>
          <p:cNvSpPr txBox="1"/>
          <p:nvPr/>
        </p:nvSpPr>
        <p:spPr>
          <a:xfrm>
            <a:off x="3532927" y="3425401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c. </a:t>
            </a:r>
            <a:r>
              <a:rPr lang="en-US" sz="2800" dirty="0"/>
              <a:t>throw coins into a river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6BEEF-E098-4C67-945B-6E1DD87576A6}"/>
              </a:ext>
            </a:extLst>
          </p:cNvPr>
          <p:cNvSpPr txBox="1"/>
          <p:nvPr/>
        </p:nvSpPr>
        <p:spPr>
          <a:xfrm>
            <a:off x="3545118" y="5168257"/>
            <a:ext cx="5196546" cy="1384995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4B1"/>
                </a:solidFill>
              </a:rPr>
              <a:t>e. -</a:t>
            </a:r>
            <a:r>
              <a:rPr lang="en-US" sz="2800" dirty="0">
                <a:latin typeface="Calibri" pitchFamily="34" charset="0"/>
              </a:rPr>
              <a:t>Watching firework and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Calibri" pitchFamily="34" charset="0"/>
              </a:rPr>
              <a:t>celebrating parties and special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736" y="1617289"/>
            <a:ext cx="1786016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1. </a:t>
            </a:r>
            <a:r>
              <a:rPr lang="en-US" sz="2800" dirty="0"/>
              <a:t>Japan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736" y="3630135"/>
            <a:ext cx="1786016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3. </a:t>
            </a:r>
            <a:r>
              <a:rPr lang="en-US" sz="2800" dirty="0"/>
              <a:t>Spain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112" y="2654500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2</a:t>
            </a:r>
            <a:r>
              <a:rPr lang="en-US" sz="2800" dirty="0"/>
              <a:t>. The USA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736" y="4551501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4. </a:t>
            </a:r>
            <a:r>
              <a:rPr lang="en-US" sz="2800" dirty="0"/>
              <a:t>Romania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736" y="5552736"/>
            <a:ext cx="1893062" cy="52322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5. </a:t>
            </a:r>
            <a:r>
              <a:rPr lang="en-US" sz="2800" dirty="0"/>
              <a:t>Thailand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695" y="4246237"/>
            <a:ext cx="4937760" cy="640080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d. </a:t>
            </a:r>
            <a:r>
              <a:rPr lang="en-US" sz="2800" dirty="0"/>
              <a:t>Throw water on other people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699588-A961-42B8-8E87-70E017611D77}"/>
              </a:ext>
            </a:extLst>
          </p:cNvPr>
          <p:cNvSpPr/>
          <p:nvPr/>
        </p:nvSpPr>
        <p:spPr>
          <a:xfrm>
            <a:off x="420736" y="720056"/>
            <a:ext cx="237744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Countries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7841F1-66FD-4BBE-AA11-19CD0187C248}"/>
              </a:ext>
            </a:extLst>
          </p:cNvPr>
          <p:cNvSpPr/>
          <p:nvPr/>
        </p:nvSpPr>
        <p:spPr>
          <a:xfrm>
            <a:off x="3642655" y="729481"/>
            <a:ext cx="4937760" cy="640080"/>
          </a:xfrm>
          <a:prstGeom prst="rect">
            <a:avLst/>
          </a:prstGeom>
          <a:solidFill>
            <a:srgbClr val="73C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97E7FF-B078-4404-B101-7B138178A036}"/>
              </a:ext>
            </a:extLst>
          </p:cNvPr>
          <p:cNvSpPr/>
          <p:nvPr/>
        </p:nvSpPr>
        <p:spPr>
          <a:xfrm>
            <a:off x="3520735" y="1617295"/>
            <a:ext cx="4937760" cy="640074"/>
          </a:xfrm>
          <a:prstGeom prst="rect">
            <a:avLst/>
          </a:prstGeom>
          <a:noFill/>
          <a:ln w="19050">
            <a:solidFill>
              <a:srgbClr val="47B7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4B1"/>
                </a:solidFill>
              </a:rPr>
              <a:t>a. </a:t>
            </a:r>
            <a:r>
              <a:rPr lang="en-US" sz="2800" dirty="0">
                <a:solidFill>
                  <a:schemeClr val="tx1"/>
                </a:solidFill>
              </a:rPr>
              <a:t>put 12 grapes in the mouth</a:t>
            </a:r>
          </a:p>
        </p:txBody>
      </p:sp>
      <p:sp>
        <p:nvSpPr>
          <p:cNvPr id="3" name="Rectangle 2"/>
          <p:cNvSpPr/>
          <p:nvPr/>
        </p:nvSpPr>
        <p:spPr>
          <a:xfrm>
            <a:off x="478648" y="139412"/>
            <a:ext cx="3670300" cy="49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MATCHING</a:t>
            </a:r>
            <a:endParaRPr lang="en-GB" sz="3600" b="1" dirty="0"/>
          </a:p>
        </p:txBody>
      </p:sp>
      <p:cxnSp>
        <p:nvCxnSpPr>
          <p:cNvPr id="18" name="Straight Arrow Connector 17"/>
          <p:cNvCxnSpPr>
            <a:stCxn id="5" idx="3"/>
          </p:cNvCxnSpPr>
          <p:nvPr/>
        </p:nvCxnSpPr>
        <p:spPr>
          <a:xfrm>
            <a:off x="2206752" y="1878899"/>
            <a:ext cx="1313983" cy="8155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200656" y="2140509"/>
            <a:ext cx="1231392" cy="1684993"/>
          </a:xfrm>
          <a:prstGeom prst="straightConnector1">
            <a:avLst/>
          </a:prstGeom>
          <a:ln w="38100">
            <a:solidFill>
              <a:srgbClr val="005AA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7" idx="3"/>
          </p:cNvCxnSpPr>
          <p:nvPr/>
        </p:nvCxnSpPr>
        <p:spPr>
          <a:xfrm>
            <a:off x="2274174" y="2916110"/>
            <a:ext cx="1222177" cy="28550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3"/>
            <a:endCxn id="21" idx="1"/>
          </p:cNvCxnSpPr>
          <p:nvPr/>
        </p:nvCxnSpPr>
        <p:spPr>
          <a:xfrm flipV="1">
            <a:off x="2313798" y="3745441"/>
            <a:ext cx="1219129" cy="10676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9" idx="3"/>
            <a:endCxn id="13" idx="1"/>
          </p:cNvCxnSpPr>
          <p:nvPr/>
        </p:nvCxnSpPr>
        <p:spPr>
          <a:xfrm flipV="1">
            <a:off x="2313798" y="4566277"/>
            <a:ext cx="1267897" cy="124806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3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8390" y="762930"/>
            <a:ext cx="72240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u="sng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UNIT 6</a:t>
            </a: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OUR TET HOLIDAY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00301" y="2184054"/>
            <a:ext cx="559117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FF00"/>
                </a:solidFill>
              </a:rPr>
              <a:t>LESSON 5</a:t>
            </a:r>
            <a:r>
              <a:rPr lang="en-US" sz="3600" b="1" dirty="0">
                <a:solidFill>
                  <a:srgbClr val="FFFF00"/>
                </a:solidFill>
              </a:rPr>
              <a:t>: SKILL 1</a:t>
            </a:r>
            <a:endParaRPr lang="en-GB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1575" y="1122345"/>
            <a:ext cx="290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strike midnight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574" y="1741457"/>
            <a:ext cx="3012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light up (v):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1574" y="2347402"/>
            <a:ext cx="4280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cheer (v):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938849"/>
            <a:ext cx="2602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custom (n):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3541778"/>
            <a:ext cx="284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enough 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deter):</a:t>
            </a:r>
            <a:endParaRPr lang="en-US" sz="28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786" y="1133465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điểm nửa đêm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88433" y="1797356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hiếu 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2505" y="2347402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reo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9461" y="293884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6770" y="3496877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1574" y="612989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New words: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4159" y="4065398"/>
            <a:ext cx="2501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salt (n)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816" y="4102022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chuông 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49" y="64477"/>
            <a:ext cx="688121" cy="45971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9949" y="5307907"/>
            <a:ext cx="22018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poor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36606" y="5344531"/>
            <a:ext cx="3262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#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7663" y="4740931"/>
            <a:ext cx="2916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cry sound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phrn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47744" y="4777555"/>
            <a:ext cx="338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8" y="1524748"/>
            <a:ext cx="3413840" cy="20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008" y="1524748"/>
            <a:ext cx="2422827" cy="227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94" y="1478552"/>
            <a:ext cx="2774956" cy="224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02" y="2058966"/>
            <a:ext cx="3136238" cy="223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o-keu-meo-me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4194" y="28685"/>
            <a:ext cx="609600" cy="6096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02270" y="5291631"/>
            <a:ext cx="1793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rich</a:t>
            </a:r>
          </a:p>
        </p:txBody>
      </p:sp>
    </p:spTree>
    <p:extLst>
      <p:ext uri="{BB962C8B-B14F-4D97-AF65-F5344CB8AC3E}">
        <p14:creationId xmlns:p14="http://schemas.microsoft.com/office/powerpoint/2010/main" val="2820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14" grpId="0"/>
      <p:bldP spid="21" grpId="0"/>
      <p:bldP spid="24" grpId="0"/>
      <p:bldP spid="25" grpId="0"/>
      <p:bldP spid="26" grpId="0"/>
      <p:bldP spid="27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641669" y="273367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2657856" y="111062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 up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6309360" y="4425466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051560" y="442546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enough</a:t>
            </a:r>
            <a:r>
              <a:rPr lang="en-US" sz="2800" b="1" spc="-1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574869" y="3236080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cheer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2273286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custom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785616" y="4897676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cry sound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309360" y="2741302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desert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840" y="134112"/>
            <a:ext cx="4023360" cy="658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* Checking vocab</a:t>
            </a:r>
            <a:endParaRPr lang="en-GB" sz="4000" b="1" dirty="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242560" y="1110622"/>
            <a:ext cx="2133600" cy="1447800"/>
          </a:xfrm>
          <a:prstGeom prst="ellipse">
            <a:avLst/>
          </a:prstGeom>
          <a:solidFill>
            <a:srgbClr val="7030A0">
              <a:alpha val="53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strike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midnight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ong-nu-than-tu-do-cua-my-bi-doa-danh-bom-du-khach-phai-so-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7" y="4265468"/>
            <a:ext cx="2579445" cy="1975945"/>
          </a:xfrm>
          <a:prstGeom prst="roundRect">
            <a:avLst>
              <a:gd name="adj" fmla="val 6872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greatwall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039" y="4292213"/>
            <a:ext cx="2685870" cy="1949200"/>
          </a:xfrm>
          <a:prstGeom prst="roundRect">
            <a:avLst>
              <a:gd name="adj" fmla="val 63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chua1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6458" y="4441294"/>
            <a:ext cx="2832597" cy="1800119"/>
          </a:xfrm>
          <a:prstGeom prst="roundRect">
            <a:avLst>
              <a:gd name="adj" fmla="val 72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474" y="281138"/>
            <a:ext cx="1484374" cy="2110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58" y="258931"/>
            <a:ext cx="1452854" cy="21324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74" y="192004"/>
            <a:ext cx="1509802" cy="2310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447" y="6113721"/>
            <a:ext cx="44040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869" y="6272798"/>
            <a:ext cx="5334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9262" y="6298010"/>
            <a:ext cx="4572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947" y="2512668"/>
            <a:ext cx="5072875" cy="1077218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is his/ her name?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Where is he/ she from?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227" y="540308"/>
            <a:ext cx="3779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Children in different countries are talking about their New Year.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947" y="-44467"/>
            <a:ext cx="204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I. </a:t>
            </a:r>
            <a:r>
              <a:rPr lang="en-US" sz="3200" b="1" u="sng" dirty="0">
                <a:solidFill>
                  <a:srgbClr val="0084B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9331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 0.10986 L -0.37709 0.260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7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-0.12604 L -0.25938 0.2761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0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10129 L -0.11701 0.292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9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9" y="552750"/>
            <a:ext cx="518606" cy="461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734784" y="552750"/>
            <a:ext cx="834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passages and decide who says sentences 1 – 5.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7738" y="1213793"/>
            <a:ext cx="8811189" cy="1569792"/>
            <a:chOff x="-665018" y="1352567"/>
            <a:chExt cx="9809018" cy="1707522"/>
          </a:xfrm>
        </p:grpSpPr>
        <p:sp>
          <p:nvSpPr>
            <p:cNvPr id="7" name="Rounded Rectangle 6"/>
            <p:cNvSpPr/>
            <p:nvPr/>
          </p:nvSpPr>
          <p:spPr>
            <a:xfrm>
              <a:off x="-665018" y="1366085"/>
              <a:ext cx="9809018" cy="16940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83" y="1352567"/>
              <a:ext cx="1413524" cy="14307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514041" y="2598617"/>
              <a:ext cx="2193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Times New Roman" pitchFamily="18" charset="0"/>
                  <a:cs typeface="Times New Roman" pitchFamily="18" charset="0"/>
                </a:rPr>
                <a:t>Russ – the USA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53491" y="1490428"/>
              <a:ext cx="712816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>
                  <a:latin typeface="Comic Sans MS" panose="030F0702030302020204" pitchFamily="66" charset="0"/>
                </a:rPr>
                <a:t>I often go to Times Square with my parents to welcome the New Year. When the clock strikes midnight, </a:t>
              </a:r>
              <a:r>
                <a:rPr lang="en-US" sz="2200" dirty="0" err="1">
                  <a:latin typeface="Comic Sans MS" panose="030F0702030302020204" pitchFamily="66" charset="0"/>
                </a:rPr>
                <a:t>colourful</a:t>
              </a:r>
              <a:r>
                <a:rPr lang="en-US" sz="2200" dirty="0">
                  <a:latin typeface="Comic Sans MS" panose="030F0702030302020204" pitchFamily="66" charset="0"/>
                </a:rPr>
                <a:t> fireworks light up the sky. Everybody cheers and sings.</a:t>
              </a:r>
            </a:p>
          </p:txBody>
        </p:sp>
        <p:sp>
          <p:nvSpPr>
            <p:cNvPr id="18" name="Flowchart: Delay 17"/>
            <p:cNvSpPr/>
            <p:nvPr/>
          </p:nvSpPr>
          <p:spPr>
            <a:xfrm>
              <a:off x="-186826" y="1490297"/>
              <a:ext cx="416783" cy="385085"/>
            </a:xfrm>
            <a:prstGeom prst="flowChartDelay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5946" y="2762038"/>
            <a:ext cx="8772981" cy="1771543"/>
            <a:chOff x="-665018" y="1124821"/>
            <a:chExt cx="9809018" cy="1771543"/>
          </a:xfrm>
        </p:grpSpPr>
        <p:sp>
          <p:nvSpPr>
            <p:cNvPr id="21" name="Rounded Rectangle 20"/>
            <p:cNvSpPr/>
            <p:nvPr/>
          </p:nvSpPr>
          <p:spPr>
            <a:xfrm>
              <a:off x="-665018" y="1204724"/>
              <a:ext cx="9809018" cy="16916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82" y="1124821"/>
              <a:ext cx="1413524" cy="143071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629063" y="2403521"/>
              <a:ext cx="19716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Comic Sans MS" panose="030F0702030302020204" pitchFamily="66" charset="0"/>
                </a:defRPr>
              </a:lvl1pPr>
            </a:lstStyle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Wu - China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23071" y="1258950"/>
              <a:ext cx="712816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200" dirty="0">
                  <a:latin typeface="Comic Sans MS" panose="030F0702030302020204" pitchFamily="66" charset="0"/>
                </a:rPr>
                <a:t>On New Year’s Day, we dress beautifully and go to our grandparents’ houses. We wish them Happy New Year and they give us lucky money. Then we go out and have a day full of fun. </a:t>
              </a:r>
            </a:p>
          </p:txBody>
        </p:sp>
        <p:sp>
          <p:nvSpPr>
            <p:cNvPr id="25" name="Flowchart: Delay 24"/>
            <p:cNvSpPr/>
            <p:nvPr/>
          </p:nvSpPr>
          <p:spPr>
            <a:xfrm>
              <a:off x="-153983" y="1295526"/>
              <a:ext cx="416783" cy="385085"/>
            </a:xfrm>
            <a:prstGeom prst="flowChartDelay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/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8102" y="4717469"/>
            <a:ext cx="8822297" cy="1752072"/>
            <a:chOff x="-665018" y="1144292"/>
            <a:chExt cx="9892143" cy="1752072"/>
          </a:xfrm>
        </p:grpSpPr>
        <p:sp>
          <p:nvSpPr>
            <p:cNvPr id="27" name="Rounded Rectangle 26"/>
            <p:cNvSpPr/>
            <p:nvPr/>
          </p:nvSpPr>
          <p:spPr>
            <a:xfrm>
              <a:off x="-665018" y="1204724"/>
              <a:ext cx="9809018" cy="1691640"/>
            </a:xfrm>
            <a:prstGeom prst="roundRect">
              <a:avLst/>
            </a:prstGeom>
            <a:solidFill>
              <a:srgbClr val="75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68" y="1144292"/>
              <a:ext cx="1413523" cy="143071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-613766" y="2483260"/>
              <a:ext cx="2193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Comic Sans MS" panose="030F0702030302020204" pitchFamily="66" charset="0"/>
                </a:defRPr>
              </a:lvl1pPr>
            </a:lstStyle>
            <a:p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Mai – Viet Nam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53490" y="1282932"/>
              <a:ext cx="727363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spc="-80" dirty="0">
                  <a:latin typeface="Comic Sans MS" panose="030F0702030302020204" pitchFamily="66" charset="0"/>
                </a:rPr>
                <a:t>I learn some customs about </a:t>
              </a:r>
              <a:r>
                <a:rPr lang="en-US" sz="2200" spc="-80" dirty="0" err="1">
                  <a:latin typeface="Comic Sans MS" panose="030F0702030302020204" pitchFamily="66" charset="0"/>
                </a:rPr>
                <a:t>Tet</a:t>
              </a:r>
              <a:r>
                <a:rPr lang="en-US" sz="2200" spc="-80" dirty="0">
                  <a:latin typeface="Comic Sans MS" panose="030F0702030302020204" pitchFamily="66" charset="0"/>
                </a:rPr>
                <a:t> from my parents. People give rice to wish for enough food and buy salt to wish for good luck. Dogs are lucky animals but cats are not. A cat’s cry sounds like "poor" in Vietnamese.</a:t>
              </a:r>
            </a:p>
          </p:txBody>
        </p:sp>
        <p:sp>
          <p:nvSpPr>
            <p:cNvPr id="31" name="Flowchart: Delay 30"/>
            <p:cNvSpPr/>
            <p:nvPr/>
          </p:nvSpPr>
          <p:spPr>
            <a:xfrm>
              <a:off x="-160160" y="1257713"/>
              <a:ext cx="416783" cy="385085"/>
            </a:xfrm>
            <a:prstGeom prst="flowChartDelay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/>
                <a:t>c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5947" y="-44467"/>
            <a:ext cx="204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4B1"/>
                </a:solidFill>
              </a:rPr>
              <a:t>I. </a:t>
            </a:r>
            <a:r>
              <a:rPr lang="en-US" sz="3200" b="1" u="sng" dirty="0">
                <a:solidFill>
                  <a:srgbClr val="0084B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8977" y="457200"/>
            <a:ext cx="6806046" cy="768927"/>
            <a:chOff x="883227" y="457200"/>
            <a:chExt cx="6806046" cy="76892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883227" y="457200"/>
              <a:ext cx="6806046" cy="768927"/>
            </a:xfrm>
            <a:prstGeom prst="rect">
              <a:avLst/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69027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 </a:t>
              </a:r>
              <a:r>
                <a:rPr lang="en-US" sz="2400" b="1" dirty="0"/>
                <a:t>Russ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4136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 </a:t>
              </a:r>
              <a:r>
                <a:rPr lang="en-US" sz="2400" b="1"/>
                <a:t>Wu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39245" y="610830"/>
              <a:ext cx="154824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 </a:t>
              </a:r>
              <a:r>
                <a:rPr lang="en-US" sz="2400" b="1"/>
                <a:t>Mai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00642"/>
              </p:ext>
            </p:extLst>
          </p:nvPr>
        </p:nvGraphicFramePr>
        <p:xfrm>
          <a:off x="881495" y="1619920"/>
          <a:ext cx="7381009" cy="416213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16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6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68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Statements</a:t>
                      </a: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70C0"/>
                          </a:solidFill>
                        </a:rPr>
                        <a:t>Who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Dogs are lucky animals.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We welcome the New</a:t>
                      </a:r>
                      <a:r>
                        <a:rPr lang="en-US" sz="2400" baseline="0"/>
                        <a:t> Year at Times Square.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Children get lucky money.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We give rice to wish</a:t>
                      </a:r>
                      <a:r>
                        <a:rPr lang="en-US" sz="2400" baseline="0"/>
                        <a:t> for enough food.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89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baseline="0"/>
                        <a:t> Children fress beautifully.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F188E0-0C85-4C60-9A6E-5ED745880AAC}"/>
              </a:ext>
            </a:extLst>
          </p:cNvPr>
          <p:cNvSpPr txBox="1"/>
          <p:nvPr/>
        </p:nvSpPr>
        <p:spPr>
          <a:xfrm>
            <a:off x="7371904" y="317961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928D4-5F1C-4DC3-A8A7-CE6817569EC4}"/>
              </a:ext>
            </a:extLst>
          </p:cNvPr>
          <p:cNvSpPr txBox="1"/>
          <p:nvPr/>
        </p:nvSpPr>
        <p:spPr>
          <a:xfrm>
            <a:off x="7387934" y="3910232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AED55A-1E98-45CF-A4D1-8401EE379EE1}"/>
              </a:ext>
            </a:extLst>
          </p:cNvPr>
          <p:cNvSpPr txBox="1"/>
          <p:nvPr/>
        </p:nvSpPr>
        <p:spPr>
          <a:xfrm>
            <a:off x="7399154" y="4631405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AEE5D-DFC9-485A-8C1D-56C47DE7C862}"/>
              </a:ext>
            </a:extLst>
          </p:cNvPr>
          <p:cNvSpPr txBox="1"/>
          <p:nvPr/>
        </p:nvSpPr>
        <p:spPr>
          <a:xfrm>
            <a:off x="7399154" y="532292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6289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1723</TotalTime>
  <Words>965</Words>
  <Application>Microsoft Office PowerPoint</Application>
  <PresentationFormat>On-screen Show (4:3)</PresentationFormat>
  <Paragraphs>161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Post reading.</vt:lpstr>
      <vt:lpstr>PowerPoint Presentation</vt:lpstr>
      <vt:lpstr>PowerPoint Presentation</vt:lpstr>
      <vt:lpstr>PowerPoint Presentation</vt:lpstr>
      <vt:lpstr>* Post speaking.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PC</cp:lastModifiedBy>
  <cp:revision>139</cp:revision>
  <dcterms:created xsi:type="dcterms:W3CDTF">2020-12-09T02:04:09Z</dcterms:created>
  <dcterms:modified xsi:type="dcterms:W3CDTF">2021-08-23T11:49:49Z</dcterms:modified>
</cp:coreProperties>
</file>