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6" r:id="rId2"/>
    <p:sldId id="284" r:id="rId3"/>
    <p:sldId id="285" r:id="rId4"/>
    <p:sldId id="288" r:id="rId5"/>
    <p:sldId id="290" r:id="rId6"/>
    <p:sldId id="258" r:id="rId7"/>
    <p:sldId id="259" r:id="rId8"/>
    <p:sldId id="260" r:id="rId9"/>
    <p:sldId id="261" r:id="rId10"/>
    <p:sldId id="291" r:id="rId11"/>
    <p:sldId id="263" r:id="rId12"/>
    <p:sldId id="295" r:id="rId13"/>
    <p:sldId id="293" r:id="rId14"/>
    <p:sldId id="29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A55E"/>
    <a:srgbClr val="EF5F88"/>
    <a:srgbClr val="FAC5BE"/>
    <a:srgbClr val="3BBEF3"/>
    <a:srgbClr val="F490AD"/>
    <a:srgbClr val="0EAAAE"/>
    <a:srgbClr val="F47A69"/>
    <a:srgbClr val="F15945"/>
    <a:srgbClr val="F8ACA2"/>
    <a:srgbClr val="F09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59" d="100"/>
          <a:sy n="59" d="100"/>
        </p:scale>
        <p:origin x="144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DemThanhPhoDaySao.mid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9456"/>
            <a:ext cx="8363712" cy="625449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object 2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8912" y="256032"/>
            <a:ext cx="8168640" cy="6230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60986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92587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6" y="167185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7142"/>
          <a:stretch/>
        </p:blipFill>
        <p:spPr>
          <a:xfrm>
            <a:off x="262183" y="2419554"/>
            <a:ext cx="1886221" cy="12255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306"/>
          <a:stretch/>
        </p:blipFill>
        <p:spPr>
          <a:xfrm>
            <a:off x="2543025" y="2419554"/>
            <a:ext cx="2026227" cy="12255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42" y="2419554"/>
            <a:ext cx="1838694" cy="12255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24" y="2419554"/>
            <a:ext cx="1847539" cy="12255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3" y="4451105"/>
            <a:ext cx="1994907" cy="13246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19" y="4443178"/>
            <a:ext cx="1994907" cy="1329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55" y="4451105"/>
            <a:ext cx="1990669" cy="13246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10774"/>
          <a:stretch/>
        </p:blipFill>
        <p:spPr>
          <a:xfrm>
            <a:off x="7059053" y="4451105"/>
            <a:ext cx="1872510" cy="132200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182C84-8061-47C1-B574-0AD30BA7EF47}"/>
              </a:ext>
            </a:extLst>
          </p:cNvPr>
          <p:cNvGrpSpPr/>
          <p:nvPr/>
        </p:nvGrpSpPr>
        <p:grpSpPr>
          <a:xfrm>
            <a:off x="373960" y="3734614"/>
            <a:ext cx="1493887" cy="461665"/>
            <a:chOff x="1685581" y="5618602"/>
            <a:chExt cx="1493887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29FA98-EEF1-4339-9AFD-2A08C27AAE90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2BB100-EFD8-4634-9521-6BC5EC85117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992BE4-F2FF-4A5E-A011-404A05E6BC0C}"/>
              </a:ext>
            </a:extLst>
          </p:cNvPr>
          <p:cNvGrpSpPr/>
          <p:nvPr/>
        </p:nvGrpSpPr>
        <p:grpSpPr>
          <a:xfrm>
            <a:off x="2621583" y="3734613"/>
            <a:ext cx="1493887" cy="461665"/>
            <a:chOff x="1685581" y="5618602"/>
            <a:chExt cx="1493887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9B5A26-3A7F-4B53-A800-43F7D34F790A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8B596CA-77C7-4EEE-A658-36BE1599EBC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061D72-A84D-455D-8973-88A9F6944EE5}"/>
              </a:ext>
            </a:extLst>
          </p:cNvPr>
          <p:cNvGrpSpPr/>
          <p:nvPr/>
        </p:nvGrpSpPr>
        <p:grpSpPr>
          <a:xfrm>
            <a:off x="4872242" y="3734614"/>
            <a:ext cx="1493887" cy="461665"/>
            <a:chOff x="1685581" y="5618602"/>
            <a:chExt cx="1493887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3B359F-C4A0-4FA6-9A0B-5614531E281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E876289-C5FA-484D-93C7-E0137DCCE782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36FC918-458E-4D64-A9FE-BBB15013ABFE}"/>
              </a:ext>
            </a:extLst>
          </p:cNvPr>
          <p:cNvGrpSpPr/>
          <p:nvPr/>
        </p:nvGrpSpPr>
        <p:grpSpPr>
          <a:xfrm>
            <a:off x="7175467" y="3734613"/>
            <a:ext cx="1493887" cy="461665"/>
            <a:chOff x="1685581" y="5618602"/>
            <a:chExt cx="149388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D74EAE-B629-41ED-851E-F94FB0063DB4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8C94F2E-1A38-428D-98A1-B56522D94C44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BD1923-C78E-4AC1-B375-DE4EED516CD3}"/>
              </a:ext>
            </a:extLst>
          </p:cNvPr>
          <p:cNvGrpSpPr/>
          <p:nvPr/>
        </p:nvGrpSpPr>
        <p:grpSpPr>
          <a:xfrm>
            <a:off x="336626" y="5871670"/>
            <a:ext cx="1493887" cy="461665"/>
            <a:chOff x="1685581" y="5618602"/>
            <a:chExt cx="1493887" cy="46166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33C561-42F4-4586-9328-AE8FA6BE26F3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E25383A-F52C-46E4-BAFF-6F7BA8F1CC7F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441E5E-2C8F-4346-AB5F-2181A88CC995}"/>
              </a:ext>
            </a:extLst>
          </p:cNvPr>
          <p:cNvGrpSpPr/>
          <p:nvPr/>
        </p:nvGrpSpPr>
        <p:grpSpPr>
          <a:xfrm>
            <a:off x="2584249" y="5871669"/>
            <a:ext cx="1493887" cy="461665"/>
            <a:chOff x="1685581" y="5618602"/>
            <a:chExt cx="1493887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072171-A108-4FD0-949E-73B736D48F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A8DA5DE-FE00-4B5A-9CD3-32DD6CCE99B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3A7BB2-2C52-4B77-B544-7404DF392385}"/>
              </a:ext>
            </a:extLst>
          </p:cNvPr>
          <p:cNvGrpSpPr/>
          <p:nvPr/>
        </p:nvGrpSpPr>
        <p:grpSpPr>
          <a:xfrm>
            <a:off x="4834908" y="5871670"/>
            <a:ext cx="1493887" cy="461665"/>
            <a:chOff x="1685581" y="5618602"/>
            <a:chExt cx="1493887" cy="46166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E7B5A7-C2FE-4260-9140-E1C9F35EDB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C68C085-C057-4690-933B-78300735A72D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26A4BA-FB34-448C-977A-F903068EACEE}"/>
              </a:ext>
            </a:extLst>
          </p:cNvPr>
          <p:cNvGrpSpPr/>
          <p:nvPr/>
        </p:nvGrpSpPr>
        <p:grpSpPr>
          <a:xfrm>
            <a:off x="7138133" y="5871669"/>
            <a:ext cx="1493887" cy="461665"/>
            <a:chOff x="1685581" y="5618602"/>
            <a:chExt cx="1493887" cy="46166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0F86364-1A24-4937-9D8D-53A2681F544B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13DD76C-3350-414E-A510-D423630A4FC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1080763" y="1176681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 </a:t>
            </a:r>
            <a:r>
              <a:rPr lang="en-US" sz="2400" dirty="0"/>
              <a:t>mountain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80763" y="1630417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 </a:t>
            </a:r>
            <a:r>
              <a:rPr lang="en-US" sz="2400" dirty="0"/>
              <a:t>river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959731" y="1184610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400" dirty="0"/>
              <a:t>waterfall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959731" y="1638346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 </a:t>
            </a:r>
            <a:r>
              <a:rPr lang="en-US" sz="2400" dirty="0"/>
              <a:t>forest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838699" y="1192539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 </a:t>
            </a:r>
            <a:r>
              <a:rPr lang="en-US" sz="2400" dirty="0"/>
              <a:t>cave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96255" y="1654204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6. </a:t>
            </a:r>
            <a:r>
              <a:rPr lang="en-US" sz="2400" dirty="0"/>
              <a:t>desert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717667" y="1189126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 </a:t>
            </a:r>
            <a:r>
              <a:rPr lang="en-US" sz="2400" dirty="0"/>
              <a:t>beach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717667" y="1642862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 </a:t>
            </a:r>
            <a:r>
              <a:rPr lang="en-US" sz="2400" dirty="0"/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27835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2 -0.01596 L -0.46944 0.287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47" y="15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3284E-6 L -0.41997 0.289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7" y="14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5883E-6 L 0.01042 0.344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6716E-6 L 0.67726 0.283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4" y="141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9556E-7 L -0.27066 0.661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33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86772E-6 L 0.16806 0.656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3" y="328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66512E-6 L 0.21076 0.5996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29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00648E-6 L 0.05225 0.6618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33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38671"/>
            <a:ext cx="538313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2906393" y="138671"/>
            <a:ext cx="5850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Choose the correct answer to each of the questions.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38672"/>
            <a:ext cx="1829210" cy="5628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95132" y="1906714"/>
            <a:ext cx="2111832" cy="461665"/>
            <a:chOff x="1230086" y="1785257"/>
            <a:chExt cx="2111832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Con Dao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49870" y="1900376"/>
            <a:ext cx="2049781" cy="461665"/>
            <a:chOff x="1230086" y="1785257"/>
            <a:chExt cx="2049781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1668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Son </a:t>
              </a:r>
              <a:r>
                <a:rPr lang="en-US" sz="2400" dirty="0" err="1"/>
                <a:t>Doong</a:t>
              </a:r>
              <a:endParaRPr 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7111" y="2451437"/>
            <a:ext cx="7180427" cy="461665"/>
            <a:chOff x="369902" y="2142097"/>
            <a:chExt cx="718042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Mount Fansipan?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24493" y="2929495"/>
            <a:ext cx="1796143" cy="461665"/>
            <a:chOff x="1230086" y="1785257"/>
            <a:chExt cx="1796143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Lao Cai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54907" y="2923157"/>
            <a:ext cx="2349641" cy="461665"/>
            <a:chOff x="1230086" y="1785257"/>
            <a:chExt cx="2349641" cy="461665"/>
          </a:xfrm>
        </p:grpSpPr>
        <p:sp>
          <p:nvSpPr>
            <p:cNvPr id="30" name="TextBox 2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11086" y="1785257"/>
              <a:ext cx="1968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Quang Binh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17111" y="3463330"/>
            <a:ext cx="7061016" cy="470318"/>
            <a:chOff x="363373" y="4026312"/>
            <a:chExt cx="7061016" cy="470318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3" y="4026312"/>
              <a:ext cx="6586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is a national park?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428780" y="4007688"/>
            <a:ext cx="3374583" cy="461665"/>
            <a:chOff x="1230086" y="1785257"/>
            <a:chExt cx="337458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Thong Nhat Park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65884" y="4001350"/>
            <a:ext cx="3002378" cy="461665"/>
            <a:chOff x="1230086" y="1785257"/>
            <a:chExt cx="3002378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Cat Tien Park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27997" y="4604605"/>
            <a:ext cx="6869272" cy="470318"/>
            <a:chOff x="363373" y="3312302"/>
            <a:chExt cx="6869272" cy="470318"/>
          </a:xfrm>
        </p:grpSpPr>
        <p:sp>
          <p:nvSpPr>
            <p:cNvPr id="52" name="TextBox 51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wonders is a cave?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417049" y="5105225"/>
            <a:ext cx="2688784" cy="461665"/>
            <a:chOff x="1230086" y="1785257"/>
            <a:chExt cx="2688784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Cuc Phuong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168229" y="5088263"/>
            <a:ext cx="2057642" cy="461665"/>
            <a:chOff x="1230086" y="1785257"/>
            <a:chExt cx="2057642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6766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Nha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84453" y="1449445"/>
            <a:ext cx="6973597" cy="470318"/>
            <a:chOff x="363373" y="1262747"/>
            <a:chExt cx="6973597" cy="470318"/>
          </a:xfrm>
        </p:grpSpPr>
        <p:sp>
          <p:nvSpPr>
            <p:cNvPr id="66" name="TextBox 65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is an island in Viet Nam?</a:t>
              </a:r>
              <a:endParaRPr lang="en-US" sz="2400" i="1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038883" y="5693177"/>
            <a:ext cx="6869272" cy="470318"/>
            <a:chOff x="363373" y="3312302"/>
            <a:chExt cx="6869272" cy="470318"/>
          </a:xfrm>
        </p:grpSpPr>
        <p:sp>
          <p:nvSpPr>
            <p:cNvPr id="71" name="TextBox 70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waterfall is in Cao Bang?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427931" y="6193797"/>
            <a:ext cx="3356954" cy="461665"/>
            <a:chOff x="1230086" y="1785257"/>
            <a:chExt cx="3356954" cy="461665"/>
          </a:xfrm>
        </p:grpSpPr>
        <p:sp>
          <p:nvSpPr>
            <p:cNvPr id="74" name="TextBox 7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611086" y="1785257"/>
              <a:ext cx="2975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Giang</a:t>
              </a:r>
              <a:r>
                <a:rPr lang="en-US" sz="2400" dirty="0"/>
                <a:t> </a:t>
              </a:r>
              <a:r>
                <a:rPr lang="en-US" sz="2400" dirty="0" err="1"/>
                <a:t>Dien</a:t>
              </a:r>
              <a:r>
                <a:rPr lang="en-US" sz="2400" dirty="0"/>
                <a:t> Waterfall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152895" y="6176835"/>
            <a:ext cx="2975954" cy="461665"/>
            <a:chOff x="1230086" y="1785257"/>
            <a:chExt cx="2975954" cy="461665"/>
          </a:xfrm>
        </p:grpSpPr>
        <p:sp>
          <p:nvSpPr>
            <p:cNvPr id="77" name="TextBox 7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11085" y="1785257"/>
              <a:ext cx="2594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Ban </a:t>
              </a:r>
              <a:r>
                <a:rPr lang="en-US" sz="2400" dirty="0" err="1"/>
                <a:t>Gioc</a:t>
              </a:r>
              <a:r>
                <a:rPr lang="en-US" sz="2400" dirty="0"/>
                <a:t> Waterfall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D6B2AB9-E690-4E42-8FB3-614B40F25288}"/>
              </a:ext>
            </a:extLst>
          </p:cNvPr>
          <p:cNvSpPr/>
          <p:nvPr/>
        </p:nvSpPr>
        <p:spPr>
          <a:xfrm>
            <a:off x="1405595" y="1891064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CBE6D32-4454-4B30-AC61-7CE012EA41B1}"/>
              </a:ext>
            </a:extLst>
          </p:cNvPr>
          <p:cNvSpPr/>
          <p:nvPr/>
        </p:nvSpPr>
        <p:spPr>
          <a:xfrm>
            <a:off x="1424493" y="2926397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118939E-FBE2-45A5-9342-BF666212D0F2}"/>
              </a:ext>
            </a:extLst>
          </p:cNvPr>
          <p:cNvSpPr/>
          <p:nvPr/>
        </p:nvSpPr>
        <p:spPr>
          <a:xfrm>
            <a:off x="5139663" y="3998899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5D17B54-DAE0-410D-80F1-877D9CF415F4}"/>
              </a:ext>
            </a:extLst>
          </p:cNvPr>
          <p:cNvSpPr/>
          <p:nvPr/>
        </p:nvSpPr>
        <p:spPr>
          <a:xfrm>
            <a:off x="5149870" y="5063327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3E555C8-C2B2-4F52-9023-F991CB7BDA93}"/>
              </a:ext>
            </a:extLst>
          </p:cNvPr>
          <p:cNvSpPr/>
          <p:nvPr/>
        </p:nvSpPr>
        <p:spPr>
          <a:xfrm>
            <a:off x="5165884" y="6193797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61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rebuchet MS" pitchFamily="34" charset="0"/>
                <a:cs typeface="Trebuchet MS" pitchFamily="34" charset="0"/>
              </a:rPr>
            </a:br>
            <a:endParaRPr kumimoji="0" lang="en-GB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264" y="134112"/>
            <a:ext cx="187756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* Production</a:t>
            </a:r>
            <a:endParaRPr lang="en-GB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339852" y="664689"/>
            <a:ext cx="8132064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* Li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st about a natural place of interest in your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province</a:t>
            </a:r>
            <a:endParaRPr lang="en-GB" sz="2800" b="1" dirty="0">
              <a:solidFill>
                <a:srgbClr val="FF00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6592" y="2657855"/>
            <a:ext cx="7664958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Lien </a:t>
            </a:r>
            <a:r>
              <a:rPr lang="en-US" sz="2800" dirty="0" err="1"/>
              <a:t>Khuong</a:t>
            </a:r>
            <a:r>
              <a:rPr lang="en-US" sz="2800" dirty="0"/>
              <a:t> waterfall in Duc </a:t>
            </a:r>
            <a:r>
              <a:rPr lang="en-US" sz="2800" dirty="0" err="1"/>
              <a:t>Trong</a:t>
            </a: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err="1"/>
              <a:t>Prenn</a:t>
            </a:r>
            <a:r>
              <a:rPr lang="en-US" sz="2800" dirty="0"/>
              <a:t> Waterfall, Cam Ly waterfall in  </a:t>
            </a:r>
            <a:r>
              <a:rPr lang="en-US" sz="2800" dirty="0" err="1"/>
              <a:t>Dalat</a:t>
            </a:r>
            <a:r>
              <a:rPr lang="en-US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Langbian</a:t>
            </a:r>
            <a:r>
              <a:rPr lang="en-US" sz="2800" dirty="0"/>
              <a:t> mountain in Lac Duong.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……….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52" y="207264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* Answer</a:t>
            </a:r>
            <a:r>
              <a:rPr lang="en-U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12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5"/>
          <p:cNvSpPr>
            <a:spLocks noChangeArrowheads="1"/>
          </p:cNvSpPr>
          <p:nvPr/>
        </p:nvSpPr>
        <p:spPr bwMode="auto">
          <a:xfrm>
            <a:off x="725424" y="366903"/>
            <a:ext cx="3261360" cy="780288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3600" b="1" dirty="0">
                <a:solidFill>
                  <a:srgbClr val="000066"/>
                </a:solidFill>
                <a:latin typeface="Lucida Bright" pitchFamily="18" charset="0"/>
              </a:rPr>
              <a:t>* </a:t>
            </a:r>
            <a:r>
              <a:rPr lang="en-US" sz="3600" b="1" u="sng" dirty="0">
                <a:solidFill>
                  <a:srgbClr val="000066"/>
                </a:solidFill>
                <a:latin typeface="Lucida Bright" pitchFamily="18" charset="0"/>
              </a:rPr>
              <a:t>Homework</a:t>
            </a:r>
          </a:p>
        </p:txBody>
      </p:sp>
      <p:sp>
        <p:nvSpPr>
          <p:cNvPr id="20485" name="Rectangle 16"/>
          <p:cNvSpPr>
            <a:spLocks noChangeArrowheads="1"/>
          </p:cNvSpPr>
          <p:nvPr/>
        </p:nvSpPr>
        <p:spPr bwMode="auto">
          <a:xfrm>
            <a:off x="725424" y="1478280"/>
            <a:ext cx="7391400" cy="182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4800" dirty="0"/>
              <a:t> </a:t>
            </a:r>
            <a:r>
              <a:rPr lang="en-US" sz="4800" dirty="0" err="1"/>
              <a:t>Đọc</a:t>
            </a:r>
            <a:r>
              <a:rPr lang="en-US" sz="4800" dirty="0"/>
              <a:t>, </a:t>
            </a:r>
            <a:r>
              <a:rPr lang="en-US" sz="4800" dirty="0" err="1"/>
              <a:t>học</a:t>
            </a:r>
            <a:r>
              <a:rPr lang="en-US" sz="4800" dirty="0"/>
              <a:t>, </a:t>
            </a:r>
            <a:r>
              <a:rPr lang="en-US" sz="4800" dirty="0" err="1"/>
              <a:t>chép</a:t>
            </a:r>
            <a:r>
              <a:rPr lang="en-US" sz="4800" dirty="0"/>
              <a:t> </a:t>
            </a:r>
            <a:r>
              <a:rPr lang="en-US" sz="4800" dirty="0" err="1"/>
              <a:t>từ</a:t>
            </a:r>
            <a:endParaRPr lang="en-US" sz="48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52541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685800" y="4876800"/>
            <a:ext cx="752475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Thank you for your attention!</a:t>
            </a:r>
          </a:p>
        </p:txBody>
      </p:sp>
      <p:pic>
        <p:nvPicPr>
          <p:cNvPr id="14341" name="DemThanhPhoDaySao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44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9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9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8232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  <p:bldLst>
      <p:bldP spid="14339" grpId="0" animBg="1"/>
      <p:bldP spid="14339" grpId="1" animBg="1"/>
      <p:bldP spid="14339" grpId="2" animBg="1"/>
      <p:bldP spid="14339" grpId="3" animBg="1"/>
      <p:bldP spid="14339" grpId="4" animBg="1"/>
      <p:bldP spid="14339" grpId="5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long3-Wo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91" y="234461"/>
            <a:ext cx="2576849" cy="26043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737" y="2934840"/>
            <a:ext cx="248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1. Ha Long Bay</a:t>
            </a:r>
          </a:p>
        </p:txBody>
      </p:sp>
      <p:pic>
        <p:nvPicPr>
          <p:cNvPr id="4" name="Picture 4" descr="Amaz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804" y="234461"/>
            <a:ext cx="2846212" cy="25572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53512" y="2850953"/>
            <a:ext cx="33863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2. Amazon rainforest   </a:t>
            </a:r>
          </a:p>
        </p:txBody>
      </p:sp>
      <p:pic>
        <p:nvPicPr>
          <p:cNvPr id="6" name="Picture 4" descr="DaoJeJ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20" y="256032"/>
            <a:ext cx="2954444" cy="258273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924846" y="2924952"/>
            <a:ext cx="37307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itchFamily="18" charset="0"/>
              </a:rPr>
              <a:t>Jeju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itchFamily="18" charset="0"/>
              </a:rPr>
              <a:t> Island -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Hàn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2907792" y="6103052"/>
            <a:ext cx="34320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itchFamily="18" charset="0"/>
              </a:rPr>
              <a:t>Table Mountain –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phi</a:t>
            </a:r>
            <a:endParaRPr lang="en-US" altLang="en-US" sz="20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28" descr="nuiTable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21" y="3497176"/>
            <a:ext cx="2971800" cy="24647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ongNgamPuertoPrince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5" y="3478887"/>
            <a:ext cx="2720340" cy="24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737" y="6043068"/>
            <a:ext cx="2898648" cy="7078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4. Underground river.</a:t>
            </a:r>
          </a:p>
          <a:p>
            <a:pPr algn="ctr" eaLnBrk="1" hangingPunct="1"/>
            <a:r>
              <a:rPr lang="en-US" altLang="en-US" sz="2000" u="sng" dirty="0" err="1">
                <a:latin typeface="Times New Roman" pitchFamily="18" charset="0"/>
                <a:cs typeface="Times New Roman" pitchFamily="18" charset="0"/>
              </a:rPr>
              <a:t>Princesa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en-US" altLang="en-US" sz="2000" u="sng" dirty="0">
                <a:latin typeface="Times New Roman" pitchFamily="18" charset="0"/>
                <a:cs typeface="Times New Roman" pitchFamily="18" charset="0"/>
              </a:rPr>
              <a:t>Philippines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  </a:t>
            </a:r>
          </a:p>
        </p:txBody>
      </p:sp>
      <p:pic>
        <p:nvPicPr>
          <p:cNvPr id="2050" name="Picture 2" descr="7 kỳ quan thiên nhiên mới của thế giới - ảnh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40" y="3533751"/>
            <a:ext cx="2813924" cy="246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5933524" y="6133533"/>
            <a:ext cx="3128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6. Waterfall - Brazil</a:t>
            </a:r>
          </a:p>
        </p:txBody>
      </p:sp>
    </p:spTree>
    <p:extLst>
      <p:ext uri="{BB962C8B-B14F-4D97-AF65-F5344CB8AC3E}">
        <p14:creationId xmlns:p14="http://schemas.microsoft.com/office/powerpoint/2010/main" val="74458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1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6992" y="707136"/>
            <a:ext cx="8205216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47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>
                <a:solidFill>
                  <a:srgbClr val="FF0000"/>
                </a:solidFill>
              </a:rPr>
              <a:t>Unit 5</a:t>
            </a:r>
            <a:r>
              <a:rPr lang="en-US" sz="4000" b="1" dirty="0">
                <a:solidFill>
                  <a:srgbClr val="FF0000"/>
                </a:solidFill>
              </a:rPr>
              <a:t>: Natural wonders of Viet Nam</a:t>
            </a:r>
            <a:endParaRPr lang="en-GB" sz="4000" b="1" dirty="0">
              <a:solidFill>
                <a:srgbClr val="FF0000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3" name="Rounded Rectangle 2"/>
          <p:cNvSpPr/>
          <p:nvPr/>
        </p:nvSpPr>
        <p:spPr>
          <a:xfrm>
            <a:off x="772160" y="1879112"/>
            <a:ext cx="7294880" cy="5788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.VnArabia" pitchFamily="34" charset="0"/>
              </a:rPr>
              <a:t>LESSON 1</a:t>
            </a:r>
            <a:r>
              <a:rPr lang="en-US" sz="3200" b="1" dirty="0">
                <a:solidFill>
                  <a:srgbClr val="FF0000"/>
                </a:solidFill>
                <a:latin typeface=".VnArabia" pitchFamily="34" charset="0"/>
              </a:rPr>
              <a:t>: GETTING STARTED</a:t>
            </a:r>
            <a:endParaRPr lang="en-GB" sz="3200" b="1" dirty="0">
              <a:solidFill>
                <a:srgbClr val="FF0000"/>
              </a:solidFill>
              <a:latin typeface=".VnArabi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12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635" y="220718"/>
            <a:ext cx="2525500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cap="all" dirty="0">
                <a:solidFill>
                  <a:srgbClr val="FF0000"/>
                </a:solidFill>
              </a:rPr>
              <a:t>* </a:t>
            </a:r>
            <a:r>
              <a:rPr lang="en-US" sz="2800" b="1" u="sng" cap="all" dirty="0">
                <a:solidFill>
                  <a:srgbClr val="FF0000"/>
                </a:solidFill>
              </a:rPr>
              <a:t>New words</a:t>
            </a:r>
            <a:r>
              <a:rPr lang="en-US" sz="2800" b="1" cap="all" dirty="0">
                <a:solidFill>
                  <a:srgbClr val="FF0000"/>
                </a:solidFill>
              </a:rPr>
              <a:t>: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8410" y="1240752"/>
            <a:ext cx="4555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scenery (n): 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410" y="729784"/>
            <a:ext cx="62351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natural wonders : 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410" y="1804342"/>
            <a:ext cx="3047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-100" dirty="0">
                <a:latin typeface="Times New Roman" pitchFamily="18" charset="0"/>
                <a:cs typeface="Times New Roman" pitchFamily="18" charset="0"/>
              </a:rPr>
              <a:t>- islands :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9042" y="2325320"/>
            <a:ext cx="29586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desert :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0721" y="2851012"/>
            <a:ext cx="2530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cave: 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0721" y="3444137"/>
            <a:ext cx="38513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waterfall: 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721" y="3969829"/>
            <a:ext cx="28749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forest: 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02" y="4561749"/>
            <a:ext cx="2408491" cy="178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7934" y="4557487"/>
            <a:ext cx="2408491" cy="1643070"/>
          </a:xfrm>
          <a:prstGeom prst="rect">
            <a:avLst/>
          </a:prstGeom>
          <a:ln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091" y="4660640"/>
            <a:ext cx="2816190" cy="1752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658" y="4566044"/>
            <a:ext cx="2969057" cy="22435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658" y="4557487"/>
            <a:ext cx="3261666" cy="21575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34" y="4664935"/>
            <a:ext cx="3214390" cy="204578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82133" y="699367"/>
            <a:ext cx="63596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85965" y="1271550"/>
            <a:ext cx="40189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4" descr="Ảnh phong cảnh đẹp - Tổng hợp những hình ảnh phong cảnh đẹp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91" y="4557487"/>
            <a:ext cx="3102744" cy="221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348126" y="1809031"/>
            <a:ext cx="19757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-100" dirty="0" err="1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40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0" dirty="0" err="1">
                <a:latin typeface="Times New Roman" pitchFamily="18" charset="0"/>
                <a:cs typeface="Times New Roman" pitchFamily="18" charset="0"/>
              </a:rPr>
              <a:t>đảo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00110" y="2320976"/>
            <a:ext cx="2573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08377" y="2859376"/>
            <a:ext cx="3679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hang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22752" y="3454770"/>
            <a:ext cx="34756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28390" y="3952754"/>
            <a:ext cx="23254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2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  <p:bldP spid="18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641669" y="273367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574869" y="1603728"/>
            <a:ext cx="2133600" cy="14478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natural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wonders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6309360" y="4425466"/>
            <a:ext cx="2133600" cy="1447800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waterfall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051560" y="4425466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solidFill>
              <a:srgbClr val="F490AD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2800" b="1" spc="-100" dirty="0">
                <a:latin typeface="Times New Roman" pitchFamily="18" charset="0"/>
                <a:cs typeface="Times New Roman" pitchFamily="18" charset="0"/>
              </a:rPr>
              <a:t>islands </a:t>
            </a:r>
            <a:endParaRPr lang="en-US" sz="2800" b="1" dirty="0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574869" y="3282322"/>
            <a:ext cx="2133600" cy="1447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scenery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914400" y="2273286"/>
            <a:ext cx="2133600" cy="1447800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forest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824152" y="4865914"/>
            <a:ext cx="2133600" cy="14478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ECA55E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cave</a:t>
            </a:r>
            <a:endParaRPr lang="en-US" sz="3200" b="1" dirty="0">
              <a:solidFill>
                <a:srgbClr val="3333CC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165668" y="2558422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desert </a:t>
            </a:r>
            <a:endParaRPr lang="en-US" sz="2800" b="1" dirty="0">
              <a:solidFill>
                <a:srgbClr val="3333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840" y="134112"/>
            <a:ext cx="4023360" cy="658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* Checking vocab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97358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5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04" y="1321753"/>
            <a:ext cx="4876800" cy="3177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08576" y="77953"/>
            <a:ext cx="416966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Geopraphy</a:t>
            </a:r>
            <a:r>
              <a:rPr lang="en-US" sz="4000" b="1" dirty="0">
                <a:solidFill>
                  <a:srgbClr val="FF0000"/>
                </a:solidFill>
              </a:rPr>
              <a:t> Club</a:t>
            </a:r>
          </a:p>
        </p:txBody>
      </p:sp>
      <p:pic>
        <p:nvPicPr>
          <p:cNvPr id="2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CE6837ED-1115-45D4-8C00-76199B5F3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5202" y="4966823"/>
            <a:ext cx="4436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1. Who are they?</a:t>
            </a:r>
          </a:p>
          <a:p>
            <a:r>
              <a:rPr lang="en-GB" sz="2400" dirty="0"/>
              <a:t>2. What are they looking at?</a:t>
            </a:r>
          </a:p>
          <a:p>
            <a:r>
              <a:rPr lang="en-GB" sz="2400" dirty="0"/>
              <a:t>3. What are they talking about?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0" y="58074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They are talking about attractive places in Viet Nam.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254941" y="4931509"/>
            <a:ext cx="3043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They are Alice, Elena and Nick.</a:t>
            </a:r>
          </a:p>
        </p:txBody>
      </p:sp>
      <p:sp>
        <p:nvSpPr>
          <p:cNvPr id="8" name="Rectangle 7"/>
          <p:cNvSpPr/>
          <p:nvPr/>
        </p:nvSpPr>
        <p:spPr>
          <a:xfrm>
            <a:off x="4216967" y="5345745"/>
            <a:ext cx="416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i="1" dirty="0"/>
              <a:t>They are looking at some photos/ pictures.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444" y="717245"/>
            <a:ext cx="91004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Hello, welcome to our Geography Club. </a:t>
            </a:r>
          </a:p>
          <a:p>
            <a:pPr>
              <a:lnSpc>
                <a:spcPct val="120000"/>
              </a:lnSpc>
            </a:pPr>
            <a:r>
              <a:rPr lang="en-US" sz="2200" i="1" dirty="0"/>
              <a:t>(Knock at door)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</a:t>
            </a:r>
            <a:r>
              <a:rPr lang="en-US" sz="2200" dirty="0"/>
              <a:t>: Come in, Elena. We’re just starting now.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But remember you must always be on time.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Sure. Sorry.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Today I’m going to talk about some natural wonders of Viet Nam.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Great! What’s that in the first picture?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It’s </a:t>
            </a:r>
            <a:r>
              <a:rPr lang="en-US" sz="2200" dirty="0" err="1"/>
              <a:t>Ganh</a:t>
            </a:r>
            <a:r>
              <a:rPr lang="en-US" sz="2200" dirty="0"/>
              <a:t> Da </a:t>
            </a:r>
            <a:r>
              <a:rPr lang="en-US" sz="2200" dirty="0" err="1"/>
              <a:t>Dia</a:t>
            </a:r>
            <a:r>
              <a:rPr lang="en-US" sz="2200" dirty="0"/>
              <a:t> in </a:t>
            </a:r>
            <a:r>
              <a:rPr lang="en-US" sz="2200" dirty="0" err="1"/>
              <a:t>Phu</a:t>
            </a:r>
            <a:r>
              <a:rPr lang="en-US" sz="2200" dirty="0"/>
              <a:t> Yen.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Wow. It looks amazing!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Is picture 2 Ha Long Bay?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Right. What do you know about it?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Nick: </a:t>
            </a:r>
            <a:r>
              <a:rPr lang="en-US" sz="2200" spc="-100" dirty="0"/>
              <a:t>It has many islands. 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Yeah! The scenery is wonderful.  This picture shows Tuan </a:t>
            </a:r>
            <a:r>
              <a:rPr lang="en-US" sz="2200" spc="-100" dirty="0" err="1"/>
              <a:t>Chau</a:t>
            </a:r>
            <a:r>
              <a:rPr lang="en-US" sz="2200" spc="-100" dirty="0"/>
              <a:t>, a large island.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Tommy: </a:t>
            </a:r>
            <a:r>
              <a:rPr lang="en-US" sz="2200" spc="-100" dirty="0"/>
              <a:t>How about picture 3?</a:t>
            </a:r>
          </a:p>
          <a:p>
            <a:pPr>
              <a:lnSpc>
                <a:spcPct val="120000"/>
              </a:lnSpc>
            </a:pPr>
            <a:r>
              <a:rPr lang="en-US" sz="2200" spc="-100" dirty="0"/>
              <a:t>…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2751611" y="40528"/>
            <a:ext cx="3640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48DA4"/>
                </a:solidFill>
              </a:rPr>
              <a:t>Geopraphy</a:t>
            </a:r>
            <a:r>
              <a:rPr lang="en-US" sz="4000" b="1" dirty="0">
                <a:solidFill>
                  <a:srgbClr val="048DA4"/>
                </a:solidFill>
              </a:rPr>
              <a:t> Club</a:t>
            </a:r>
          </a:p>
        </p:txBody>
      </p:sp>
      <p:pic>
        <p:nvPicPr>
          <p:cNvPr id="4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39AEA6DC-B255-4D5E-86E2-58AEC5DDD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2389" y="1507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6573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30054" y="6096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1727" y="839170"/>
            <a:ext cx="8520546" cy="644236"/>
          </a:xfrm>
          <a:prstGeom prst="roundRect">
            <a:avLst/>
          </a:prstGeom>
          <a:solidFill>
            <a:srgbClr val="FA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2174" y="871728"/>
            <a:ext cx="1161967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scenery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9414" y="871728"/>
            <a:ext cx="1336953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amazing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66653" y="871728"/>
            <a:ext cx="1253721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natural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25646" y="867263"/>
            <a:ext cx="1321434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islands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52353" y="867263"/>
            <a:ext cx="1321434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wonders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2483" y="17412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7313" y="1689080"/>
            <a:ext cx="597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didn’t make </a:t>
            </a:r>
            <a:r>
              <a:rPr lang="en-US" sz="2400" dirty="0" err="1"/>
              <a:t>Ganh</a:t>
            </a:r>
            <a:r>
              <a:rPr lang="en-US" sz="2400" dirty="0"/>
              <a:t> Da Dia.</a:t>
            </a:r>
          </a:p>
          <a:p>
            <a:r>
              <a:rPr lang="en-US" sz="2400" dirty="0"/>
              <a:t>They are               rocks.</a:t>
            </a:r>
          </a:p>
          <a:p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035088" y="2401817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2483" y="272879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2483" y="349644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7313" y="3487790"/>
            <a:ext cx="7437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Long Bay is charming and the                 is wonderful.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4945548" y="382407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52483" y="435003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7313" y="4341377"/>
            <a:ext cx="7437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Ganh</a:t>
            </a:r>
            <a:r>
              <a:rPr lang="en-US" sz="2400" dirty="0"/>
              <a:t> Da </a:t>
            </a:r>
            <a:r>
              <a:rPr lang="en-US" sz="2400" dirty="0" err="1"/>
              <a:t>Dia</a:t>
            </a:r>
            <a:r>
              <a:rPr lang="en-US" sz="2400" dirty="0"/>
              <a:t> has                 rock columns of different shapes and sizes.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2483" y="55241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27313" y="5524173"/>
            <a:ext cx="778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many natural and man-made                  in Viet Nam.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5755215" y="5860454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988196" y="4693176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27313" y="2676601"/>
            <a:ext cx="6658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Long Bay has thousands of big and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6298243" y="3009742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54A9BB5-95AA-4076-9AC8-8F8341FA1221}"/>
              </a:ext>
            </a:extLst>
          </p:cNvPr>
          <p:cNvSpPr txBox="1"/>
          <p:nvPr/>
        </p:nvSpPr>
        <p:spPr>
          <a:xfrm>
            <a:off x="4922440" y="3495360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scenery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C7697D-9318-4616-B7AF-383A81C41E5C}"/>
              </a:ext>
            </a:extLst>
          </p:cNvPr>
          <p:cNvSpPr txBox="1"/>
          <p:nvPr/>
        </p:nvSpPr>
        <p:spPr>
          <a:xfrm>
            <a:off x="2867890" y="4350030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amazing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30D8A8-0609-4046-BEB2-946C06282741}"/>
              </a:ext>
            </a:extLst>
          </p:cNvPr>
          <p:cNvSpPr txBox="1"/>
          <p:nvPr/>
        </p:nvSpPr>
        <p:spPr>
          <a:xfrm>
            <a:off x="1911304" y="2074315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natural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D498-CB77-4217-9A43-0F7896657001}"/>
              </a:ext>
            </a:extLst>
          </p:cNvPr>
          <p:cNvSpPr txBox="1"/>
          <p:nvPr/>
        </p:nvSpPr>
        <p:spPr>
          <a:xfrm>
            <a:off x="6220057" y="2679605"/>
            <a:ext cx="121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islands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FC7460-5D82-4B79-9C93-35E3BD1AAB63}"/>
              </a:ext>
            </a:extLst>
          </p:cNvPr>
          <p:cNvSpPr txBox="1"/>
          <p:nvPr/>
        </p:nvSpPr>
        <p:spPr>
          <a:xfrm>
            <a:off x="5698094" y="5520049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wonders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 animBg="1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92587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6" y="167185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9765" y="892234"/>
            <a:ext cx="7744470" cy="1101436"/>
            <a:chOff x="313982" y="1506682"/>
            <a:chExt cx="7744470" cy="1101436"/>
          </a:xfrm>
        </p:grpSpPr>
        <p:sp>
          <p:nvSpPr>
            <p:cNvPr id="23" name="Rounded Rectangle 22"/>
            <p:cNvSpPr/>
            <p:nvPr/>
          </p:nvSpPr>
          <p:spPr>
            <a:xfrm>
              <a:off x="313982" y="1506682"/>
              <a:ext cx="7738974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2580" y="1590811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 </a:t>
              </a:r>
              <a:r>
                <a:rPr lang="en-US" sz="2400"/>
                <a:t>mountain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2580" y="2044547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 </a:t>
              </a:r>
              <a:r>
                <a:rPr lang="en-US" sz="2400"/>
                <a:t>river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21548" y="1598740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 </a:t>
              </a:r>
              <a:r>
                <a:rPr lang="en-US" sz="2400"/>
                <a:t>waterfall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21548" y="2052476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 </a:t>
              </a:r>
              <a:r>
                <a:rPr lang="en-US" sz="2400"/>
                <a:t>forest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00516" y="1606669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 </a:t>
              </a:r>
              <a:r>
                <a:rPr lang="en-US" sz="2400"/>
                <a:t>cave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00516" y="2060405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 </a:t>
              </a:r>
              <a:r>
                <a:rPr lang="en-US" sz="2400"/>
                <a:t>desert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79484" y="1614598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7. </a:t>
              </a:r>
              <a:r>
                <a:rPr lang="en-US" sz="2400" dirty="0"/>
                <a:t>beach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9484" y="2068334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 </a:t>
              </a:r>
              <a:r>
                <a:rPr lang="en-US" sz="2400"/>
                <a:t>island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7142"/>
          <a:stretch/>
        </p:blipFill>
        <p:spPr>
          <a:xfrm>
            <a:off x="262183" y="2419554"/>
            <a:ext cx="1886221" cy="12255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306"/>
          <a:stretch/>
        </p:blipFill>
        <p:spPr>
          <a:xfrm>
            <a:off x="2543025" y="2419554"/>
            <a:ext cx="2026227" cy="12255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42" y="2419554"/>
            <a:ext cx="1838694" cy="12255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24" y="2419554"/>
            <a:ext cx="1847539" cy="12255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3" y="4451105"/>
            <a:ext cx="1994907" cy="13246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19" y="4443178"/>
            <a:ext cx="1994907" cy="1329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55" y="4451105"/>
            <a:ext cx="1990669" cy="13246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10774"/>
          <a:stretch/>
        </p:blipFill>
        <p:spPr>
          <a:xfrm>
            <a:off x="7059053" y="4451105"/>
            <a:ext cx="1872510" cy="1322009"/>
          </a:xfrm>
          <a:prstGeom prst="rect">
            <a:avLst/>
          </a:prstGeom>
        </p:spPr>
      </p:pic>
      <p:pic>
        <p:nvPicPr>
          <p:cNvPr id="2" name="Bản sao của B1_32">
            <a:hlinkClick r:id="" action="ppaction://media"/>
            <a:extLst>
              <a:ext uri="{FF2B5EF4-FFF2-40B4-BE49-F238E27FC236}">
                <a16:creationId xmlns:a16="http://schemas.microsoft.com/office/drawing/2014/main" id="{74AA0ACE-B105-4DD5-BD46-D06E90672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9504" y="0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182C84-8061-47C1-B574-0AD30BA7EF47}"/>
              </a:ext>
            </a:extLst>
          </p:cNvPr>
          <p:cNvGrpSpPr/>
          <p:nvPr/>
        </p:nvGrpSpPr>
        <p:grpSpPr>
          <a:xfrm>
            <a:off x="373960" y="3734614"/>
            <a:ext cx="1493887" cy="461665"/>
            <a:chOff x="1685581" y="5618602"/>
            <a:chExt cx="1493887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29FA98-EEF1-4339-9AFD-2A08C27AAE90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2BB100-EFD8-4634-9521-6BC5EC85117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992BE4-F2FF-4A5E-A011-404A05E6BC0C}"/>
              </a:ext>
            </a:extLst>
          </p:cNvPr>
          <p:cNvGrpSpPr/>
          <p:nvPr/>
        </p:nvGrpSpPr>
        <p:grpSpPr>
          <a:xfrm>
            <a:off x="2621583" y="3734613"/>
            <a:ext cx="1493887" cy="461665"/>
            <a:chOff x="1685581" y="5618602"/>
            <a:chExt cx="1493887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9B5A26-3A7F-4B53-A800-43F7D34F790A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8B596CA-77C7-4EEE-A658-36BE1599EBC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061D72-A84D-455D-8973-88A9F6944EE5}"/>
              </a:ext>
            </a:extLst>
          </p:cNvPr>
          <p:cNvGrpSpPr/>
          <p:nvPr/>
        </p:nvGrpSpPr>
        <p:grpSpPr>
          <a:xfrm>
            <a:off x="4872242" y="3734614"/>
            <a:ext cx="1493887" cy="461665"/>
            <a:chOff x="1685581" y="5618602"/>
            <a:chExt cx="1493887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3B359F-C4A0-4FA6-9A0B-5614531E281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E876289-C5FA-484D-93C7-E0137DCCE782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36FC918-458E-4D64-A9FE-BBB15013ABFE}"/>
              </a:ext>
            </a:extLst>
          </p:cNvPr>
          <p:cNvGrpSpPr/>
          <p:nvPr/>
        </p:nvGrpSpPr>
        <p:grpSpPr>
          <a:xfrm>
            <a:off x="7175467" y="3734613"/>
            <a:ext cx="1493887" cy="461665"/>
            <a:chOff x="1685581" y="5618602"/>
            <a:chExt cx="149388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D74EAE-B629-41ED-851E-F94FB0063DB4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8C94F2E-1A38-428D-98A1-B56522D94C44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BD1923-C78E-4AC1-B375-DE4EED516CD3}"/>
              </a:ext>
            </a:extLst>
          </p:cNvPr>
          <p:cNvGrpSpPr/>
          <p:nvPr/>
        </p:nvGrpSpPr>
        <p:grpSpPr>
          <a:xfrm>
            <a:off x="336626" y="5871670"/>
            <a:ext cx="1493887" cy="461665"/>
            <a:chOff x="1685581" y="5618602"/>
            <a:chExt cx="1493887" cy="46166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33C561-42F4-4586-9328-AE8FA6BE26F3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E25383A-F52C-46E4-BAFF-6F7BA8F1CC7F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441E5E-2C8F-4346-AB5F-2181A88CC995}"/>
              </a:ext>
            </a:extLst>
          </p:cNvPr>
          <p:cNvGrpSpPr/>
          <p:nvPr/>
        </p:nvGrpSpPr>
        <p:grpSpPr>
          <a:xfrm>
            <a:off x="2584249" y="5871669"/>
            <a:ext cx="1493887" cy="461665"/>
            <a:chOff x="1685581" y="5618602"/>
            <a:chExt cx="1493887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072171-A108-4FD0-949E-73B736D48F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A8DA5DE-FE00-4B5A-9CD3-32DD6CCE99B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3A7BB2-2C52-4B77-B544-7404DF392385}"/>
              </a:ext>
            </a:extLst>
          </p:cNvPr>
          <p:cNvGrpSpPr/>
          <p:nvPr/>
        </p:nvGrpSpPr>
        <p:grpSpPr>
          <a:xfrm>
            <a:off x="4834908" y="5871670"/>
            <a:ext cx="1493887" cy="461665"/>
            <a:chOff x="1685581" y="5618602"/>
            <a:chExt cx="1493887" cy="46166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E7B5A7-C2FE-4260-9140-E1C9F35EDB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C68C085-C057-4690-933B-78300735A72D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26A4BA-FB34-448C-977A-F903068EACEE}"/>
              </a:ext>
            </a:extLst>
          </p:cNvPr>
          <p:cNvGrpSpPr/>
          <p:nvPr/>
        </p:nvGrpSpPr>
        <p:grpSpPr>
          <a:xfrm>
            <a:off x="7138133" y="5871669"/>
            <a:ext cx="1493887" cy="461665"/>
            <a:chOff x="1685581" y="5618602"/>
            <a:chExt cx="1493887" cy="46166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0F86364-1A24-4937-9D8D-53A2681F544B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13DD76C-3350-414E-A510-D423630A4FC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1742</TotalTime>
  <Words>661</Words>
  <Application>Microsoft Office PowerPoint</Application>
  <PresentationFormat>On-screen Show (4:3)</PresentationFormat>
  <Paragraphs>158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.VnArabia</vt:lpstr>
      <vt:lpstr>Arial</vt:lpstr>
      <vt:lpstr>Arial Black</vt:lpstr>
      <vt:lpstr>Calibri</vt:lpstr>
      <vt:lpstr>Calibri Light</vt:lpstr>
      <vt:lpstr>Lucida Bright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nhim0552@gmail.com</cp:lastModifiedBy>
  <cp:revision>93</cp:revision>
  <dcterms:created xsi:type="dcterms:W3CDTF">2020-12-09T02:04:09Z</dcterms:created>
  <dcterms:modified xsi:type="dcterms:W3CDTF">2024-11-15T14:28:59Z</dcterms:modified>
</cp:coreProperties>
</file>