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7" r:id="rId2"/>
    <p:sldId id="259" r:id="rId3"/>
    <p:sldId id="268" r:id="rId4"/>
    <p:sldId id="274" r:id="rId5"/>
    <p:sldId id="275" r:id="rId6"/>
    <p:sldId id="263" r:id="rId7"/>
    <p:sldId id="269" r:id="rId8"/>
    <p:sldId id="264" r:id="rId9"/>
    <p:sldId id="261" r:id="rId10"/>
    <p:sldId id="260" r:id="rId11"/>
    <p:sldId id="266" r:id="rId12"/>
    <p:sldId id="273" r:id="rId13"/>
    <p:sldId id="265" r:id="rId14"/>
    <p:sldId id="270" r:id="rId15"/>
    <p:sldId id="271" r:id="rId16"/>
    <p:sldId id="272" r:id="rId17"/>
    <p:sldId id="282" r:id="rId18"/>
    <p:sldId id="281" r:id="rId19"/>
    <p:sldId id="283" r:id="rId20"/>
    <p:sldId id="284" r:id="rId21"/>
    <p:sldId id="285" r:id="rId22"/>
    <p:sldId id="289" r:id="rId23"/>
    <p:sldId id="291" r:id="rId24"/>
    <p:sldId id="292" r:id="rId25"/>
    <p:sldId id="286" r:id="rId26"/>
    <p:sldId id="290" r:id="rId27"/>
    <p:sldId id="293" r:id="rId28"/>
    <p:sldId id="287" r:id="rId29"/>
    <p:sldId id="294" r:id="rId30"/>
    <p:sldId id="295" r:id="rId31"/>
    <p:sldId id="296" r:id="rId32"/>
    <p:sldId id="278" r:id="rId33"/>
    <p:sldId id="277" r:id="rId34"/>
    <p:sldId id="297" r:id="rId35"/>
    <p:sldId id="298" r:id="rId36"/>
    <p:sldId id="280"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8" d="100"/>
          <a:sy n="78" d="100"/>
        </p:scale>
        <p:origin x="36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436978-1DB9-4107-9D65-7AFDC90612DC}" type="datetimeFigureOut">
              <a:rPr lang="en-US" smtClean="0"/>
              <a:t>20/9/2024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D2AD30-39E1-4006-8114-2172A180B127}" type="slidenum">
              <a:rPr lang="en-US" smtClean="0"/>
              <a:t>‹#›</a:t>
            </a:fld>
            <a:endParaRPr lang="en-US"/>
          </a:p>
        </p:txBody>
      </p:sp>
    </p:spTree>
    <p:extLst>
      <p:ext uri="{BB962C8B-B14F-4D97-AF65-F5344CB8AC3E}">
        <p14:creationId xmlns:p14="http://schemas.microsoft.com/office/powerpoint/2010/main" val="1190778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F06328E0-9DA1-42B8-A842-34FCF2B3A8C8}" type="slidenum">
              <a:rPr lang="vi-VN" smtClean="0"/>
              <a:t>7</a:t>
            </a:fld>
            <a:endParaRPr lang="vi-VN"/>
          </a:p>
        </p:txBody>
      </p:sp>
    </p:spTree>
    <p:extLst>
      <p:ext uri="{BB962C8B-B14F-4D97-AF65-F5344CB8AC3E}">
        <p14:creationId xmlns:p14="http://schemas.microsoft.com/office/powerpoint/2010/main" val="1112789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F06328E0-9DA1-42B8-A842-34FCF2B3A8C8}" type="slidenum">
              <a:rPr lang="vi-VN" smtClean="0"/>
              <a:t>30</a:t>
            </a:fld>
            <a:endParaRPr lang="vi-VN"/>
          </a:p>
        </p:txBody>
      </p:sp>
    </p:spTree>
    <p:extLst>
      <p:ext uri="{BB962C8B-B14F-4D97-AF65-F5344CB8AC3E}">
        <p14:creationId xmlns:p14="http://schemas.microsoft.com/office/powerpoint/2010/main" val="560317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A6E36C1-145E-4045-BAF9-A72D63536B5E}" type="datetimeFigureOut">
              <a:rPr lang="en-US" smtClean="0"/>
              <a:t>20/9/2024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C016A-CC32-43EF-9F91-3EC73F1ABF0E}" type="slidenum">
              <a:rPr lang="en-US" smtClean="0"/>
              <a:t>‹#›</a:t>
            </a:fld>
            <a:endParaRPr lang="en-US"/>
          </a:p>
        </p:txBody>
      </p:sp>
    </p:spTree>
    <p:extLst>
      <p:ext uri="{BB962C8B-B14F-4D97-AF65-F5344CB8AC3E}">
        <p14:creationId xmlns:p14="http://schemas.microsoft.com/office/powerpoint/2010/main" val="823707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6E36C1-145E-4045-BAF9-A72D63536B5E}" type="datetimeFigureOut">
              <a:rPr lang="en-US" smtClean="0"/>
              <a:t>20/9/2024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C016A-CC32-43EF-9F91-3EC73F1ABF0E}" type="slidenum">
              <a:rPr lang="en-US" smtClean="0"/>
              <a:t>‹#›</a:t>
            </a:fld>
            <a:endParaRPr lang="en-US"/>
          </a:p>
        </p:txBody>
      </p:sp>
    </p:spTree>
    <p:extLst>
      <p:ext uri="{BB962C8B-B14F-4D97-AF65-F5344CB8AC3E}">
        <p14:creationId xmlns:p14="http://schemas.microsoft.com/office/powerpoint/2010/main" val="2871934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6E36C1-145E-4045-BAF9-A72D63536B5E}" type="datetimeFigureOut">
              <a:rPr lang="en-US" smtClean="0"/>
              <a:t>20/9/2024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C016A-CC32-43EF-9F91-3EC73F1ABF0E}" type="slidenum">
              <a:rPr lang="en-US" smtClean="0"/>
              <a:t>‹#›</a:t>
            </a:fld>
            <a:endParaRPr lang="en-US"/>
          </a:p>
        </p:txBody>
      </p:sp>
    </p:spTree>
    <p:extLst>
      <p:ext uri="{BB962C8B-B14F-4D97-AF65-F5344CB8AC3E}">
        <p14:creationId xmlns:p14="http://schemas.microsoft.com/office/powerpoint/2010/main" val="3950555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6E36C1-145E-4045-BAF9-A72D63536B5E}" type="datetimeFigureOut">
              <a:rPr lang="en-US" smtClean="0"/>
              <a:t>20/9/2024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C016A-CC32-43EF-9F91-3EC73F1ABF0E}" type="slidenum">
              <a:rPr lang="en-US" smtClean="0"/>
              <a:t>‹#›</a:t>
            </a:fld>
            <a:endParaRPr lang="en-US"/>
          </a:p>
        </p:txBody>
      </p:sp>
    </p:spTree>
    <p:extLst>
      <p:ext uri="{BB962C8B-B14F-4D97-AF65-F5344CB8AC3E}">
        <p14:creationId xmlns:p14="http://schemas.microsoft.com/office/powerpoint/2010/main" val="1280594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A6E36C1-145E-4045-BAF9-A72D63536B5E}" type="datetimeFigureOut">
              <a:rPr lang="en-US" smtClean="0"/>
              <a:t>20/9/2024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C016A-CC32-43EF-9F91-3EC73F1ABF0E}" type="slidenum">
              <a:rPr lang="en-US" smtClean="0"/>
              <a:t>‹#›</a:t>
            </a:fld>
            <a:endParaRPr lang="en-US"/>
          </a:p>
        </p:txBody>
      </p:sp>
    </p:spTree>
    <p:extLst>
      <p:ext uri="{BB962C8B-B14F-4D97-AF65-F5344CB8AC3E}">
        <p14:creationId xmlns:p14="http://schemas.microsoft.com/office/powerpoint/2010/main" val="594247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6E36C1-145E-4045-BAF9-A72D63536B5E}" type="datetimeFigureOut">
              <a:rPr lang="en-US" smtClean="0"/>
              <a:t>20/9/2024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AC016A-CC32-43EF-9F91-3EC73F1ABF0E}" type="slidenum">
              <a:rPr lang="en-US" smtClean="0"/>
              <a:t>‹#›</a:t>
            </a:fld>
            <a:endParaRPr lang="en-US"/>
          </a:p>
        </p:txBody>
      </p:sp>
    </p:spTree>
    <p:extLst>
      <p:ext uri="{BB962C8B-B14F-4D97-AF65-F5344CB8AC3E}">
        <p14:creationId xmlns:p14="http://schemas.microsoft.com/office/powerpoint/2010/main" val="2418899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6E36C1-145E-4045-BAF9-A72D63536B5E}" type="datetimeFigureOut">
              <a:rPr lang="en-US" smtClean="0"/>
              <a:t>20/9/2024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AC016A-CC32-43EF-9F91-3EC73F1ABF0E}" type="slidenum">
              <a:rPr lang="en-US" smtClean="0"/>
              <a:t>‹#›</a:t>
            </a:fld>
            <a:endParaRPr lang="en-US"/>
          </a:p>
        </p:txBody>
      </p:sp>
    </p:spTree>
    <p:extLst>
      <p:ext uri="{BB962C8B-B14F-4D97-AF65-F5344CB8AC3E}">
        <p14:creationId xmlns:p14="http://schemas.microsoft.com/office/powerpoint/2010/main" val="869532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6E36C1-145E-4045-BAF9-A72D63536B5E}" type="datetimeFigureOut">
              <a:rPr lang="en-US" smtClean="0"/>
              <a:t>20/9/2024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AC016A-CC32-43EF-9F91-3EC73F1ABF0E}" type="slidenum">
              <a:rPr lang="en-US" smtClean="0"/>
              <a:t>‹#›</a:t>
            </a:fld>
            <a:endParaRPr lang="en-US"/>
          </a:p>
        </p:txBody>
      </p:sp>
    </p:spTree>
    <p:extLst>
      <p:ext uri="{BB962C8B-B14F-4D97-AF65-F5344CB8AC3E}">
        <p14:creationId xmlns:p14="http://schemas.microsoft.com/office/powerpoint/2010/main" val="3551700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6E36C1-145E-4045-BAF9-A72D63536B5E}" type="datetimeFigureOut">
              <a:rPr lang="en-US" smtClean="0"/>
              <a:t>20/9/2024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AC016A-CC32-43EF-9F91-3EC73F1ABF0E}" type="slidenum">
              <a:rPr lang="en-US" smtClean="0"/>
              <a:t>‹#›</a:t>
            </a:fld>
            <a:endParaRPr lang="en-US"/>
          </a:p>
        </p:txBody>
      </p:sp>
    </p:spTree>
    <p:extLst>
      <p:ext uri="{BB962C8B-B14F-4D97-AF65-F5344CB8AC3E}">
        <p14:creationId xmlns:p14="http://schemas.microsoft.com/office/powerpoint/2010/main" val="1064028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A6E36C1-145E-4045-BAF9-A72D63536B5E}" type="datetimeFigureOut">
              <a:rPr lang="en-US" smtClean="0"/>
              <a:t>20/9/2024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AC016A-CC32-43EF-9F91-3EC73F1ABF0E}" type="slidenum">
              <a:rPr lang="en-US" smtClean="0"/>
              <a:t>‹#›</a:t>
            </a:fld>
            <a:endParaRPr lang="en-US"/>
          </a:p>
        </p:txBody>
      </p:sp>
    </p:spTree>
    <p:extLst>
      <p:ext uri="{BB962C8B-B14F-4D97-AF65-F5344CB8AC3E}">
        <p14:creationId xmlns:p14="http://schemas.microsoft.com/office/powerpoint/2010/main" val="3237950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A6E36C1-145E-4045-BAF9-A72D63536B5E}" type="datetimeFigureOut">
              <a:rPr lang="en-US" smtClean="0"/>
              <a:t>20/9/2024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AC016A-CC32-43EF-9F91-3EC73F1ABF0E}" type="slidenum">
              <a:rPr lang="en-US" smtClean="0"/>
              <a:t>‹#›</a:t>
            </a:fld>
            <a:endParaRPr lang="en-US"/>
          </a:p>
        </p:txBody>
      </p:sp>
    </p:spTree>
    <p:extLst>
      <p:ext uri="{BB962C8B-B14F-4D97-AF65-F5344CB8AC3E}">
        <p14:creationId xmlns:p14="http://schemas.microsoft.com/office/powerpoint/2010/main" val="3336503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6E36C1-145E-4045-BAF9-A72D63536B5E}" type="datetimeFigureOut">
              <a:rPr lang="en-US" smtClean="0"/>
              <a:t>20/9/2024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AC016A-CC32-43EF-9F91-3EC73F1ABF0E}" type="slidenum">
              <a:rPr lang="en-US" smtClean="0"/>
              <a:t>‹#›</a:t>
            </a:fld>
            <a:endParaRPr lang="en-US"/>
          </a:p>
        </p:txBody>
      </p:sp>
    </p:spTree>
    <p:extLst>
      <p:ext uri="{BB962C8B-B14F-4D97-AF65-F5344CB8AC3E}">
        <p14:creationId xmlns:p14="http://schemas.microsoft.com/office/powerpoint/2010/main" val="3864583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audio" Target="../media/audio2.wav"/><Relationship Id="rId7"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5.gif"/><Relationship Id="rId11" Type="http://schemas.openxmlformats.org/officeDocument/2006/relationships/image" Target="../media/image20.gif"/><Relationship Id="rId5" Type="http://schemas.openxmlformats.org/officeDocument/2006/relationships/audio" Target="../media/audio4.wav"/><Relationship Id="rId10" Type="http://schemas.openxmlformats.org/officeDocument/2006/relationships/image" Target="../media/image19.jpeg"/><Relationship Id="rId4" Type="http://schemas.openxmlformats.org/officeDocument/2006/relationships/audio" Target="../media/audio3.wav"/><Relationship Id="rId9" Type="http://schemas.openxmlformats.org/officeDocument/2006/relationships/image" Target="../media/image18.jpeg"/></Relationships>
</file>

<file path=ppt/slides/_rels/slide35.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audio" Target="../media/audio2.wav"/><Relationship Id="rId7"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5.gif"/><Relationship Id="rId11" Type="http://schemas.openxmlformats.org/officeDocument/2006/relationships/image" Target="../media/image20.gif"/><Relationship Id="rId5" Type="http://schemas.openxmlformats.org/officeDocument/2006/relationships/audio" Target="../media/audio4.wav"/><Relationship Id="rId10" Type="http://schemas.openxmlformats.org/officeDocument/2006/relationships/image" Target="../media/image19.jpeg"/><Relationship Id="rId4" Type="http://schemas.openxmlformats.org/officeDocument/2006/relationships/audio" Target="../media/audio3.wav"/><Relationship Id="rId9" Type="http://schemas.openxmlformats.org/officeDocument/2006/relationships/image" Target="../media/image18.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0C78995-68FA-3B7C-5D72-8FB77D10585A}"/>
              </a:ext>
            </a:extLst>
          </p:cNvPr>
          <p:cNvPicPr>
            <a:picLocks noChangeAspect="1"/>
          </p:cNvPicPr>
          <p:nvPr/>
        </p:nvPicPr>
        <p:blipFill rotWithShape="1">
          <a:blip r:embed="rId2">
            <a:extLst>
              <a:ext uri="{28A0092B-C50C-407E-A947-70E740481C1C}">
                <a14:useLocalDpi xmlns:a14="http://schemas.microsoft.com/office/drawing/2010/main" val="0"/>
              </a:ext>
            </a:extLst>
          </a:blip>
          <a:srcRect t="4873" b="4873"/>
          <a:stretch/>
        </p:blipFill>
        <p:spPr>
          <a:xfrm>
            <a:off x="105472" y="94130"/>
            <a:ext cx="11938745" cy="6666756"/>
          </a:xfrm>
          <a:prstGeom prst="rect">
            <a:avLst/>
          </a:prstGeom>
        </p:spPr>
      </p:pic>
      <p:sp>
        <p:nvSpPr>
          <p:cNvPr id="12" name="Rectangle 11">
            <a:extLst>
              <a:ext uri="{FF2B5EF4-FFF2-40B4-BE49-F238E27FC236}">
                <a16:creationId xmlns:a16="http://schemas.microsoft.com/office/drawing/2014/main" id="{56D9AEC7-5DB4-8FD0-5E9B-617A73901183}"/>
              </a:ext>
            </a:extLst>
          </p:cNvPr>
          <p:cNvSpPr/>
          <p:nvPr/>
        </p:nvSpPr>
        <p:spPr>
          <a:xfrm>
            <a:off x="55417" y="74897"/>
            <a:ext cx="11988800" cy="6659418"/>
          </a:xfrm>
          <a:prstGeom prst="rect">
            <a:avLst/>
          </a:prstGeom>
          <a:solidFill>
            <a:schemeClr val="accent6">
              <a:lumMod val="50000"/>
              <a:alpha val="4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4">
            <a:extLst>
              <a:ext uri="{FF2B5EF4-FFF2-40B4-BE49-F238E27FC236}">
                <a16:creationId xmlns:a16="http://schemas.microsoft.com/office/drawing/2014/main" id="{F1F0098C-0DFD-CCC8-188B-55EF21B134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6846" y="4612721"/>
            <a:ext cx="4674437" cy="23458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EF115119-8F53-CF23-157A-585F681094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2830" y="48326"/>
            <a:ext cx="4674437" cy="23458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31E59202-55A3-5795-EF74-B007669EE4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281" y="4418053"/>
            <a:ext cx="4674437" cy="23458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85F35FE0-6FB2-FA15-2EEB-201B116BF5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0203" y="71182"/>
            <a:ext cx="4674437" cy="23458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6" name="Picture 2" descr="20 lâu đài đẹp nhất nước Anh đưa bạn trở về quá khứ - TripZilla Việt Nam">
            <a:extLst>
              <a:ext uri="{FF2B5EF4-FFF2-40B4-BE49-F238E27FC236}">
                <a16:creationId xmlns:a16="http://schemas.microsoft.com/office/drawing/2014/main" id="{41674DA2-2FBB-6A59-26DA-AB7AF57845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4844" y="1306429"/>
            <a:ext cx="7620000" cy="48196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14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9455AB1-2C2C-675F-B5AD-1317339C156C}"/>
              </a:ext>
            </a:extLst>
          </p:cNvPr>
          <p:cNvSpPr txBox="1"/>
          <p:nvPr/>
        </p:nvSpPr>
        <p:spPr>
          <a:xfrm>
            <a:off x="513806" y="87086"/>
            <a:ext cx="10119360" cy="923330"/>
          </a:xfrm>
          <a:prstGeom prst="rect">
            <a:avLst/>
          </a:prstGeom>
          <a:noFill/>
        </p:spPr>
        <p:txBody>
          <a:bodyPr wrap="square">
            <a:spAutoFit/>
          </a:bodyPr>
          <a:lstStyle/>
          <a:p>
            <a:pPr marL="457200" algn="ctr">
              <a:lnSpc>
                <a:spcPct val="150000"/>
              </a:lnSpc>
            </a:pPr>
            <a:r>
              <a:rPr lang="vi-VN" sz="1800" b="1" dirty="0">
                <a:solidFill>
                  <a:srgbClr val="0070C0"/>
                </a:solidFill>
                <a:effectLst/>
                <a:latin typeface="Times New Roman" panose="02020603050405020304" pitchFamily="18" charset="0"/>
                <a:ea typeface="Times New Roman" panose="02020603050405020304" pitchFamily="18" charset="0"/>
              </a:rPr>
              <a:t>Bài 1</a:t>
            </a:r>
            <a:endParaRPr lang="en-US" sz="1400" dirty="0">
              <a:effectLst/>
              <a:latin typeface="Times New Roman" panose="02020603050405020304" pitchFamily="18" charset="0"/>
              <a:ea typeface="Times New Roman" panose="02020603050405020304" pitchFamily="18" charset="0"/>
            </a:endParaRPr>
          </a:p>
          <a:p>
            <a:pPr marL="457200" algn="ctr">
              <a:lnSpc>
                <a:spcPct val="150000"/>
              </a:lnSpc>
            </a:pPr>
            <a:r>
              <a:rPr lang="en-US" sz="1800" b="1" dirty="0">
                <a:solidFill>
                  <a:srgbClr val="0070C0"/>
                </a:solidFill>
                <a:effectLst/>
                <a:latin typeface="Times New Roman" panose="02020603050405020304" pitchFamily="18" charset="0"/>
                <a:ea typeface="Times New Roman" panose="02020603050405020304" pitchFamily="18" charset="0"/>
              </a:rPr>
              <a:t>QUÁ TRÌNH HÌNH THÀNH VÀ PHÁT TRIỂN CHẾ ĐỘ PHONG KIẾN Ở TÂY ÂU</a:t>
            </a:r>
            <a:endParaRPr lang="en-US" sz="1400" dirty="0">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D99CFB5E-8EFB-990E-B022-AFCBE756EFC8}"/>
              </a:ext>
            </a:extLst>
          </p:cNvPr>
          <p:cNvSpPr txBox="1"/>
          <p:nvPr/>
        </p:nvSpPr>
        <p:spPr>
          <a:xfrm>
            <a:off x="104615" y="1010416"/>
            <a:ext cx="10180207" cy="461665"/>
          </a:xfrm>
          <a:prstGeom prst="rect">
            <a:avLst/>
          </a:prstGeom>
          <a:noFill/>
        </p:spPr>
        <p:txBody>
          <a:bodyPr wrap="square">
            <a:spAutoFit/>
          </a:bodyPr>
          <a:lstStyle/>
          <a:p>
            <a:r>
              <a:rPr lang="vi-VN" sz="2400" b="1" dirty="0">
                <a:solidFill>
                  <a:srgbClr val="FF0000"/>
                </a:solidFill>
                <a:effectLst/>
                <a:latin typeface="Times New Roman" panose="02020603050405020304" pitchFamily="18" charset="0"/>
                <a:ea typeface="Times New Roman" panose="02020603050405020304" pitchFamily="18" charset="0"/>
              </a:rPr>
              <a:t>2. Lãnh địa phong kiến và quan hệ xã hội của chế độ phong kiến ở Tây Âu</a:t>
            </a:r>
            <a:endParaRPr lang="en-US" sz="2400" dirty="0">
              <a:solidFill>
                <a:srgbClr val="FF0000"/>
              </a:solidFill>
            </a:endParaRPr>
          </a:p>
        </p:txBody>
      </p:sp>
      <p:sp>
        <p:nvSpPr>
          <p:cNvPr id="12" name="TextBox 11">
            <a:extLst>
              <a:ext uri="{FF2B5EF4-FFF2-40B4-BE49-F238E27FC236}">
                <a16:creationId xmlns:a16="http://schemas.microsoft.com/office/drawing/2014/main" id="{E885BA1F-1958-3F3B-F416-5D20FC473F6A}"/>
              </a:ext>
            </a:extLst>
          </p:cNvPr>
          <p:cNvSpPr txBox="1"/>
          <p:nvPr/>
        </p:nvSpPr>
        <p:spPr>
          <a:xfrm>
            <a:off x="126919" y="1619795"/>
            <a:ext cx="11098430" cy="4154984"/>
          </a:xfrm>
          <a:prstGeom prst="rect">
            <a:avLst/>
          </a:prstGeom>
          <a:noFill/>
        </p:spPr>
        <p:txBody>
          <a:bodyPr wrap="square">
            <a:spAutoFit/>
          </a:bodyPr>
          <a:lstStyle/>
          <a:p>
            <a:r>
              <a:rPr lang="en-US" sz="2400" b="1" dirty="0">
                <a:latin typeface="Times New Roman "/>
              </a:rPr>
              <a:t>a. </a:t>
            </a:r>
            <a:r>
              <a:rPr lang="en-US" sz="2400" b="1" dirty="0" err="1">
                <a:latin typeface="Times New Roman "/>
              </a:rPr>
              <a:t>Đặc</a:t>
            </a:r>
            <a:r>
              <a:rPr lang="en-US" sz="2400" b="1" dirty="0">
                <a:latin typeface="Times New Roman "/>
              </a:rPr>
              <a:t> </a:t>
            </a:r>
            <a:r>
              <a:rPr lang="en-US" sz="2400" b="1" dirty="0" err="1">
                <a:latin typeface="Times New Roman "/>
              </a:rPr>
              <a:t>điểm</a:t>
            </a:r>
            <a:r>
              <a:rPr lang="en-US" sz="2400" b="1" dirty="0">
                <a:latin typeface="Times New Roman "/>
              </a:rPr>
              <a:t> </a:t>
            </a:r>
            <a:r>
              <a:rPr lang="en-US" sz="2400" b="1" dirty="0" err="1">
                <a:latin typeface="Times New Roman "/>
              </a:rPr>
              <a:t>lãnh</a:t>
            </a:r>
            <a:r>
              <a:rPr lang="en-US" sz="2400" b="1" dirty="0">
                <a:latin typeface="Times New Roman "/>
              </a:rPr>
              <a:t> </a:t>
            </a:r>
            <a:r>
              <a:rPr lang="en-US" sz="2400" b="1" dirty="0" err="1">
                <a:latin typeface="Times New Roman "/>
              </a:rPr>
              <a:t>địa</a:t>
            </a:r>
            <a:r>
              <a:rPr lang="en-US" sz="2400" b="1" dirty="0">
                <a:latin typeface="Times New Roman "/>
              </a:rPr>
              <a:t> </a:t>
            </a:r>
            <a:r>
              <a:rPr lang="en-US" sz="2400" b="1" dirty="0" err="1">
                <a:latin typeface="Times New Roman "/>
              </a:rPr>
              <a:t>phong</a:t>
            </a:r>
            <a:r>
              <a:rPr lang="en-US" sz="2400" b="1" dirty="0">
                <a:latin typeface="Times New Roman "/>
              </a:rPr>
              <a:t> </a:t>
            </a:r>
            <a:r>
              <a:rPr lang="en-US" sz="2400" b="1" dirty="0" err="1">
                <a:latin typeface="Times New Roman "/>
              </a:rPr>
              <a:t>kiến</a:t>
            </a:r>
            <a:endParaRPr lang="en-US" sz="2400" dirty="0">
              <a:latin typeface="Times New Roman "/>
            </a:endParaRPr>
          </a:p>
          <a:p>
            <a:r>
              <a:rPr lang="en-US" sz="2400" dirty="0">
                <a:latin typeface="Times New Roman "/>
              </a:rPr>
              <a:t>- </a:t>
            </a:r>
            <a:r>
              <a:rPr lang="en-US" sz="2400" dirty="0" err="1">
                <a:latin typeface="Times New Roman "/>
              </a:rPr>
              <a:t>Các</a:t>
            </a:r>
            <a:r>
              <a:rPr lang="en-US" sz="2400" dirty="0">
                <a:latin typeface="Times New Roman "/>
              </a:rPr>
              <a:t> </a:t>
            </a:r>
            <a:r>
              <a:rPr lang="en-US" sz="2400" dirty="0" err="1">
                <a:latin typeface="Times New Roman "/>
              </a:rPr>
              <a:t>lãnh</a:t>
            </a:r>
            <a:r>
              <a:rPr lang="en-US" sz="2400" dirty="0">
                <a:latin typeface="Times New Roman "/>
              </a:rPr>
              <a:t> </a:t>
            </a:r>
            <a:r>
              <a:rPr lang="en-US" sz="2400" dirty="0" err="1">
                <a:latin typeface="Times New Roman "/>
              </a:rPr>
              <a:t>địa</a:t>
            </a:r>
            <a:r>
              <a:rPr lang="en-US" sz="2400" dirty="0">
                <a:latin typeface="Times New Roman "/>
              </a:rPr>
              <a:t> </a:t>
            </a:r>
            <a:r>
              <a:rPr lang="en-US" sz="2400" dirty="0" err="1">
                <a:latin typeface="Times New Roman "/>
              </a:rPr>
              <a:t>phong</a:t>
            </a:r>
            <a:r>
              <a:rPr lang="en-US" sz="2400" dirty="0">
                <a:latin typeface="Times New Roman "/>
              </a:rPr>
              <a:t> </a:t>
            </a:r>
            <a:r>
              <a:rPr lang="en-US" sz="2400" dirty="0" err="1">
                <a:latin typeface="Times New Roman "/>
              </a:rPr>
              <a:t>kiến</a:t>
            </a:r>
            <a:r>
              <a:rPr lang="en-US" sz="2400" dirty="0">
                <a:latin typeface="Times New Roman "/>
              </a:rPr>
              <a:t> </a:t>
            </a:r>
            <a:r>
              <a:rPr lang="en-US" sz="2400" dirty="0" err="1">
                <a:latin typeface="Times New Roman "/>
              </a:rPr>
              <a:t>được</a:t>
            </a:r>
            <a:r>
              <a:rPr lang="en-US" sz="2400" dirty="0">
                <a:latin typeface="Times New Roman "/>
              </a:rPr>
              <a:t> </a:t>
            </a:r>
            <a:r>
              <a:rPr lang="en-US" sz="2400" dirty="0" err="1">
                <a:latin typeface="Times New Roman "/>
              </a:rPr>
              <a:t>hình</a:t>
            </a:r>
            <a:r>
              <a:rPr lang="en-US" sz="2400" dirty="0">
                <a:latin typeface="Times New Roman "/>
              </a:rPr>
              <a:t> </a:t>
            </a:r>
            <a:r>
              <a:rPr lang="en-US" sz="2400" dirty="0" err="1">
                <a:latin typeface="Times New Roman "/>
              </a:rPr>
              <a:t>thành</a:t>
            </a:r>
            <a:r>
              <a:rPr lang="en-US" sz="2400" dirty="0">
                <a:latin typeface="Times New Roman "/>
              </a:rPr>
              <a:t> </a:t>
            </a:r>
            <a:r>
              <a:rPr lang="en-US" sz="2400" dirty="0" err="1">
                <a:latin typeface="Times New Roman "/>
              </a:rPr>
              <a:t>vào</a:t>
            </a:r>
            <a:r>
              <a:rPr lang="en-US" sz="2400" dirty="0">
                <a:latin typeface="Times New Roman "/>
              </a:rPr>
              <a:t> </a:t>
            </a:r>
            <a:r>
              <a:rPr lang="en-US" sz="2400" dirty="0" err="1">
                <a:latin typeface="Times New Roman "/>
              </a:rPr>
              <a:t>giữa</a:t>
            </a:r>
            <a:r>
              <a:rPr lang="en-US" sz="2400" dirty="0">
                <a:latin typeface="Times New Roman "/>
              </a:rPr>
              <a:t> </a:t>
            </a:r>
            <a:r>
              <a:rPr lang="en-US" sz="2400" dirty="0" err="1">
                <a:latin typeface="Times New Roman "/>
              </a:rPr>
              <a:t>thế</a:t>
            </a:r>
            <a:r>
              <a:rPr lang="en-US" sz="2400" dirty="0">
                <a:latin typeface="Times New Roman "/>
              </a:rPr>
              <a:t> </a:t>
            </a:r>
            <a:r>
              <a:rPr lang="en-US" sz="2400" dirty="0" err="1">
                <a:latin typeface="Times New Roman "/>
              </a:rPr>
              <a:t>kỉ</a:t>
            </a:r>
            <a:r>
              <a:rPr lang="en-US" sz="2400" dirty="0">
                <a:latin typeface="Times New Roman "/>
              </a:rPr>
              <a:t> IX, </a:t>
            </a:r>
            <a:r>
              <a:rPr lang="en-US" sz="2400" dirty="0" err="1">
                <a:latin typeface="Times New Roman "/>
              </a:rPr>
              <a:t>đây</a:t>
            </a:r>
            <a:r>
              <a:rPr lang="en-US" sz="2400" dirty="0">
                <a:latin typeface="Times New Roman "/>
              </a:rPr>
              <a:t> </a:t>
            </a:r>
            <a:r>
              <a:rPr lang="en-US" sz="2400" dirty="0" err="1">
                <a:latin typeface="Times New Roman "/>
              </a:rPr>
              <a:t>là</a:t>
            </a:r>
            <a:r>
              <a:rPr lang="en-US" sz="2400" dirty="0">
                <a:latin typeface="Times New Roman "/>
              </a:rPr>
              <a:t> </a:t>
            </a:r>
            <a:r>
              <a:rPr lang="en-US" sz="2400" dirty="0" err="1">
                <a:latin typeface="Times New Roman "/>
              </a:rPr>
              <a:t>vùng</a:t>
            </a:r>
            <a:r>
              <a:rPr lang="en-US" sz="2400" dirty="0">
                <a:latin typeface="Times New Roman "/>
              </a:rPr>
              <a:t> </a:t>
            </a:r>
            <a:r>
              <a:rPr lang="en-US" sz="2400" dirty="0" err="1">
                <a:latin typeface="Times New Roman "/>
              </a:rPr>
              <a:t>đất</a:t>
            </a:r>
            <a:r>
              <a:rPr lang="en-US" sz="2400" dirty="0">
                <a:latin typeface="Times New Roman "/>
              </a:rPr>
              <a:t> </a:t>
            </a:r>
            <a:r>
              <a:rPr lang="en-US" sz="2400" dirty="0" err="1">
                <a:latin typeface="Times New Roman "/>
              </a:rPr>
              <a:t>đai</a:t>
            </a:r>
            <a:r>
              <a:rPr lang="en-US" sz="2400" dirty="0">
                <a:latin typeface="Times New Roman "/>
              </a:rPr>
              <a:t> </a:t>
            </a:r>
            <a:r>
              <a:rPr lang="en-US" sz="2400" dirty="0" err="1">
                <a:latin typeface="Times New Roman "/>
              </a:rPr>
              <a:t>rộng</a:t>
            </a:r>
            <a:r>
              <a:rPr lang="en-US" sz="2400" dirty="0">
                <a:latin typeface="Times New Roman "/>
              </a:rPr>
              <a:t> </a:t>
            </a:r>
            <a:r>
              <a:rPr lang="en-US" sz="2400" dirty="0" err="1">
                <a:latin typeface="Times New Roman "/>
              </a:rPr>
              <a:t>lớn</a:t>
            </a:r>
            <a:r>
              <a:rPr lang="en-US" sz="2400" dirty="0">
                <a:latin typeface="Times New Roman "/>
              </a:rPr>
              <a:t> </a:t>
            </a:r>
            <a:r>
              <a:rPr lang="en-US" sz="2400" dirty="0" err="1">
                <a:latin typeface="Times New Roman "/>
              </a:rPr>
              <a:t>của</a:t>
            </a:r>
            <a:r>
              <a:rPr lang="en-US" sz="2400" dirty="0">
                <a:latin typeface="Times New Roman "/>
              </a:rPr>
              <a:t> </a:t>
            </a:r>
            <a:r>
              <a:rPr lang="en-US" sz="2400" dirty="0" err="1">
                <a:latin typeface="Times New Roman "/>
              </a:rPr>
              <a:t>các</a:t>
            </a:r>
            <a:r>
              <a:rPr lang="en-US" sz="2400" dirty="0">
                <a:latin typeface="Times New Roman "/>
              </a:rPr>
              <a:t> </a:t>
            </a:r>
            <a:r>
              <a:rPr lang="en-US" sz="2400" dirty="0" err="1">
                <a:latin typeface="Times New Roman "/>
              </a:rPr>
              <a:t>lãnh</a:t>
            </a:r>
            <a:r>
              <a:rPr lang="en-US" sz="2400" dirty="0">
                <a:latin typeface="Times New Roman "/>
              </a:rPr>
              <a:t> </a:t>
            </a:r>
            <a:r>
              <a:rPr lang="en-US" sz="2400" dirty="0" err="1">
                <a:latin typeface="Times New Roman "/>
              </a:rPr>
              <a:t>chúa</a:t>
            </a:r>
            <a:r>
              <a:rPr lang="en-US" sz="2400" dirty="0">
                <a:latin typeface="Times New Roman "/>
              </a:rPr>
              <a:t>.</a:t>
            </a:r>
          </a:p>
          <a:p>
            <a:r>
              <a:rPr lang="en-US" sz="2400" dirty="0">
                <a:latin typeface="Times New Roman "/>
              </a:rPr>
              <a:t>+ </a:t>
            </a:r>
            <a:r>
              <a:rPr lang="en-US" sz="2400" dirty="0" err="1">
                <a:latin typeface="Times New Roman "/>
              </a:rPr>
              <a:t>Lãnh</a:t>
            </a:r>
            <a:r>
              <a:rPr lang="en-US" sz="2400" dirty="0">
                <a:latin typeface="Times New Roman "/>
              </a:rPr>
              <a:t> </a:t>
            </a:r>
            <a:r>
              <a:rPr lang="en-US" sz="2400" dirty="0" err="1">
                <a:latin typeface="Times New Roman "/>
              </a:rPr>
              <a:t>chúa</a:t>
            </a:r>
            <a:r>
              <a:rPr lang="en-US" sz="2400" dirty="0">
                <a:latin typeface="Times New Roman "/>
              </a:rPr>
              <a:t> </a:t>
            </a:r>
            <a:r>
              <a:rPr lang="en-US" sz="2400" dirty="0" err="1">
                <a:latin typeface="Times New Roman "/>
              </a:rPr>
              <a:t>xây</a:t>
            </a:r>
            <a:r>
              <a:rPr lang="en-US" sz="2400" dirty="0">
                <a:latin typeface="Times New Roman "/>
              </a:rPr>
              <a:t> </a:t>
            </a:r>
            <a:r>
              <a:rPr lang="en-US" sz="2400" dirty="0" err="1">
                <a:latin typeface="Times New Roman "/>
              </a:rPr>
              <a:t>dựng</a:t>
            </a:r>
            <a:r>
              <a:rPr lang="en-US" sz="2400" dirty="0">
                <a:latin typeface="Times New Roman "/>
              </a:rPr>
              <a:t> </a:t>
            </a:r>
            <a:r>
              <a:rPr lang="en-US" sz="2400" dirty="0" err="1">
                <a:latin typeface="Times New Roman "/>
              </a:rPr>
              <a:t>lãnh</a:t>
            </a:r>
            <a:r>
              <a:rPr lang="en-US" sz="2400" dirty="0">
                <a:latin typeface="Times New Roman "/>
              </a:rPr>
              <a:t> </a:t>
            </a:r>
            <a:r>
              <a:rPr lang="en-US" sz="2400" dirty="0" err="1">
                <a:latin typeface="Times New Roman "/>
              </a:rPr>
              <a:t>địa</a:t>
            </a:r>
            <a:r>
              <a:rPr lang="en-US" sz="2400" dirty="0">
                <a:latin typeface="Times New Roman "/>
              </a:rPr>
              <a:t> </a:t>
            </a:r>
            <a:r>
              <a:rPr lang="en-US" sz="2400" dirty="0" err="1">
                <a:latin typeface="Times New Roman "/>
              </a:rPr>
              <a:t>bằng</a:t>
            </a:r>
            <a:r>
              <a:rPr lang="en-US" sz="2400" dirty="0">
                <a:latin typeface="Times New Roman "/>
              </a:rPr>
              <a:t> </a:t>
            </a:r>
            <a:r>
              <a:rPr lang="en-US" sz="2400" dirty="0" err="1">
                <a:latin typeface="Times New Roman "/>
              </a:rPr>
              <a:t>lâu</a:t>
            </a:r>
            <a:r>
              <a:rPr lang="en-US" sz="2400" dirty="0">
                <a:latin typeface="Times New Roman "/>
              </a:rPr>
              <a:t> </a:t>
            </a:r>
            <a:r>
              <a:rPr lang="en-US" sz="2400" dirty="0" err="1">
                <a:latin typeface="Times New Roman "/>
              </a:rPr>
              <a:t>đài</a:t>
            </a:r>
            <a:r>
              <a:rPr lang="en-US" sz="2400" dirty="0">
                <a:latin typeface="Times New Roman "/>
              </a:rPr>
              <a:t> </a:t>
            </a:r>
            <a:r>
              <a:rPr lang="en-US" sz="2400" dirty="0" err="1">
                <a:latin typeface="Times New Roman "/>
              </a:rPr>
              <a:t>kiên</a:t>
            </a:r>
            <a:r>
              <a:rPr lang="en-US" sz="2400" dirty="0">
                <a:latin typeface="Times New Roman "/>
              </a:rPr>
              <a:t> </a:t>
            </a:r>
            <a:r>
              <a:rPr lang="en-US" sz="2400" dirty="0" err="1">
                <a:latin typeface="Times New Roman "/>
              </a:rPr>
              <a:t>cố</a:t>
            </a:r>
            <a:r>
              <a:rPr lang="en-US" sz="2400" dirty="0">
                <a:latin typeface="Times New Roman "/>
              </a:rPr>
              <a:t>, </a:t>
            </a:r>
            <a:r>
              <a:rPr lang="en-US" sz="2400" dirty="0" err="1">
                <a:latin typeface="Times New Roman "/>
              </a:rPr>
              <a:t>dinh</a:t>
            </a:r>
            <a:r>
              <a:rPr lang="en-US" sz="2400" dirty="0">
                <a:latin typeface="Times New Roman "/>
              </a:rPr>
              <a:t> </a:t>
            </a:r>
            <a:r>
              <a:rPr lang="en-US" sz="2400" dirty="0" err="1">
                <a:latin typeface="Times New Roman "/>
              </a:rPr>
              <a:t>thự</a:t>
            </a:r>
            <a:r>
              <a:rPr lang="en-US" sz="2400" dirty="0">
                <a:latin typeface="Times New Roman "/>
              </a:rPr>
              <a:t>, </a:t>
            </a:r>
            <a:r>
              <a:rPr lang="en-US" sz="2400" dirty="0" err="1">
                <a:latin typeface="Times New Roman "/>
              </a:rPr>
              <a:t>nhà</a:t>
            </a:r>
            <a:r>
              <a:rPr lang="en-US" sz="2400" dirty="0">
                <a:latin typeface="Times New Roman "/>
              </a:rPr>
              <a:t> </a:t>
            </a:r>
            <a:r>
              <a:rPr lang="en-US" sz="2400" dirty="0" err="1">
                <a:latin typeface="Times New Roman "/>
              </a:rPr>
              <a:t>thờ</a:t>
            </a:r>
            <a:r>
              <a:rPr lang="en-US" sz="2400" dirty="0">
                <a:latin typeface="Times New Roman "/>
              </a:rPr>
              <a:t>…</a:t>
            </a:r>
            <a:r>
              <a:rPr lang="en-US" sz="2400" dirty="0" err="1">
                <a:latin typeface="Times New Roman "/>
              </a:rPr>
              <a:t>với</a:t>
            </a:r>
            <a:r>
              <a:rPr lang="en-US" sz="2400" dirty="0">
                <a:latin typeface="Times New Roman "/>
              </a:rPr>
              <a:t> </a:t>
            </a:r>
            <a:r>
              <a:rPr lang="en-US" sz="2400" dirty="0" err="1">
                <a:latin typeface="Times New Roman "/>
              </a:rPr>
              <a:t>hào</a:t>
            </a:r>
            <a:r>
              <a:rPr lang="en-US" sz="2400" dirty="0">
                <a:latin typeface="Times New Roman "/>
              </a:rPr>
              <a:t> </a:t>
            </a:r>
            <a:r>
              <a:rPr lang="en-US" sz="2400" dirty="0" err="1">
                <a:latin typeface="Times New Roman "/>
              </a:rPr>
              <a:t>sâu</a:t>
            </a:r>
            <a:r>
              <a:rPr lang="en-US" sz="2400" dirty="0">
                <a:latin typeface="Times New Roman "/>
              </a:rPr>
              <a:t> </a:t>
            </a:r>
            <a:r>
              <a:rPr lang="en-US" sz="2400" dirty="0" err="1">
                <a:latin typeface="Times New Roman "/>
              </a:rPr>
              <a:t>và</a:t>
            </a:r>
            <a:r>
              <a:rPr lang="en-US" sz="2400" dirty="0">
                <a:latin typeface="Times New Roman "/>
              </a:rPr>
              <a:t> </a:t>
            </a:r>
            <a:r>
              <a:rPr lang="en-US" sz="2400" dirty="0" err="1">
                <a:latin typeface="Times New Roman "/>
              </a:rPr>
              <a:t>tường</a:t>
            </a:r>
            <a:r>
              <a:rPr lang="en-US" sz="2400" dirty="0">
                <a:latin typeface="Times New Roman "/>
              </a:rPr>
              <a:t> bao </a:t>
            </a:r>
            <a:r>
              <a:rPr lang="en-US" sz="2400" dirty="0" err="1">
                <a:latin typeface="Times New Roman "/>
              </a:rPr>
              <a:t>quanh</a:t>
            </a:r>
            <a:r>
              <a:rPr lang="en-US" sz="2400" dirty="0">
                <a:latin typeface="Times New Roman "/>
              </a:rPr>
              <a:t>. </a:t>
            </a:r>
            <a:r>
              <a:rPr lang="en-US" sz="2400" dirty="0" err="1">
                <a:latin typeface="Times New Roman "/>
              </a:rPr>
              <a:t>Xung</a:t>
            </a:r>
            <a:r>
              <a:rPr lang="en-US" sz="2400" dirty="0">
                <a:latin typeface="Times New Roman "/>
              </a:rPr>
              <a:t> </a:t>
            </a:r>
            <a:r>
              <a:rPr lang="en-US" sz="2400" dirty="0" err="1">
                <a:latin typeface="Times New Roman "/>
              </a:rPr>
              <a:t>quanh</a:t>
            </a:r>
            <a:r>
              <a:rPr lang="en-US" sz="2400" dirty="0">
                <a:latin typeface="Times New Roman "/>
              </a:rPr>
              <a:t> </a:t>
            </a:r>
            <a:r>
              <a:rPr lang="en-US" sz="2400" dirty="0" err="1">
                <a:latin typeface="Times New Roman "/>
              </a:rPr>
              <a:t>là</a:t>
            </a:r>
            <a:r>
              <a:rPr lang="en-US" sz="2400" dirty="0">
                <a:latin typeface="Times New Roman "/>
              </a:rPr>
              <a:t> </a:t>
            </a:r>
            <a:r>
              <a:rPr lang="en-US" sz="2400" dirty="0" err="1">
                <a:latin typeface="Times New Roman "/>
              </a:rPr>
              <a:t>đất</a:t>
            </a:r>
            <a:r>
              <a:rPr lang="en-US" sz="2400" dirty="0">
                <a:latin typeface="Times New Roman "/>
              </a:rPr>
              <a:t> </a:t>
            </a:r>
            <a:r>
              <a:rPr lang="en-US" sz="2400" dirty="0" err="1">
                <a:latin typeface="Times New Roman "/>
              </a:rPr>
              <a:t>đai</a:t>
            </a:r>
            <a:r>
              <a:rPr lang="en-US" sz="2400" dirty="0">
                <a:latin typeface="Times New Roman "/>
              </a:rPr>
              <a:t> </a:t>
            </a:r>
            <a:r>
              <a:rPr lang="en-US" sz="2400" dirty="0" err="1">
                <a:latin typeface="Times New Roman "/>
              </a:rPr>
              <a:t>canh</a:t>
            </a:r>
            <a:r>
              <a:rPr lang="en-US" sz="2400" dirty="0">
                <a:latin typeface="Times New Roman "/>
              </a:rPr>
              <a:t> </a:t>
            </a:r>
            <a:r>
              <a:rPr lang="en-US" sz="2400" dirty="0" err="1">
                <a:latin typeface="Times New Roman "/>
              </a:rPr>
              <a:t>tác</a:t>
            </a:r>
            <a:r>
              <a:rPr lang="en-US" sz="2400" dirty="0">
                <a:latin typeface="Times New Roman "/>
              </a:rPr>
              <a:t>, </a:t>
            </a:r>
            <a:r>
              <a:rPr lang="en-US" sz="2400" dirty="0" err="1">
                <a:latin typeface="Times New Roman "/>
              </a:rPr>
              <a:t>đồng</a:t>
            </a:r>
            <a:r>
              <a:rPr lang="en-US" sz="2400" dirty="0">
                <a:latin typeface="Times New Roman "/>
              </a:rPr>
              <a:t> </a:t>
            </a:r>
            <a:r>
              <a:rPr lang="en-US" sz="2400" dirty="0" err="1">
                <a:latin typeface="Times New Roman "/>
              </a:rPr>
              <a:t>cỏ</a:t>
            </a:r>
            <a:r>
              <a:rPr lang="en-US" sz="2400" dirty="0">
                <a:latin typeface="Times New Roman "/>
              </a:rPr>
              <a:t>, </a:t>
            </a:r>
            <a:r>
              <a:rPr lang="en-US" sz="2400" dirty="0" err="1">
                <a:latin typeface="Times New Roman "/>
              </a:rPr>
              <a:t>ao</a:t>
            </a:r>
            <a:r>
              <a:rPr lang="en-US" sz="2400" dirty="0">
                <a:latin typeface="Times New Roman "/>
              </a:rPr>
              <a:t> </a:t>
            </a:r>
            <a:r>
              <a:rPr lang="en-US" sz="2400" dirty="0" err="1">
                <a:latin typeface="Times New Roman "/>
              </a:rPr>
              <a:t>hồ</a:t>
            </a:r>
            <a:r>
              <a:rPr lang="en-US" sz="2400" dirty="0">
                <a:latin typeface="Times New Roman "/>
              </a:rPr>
              <a:t>, </a:t>
            </a:r>
            <a:r>
              <a:rPr lang="en-US" sz="2400" dirty="0" err="1">
                <a:latin typeface="Times New Roman "/>
              </a:rPr>
              <a:t>rừng</a:t>
            </a:r>
            <a:r>
              <a:rPr lang="en-US" sz="2400" dirty="0">
                <a:latin typeface="Times New Roman "/>
              </a:rPr>
              <a:t> </a:t>
            </a:r>
            <a:r>
              <a:rPr lang="en-US" sz="2400" dirty="0" err="1">
                <a:latin typeface="Times New Roman "/>
              </a:rPr>
              <a:t>và</a:t>
            </a:r>
            <a:r>
              <a:rPr lang="en-US" sz="2400" dirty="0">
                <a:latin typeface="Times New Roman "/>
              </a:rPr>
              <a:t> </a:t>
            </a:r>
            <a:r>
              <a:rPr lang="en-US" sz="2400" dirty="0" err="1">
                <a:latin typeface="Times New Roman "/>
              </a:rPr>
              <a:t>khu</a:t>
            </a:r>
            <a:r>
              <a:rPr lang="en-US" sz="2400" dirty="0">
                <a:latin typeface="Times New Roman "/>
              </a:rPr>
              <a:t> </a:t>
            </a:r>
            <a:r>
              <a:rPr lang="en-US" sz="2400" dirty="0" err="1">
                <a:latin typeface="Times New Roman "/>
              </a:rPr>
              <a:t>nhà</a:t>
            </a:r>
            <a:r>
              <a:rPr lang="en-US" sz="2400" dirty="0">
                <a:latin typeface="Times New Roman "/>
              </a:rPr>
              <a:t> ở </a:t>
            </a:r>
            <a:r>
              <a:rPr lang="en-US" sz="2400" dirty="0" err="1">
                <a:latin typeface="Times New Roman "/>
              </a:rPr>
              <a:t>của</a:t>
            </a:r>
            <a:r>
              <a:rPr lang="en-US" sz="2400" dirty="0">
                <a:latin typeface="Times New Roman "/>
              </a:rPr>
              <a:t> </a:t>
            </a:r>
            <a:r>
              <a:rPr lang="en-US" sz="2400" dirty="0" err="1">
                <a:latin typeface="Times New Roman "/>
              </a:rPr>
              <a:t>nông</a:t>
            </a:r>
            <a:r>
              <a:rPr lang="en-US" sz="2400" dirty="0">
                <a:latin typeface="Times New Roman "/>
              </a:rPr>
              <a:t> </a:t>
            </a:r>
            <a:r>
              <a:rPr lang="en-US" sz="2400" dirty="0" err="1">
                <a:latin typeface="Times New Roman "/>
              </a:rPr>
              <a:t>nô</a:t>
            </a:r>
            <a:r>
              <a:rPr lang="en-US" sz="2400" dirty="0">
                <a:latin typeface="Times New Roman "/>
              </a:rPr>
              <a:t>.</a:t>
            </a:r>
          </a:p>
          <a:p>
            <a:r>
              <a:rPr lang="en-US" sz="2400" dirty="0">
                <a:latin typeface="Times New Roman "/>
              </a:rPr>
              <a:t>+ </a:t>
            </a:r>
            <a:r>
              <a:rPr lang="en-US" sz="2400" dirty="0" err="1">
                <a:latin typeface="Times New Roman "/>
              </a:rPr>
              <a:t>Mỗi</a:t>
            </a:r>
            <a:r>
              <a:rPr lang="en-US" sz="2400" dirty="0">
                <a:latin typeface="Times New Roman "/>
              </a:rPr>
              <a:t> </a:t>
            </a:r>
            <a:r>
              <a:rPr lang="en-US" sz="2400" dirty="0" err="1">
                <a:latin typeface="Times New Roman "/>
              </a:rPr>
              <a:t>lãnh</a:t>
            </a:r>
            <a:r>
              <a:rPr lang="en-US" sz="2400" dirty="0">
                <a:latin typeface="Times New Roman "/>
              </a:rPr>
              <a:t> </a:t>
            </a:r>
            <a:r>
              <a:rPr lang="en-US" sz="2400" dirty="0" err="1">
                <a:latin typeface="Times New Roman "/>
              </a:rPr>
              <a:t>chúa</a:t>
            </a:r>
            <a:r>
              <a:rPr lang="en-US" sz="2400" dirty="0">
                <a:latin typeface="Times New Roman "/>
              </a:rPr>
              <a:t> </a:t>
            </a:r>
            <a:r>
              <a:rPr lang="en-US" sz="2400" dirty="0" err="1">
                <a:latin typeface="Times New Roman "/>
              </a:rPr>
              <a:t>có</a:t>
            </a:r>
            <a:r>
              <a:rPr lang="en-US" sz="2400" dirty="0">
                <a:latin typeface="Times New Roman "/>
              </a:rPr>
              <a:t> </a:t>
            </a:r>
            <a:r>
              <a:rPr lang="en-US" sz="2400" dirty="0" err="1">
                <a:latin typeface="Times New Roman "/>
              </a:rPr>
              <a:t>một</a:t>
            </a:r>
            <a:r>
              <a:rPr lang="en-US" sz="2400" dirty="0">
                <a:latin typeface="Times New Roman "/>
              </a:rPr>
              <a:t> </a:t>
            </a:r>
            <a:r>
              <a:rPr lang="en-US" sz="2400" dirty="0" err="1">
                <a:latin typeface="Times New Roman "/>
              </a:rPr>
              <a:t>lãnh</a:t>
            </a:r>
            <a:r>
              <a:rPr lang="en-US" sz="2400" dirty="0">
                <a:latin typeface="Times New Roman "/>
              </a:rPr>
              <a:t> </a:t>
            </a:r>
            <a:r>
              <a:rPr lang="en-US" sz="2400" dirty="0" err="1">
                <a:latin typeface="Times New Roman "/>
              </a:rPr>
              <a:t>địa</a:t>
            </a:r>
            <a:r>
              <a:rPr lang="en-US" sz="2400" dirty="0">
                <a:latin typeface="Times New Roman "/>
              </a:rPr>
              <a:t> </a:t>
            </a:r>
            <a:r>
              <a:rPr lang="en-US" sz="2400" dirty="0" err="1">
                <a:latin typeface="Times New Roman "/>
              </a:rPr>
              <a:t>riêng</a:t>
            </a:r>
            <a:r>
              <a:rPr lang="en-US" sz="2400" dirty="0">
                <a:latin typeface="Times New Roman "/>
              </a:rPr>
              <a:t>, </a:t>
            </a:r>
            <a:r>
              <a:rPr lang="en-US" sz="2400" dirty="0" err="1">
                <a:latin typeface="Times New Roman "/>
              </a:rPr>
              <a:t>toàn</a:t>
            </a:r>
            <a:r>
              <a:rPr lang="en-US" sz="2400" dirty="0">
                <a:latin typeface="Times New Roman "/>
              </a:rPr>
              <a:t> </a:t>
            </a:r>
            <a:r>
              <a:rPr lang="en-US" sz="2400" dirty="0" err="1">
                <a:latin typeface="Times New Roman "/>
              </a:rPr>
              <a:t>quyền</a:t>
            </a:r>
            <a:r>
              <a:rPr lang="en-US" sz="2400" dirty="0">
                <a:latin typeface="Times New Roman "/>
              </a:rPr>
              <a:t> </a:t>
            </a:r>
            <a:r>
              <a:rPr lang="en-US" sz="2400" dirty="0" err="1">
                <a:latin typeface="Times New Roman "/>
              </a:rPr>
              <a:t>cai</a:t>
            </a:r>
            <a:r>
              <a:rPr lang="en-US" sz="2400" dirty="0">
                <a:latin typeface="Times New Roman "/>
              </a:rPr>
              <a:t> </a:t>
            </a:r>
            <a:r>
              <a:rPr lang="en-US" sz="2400" dirty="0" err="1">
                <a:latin typeface="Times New Roman "/>
              </a:rPr>
              <a:t>quản</a:t>
            </a:r>
            <a:r>
              <a:rPr lang="en-US" sz="2400" dirty="0">
                <a:latin typeface="Times New Roman "/>
              </a:rPr>
              <a:t> </a:t>
            </a:r>
            <a:r>
              <a:rPr lang="en-US" sz="2400" dirty="0" err="1">
                <a:latin typeface="Times New Roman "/>
              </a:rPr>
              <a:t>như</a:t>
            </a:r>
            <a:r>
              <a:rPr lang="en-US" sz="2400" dirty="0">
                <a:latin typeface="Times New Roman "/>
              </a:rPr>
              <a:t> </a:t>
            </a:r>
            <a:r>
              <a:rPr lang="en-US" sz="2400" dirty="0" err="1">
                <a:latin typeface="Times New Roman "/>
              </a:rPr>
              <a:t>một</a:t>
            </a:r>
            <a:r>
              <a:rPr lang="en-US" sz="2400" dirty="0">
                <a:latin typeface="Times New Roman "/>
              </a:rPr>
              <a:t> </a:t>
            </a:r>
            <a:r>
              <a:rPr lang="en-US" sz="2400" dirty="0" err="1">
                <a:latin typeface="Times New Roman "/>
              </a:rPr>
              <a:t>ông</a:t>
            </a:r>
            <a:r>
              <a:rPr lang="en-US" sz="2400" dirty="0">
                <a:latin typeface="Times New Roman "/>
              </a:rPr>
              <a:t> </a:t>
            </a:r>
            <a:r>
              <a:rPr lang="en-US" sz="2400" dirty="0" err="1">
                <a:latin typeface="Times New Roman "/>
              </a:rPr>
              <a:t>vua</a:t>
            </a:r>
            <a:r>
              <a:rPr lang="en-US" sz="2400" dirty="0">
                <a:latin typeface="Times New Roman "/>
              </a:rPr>
              <a:t> </a:t>
            </a:r>
            <a:r>
              <a:rPr lang="en-US" sz="2400" dirty="0" err="1">
                <a:latin typeface="Times New Roman "/>
              </a:rPr>
              <a:t>nhỏ</a:t>
            </a:r>
            <a:r>
              <a:rPr lang="en-US" sz="2400" dirty="0">
                <a:latin typeface="Times New Roman "/>
              </a:rPr>
              <a:t>.</a:t>
            </a:r>
          </a:p>
          <a:p>
            <a:r>
              <a:rPr lang="en-US" sz="2400" dirty="0">
                <a:latin typeface="Times New Roman "/>
              </a:rPr>
              <a:t>- </a:t>
            </a:r>
            <a:r>
              <a:rPr lang="en-US" sz="2400" dirty="0" err="1">
                <a:latin typeface="Times New Roman "/>
              </a:rPr>
              <a:t>Hoạt</a:t>
            </a:r>
            <a:r>
              <a:rPr lang="en-US" sz="2400" dirty="0">
                <a:latin typeface="Times New Roman "/>
              </a:rPr>
              <a:t> </a:t>
            </a:r>
            <a:r>
              <a:rPr lang="en-US" sz="2400" dirty="0" err="1">
                <a:latin typeface="Times New Roman "/>
              </a:rPr>
              <a:t>động</a:t>
            </a:r>
            <a:r>
              <a:rPr lang="en-US" sz="2400" dirty="0">
                <a:latin typeface="Times New Roman "/>
              </a:rPr>
              <a:t> </a:t>
            </a:r>
            <a:r>
              <a:rPr lang="en-US" sz="2400" dirty="0" err="1">
                <a:latin typeface="Times New Roman "/>
              </a:rPr>
              <a:t>kinh</a:t>
            </a:r>
            <a:r>
              <a:rPr lang="en-US" sz="2400" dirty="0">
                <a:latin typeface="Times New Roman "/>
              </a:rPr>
              <a:t> </a:t>
            </a:r>
            <a:r>
              <a:rPr lang="en-US" sz="2400" dirty="0" err="1">
                <a:latin typeface="Times New Roman "/>
              </a:rPr>
              <a:t>tế</a:t>
            </a:r>
            <a:r>
              <a:rPr lang="en-US" sz="2400" dirty="0">
                <a:latin typeface="Times New Roman "/>
              </a:rPr>
              <a:t> </a:t>
            </a:r>
            <a:r>
              <a:rPr lang="en-US" sz="2400" dirty="0" err="1">
                <a:latin typeface="Times New Roman "/>
              </a:rPr>
              <a:t>trong</a:t>
            </a:r>
            <a:r>
              <a:rPr lang="en-US" sz="2400" dirty="0">
                <a:latin typeface="Times New Roman "/>
              </a:rPr>
              <a:t> </a:t>
            </a:r>
            <a:r>
              <a:rPr lang="en-US" sz="2400" dirty="0" err="1">
                <a:latin typeface="Times New Roman "/>
              </a:rPr>
              <a:t>lãnh</a:t>
            </a:r>
            <a:r>
              <a:rPr lang="en-US" sz="2400" dirty="0">
                <a:latin typeface="Times New Roman "/>
              </a:rPr>
              <a:t> </a:t>
            </a:r>
            <a:r>
              <a:rPr lang="en-US" sz="2400" dirty="0" err="1">
                <a:latin typeface="Times New Roman "/>
              </a:rPr>
              <a:t>địa</a:t>
            </a:r>
            <a:r>
              <a:rPr lang="en-US" sz="2400" dirty="0">
                <a:latin typeface="Times New Roman "/>
              </a:rPr>
              <a:t>: </a:t>
            </a:r>
            <a:r>
              <a:rPr lang="en-US" sz="2400" dirty="0" err="1">
                <a:latin typeface="Times New Roman "/>
              </a:rPr>
              <a:t>Chủ</a:t>
            </a:r>
            <a:r>
              <a:rPr lang="en-US" sz="2400" dirty="0">
                <a:latin typeface="Times New Roman "/>
              </a:rPr>
              <a:t> </a:t>
            </a:r>
            <a:r>
              <a:rPr lang="en-US" sz="2400" dirty="0" err="1">
                <a:latin typeface="Times New Roman "/>
              </a:rPr>
              <a:t>yếu</a:t>
            </a:r>
            <a:r>
              <a:rPr lang="en-US" sz="2400" dirty="0">
                <a:latin typeface="Times New Roman "/>
              </a:rPr>
              <a:t> </a:t>
            </a:r>
            <a:r>
              <a:rPr lang="en-US" sz="2400" dirty="0" err="1">
                <a:latin typeface="Times New Roman "/>
              </a:rPr>
              <a:t>là</a:t>
            </a:r>
            <a:r>
              <a:rPr lang="en-US" sz="2400" dirty="0">
                <a:latin typeface="Times New Roman "/>
              </a:rPr>
              <a:t> </a:t>
            </a:r>
            <a:r>
              <a:rPr lang="en-US" sz="2400" dirty="0" err="1">
                <a:latin typeface="Times New Roman "/>
              </a:rPr>
              <a:t>nông</a:t>
            </a:r>
            <a:r>
              <a:rPr lang="en-US" sz="2400" dirty="0">
                <a:latin typeface="Times New Roman "/>
              </a:rPr>
              <a:t> </a:t>
            </a:r>
            <a:r>
              <a:rPr lang="en-US" sz="2400" dirty="0" err="1">
                <a:latin typeface="Times New Roman "/>
              </a:rPr>
              <a:t>nghiệp</a:t>
            </a:r>
            <a:r>
              <a:rPr lang="en-US" sz="2400" dirty="0">
                <a:latin typeface="Times New Roman "/>
              </a:rPr>
              <a:t> </a:t>
            </a:r>
            <a:r>
              <a:rPr lang="en-US" sz="2400" dirty="0" err="1">
                <a:latin typeface="Times New Roman "/>
              </a:rPr>
              <a:t>mang</a:t>
            </a:r>
            <a:r>
              <a:rPr lang="en-US" sz="2400" dirty="0">
                <a:latin typeface="Times New Roman "/>
              </a:rPr>
              <a:t> </a:t>
            </a:r>
            <a:r>
              <a:rPr lang="en-US" sz="2400" dirty="0" err="1">
                <a:latin typeface="Times New Roman "/>
              </a:rPr>
              <a:t>tính</a:t>
            </a:r>
            <a:r>
              <a:rPr lang="en-US" sz="2400" dirty="0">
                <a:latin typeface="Times New Roman "/>
              </a:rPr>
              <a:t> </a:t>
            </a:r>
            <a:r>
              <a:rPr lang="en-US" sz="2400" dirty="0" err="1">
                <a:latin typeface="Times New Roman "/>
              </a:rPr>
              <a:t>tự</a:t>
            </a:r>
            <a:r>
              <a:rPr lang="en-US" sz="2400" dirty="0">
                <a:latin typeface="Times New Roman "/>
              </a:rPr>
              <a:t> </a:t>
            </a:r>
            <a:r>
              <a:rPr lang="en-US" sz="2400" dirty="0" err="1">
                <a:latin typeface="Times New Roman "/>
              </a:rPr>
              <a:t>cung</a:t>
            </a:r>
            <a:r>
              <a:rPr lang="en-US" sz="2400" dirty="0">
                <a:latin typeface="Times New Roman "/>
              </a:rPr>
              <a:t> </a:t>
            </a:r>
            <a:r>
              <a:rPr lang="en-US" sz="2400" dirty="0" err="1">
                <a:latin typeface="Times New Roman "/>
              </a:rPr>
              <a:t>tự</a:t>
            </a:r>
            <a:r>
              <a:rPr lang="en-US" sz="2400" dirty="0">
                <a:latin typeface="Times New Roman "/>
              </a:rPr>
              <a:t> </a:t>
            </a:r>
            <a:r>
              <a:rPr lang="en-US" sz="2400" dirty="0" err="1">
                <a:latin typeface="Times New Roman "/>
              </a:rPr>
              <a:t>cấp</a:t>
            </a:r>
            <a:r>
              <a:rPr lang="en-US" sz="2400" dirty="0">
                <a:latin typeface="Times New Roman "/>
              </a:rPr>
              <a:t> (</a:t>
            </a:r>
            <a:r>
              <a:rPr lang="en-US" sz="2400" dirty="0" err="1">
                <a:latin typeface="Times New Roman "/>
              </a:rPr>
              <a:t>ngoại</a:t>
            </a:r>
            <a:r>
              <a:rPr lang="en-US" sz="2400" dirty="0">
                <a:latin typeface="Times New Roman "/>
              </a:rPr>
              <a:t> </a:t>
            </a:r>
            <a:r>
              <a:rPr lang="en-US" sz="2400" dirty="0" err="1">
                <a:latin typeface="Times New Roman "/>
              </a:rPr>
              <a:t>trừ</a:t>
            </a:r>
            <a:r>
              <a:rPr lang="en-US" sz="2400" dirty="0">
                <a:latin typeface="Times New Roman "/>
              </a:rPr>
              <a:t> </a:t>
            </a:r>
            <a:r>
              <a:rPr lang="en-US" sz="2400" dirty="0" err="1">
                <a:latin typeface="Times New Roman "/>
              </a:rPr>
              <a:t>muối</a:t>
            </a:r>
            <a:r>
              <a:rPr lang="en-US" sz="2400" dirty="0">
                <a:latin typeface="Times New Roman "/>
              </a:rPr>
              <a:t> </a:t>
            </a:r>
            <a:r>
              <a:rPr lang="en-US" sz="2400" dirty="0" err="1">
                <a:latin typeface="Times New Roman "/>
              </a:rPr>
              <a:t>và</a:t>
            </a:r>
            <a:r>
              <a:rPr lang="en-US" sz="2400" dirty="0">
                <a:latin typeface="Times New Roman "/>
              </a:rPr>
              <a:t> </a:t>
            </a:r>
            <a:r>
              <a:rPr lang="en-US" sz="2400" dirty="0" err="1">
                <a:latin typeface="Times New Roman "/>
              </a:rPr>
              <a:t>sắt</a:t>
            </a:r>
            <a:r>
              <a:rPr lang="en-US" sz="2400" dirty="0">
                <a:latin typeface="Times New Roman "/>
              </a:rPr>
              <a:t> </a:t>
            </a:r>
            <a:r>
              <a:rPr lang="en-US" sz="2400" dirty="0" err="1">
                <a:latin typeface="Times New Roman "/>
              </a:rPr>
              <a:t>mua</a:t>
            </a:r>
            <a:r>
              <a:rPr lang="en-US" sz="2400" dirty="0">
                <a:latin typeface="Times New Roman "/>
              </a:rPr>
              <a:t> ở </a:t>
            </a:r>
            <a:r>
              <a:rPr lang="en-US" sz="2400" dirty="0" err="1">
                <a:latin typeface="Times New Roman "/>
              </a:rPr>
              <a:t>ngoài</a:t>
            </a:r>
            <a:r>
              <a:rPr lang="en-US" sz="2400" dirty="0">
                <a:latin typeface="Times New Roman "/>
              </a:rPr>
              <a:t>), </a:t>
            </a:r>
            <a:r>
              <a:rPr lang="en-US" sz="2400" dirty="0" err="1">
                <a:latin typeface="Times New Roman "/>
              </a:rPr>
              <a:t>mọi</a:t>
            </a:r>
            <a:r>
              <a:rPr lang="en-US" sz="2400" dirty="0">
                <a:latin typeface="Times New Roman "/>
              </a:rPr>
              <a:t> </a:t>
            </a:r>
            <a:r>
              <a:rPr lang="en-US" sz="2400" dirty="0" err="1">
                <a:latin typeface="Times New Roman "/>
              </a:rPr>
              <a:t>thứ</a:t>
            </a:r>
            <a:r>
              <a:rPr lang="en-US" sz="2400" dirty="0">
                <a:latin typeface="Times New Roman "/>
              </a:rPr>
              <a:t> </a:t>
            </a:r>
            <a:r>
              <a:rPr lang="en-US" sz="2400" dirty="0" err="1">
                <a:latin typeface="Times New Roman "/>
              </a:rPr>
              <a:t>cần</a:t>
            </a:r>
            <a:r>
              <a:rPr lang="en-US" sz="2400" dirty="0">
                <a:latin typeface="Times New Roman "/>
              </a:rPr>
              <a:t> </a:t>
            </a:r>
            <a:r>
              <a:rPr lang="en-US" sz="2400" dirty="0" err="1">
                <a:latin typeface="Times New Roman "/>
              </a:rPr>
              <a:t>dùng</a:t>
            </a:r>
            <a:r>
              <a:rPr lang="en-US" sz="2400" dirty="0">
                <a:latin typeface="Times New Roman "/>
              </a:rPr>
              <a:t> </a:t>
            </a:r>
            <a:r>
              <a:rPr lang="en-US" sz="2400" dirty="0" err="1">
                <a:latin typeface="Times New Roman "/>
              </a:rPr>
              <a:t>đều</a:t>
            </a:r>
            <a:r>
              <a:rPr lang="en-US" sz="2400" dirty="0">
                <a:latin typeface="Times New Roman "/>
              </a:rPr>
              <a:t> do </a:t>
            </a:r>
            <a:r>
              <a:rPr lang="en-US" sz="2400" dirty="0" err="1">
                <a:latin typeface="Times New Roman "/>
              </a:rPr>
              <a:t>nông</a:t>
            </a:r>
            <a:r>
              <a:rPr lang="en-US" sz="2400" dirty="0">
                <a:latin typeface="Times New Roman "/>
              </a:rPr>
              <a:t> </a:t>
            </a:r>
            <a:r>
              <a:rPr lang="en-US" sz="2400" dirty="0" err="1">
                <a:latin typeface="Times New Roman "/>
              </a:rPr>
              <a:t>nô</a:t>
            </a:r>
            <a:r>
              <a:rPr lang="en-US" sz="2400" dirty="0">
                <a:latin typeface="Times New Roman "/>
              </a:rPr>
              <a:t> </a:t>
            </a:r>
            <a:r>
              <a:rPr lang="en-US" sz="2400" dirty="0" err="1">
                <a:latin typeface="Times New Roman "/>
              </a:rPr>
              <a:t>sản</a:t>
            </a:r>
            <a:r>
              <a:rPr lang="en-US" sz="2400" dirty="0">
                <a:latin typeface="Times New Roman "/>
              </a:rPr>
              <a:t> </a:t>
            </a:r>
            <a:r>
              <a:rPr lang="en-US" sz="2400" dirty="0" err="1">
                <a:latin typeface="Times New Roman "/>
              </a:rPr>
              <a:t>xuất</a:t>
            </a:r>
            <a:r>
              <a:rPr lang="en-US" sz="2400" dirty="0">
                <a:latin typeface="Times New Roman "/>
              </a:rPr>
              <a:t>.</a:t>
            </a:r>
            <a:endParaRPr lang="en-US" sz="1600" dirty="0">
              <a:effectLst/>
              <a:latin typeface="Times New Roman "/>
              <a:ea typeface="Times New Roman" panose="02020603050405020304" pitchFamily="18" charset="0"/>
            </a:endParaRPr>
          </a:p>
        </p:txBody>
      </p:sp>
    </p:spTree>
    <p:extLst>
      <p:ext uri="{BB962C8B-B14F-4D97-AF65-F5344CB8AC3E}">
        <p14:creationId xmlns:p14="http://schemas.microsoft.com/office/powerpoint/2010/main" val="970454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barn(inVertical)">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barn(inVertical)">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barn(inVertical)">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barn(inVertical)">
                                      <p:cBhvr>
                                        <p:cTn id="27" dur="500"/>
                                        <p:tgtEl>
                                          <p:spTgt spid="1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animEffect transition="in" filter="barn(inVertical)">
                                      <p:cBhvr>
                                        <p:cTn id="32"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9455AB1-2C2C-675F-B5AD-1317339C156C}"/>
              </a:ext>
            </a:extLst>
          </p:cNvPr>
          <p:cNvSpPr txBox="1"/>
          <p:nvPr/>
        </p:nvSpPr>
        <p:spPr>
          <a:xfrm>
            <a:off x="391886" y="99641"/>
            <a:ext cx="11145859" cy="923330"/>
          </a:xfrm>
          <a:prstGeom prst="rect">
            <a:avLst/>
          </a:prstGeom>
          <a:noFill/>
        </p:spPr>
        <p:txBody>
          <a:bodyPr wrap="square">
            <a:spAutoFit/>
          </a:bodyPr>
          <a:lstStyle/>
          <a:p>
            <a:pPr marL="457200" algn="ctr">
              <a:lnSpc>
                <a:spcPct val="150000"/>
              </a:lnSpc>
            </a:pPr>
            <a:r>
              <a:rPr lang="vi-VN" sz="1800" b="1" dirty="0">
                <a:solidFill>
                  <a:srgbClr val="0070C0"/>
                </a:solidFill>
                <a:effectLst/>
                <a:latin typeface="Times New Roman" panose="02020603050405020304" pitchFamily="18" charset="0"/>
                <a:ea typeface="Times New Roman" panose="02020603050405020304" pitchFamily="18" charset="0"/>
              </a:rPr>
              <a:t>Bài 1</a:t>
            </a:r>
            <a:endParaRPr lang="en-US" sz="1400" dirty="0">
              <a:effectLst/>
              <a:latin typeface="Times New Roman" panose="02020603050405020304" pitchFamily="18" charset="0"/>
              <a:ea typeface="Times New Roman" panose="02020603050405020304" pitchFamily="18" charset="0"/>
            </a:endParaRPr>
          </a:p>
          <a:p>
            <a:pPr marL="457200" algn="ctr">
              <a:lnSpc>
                <a:spcPct val="150000"/>
              </a:lnSpc>
            </a:pPr>
            <a:r>
              <a:rPr lang="en-US" sz="1800" b="1" dirty="0">
                <a:solidFill>
                  <a:srgbClr val="0070C0"/>
                </a:solidFill>
                <a:effectLst/>
                <a:latin typeface="Times New Roman" panose="02020603050405020304" pitchFamily="18" charset="0"/>
                <a:ea typeface="Times New Roman" panose="02020603050405020304" pitchFamily="18" charset="0"/>
              </a:rPr>
              <a:t>QUÁ TRÌNH HÌNH THÀNH VÀ PHÁT TRIỂN CHẾ ĐỘ PHONG KIẾN Ở TÂY ÂU</a:t>
            </a:r>
            <a:endParaRPr lang="en-US" sz="1400" dirty="0">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D99CFB5E-8EFB-990E-B022-AFCBE756EFC8}"/>
              </a:ext>
            </a:extLst>
          </p:cNvPr>
          <p:cNvSpPr txBox="1"/>
          <p:nvPr/>
        </p:nvSpPr>
        <p:spPr>
          <a:xfrm>
            <a:off x="104617" y="1022972"/>
            <a:ext cx="10223750" cy="461665"/>
          </a:xfrm>
          <a:prstGeom prst="rect">
            <a:avLst/>
          </a:prstGeom>
          <a:noFill/>
        </p:spPr>
        <p:txBody>
          <a:bodyPr wrap="square">
            <a:spAutoFit/>
          </a:bodyPr>
          <a:lstStyle/>
          <a:p>
            <a:r>
              <a:rPr lang="vi-VN" sz="2400" b="1" dirty="0">
                <a:solidFill>
                  <a:srgbClr val="FF0000"/>
                </a:solidFill>
                <a:effectLst/>
                <a:latin typeface="Times New Roman" panose="02020603050405020304" pitchFamily="18" charset="0"/>
                <a:ea typeface="Times New Roman" panose="02020603050405020304" pitchFamily="18" charset="0"/>
              </a:rPr>
              <a:t>2. Lãnh địa phong kiến và quan hệ xã hội của chế độ phong kiến ở Tây Âu</a:t>
            </a:r>
            <a:endParaRPr lang="en-US" sz="2400" dirty="0">
              <a:solidFill>
                <a:srgbClr val="FF0000"/>
              </a:solidFill>
            </a:endParaRPr>
          </a:p>
        </p:txBody>
      </p:sp>
      <p:sp>
        <p:nvSpPr>
          <p:cNvPr id="15" name="TextBox 14">
            <a:extLst>
              <a:ext uri="{FF2B5EF4-FFF2-40B4-BE49-F238E27FC236}">
                <a16:creationId xmlns:a16="http://schemas.microsoft.com/office/drawing/2014/main" id="{AE434815-F397-FDFB-A182-98E13300569B}"/>
              </a:ext>
            </a:extLst>
          </p:cNvPr>
          <p:cNvSpPr txBox="1"/>
          <p:nvPr/>
        </p:nvSpPr>
        <p:spPr>
          <a:xfrm>
            <a:off x="129311" y="1558946"/>
            <a:ext cx="6637249" cy="830997"/>
          </a:xfrm>
          <a:prstGeom prst="rect">
            <a:avLst/>
          </a:prstGeom>
          <a:noFill/>
        </p:spPr>
        <p:txBody>
          <a:bodyPr wrap="square">
            <a:spAutoFit/>
          </a:bodyPr>
          <a:lstStyle/>
          <a:p>
            <a:r>
              <a:rPr lang="en-US" sz="2400" dirty="0">
                <a:latin typeface="Times New Roman "/>
              </a:rPr>
              <a:t>b. </a:t>
            </a:r>
            <a:r>
              <a:rPr lang="en-US" sz="2400" dirty="0" err="1">
                <a:latin typeface="Times New Roman "/>
              </a:rPr>
              <a:t>Mối</a:t>
            </a:r>
            <a:r>
              <a:rPr lang="en-US" sz="2400" dirty="0">
                <a:latin typeface="Times New Roman "/>
              </a:rPr>
              <a:t> </a:t>
            </a:r>
            <a:r>
              <a:rPr lang="en-US" sz="2400" dirty="0" err="1">
                <a:latin typeface="Times New Roman "/>
              </a:rPr>
              <a:t>quan</a:t>
            </a:r>
            <a:r>
              <a:rPr lang="en-US" sz="2400" dirty="0">
                <a:latin typeface="Times New Roman "/>
              </a:rPr>
              <a:t> </a:t>
            </a:r>
            <a:r>
              <a:rPr lang="en-US" sz="2400" dirty="0" err="1">
                <a:latin typeface="Times New Roman "/>
              </a:rPr>
              <a:t>hệ</a:t>
            </a:r>
            <a:r>
              <a:rPr lang="en-US" sz="2400" dirty="0">
                <a:latin typeface="Times New Roman "/>
              </a:rPr>
              <a:t> </a:t>
            </a:r>
            <a:r>
              <a:rPr lang="en-US" sz="2400" dirty="0" err="1">
                <a:latin typeface="Times New Roman "/>
              </a:rPr>
              <a:t>giữa</a:t>
            </a:r>
            <a:r>
              <a:rPr lang="en-US" sz="2400" dirty="0">
                <a:latin typeface="Times New Roman "/>
              </a:rPr>
              <a:t> </a:t>
            </a:r>
            <a:r>
              <a:rPr lang="en-US" sz="2400" dirty="0" err="1">
                <a:latin typeface="Times New Roman "/>
              </a:rPr>
              <a:t>lãnh</a:t>
            </a:r>
            <a:r>
              <a:rPr lang="en-US" sz="2400" dirty="0">
                <a:latin typeface="Times New Roman "/>
              </a:rPr>
              <a:t> </a:t>
            </a:r>
            <a:r>
              <a:rPr lang="en-US" sz="2400" dirty="0" err="1">
                <a:latin typeface="Times New Roman "/>
              </a:rPr>
              <a:t>chúa</a:t>
            </a:r>
            <a:r>
              <a:rPr lang="en-US" sz="2400" dirty="0">
                <a:latin typeface="Times New Roman "/>
              </a:rPr>
              <a:t> </a:t>
            </a:r>
            <a:r>
              <a:rPr lang="en-US" sz="2400" dirty="0" err="1">
                <a:latin typeface="Times New Roman "/>
              </a:rPr>
              <a:t>và</a:t>
            </a:r>
            <a:r>
              <a:rPr lang="en-US" sz="2400" dirty="0">
                <a:latin typeface="Times New Roman "/>
              </a:rPr>
              <a:t> </a:t>
            </a:r>
            <a:r>
              <a:rPr lang="en-US" sz="2400" dirty="0" err="1">
                <a:latin typeface="Times New Roman "/>
              </a:rPr>
              <a:t>nông</a:t>
            </a:r>
            <a:r>
              <a:rPr lang="en-US" sz="2400" dirty="0">
                <a:latin typeface="Times New Roman "/>
              </a:rPr>
              <a:t> </a:t>
            </a:r>
            <a:r>
              <a:rPr lang="en-US" sz="2400" dirty="0" err="1">
                <a:latin typeface="Times New Roman "/>
              </a:rPr>
              <a:t>nô</a:t>
            </a:r>
            <a:r>
              <a:rPr lang="en-US" sz="2400" dirty="0">
                <a:latin typeface="Times New Roman "/>
              </a:rPr>
              <a:t>:</a:t>
            </a:r>
          </a:p>
          <a:p>
            <a:r>
              <a:rPr lang="en-US" sz="2400" dirty="0">
                <a:latin typeface="Times New Roman "/>
              </a:rPr>
              <a:t> </a:t>
            </a:r>
          </a:p>
        </p:txBody>
      </p:sp>
      <p:pic>
        <p:nvPicPr>
          <p:cNvPr id="5" name="Picture 4">
            <a:extLst>
              <a:ext uri="{FF2B5EF4-FFF2-40B4-BE49-F238E27FC236}">
                <a16:creationId xmlns:a16="http://schemas.microsoft.com/office/drawing/2014/main" id="{4E31640A-B729-4A4F-E0DB-CE069FA97709}"/>
              </a:ext>
            </a:extLst>
          </p:cNvPr>
          <p:cNvPicPr>
            <a:picLocks noChangeAspect="1"/>
          </p:cNvPicPr>
          <p:nvPr/>
        </p:nvPicPr>
        <p:blipFill>
          <a:blip r:embed="rId2"/>
          <a:stretch>
            <a:fillRect/>
          </a:stretch>
        </p:blipFill>
        <p:spPr>
          <a:xfrm>
            <a:off x="391887" y="2090056"/>
            <a:ext cx="6627222" cy="47679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Flowchart: Sequential Access Storage 6">
            <a:extLst>
              <a:ext uri="{FF2B5EF4-FFF2-40B4-BE49-F238E27FC236}">
                <a16:creationId xmlns:a16="http://schemas.microsoft.com/office/drawing/2014/main" id="{C0E7302D-B84C-4A0F-A9E1-6C69CBE7C455}"/>
              </a:ext>
            </a:extLst>
          </p:cNvPr>
          <p:cNvSpPr/>
          <p:nvPr/>
        </p:nvSpPr>
        <p:spPr>
          <a:xfrm>
            <a:off x="7384868" y="1915886"/>
            <a:ext cx="4284618" cy="4049484"/>
          </a:xfrm>
          <a:prstGeom prst="flowChartMagneticTape">
            <a:avLst/>
          </a:prstGeom>
          <a:solidFill>
            <a:srgbClr val="FFEF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Quan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sát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hình</a:t>
            </a:r>
            <a:r>
              <a:rPr lang="en-US" sz="2400" b="1" dirty="0">
                <a:solidFill>
                  <a:schemeClr val="tx1"/>
                </a:solidFill>
                <a:latin typeface="Times New Roman" panose="02020603050405020304" pitchFamily="18" charset="0"/>
                <a:cs typeface="Times New Roman" panose="02020603050405020304" pitchFamily="18" charset="0"/>
              </a:rPr>
              <a:t> 1.4 SGK/11. </a:t>
            </a:r>
            <a:r>
              <a:rPr lang="en-US" sz="2400" b="1" dirty="0" err="1">
                <a:solidFill>
                  <a:schemeClr val="tx1"/>
                </a:solidFill>
                <a:latin typeface="Times New Roman" panose="02020603050405020304" pitchFamily="18" charset="0"/>
                <a:cs typeface="Times New Roman" panose="02020603050405020304" pitchFamily="18" charset="0"/>
              </a:rPr>
              <a:t>Em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hãy</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miêu</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tả</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đời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sống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của</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lãnh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chúa</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và</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nông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nô</a:t>
            </a:r>
            <a:r>
              <a:rPr lang="en-US" sz="2400" b="1"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894704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arn(inVertical)">
                                      <p:cBhvr>
                                        <p:cTn id="7" dur="500"/>
                                        <p:tgtEl>
                                          <p:spTgt spid="15">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animEffect transition="in" filter="barn(inVertical)">
                                      <p:cBhvr>
                                        <p:cTn id="15" dur="500"/>
                                        <p:tgtEl>
                                          <p:spTgt spid="1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28600"/>
            <a:ext cx="48768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7"/>
          <p:cNvSpPr txBox="1">
            <a:spLocks noChangeArrowheads="1"/>
          </p:cNvSpPr>
          <p:nvPr/>
        </p:nvSpPr>
        <p:spPr bwMode="auto">
          <a:xfrm>
            <a:off x="2895600" y="6172200"/>
            <a:ext cx="6096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4926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4926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4926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4926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latin typeface="Arial" panose="020B0604020202020204" pitchFamily="34" charset="0"/>
              </a:rPr>
              <a:t>Cuộc sống của lãnh chúa và nông nô</a:t>
            </a:r>
          </a:p>
        </p:txBody>
      </p:sp>
      <p:pic>
        <p:nvPicPr>
          <p:cNvPr id="3994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0"/>
            <a:ext cx="42672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49407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9455AB1-2C2C-675F-B5AD-1317339C156C}"/>
              </a:ext>
            </a:extLst>
          </p:cNvPr>
          <p:cNvSpPr txBox="1"/>
          <p:nvPr/>
        </p:nvSpPr>
        <p:spPr>
          <a:xfrm>
            <a:off x="391886" y="99641"/>
            <a:ext cx="11145859" cy="923330"/>
          </a:xfrm>
          <a:prstGeom prst="rect">
            <a:avLst/>
          </a:prstGeom>
          <a:noFill/>
        </p:spPr>
        <p:txBody>
          <a:bodyPr wrap="square">
            <a:spAutoFit/>
          </a:bodyPr>
          <a:lstStyle/>
          <a:p>
            <a:pPr marL="457200" algn="ctr">
              <a:lnSpc>
                <a:spcPct val="150000"/>
              </a:lnSpc>
            </a:pPr>
            <a:r>
              <a:rPr lang="vi-VN" sz="1800" b="1" dirty="0">
                <a:solidFill>
                  <a:srgbClr val="0070C0"/>
                </a:solidFill>
                <a:effectLst/>
                <a:latin typeface="Times New Roman" panose="02020603050405020304" pitchFamily="18" charset="0"/>
                <a:ea typeface="Times New Roman" panose="02020603050405020304" pitchFamily="18" charset="0"/>
              </a:rPr>
              <a:t>Bài 1</a:t>
            </a:r>
            <a:endParaRPr lang="en-US" sz="1400" dirty="0">
              <a:effectLst/>
              <a:latin typeface="Times New Roman" panose="02020603050405020304" pitchFamily="18" charset="0"/>
              <a:ea typeface="Times New Roman" panose="02020603050405020304" pitchFamily="18" charset="0"/>
            </a:endParaRPr>
          </a:p>
          <a:p>
            <a:pPr marL="457200" algn="ctr">
              <a:lnSpc>
                <a:spcPct val="150000"/>
              </a:lnSpc>
            </a:pPr>
            <a:r>
              <a:rPr lang="en-US" sz="1800" b="1" dirty="0">
                <a:solidFill>
                  <a:srgbClr val="0070C0"/>
                </a:solidFill>
                <a:effectLst/>
                <a:latin typeface="Times New Roman" panose="02020603050405020304" pitchFamily="18" charset="0"/>
                <a:ea typeface="Times New Roman" panose="02020603050405020304" pitchFamily="18" charset="0"/>
              </a:rPr>
              <a:t>QUÁ TRÌNH HÌNH THÀNH VÀ PHÁT TRIỂN CHẾ ĐỘ PHONG KIẾN Ở TÂY ÂU</a:t>
            </a:r>
            <a:endParaRPr lang="en-US" sz="1400" dirty="0">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D99CFB5E-8EFB-990E-B022-AFCBE756EFC8}"/>
              </a:ext>
            </a:extLst>
          </p:cNvPr>
          <p:cNvSpPr txBox="1"/>
          <p:nvPr/>
        </p:nvSpPr>
        <p:spPr>
          <a:xfrm>
            <a:off x="104616" y="1097280"/>
            <a:ext cx="10249875" cy="461665"/>
          </a:xfrm>
          <a:prstGeom prst="rect">
            <a:avLst/>
          </a:prstGeom>
          <a:noFill/>
        </p:spPr>
        <p:txBody>
          <a:bodyPr wrap="square">
            <a:spAutoFit/>
          </a:bodyPr>
          <a:lstStyle/>
          <a:p>
            <a:r>
              <a:rPr lang="vi-VN" sz="2400" b="1" dirty="0">
                <a:solidFill>
                  <a:srgbClr val="FF0000"/>
                </a:solidFill>
                <a:effectLst/>
                <a:latin typeface="Times New Roman" panose="02020603050405020304" pitchFamily="18" charset="0"/>
                <a:ea typeface="Times New Roman" panose="02020603050405020304" pitchFamily="18" charset="0"/>
              </a:rPr>
              <a:t>2. Lãnh địa phong kiến và quan hệ xã hội của chế độ phong kiến ở Tây Âu</a:t>
            </a:r>
            <a:endParaRPr lang="en-US" sz="2400" dirty="0">
              <a:solidFill>
                <a:srgbClr val="FF0000"/>
              </a:solidFill>
            </a:endParaRPr>
          </a:p>
        </p:txBody>
      </p:sp>
      <p:sp>
        <p:nvSpPr>
          <p:cNvPr id="15" name="TextBox 14">
            <a:extLst>
              <a:ext uri="{FF2B5EF4-FFF2-40B4-BE49-F238E27FC236}">
                <a16:creationId xmlns:a16="http://schemas.microsoft.com/office/drawing/2014/main" id="{AE434815-F397-FDFB-A182-98E13300569B}"/>
              </a:ext>
            </a:extLst>
          </p:cNvPr>
          <p:cNvSpPr txBox="1"/>
          <p:nvPr/>
        </p:nvSpPr>
        <p:spPr>
          <a:xfrm>
            <a:off x="129311" y="1743609"/>
            <a:ext cx="11043785" cy="3046988"/>
          </a:xfrm>
          <a:prstGeom prst="rect">
            <a:avLst/>
          </a:prstGeom>
          <a:noFill/>
        </p:spPr>
        <p:txBody>
          <a:bodyPr wrap="square">
            <a:spAutoFit/>
          </a:bodyPr>
          <a:lstStyle/>
          <a:p>
            <a:r>
              <a:rPr lang="en-US" sz="2400" b="1" dirty="0">
                <a:latin typeface="Times New Roman "/>
              </a:rPr>
              <a:t>b. </a:t>
            </a:r>
            <a:r>
              <a:rPr lang="en-US" sz="2400" b="1" dirty="0" err="1">
                <a:latin typeface="Times New Roman "/>
              </a:rPr>
              <a:t>Mối</a:t>
            </a:r>
            <a:r>
              <a:rPr lang="en-US" sz="2400" b="1" dirty="0">
                <a:latin typeface="Times New Roman "/>
              </a:rPr>
              <a:t> </a:t>
            </a:r>
            <a:r>
              <a:rPr lang="en-US" sz="2400" b="1" dirty="0" err="1">
                <a:latin typeface="Times New Roman "/>
              </a:rPr>
              <a:t>quan</a:t>
            </a:r>
            <a:r>
              <a:rPr lang="en-US" sz="2400" b="1" dirty="0">
                <a:latin typeface="Times New Roman "/>
              </a:rPr>
              <a:t> </a:t>
            </a:r>
            <a:r>
              <a:rPr lang="en-US" sz="2400" b="1" dirty="0" err="1">
                <a:latin typeface="Times New Roman "/>
              </a:rPr>
              <a:t>hệ</a:t>
            </a:r>
            <a:r>
              <a:rPr lang="en-US" sz="2400" b="1" dirty="0">
                <a:latin typeface="Times New Roman "/>
              </a:rPr>
              <a:t> </a:t>
            </a:r>
            <a:r>
              <a:rPr lang="en-US" sz="2400" b="1" dirty="0" err="1">
                <a:latin typeface="Times New Roman "/>
              </a:rPr>
              <a:t>giữa</a:t>
            </a:r>
            <a:r>
              <a:rPr lang="en-US" sz="2400" b="1" dirty="0">
                <a:latin typeface="Times New Roman "/>
              </a:rPr>
              <a:t> </a:t>
            </a:r>
            <a:r>
              <a:rPr lang="en-US" sz="2400" b="1" dirty="0" err="1">
                <a:latin typeface="Times New Roman "/>
              </a:rPr>
              <a:t>lãnh</a:t>
            </a:r>
            <a:r>
              <a:rPr lang="en-US" sz="2400" b="1" dirty="0">
                <a:latin typeface="Times New Roman "/>
              </a:rPr>
              <a:t> </a:t>
            </a:r>
            <a:r>
              <a:rPr lang="en-US" sz="2400" b="1" dirty="0" err="1">
                <a:latin typeface="Times New Roman "/>
              </a:rPr>
              <a:t>chúa</a:t>
            </a:r>
            <a:r>
              <a:rPr lang="en-US" sz="2400" b="1" dirty="0">
                <a:latin typeface="Times New Roman "/>
              </a:rPr>
              <a:t> </a:t>
            </a:r>
            <a:r>
              <a:rPr lang="en-US" sz="2400" b="1" dirty="0" err="1">
                <a:latin typeface="Times New Roman "/>
              </a:rPr>
              <a:t>và</a:t>
            </a:r>
            <a:r>
              <a:rPr lang="en-US" sz="2400" b="1" dirty="0">
                <a:latin typeface="Times New Roman "/>
              </a:rPr>
              <a:t> </a:t>
            </a:r>
            <a:r>
              <a:rPr lang="en-US" sz="2400" b="1" dirty="0" err="1">
                <a:latin typeface="Times New Roman "/>
              </a:rPr>
              <a:t>nông</a:t>
            </a:r>
            <a:r>
              <a:rPr lang="en-US" sz="2400" b="1" dirty="0">
                <a:latin typeface="Times New Roman "/>
              </a:rPr>
              <a:t> </a:t>
            </a:r>
            <a:r>
              <a:rPr lang="en-US" sz="2400" b="1" dirty="0" err="1">
                <a:latin typeface="Times New Roman "/>
              </a:rPr>
              <a:t>nô</a:t>
            </a:r>
            <a:r>
              <a:rPr lang="en-US" sz="2400" b="1" dirty="0">
                <a:latin typeface="Times New Roman "/>
              </a:rPr>
              <a:t>:</a:t>
            </a:r>
          </a:p>
          <a:p>
            <a:r>
              <a:rPr lang="en-US" sz="2400" dirty="0">
                <a:latin typeface="Times New Roman "/>
              </a:rPr>
              <a:t>- </a:t>
            </a:r>
            <a:r>
              <a:rPr lang="en-US" sz="2400" dirty="0" err="1">
                <a:latin typeface="Times New Roman "/>
              </a:rPr>
              <a:t>Lãnh</a:t>
            </a:r>
            <a:r>
              <a:rPr lang="en-US" sz="2400" dirty="0">
                <a:latin typeface="Times New Roman "/>
              </a:rPr>
              <a:t> </a:t>
            </a:r>
            <a:r>
              <a:rPr lang="en-US" sz="2400" dirty="0" err="1">
                <a:latin typeface="Times New Roman "/>
              </a:rPr>
              <a:t>chúa</a:t>
            </a:r>
            <a:r>
              <a:rPr lang="en-US" sz="2400" dirty="0">
                <a:latin typeface="Times New Roman "/>
              </a:rPr>
              <a:t>: </a:t>
            </a:r>
            <a:r>
              <a:rPr lang="en-US" sz="2400" dirty="0" err="1">
                <a:latin typeface="Times New Roman "/>
              </a:rPr>
              <a:t>là</a:t>
            </a:r>
            <a:r>
              <a:rPr lang="en-US" sz="2400" dirty="0">
                <a:latin typeface="Times New Roman "/>
              </a:rPr>
              <a:t> </a:t>
            </a:r>
            <a:r>
              <a:rPr lang="en-US" sz="2400" dirty="0" err="1">
                <a:latin typeface="Times New Roman "/>
              </a:rPr>
              <a:t>người</a:t>
            </a:r>
            <a:r>
              <a:rPr lang="en-US" sz="2400" dirty="0">
                <a:latin typeface="Times New Roman "/>
              </a:rPr>
              <a:t> </a:t>
            </a:r>
            <a:r>
              <a:rPr lang="en-US" sz="2400" dirty="0" err="1">
                <a:latin typeface="Times New Roman "/>
              </a:rPr>
              <a:t>sở</a:t>
            </a:r>
            <a:r>
              <a:rPr lang="en-US" sz="2400" dirty="0">
                <a:latin typeface="Times New Roman "/>
              </a:rPr>
              <a:t> </a:t>
            </a:r>
            <a:r>
              <a:rPr lang="en-US" sz="2400" dirty="0" err="1">
                <a:latin typeface="Times New Roman "/>
              </a:rPr>
              <a:t>hữu</a:t>
            </a:r>
            <a:r>
              <a:rPr lang="en-US" sz="2400" dirty="0">
                <a:latin typeface="Times New Roman "/>
              </a:rPr>
              <a:t> </a:t>
            </a:r>
            <a:r>
              <a:rPr lang="en-US" sz="2400" dirty="0" err="1">
                <a:latin typeface="Times New Roman "/>
              </a:rPr>
              <a:t>nhiều</a:t>
            </a:r>
            <a:r>
              <a:rPr lang="en-US" sz="2400" dirty="0">
                <a:latin typeface="Times New Roman "/>
              </a:rPr>
              <a:t> </a:t>
            </a:r>
            <a:r>
              <a:rPr lang="en-US" sz="2400" dirty="0" err="1">
                <a:latin typeface="Times New Roman "/>
              </a:rPr>
              <a:t>ruộng</a:t>
            </a:r>
            <a:r>
              <a:rPr lang="en-US" sz="2400" dirty="0">
                <a:latin typeface="Times New Roman "/>
              </a:rPr>
              <a:t> </a:t>
            </a:r>
            <a:r>
              <a:rPr lang="en-US" sz="2400" dirty="0" err="1">
                <a:latin typeface="Times New Roman "/>
              </a:rPr>
              <a:t>đất</a:t>
            </a:r>
            <a:r>
              <a:rPr lang="en-US" sz="2400" dirty="0">
                <a:latin typeface="Times New Roman "/>
              </a:rPr>
              <a:t>. </a:t>
            </a:r>
            <a:r>
              <a:rPr lang="en-US" sz="2400" dirty="0" err="1">
                <a:latin typeface="Times New Roman "/>
              </a:rPr>
              <a:t>Họ</a:t>
            </a:r>
            <a:r>
              <a:rPr lang="en-US" sz="2400" dirty="0">
                <a:latin typeface="Times New Roman "/>
              </a:rPr>
              <a:t> </a:t>
            </a:r>
            <a:r>
              <a:rPr lang="en-US" sz="2400" dirty="0" err="1">
                <a:latin typeface="Times New Roman "/>
              </a:rPr>
              <a:t>không</a:t>
            </a:r>
            <a:r>
              <a:rPr lang="en-US" sz="2400" dirty="0">
                <a:latin typeface="Times New Roman "/>
              </a:rPr>
              <a:t> </a:t>
            </a:r>
            <a:r>
              <a:rPr lang="en-US" sz="2400" dirty="0" err="1">
                <a:latin typeface="Times New Roman "/>
              </a:rPr>
              <a:t>phải</a:t>
            </a:r>
            <a:r>
              <a:rPr lang="en-US" sz="2400" dirty="0">
                <a:latin typeface="Times New Roman "/>
              </a:rPr>
              <a:t> </a:t>
            </a:r>
            <a:r>
              <a:rPr lang="en-US" sz="2400" dirty="0" err="1">
                <a:latin typeface="Times New Roman "/>
              </a:rPr>
              <a:t>lao</a:t>
            </a:r>
            <a:r>
              <a:rPr lang="en-US" sz="2400" dirty="0">
                <a:latin typeface="Times New Roman "/>
              </a:rPr>
              <a:t> </a:t>
            </a:r>
            <a:r>
              <a:rPr lang="en-US" sz="2400" dirty="0" err="1">
                <a:latin typeface="Times New Roman "/>
              </a:rPr>
              <a:t>động</a:t>
            </a:r>
            <a:r>
              <a:rPr lang="en-US" sz="2400" dirty="0">
                <a:latin typeface="Times New Roman "/>
              </a:rPr>
              <a:t>, </a:t>
            </a:r>
            <a:r>
              <a:rPr lang="en-US" sz="2400" dirty="0" err="1">
                <a:latin typeface="Times New Roman "/>
              </a:rPr>
              <a:t>họ</a:t>
            </a:r>
            <a:r>
              <a:rPr lang="en-US" sz="2400" dirty="0">
                <a:latin typeface="Times New Roman "/>
              </a:rPr>
              <a:t> </a:t>
            </a:r>
            <a:r>
              <a:rPr lang="en-US" sz="2400" dirty="0" err="1">
                <a:latin typeface="Times New Roman "/>
              </a:rPr>
              <a:t>chỉ</a:t>
            </a:r>
            <a:r>
              <a:rPr lang="en-US" sz="2400" dirty="0">
                <a:latin typeface="Times New Roman "/>
              </a:rPr>
              <a:t> </a:t>
            </a:r>
            <a:r>
              <a:rPr lang="en-US" sz="2400" dirty="0" err="1">
                <a:latin typeface="Times New Roman "/>
              </a:rPr>
              <a:t>luyện</a:t>
            </a:r>
            <a:r>
              <a:rPr lang="en-US" sz="2400" dirty="0">
                <a:latin typeface="Times New Roman "/>
              </a:rPr>
              <a:t> </a:t>
            </a:r>
            <a:r>
              <a:rPr lang="en-US" sz="2400" dirty="0" err="1">
                <a:latin typeface="Times New Roman "/>
              </a:rPr>
              <a:t>tập</a:t>
            </a:r>
            <a:r>
              <a:rPr lang="en-US" sz="2400" dirty="0">
                <a:latin typeface="Times New Roman "/>
              </a:rPr>
              <a:t> </a:t>
            </a:r>
            <a:r>
              <a:rPr lang="en-US" sz="2400" dirty="0" err="1">
                <a:latin typeface="Times New Roman "/>
              </a:rPr>
              <a:t>cung</a:t>
            </a:r>
            <a:r>
              <a:rPr lang="en-US" sz="2400" dirty="0">
                <a:latin typeface="Times New Roman "/>
              </a:rPr>
              <a:t> </a:t>
            </a:r>
            <a:r>
              <a:rPr lang="en-US" sz="2400" dirty="0" err="1">
                <a:latin typeface="Times New Roman "/>
              </a:rPr>
              <a:t>kiếm</a:t>
            </a:r>
            <a:r>
              <a:rPr lang="en-US" sz="2400" dirty="0">
                <a:latin typeface="Times New Roman "/>
              </a:rPr>
              <a:t>, </a:t>
            </a:r>
            <a:r>
              <a:rPr lang="en-US" sz="2400" dirty="0" err="1">
                <a:latin typeface="Times New Roman "/>
              </a:rPr>
              <a:t>đi</a:t>
            </a:r>
            <a:r>
              <a:rPr lang="en-US" sz="2400" dirty="0">
                <a:latin typeface="Times New Roman "/>
              </a:rPr>
              <a:t> </a:t>
            </a:r>
            <a:r>
              <a:rPr lang="en-US" sz="2400" dirty="0" err="1">
                <a:latin typeface="Times New Roman "/>
              </a:rPr>
              <a:t>săn</a:t>
            </a:r>
            <a:r>
              <a:rPr lang="en-US" sz="2400" dirty="0">
                <a:latin typeface="Times New Roman "/>
              </a:rPr>
              <a:t>. </a:t>
            </a:r>
            <a:r>
              <a:rPr lang="en-US" sz="2400" dirty="0" err="1">
                <a:latin typeface="Times New Roman "/>
              </a:rPr>
              <a:t>Bóc</a:t>
            </a:r>
            <a:r>
              <a:rPr lang="en-US" sz="2400" dirty="0">
                <a:latin typeface="Times New Roman "/>
              </a:rPr>
              <a:t> </a:t>
            </a:r>
            <a:r>
              <a:rPr lang="en-US" sz="2400" dirty="0" err="1">
                <a:latin typeface="Times New Roman "/>
              </a:rPr>
              <a:t>lột</a:t>
            </a:r>
            <a:r>
              <a:rPr lang="en-US" sz="2400" dirty="0">
                <a:latin typeface="Times New Roman "/>
              </a:rPr>
              <a:t> </a:t>
            </a:r>
            <a:r>
              <a:rPr lang="en-US" sz="2400" dirty="0" err="1">
                <a:latin typeface="Times New Roman "/>
              </a:rPr>
              <a:t>nông</a:t>
            </a:r>
            <a:r>
              <a:rPr lang="en-US" sz="2400" dirty="0">
                <a:latin typeface="Times New Roman "/>
              </a:rPr>
              <a:t> </a:t>
            </a:r>
            <a:r>
              <a:rPr lang="en-US" sz="2400" dirty="0" err="1">
                <a:latin typeface="Times New Roman "/>
              </a:rPr>
              <a:t>nô</a:t>
            </a:r>
            <a:r>
              <a:rPr lang="en-US" sz="2400" dirty="0">
                <a:latin typeface="Times New Roman "/>
              </a:rPr>
              <a:t> </a:t>
            </a:r>
            <a:r>
              <a:rPr lang="en-US" sz="2400" dirty="0" err="1">
                <a:latin typeface="Times New Roman "/>
              </a:rPr>
              <a:t>bằng</a:t>
            </a:r>
            <a:r>
              <a:rPr lang="en-US" sz="2400" dirty="0">
                <a:latin typeface="Times New Roman "/>
              </a:rPr>
              <a:t> </a:t>
            </a:r>
            <a:r>
              <a:rPr lang="en-US" sz="2400" dirty="0" err="1">
                <a:latin typeface="Times New Roman "/>
              </a:rPr>
              <a:t>địa</a:t>
            </a:r>
            <a:r>
              <a:rPr lang="en-US" sz="2400" dirty="0">
                <a:latin typeface="Times New Roman "/>
              </a:rPr>
              <a:t> </a:t>
            </a:r>
            <a:r>
              <a:rPr lang="en-US" sz="2400" dirty="0" err="1">
                <a:latin typeface="Times New Roman "/>
              </a:rPr>
              <a:t>tô</a:t>
            </a:r>
            <a:r>
              <a:rPr lang="en-US" sz="2400" dirty="0">
                <a:latin typeface="Times New Roman "/>
              </a:rPr>
              <a:t> </a:t>
            </a:r>
            <a:r>
              <a:rPr lang="en-US" sz="2400" dirty="0" err="1">
                <a:latin typeface="Times New Roman "/>
              </a:rPr>
              <a:t>và</a:t>
            </a:r>
            <a:r>
              <a:rPr lang="en-US" sz="2400" dirty="0">
                <a:latin typeface="Times New Roman "/>
              </a:rPr>
              <a:t> </a:t>
            </a:r>
            <a:r>
              <a:rPr lang="en-US" sz="2400" dirty="0" err="1">
                <a:latin typeface="Times New Roman "/>
              </a:rPr>
              <a:t>thuế</a:t>
            </a:r>
            <a:r>
              <a:rPr lang="en-US" sz="2400" dirty="0">
                <a:latin typeface="Times New Roman "/>
              </a:rPr>
              <a:t> =&gt; </a:t>
            </a:r>
            <a:r>
              <a:rPr lang="en-US" sz="2400" dirty="0" err="1">
                <a:latin typeface="Times New Roman "/>
              </a:rPr>
              <a:t>sống</a:t>
            </a:r>
            <a:r>
              <a:rPr lang="en-US" sz="2400" dirty="0">
                <a:latin typeface="Times New Roman "/>
              </a:rPr>
              <a:t> </a:t>
            </a:r>
            <a:r>
              <a:rPr lang="en-US" sz="2400" dirty="0" err="1">
                <a:latin typeface="Times New Roman "/>
              </a:rPr>
              <a:t>một</a:t>
            </a:r>
            <a:r>
              <a:rPr lang="en-US" sz="2400" dirty="0">
                <a:latin typeface="Times New Roman "/>
              </a:rPr>
              <a:t> </a:t>
            </a:r>
            <a:r>
              <a:rPr lang="en-US" sz="2400" dirty="0" err="1">
                <a:latin typeface="Times New Roman "/>
              </a:rPr>
              <a:t>cuộc</a:t>
            </a:r>
            <a:r>
              <a:rPr lang="en-US" sz="2400" dirty="0">
                <a:latin typeface="Times New Roman "/>
              </a:rPr>
              <a:t> </a:t>
            </a:r>
            <a:r>
              <a:rPr lang="en-US" sz="2400" dirty="0" err="1">
                <a:latin typeface="Times New Roman "/>
              </a:rPr>
              <a:t>sống</a:t>
            </a:r>
            <a:r>
              <a:rPr lang="en-US" sz="2400" dirty="0">
                <a:latin typeface="Times New Roman "/>
              </a:rPr>
              <a:t> sung </a:t>
            </a:r>
            <a:r>
              <a:rPr lang="en-US" sz="2400" dirty="0" err="1">
                <a:latin typeface="Times New Roman "/>
              </a:rPr>
              <a:t>sướng</a:t>
            </a:r>
            <a:r>
              <a:rPr lang="en-US" sz="2400" dirty="0">
                <a:latin typeface="Times New Roman "/>
              </a:rPr>
              <a:t>, </a:t>
            </a:r>
            <a:r>
              <a:rPr lang="en-US" sz="2400" dirty="0" err="1">
                <a:latin typeface="Times New Roman "/>
              </a:rPr>
              <a:t>xa</a:t>
            </a:r>
            <a:r>
              <a:rPr lang="en-US" sz="2400" dirty="0">
                <a:latin typeface="Times New Roman "/>
              </a:rPr>
              <a:t> </a:t>
            </a:r>
            <a:r>
              <a:rPr lang="en-US" sz="2400" dirty="0" err="1">
                <a:latin typeface="Times New Roman "/>
              </a:rPr>
              <a:t>hoa</a:t>
            </a:r>
            <a:r>
              <a:rPr lang="en-US" sz="2400" dirty="0">
                <a:latin typeface="Times New Roman "/>
              </a:rPr>
              <a:t>.</a:t>
            </a:r>
          </a:p>
          <a:p>
            <a:r>
              <a:rPr lang="en-US" sz="2400" dirty="0">
                <a:latin typeface="Times New Roman "/>
              </a:rPr>
              <a:t>- </a:t>
            </a:r>
            <a:r>
              <a:rPr lang="en-US" sz="2400" dirty="0" err="1">
                <a:latin typeface="Times New Roman "/>
              </a:rPr>
              <a:t>Nông</a:t>
            </a:r>
            <a:r>
              <a:rPr lang="en-US" sz="2400" dirty="0">
                <a:latin typeface="Times New Roman "/>
              </a:rPr>
              <a:t> </a:t>
            </a:r>
            <a:r>
              <a:rPr lang="en-US" sz="2400" dirty="0" err="1">
                <a:latin typeface="Times New Roman "/>
              </a:rPr>
              <a:t>nô</a:t>
            </a:r>
            <a:r>
              <a:rPr lang="en-US" sz="2400" dirty="0">
                <a:latin typeface="Times New Roman "/>
              </a:rPr>
              <a:t>: </a:t>
            </a:r>
            <a:r>
              <a:rPr lang="en-US" sz="2400" dirty="0" err="1">
                <a:latin typeface="Times New Roman "/>
              </a:rPr>
              <a:t>lệ</a:t>
            </a:r>
            <a:r>
              <a:rPr lang="en-US" sz="2400" dirty="0">
                <a:latin typeface="Times New Roman "/>
              </a:rPr>
              <a:t> </a:t>
            </a:r>
            <a:r>
              <a:rPr lang="en-US" sz="2400" dirty="0" err="1">
                <a:latin typeface="Times New Roman "/>
              </a:rPr>
              <a:t>thuộc</a:t>
            </a:r>
            <a:r>
              <a:rPr lang="en-US" sz="2400" dirty="0">
                <a:latin typeface="Times New Roman "/>
              </a:rPr>
              <a:t> </a:t>
            </a:r>
            <a:r>
              <a:rPr lang="en-US" sz="2400" dirty="0" err="1">
                <a:latin typeface="Times New Roman "/>
              </a:rPr>
              <a:t>lãnh</a:t>
            </a:r>
            <a:r>
              <a:rPr lang="en-US" sz="2400" dirty="0">
                <a:latin typeface="Times New Roman "/>
              </a:rPr>
              <a:t> </a:t>
            </a:r>
            <a:r>
              <a:rPr lang="en-US" sz="2400" dirty="0" err="1">
                <a:latin typeface="Times New Roman "/>
              </a:rPr>
              <a:t>chúa</a:t>
            </a:r>
            <a:r>
              <a:rPr lang="en-US" sz="2400" dirty="0">
                <a:latin typeface="Times New Roman "/>
              </a:rPr>
              <a:t> </a:t>
            </a:r>
            <a:r>
              <a:rPr lang="en-US" sz="2400" dirty="0" err="1">
                <a:latin typeface="Times New Roman "/>
              </a:rPr>
              <a:t>về</a:t>
            </a:r>
            <a:r>
              <a:rPr lang="en-US" sz="2400" dirty="0">
                <a:latin typeface="Times New Roman "/>
              </a:rPr>
              <a:t> </a:t>
            </a:r>
            <a:r>
              <a:rPr lang="en-US" sz="2400" dirty="0" err="1">
                <a:latin typeface="Times New Roman "/>
              </a:rPr>
              <a:t>thân</a:t>
            </a:r>
            <a:r>
              <a:rPr lang="en-US" sz="2400" dirty="0">
                <a:latin typeface="Times New Roman "/>
              </a:rPr>
              <a:t> </a:t>
            </a:r>
            <a:r>
              <a:rPr lang="en-US" sz="2400" dirty="0" err="1">
                <a:latin typeface="Times New Roman "/>
              </a:rPr>
              <a:t>phận</a:t>
            </a:r>
            <a:r>
              <a:rPr lang="en-US" sz="2400" dirty="0">
                <a:latin typeface="Times New Roman "/>
              </a:rPr>
              <a:t> </a:t>
            </a:r>
            <a:r>
              <a:rPr lang="en-US" sz="2400" dirty="0" err="1">
                <a:latin typeface="Times New Roman "/>
              </a:rPr>
              <a:t>và</a:t>
            </a:r>
            <a:r>
              <a:rPr lang="en-US" sz="2400" dirty="0">
                <a:latin typeface="Times New Roman "/>
              </a:rPr>
              <a:t> </a:t>
            </a:r>
            <a:r>
              <a:rPr lang="en-US" sz="2400" dirty="0" err="1">
                <a:latin typeface="Times New Roman "/>
              </a:rPr>
              <a:t>ruộng</a:t>
            </a:r>
            <a:r>
              <a:rPr lang="en-US" sz="2400" dirty="0">
                <a:latin typeface="Times New Roman "/>
              </a:rPr>
              <a:t> </a:t>
            </a:r>
            <a:r>
              <a:rPr lang="en-US" sz="2400" dirty="0" err="1">
                <a:latin typeface="Times New Roman "/>
              </a:rPr>
              <a:t>đất</a:t>
            </a:r>
            <a:r>
              <a:rPr lang="en-US" sz="2400" dirty="0">
                <a:latin typeface="Times New Roman "/>
              </a:rPr>
              <a:t>. </a:t>
            </a:r>
            <a:r>
              <a:rPr lang="en-US" sz="2400" dirty="0" err="1">
                <a:latin typeface="Times New Roman "/>
              </a:rPr>
              <a:t>Họ</a:t>
            </a:r>
            <a:r>
              <a:rPr lang="en-US" sz="2400" dirty="0">
                <a:latin typeface="Times New Roman "/>
              </a:rPr>
              <a:t> </a:t>
            </a:r>
            <a:r>
              <a:rPr lang="en-US" sz="2400" dirty="0" err="1">
                <a:latin typeface="Times New Roman "/>
              </a:rPr>
              <a:t>thuê</a:t>
            </a:r>
            <a:r>
              <a:rPr lang="en-US" sz="2400" dirty="0">
                <a:latin typeface="Times New Roman "/>
              </a:rPr>
              <a:t> </a:t>
            </a:r>
            <a:r>
              <a:rPr lang="en-US" sz="2400" dirty="0" err="1">
                <a:latin typeface="Times New Roman "/>
              </a:rPr>
              <a:t>ruộng</a:t>
            </a:r>
            <a:r>
              <a:rPr lang="en-US" sz="2400" dirty="0">
                <a:latin typeface="Times New Roman "/>
              </a:rPr>
              <a:t> </a:t>
            </a:r>
            <a:r>
              <a:rPr lang="en-US" sz="2400" dirty="0" err="1">
                <a:latin typeface="Times New Roman "/>
              </a:rPr>
              <a:t>đất</a:t>
            </a:r>
            <a:r>
              <a:rPr lang="en-US" sz="2400" dirty="0">
                <a:latin typeface="Times New Roman "/>
              </a:rPr>
              <a:t> </a:t>
            </a:r>
            <a:r>
              <a:rPr lang="en-US" sz="2400" dirty="0" err="1">
                <a:latin typeface="Times New Roman "/>
              </a:rPr>
              <a:t>của</a:t>
            </a:r>
            <a:r>
              <a:rPr lang="en-US" sz="2400" dirty="0">
                <a:latin typeface="Times New Roman "/>
              </a:rPr>
              <a:t> </a:t>
            </a:r>
            <a:r>
              <a:rPr lang="en-US" sz="2400" dirty="0" err="1">
                <a:latin typeface="Times New Roman "/>
              </a:rPr>
              <a:t>lãnh</a:t>
            </a:r>
            <a:r>
              <a:rPr lang="en-US" sz="2400" dirty="0">
                <a:latin typeface="Times New Roman "/>
              </a:rPr>
              <a:t> </a:t>
            </a:r>
            <a:r>
              <a:rPr lang="en-US" sz="2400" dirty="0" err="1">
                <a:latin typeface="Times New Roman "/>
              </a:rPr>
              <a:t>chúa</a:t>
            </a:r>
            <a:r>
              <a:rPr lang="en-US" sz="2400" dirty="0">
                <a:latin typeface="Times New Roman "/>
              </a:rPr>
              <a:t> </a:t>
            </a:r>
            <a:r>
              <a:rPr lang="en-US" sz="2400" dirty="0" err="1">
                <a:latin typeface="Times New Roman "/>
              </a:rPr>
              <a:t>để</a:t>
            </a:r>
            <a:r>
              <a:rPr lang="en-US" sz="2400" dirty="0">
                <a:latin typeface="Times New Roman "/>
              </a:rPr>
              <a:t> </a:t>
            </a:r>
            <a:r>
              <a:rPr lang="en-US" sz="2400" dirty="0" err="1">
                <a:latin typeface="Times New Roman "/>
              </a:rPr>
              <a:t>cấy</a:t>
            </a:r>
            <a:r>
              <a:rPr lang="en-US" sz="2400" dirty="0">
                <a:latin typeface="Times New Roman "/>
              </a:rPr>
              <a:t> </a:t>
            </a:r>
            <a:r>
              <a:rPr lang="en-US" sz="2400" dirty="0" err="1">
                <a:latin typeface="Times New Roman "/>
              </a:rPr>
              <a:t>cày</a:t>
            </a:r>
            <a:r>
              <a:rPr lang="en-US" sz="2400" dirty="0">
                <a:latin typeface="Times New Roman "/>
              </a:rPr>
              <a:t>, </a:t>
            </a:r>
            <a:r>
              <a:rPr lang="en-US" sz="2400" dirty="0" err="1">
                <a:latin typeface="Times New Roman "/>
              </a:rPr>
              <a:t>trồng</a:t>
            </a:r>
            <a:r>
              <a:rPr lang="en-US" sz="2400" dirty="0">
                <a:latin typeface="Times New Roman "/>
              </a:rPr>
              <a:t> </a:t>
            </a:r>
            <a:r>
              <a:rPr lang="en-US" sz="2400" dirty="0" err="1">
                <a:latin typeface="Times New Roman "/>
              </a:rPr>
              <a:t>trọt</a:t>
            </a:r>
            <a:r>
              <a:rPr lang="en-US" sz="2400" dirty="0">
                <a:latin typeface="Times New Roman "/>
              </a:rPr>
              <a:t> </a:t>
            </a:r>
            <a:r>
              <a:rPr lang="en-US" sz="2400" dirty="0" err="1">
                <a:latin typeface="Times New Roman "/>
              </a:rPr>
              <a:t>và</a:t>
            </a:r>
            <a:r>
              <a:rPr lang="en-US" sz="2400" dirty="0">
                <a:latin typeface="Times New Roman "/>
              </a:rPr>
              <a:t> </a:t>
            </a:r>
            <a:r>
              <a:rPr lang="en-US" sz="2400" dirty="0" err="1">
                <a:latin typeface="Times New Roman "/>
              </a:rPr>
              <a:t>nộp</a:t>
            </a:r>
            <a:r>
              <a:rPr lang="en-US" sz="2400" dirty="0">
                <a:latin typeface="Times New Roman "/>
              </a:rPr>
              <a:t> </a:t>
            </a:r>
            <a:r>
              <a:rPr lang="en-US" sz="2400" dirty="0" err="1">
                <a:latin typeface="Times New Roman "/>
              </a:rPr>
              <a:t>tô</a:t>
            </a:r>
            <a:r>
              <a:rPr lang="en-US" sz="2400" dirty="0">
                <a:latin typeface="Times New Roman "/>
              </a:rPr>
              <a:t> </a:t>
            </a:r>
            <a:r>
              <a:rPr lang="en-US" sz="2400" dirty="0" err="1">
                <a:latin typeface="Times New Roman "/>
              </a:rPr>
              <a:t>thuế</a:t>
            </a:r>
            <a:r>
              <a:rPr lang="en-US" sz="2400" dirty="0">
                <a:latin typeface="Times New Roman "/>
              </a:rPr>
              <a:t> </a:t>
            </a:r>
            <a:r>
              <a:rPr lang="en-US" sz="2400" dirty="0" err="1">
                <a:latin typeface="Times New Roman "/>
              </a:rPr>
              <a:t>rất</a:t>
            </a:r>
            <a:r>
              <a:rPr lang="en-US" sz="2400" dirty="0">
                <a:latin typeface="Times New Roman "/>
              </a:rPr>
              <a:t> </a:t>
            </a:r>
            <a:r>
              <a:rPr lang="en-US" sz="2400" dirty="0" err="1">
                <a:latin typeface="Times New Roman "/>
              </a:rPr>
              <a:t>nặng</a:t>
            </a:r>
            <a:r>
              <a:rPr lang="en-US" sz="2400" dirty="0">
                <a:latin typeface="Times New Roman "/>
              </a:rPr>
              <a:t> </a:t>
            </a:r>
            <a:r>
              <a:rPr lang="en-US" sz="2400" dirty="0" err="1">
                <a:latin typeface="Times New Roman "/>
              </a:rPr>
              <a:t>cho</a:t>
            </a:r>
            <a:r>
              <a:rPr lang="en-US" sz="2400" dirty="0">
                <a:latin typeface="Times New Roman "/>
              </a:rPr>
              <a:t> </a:t>
            </a:r>
            <a:r>
              <a:rPr lang="en-US" sz="2400" dirty="0" err="1">
                <a:latin typeface="Times New Roman "/>
              </a:rPr>
              <a:t>lãnh</a:t>
            </a:r>
            <a:r>
              <a:rPr lang="en-US" sz="2400" dirty="0">
                <a:latin typeface="Times New Roman "/>
              </a:rPr>
              <a:t> </a:t>
            </a:r>
            <a:r>
              <a:rPr lang="en-US" sz="2400" dirty="0" err="1">
                <a:latin typeface="Times New Roman "/>
              </a:rPr>
              <a:t>chúa</a:t>
            </a:r>
            <a:r>
              <a:rPr lang="en-US" sz="2400" dirty="0">
                <a:latin typeface="Times New Roman "/>
              </a:rPr>
              <a:t>. </a:t>
            </a:r>
          </a:p>
          <a:p>
            <a:r>
              <a:rPr lang="en-US" sz="2400" b="1" i="1" dirty="0">
                <a:latin typeface="Times New Roman "/>
              </a:rPr>
              <a:t>=&gt; </a:t>
            </a:r>
            <a:r>
              <a:rPr lang="en-US" sz="2400" b="1" i="1" dirty="0" err="1">
                <a:latin typeface="Times New Roman "/>
              </a:rPr>
              <a:t>Quan</a:t>
            </a:r>
            <a:r>
              <a:rPr lang="en-US" sz="2400" b="1" i="1" dirty="0">
                <a:latin typeface="Times New Roman "/>
              </a:rPr>
              <a:t> </a:t>
            </a:r>
            <a:r>
              <a:rPr lang="en-US" sz="2400" b="1" i="1" dirty="0" err="1">
                <a:latin typeface="Times New Roman "/>
              </a:rPr>
              <a:t>hệ</a:t>
            </a:r>
            <a:r>
              <a:rPr lang="en-US" sz="2400" b="1" i="1" dirty="0">
                <a:latin typeface="Times New Roman "/>
              </a:rPr>
              <a:t> </a:t>
            </a:r>
            <a:r>
              <a:rPr lang="en-US" sz="2400" b="1" i="1" dirty="0" err="1">
                <a:latin typeface="Times New Roman "/>
              </a:rPr>
              <a:t>chính</a:t>
            </a:r>
            <a:r>
              <a:rPr lang="en-US" sz="2400" b="1" i="1" dirty="0">
                <a:latin typeface="Times New Roman "/>
              </a:rPr>
              <a:t> </a:t>
            </a:r>
            <a:r>
              <a:rPr lang="en-US" sz="2400" b="1" i="1" dirty="0" err="1">
                <a:latin typeface="Times New Roman "/>
              </a:rPr>
              <a:t>trong</a:t>
            </a:r>
            <a:r>
              <a:rPr lang="en-US" sz="2400" b="1" i="1" dirty="0">
                <a:latin typeface="Times New Roman "/>
              </a:rPr>
              <a:t> </a:t>
            </a:r>
            <a:r>
              <a:rPr lang="en-US" sz="2400" b="1" i="1" dirty="0" err="1">
                <a:latin typeface="Times New Roman "/>
              </a:rPr>
              <a:t>xã</a:t>
            </a:r>
            <a:r>
              <a:rPr lang="en-US" sz="2400" b="1" i="1" dirty="0">
                <a:latin typeface="Times New Roman "/>
              </a:rPr>
              <a:t> </a:t>
            </a:r>
            <a:r>
              <a:rPr lang="en-US" sz="2400" b="1" i="1" dirty="0" err="1">
                <a:latin typeface="Times New Roman "/>
              </a:rPr>
              <a:t>hội</a:t>
            </a:r>
            <a:r>
              <a:rPr lang="en-US" sz="2400" b="1" i="1" dirty="0">
                <a:latin typeface="Times New Roman "/>
              </a:rPr>
              <a:t> </a:t>
            </a:r>
            <a:r>
              <a:rPr lang="en-US" sz="2400" b="1" i="1" dirty="0" err="1">
                <a:latin typeface="Times New Roman "/>
              </a:rPr>
              <a:t>phong</a:t>
            </a:r>
            <a:r>
              <a:rPr lang="en-US" sz="2400" b="1" i="1" dirty="0">
                <a:latin typeface="Times New Roman "/>
              </a:rPr>
              <a:t> </a:t>
            </a:r>
            <a:r>
              <a:rPr lang="en-US" sz="2400" b="1" i="1" dirty="0" err="1">
                <a:latin typeface="Times New Roman "/>
              </a:rPr>
              <a:t>kiến</a:t>
            </a:r>
            <a:r>
              <a:rPr lang="en-US" sz="2400" b="1" i="1" dirty="0">
                <a:latin typeface="Times New Roman "/>
              </a:rPr>
              <a:t> </a:t>
            </a:r>
            <a:r>
              <a:rPr lang="en-US" sz="2400" b="1" i="1" dirty="0" err="1">
                <a:latin typeface="Times New Roman "/>
              </a:rPr>
              <a:t>Tây</a:t>
            </a:r>
            <a:r>
              <a:rPr lang="en-US" sz="2400" b="1" i="1" dirty="0">
                <a:latin typeface="Times New Roman "/>
              </a:rPr>
              <a:t> </a:t>
            </a:r>
            <a:r>
              <a:rPr lang="en-US" sz="2400" b="1" i="1" dirty="0" err="1">
                <a:latin typeface="Times New Roman "/>
              </a:rPr>
              <a:t>Âu</a:t>
            </a:r>
            <a:r>
              <a:rPr lang="en-US" sz="2400" b="1" i="1" dirty="0">
                <a:latin typeface="Times New Roman "/>
              </a:rPr>
              <a:t> </a:t>
            </a:r>
            <a:r>
              <a:rPr lang="en-US" sz="2400" b="1" i="1" dirty="0" err="1">
                <a:latin typeface="Times New Roman "/>
              </a:rPr>
              <a:t>chủ</a:t>
            </a:r>
            <a:r>
              <a:rPr lang="en-US" sz="2400" b="1" i="1" dirty="0">
                <a:latin typeface="Times New Roman "/>
              </a:rPr>
              <a:t> </a:t>
            </a:r>
            <a:r>
              <a:rPr lang="en-US" sz="2400" b="1" i="1" dirty="0" err="1">
                <a:latin typeface="Times New Roman "/>
              </a:rPr>
              <a:t>yếu</a:t>
            </a:r>
            <a:r>
              <a:rPr lang="en-US" sz="2400" b="1" i="1" dirty="0">
                <a:latin typeface="Times New Roman "/>
              </a:rPr>
              <a:t> </a:t>
            </a:r>
            <a:r>
              <a:rPr lang="en-US" sz="2400" b="1" i="1" dirty="0" err="1">
                <a:latin typeface="Times New Roman "/>
              </a:rPr>
              <a:t>là</a:t>
            </a:r>
            <a:r>
              <a:rPr lang="en-US" sz="2400" b="1" i="1" dirty="0">
                <a:latin typeface="Times New Roman "/>
              </a:rPr>
              <a:t> </a:t>
            </a:r>
            <a:r>
              <a:rPr lang="en-US" sz="2400" b="1" i="1" dirty="0" err="1">
                <a:latin typeface="Times New Roman "/>
              </a:rPr>
              <a:t>quan</a:t>
            </a:r>
            <a:r>
              <a:rPr lang="en-US" sz="2400" b="1" i="1" dirty="0">
                <a:latin typeface="Times New Roman "/>
              </a:rPr>
              <a:t> </a:t>
            </a:r>
            <a:r>
              <a:rPr lang="en-US" sz="2400" b="1" i="1" dirty="0" err="1">
                <a:latin typeface="Times New Roman "/>
              </a:rPr>
              <a:t>hệ</a:t>
            </a:r>
            <a:r>
              <a:rPr lang="en-US" sz="2400" b="1" i="1" dirty="0">
                <a:latin typeface="Times New Roman "/>
              </a:rPr>
              <a:t> </a:t>
            </a:r>
            <a:r>
              <a:rPr lang="en-US" sz="2400" b="1" i="1" dirty="0" err="1">
                <a:latin typeface="Times New Roman "/>
              </a:rPr>
              <a:t>giữa</a:t>
            </a:r>
            <a:r>
              <a:rPr lang="en-US" sz="2400" b="1" i="1" dirty="0">
                <a:latin typeface="Times New Roman "/>
              </a:rPr>
              <a:t> </a:t>
            </a:r>
            <a:r>
              <a:rPr lang="en-US" sz="2400" b="1" i="1" dirty="0" err="1">
                <a:latin typeface="Times New Roman "/>
              </a:rPr>
              <a:t>lãnh</a:t>
            </a:r>
            <a:r>
              <a:rPr lang="en-US" sz="2400" b="1" i="1" dirty="0">
                <a:latin typeface="Times New Roman "/>
              </a:rPr>
              <a:t> </a:t>
            </a:r>
            <a:r>
              <a:rPr lang="en-US" sz="2400" b="1" i="1" dirty="0" err="1">
                <a:latin typeface="Times New Roman "/>
              </a:rPr>
              <a:t>chúa</a:t>
            </a:r>
            <a:r>
              <a:rPr lang="en-US" sz="2400" b="1" i="1" dirty="0">
                <a:latin typeface="Times New Roman "/>
              </a:rPr>
              <a:t> </a:t>
            </a:r>
            <a:r>
              <a:rPr lang="en-US" sz="2400" b="1" i="1" dirty="0" err="1">
                <a:latin typeface="Times New Roman "/>
              </a:rPr>
              <a:t>và</a:t>
            </a:r>
            <a:r>
              <a:rPr lang="en-US" sz="2400" b="1" i="1" dirty="0">
                <a:latin typeface="Times New Roman "/>
              </a:rPr>
              <a:t> </a:t>
            </a:r>
            <a:r>
              <a:rPr lang="en-US" sz="2400" b="1" i="1" dirty="0" err="1">
                <a:latin typeface="Times New Roman "/>
              </a:rPr>
              <a:t>nông</a:t>
            </a:r>
            <a:r>
              <a:rPr lang="en-US" sz="2400" b="1" i="1" dirty="0">
                <a:latin typeface="Times New Roman "/>
              </a:rPr>
              <a:t> </a:t>
            </a:r>
            <a:r>
              <a:rPr lang="en-US" sz="2400" b="1" i="1" dirty="0" err="1">
                <a:latin typeface="Times New Roman "/>
              </a:rPr>
              <a:t>nô</a:t>
            </a:r>
            <a:r>
              <a:rPr lang="en-US" sz="2400" b="1" i="1" dirty="0">
                <a:latin typeface="Times New Roman "/>
              </a:rPr>
              <a:t>(</a:t>
            </a:r>
            <a:r>
              <a:rPr lang="en-US" sz="2400" b="1" i="1" dirty="0" err="1">
                <a:latin typeface="Times New Roman "/>
              </a:rPr>
              <a:t>quan</a:t>
            </a:r>
            <a:r>
              <a:rPr lang="en-US" sz="2400" b="1" i="1" dirty="0">
                <a:latin typeface="Times New Roman "/>
              </a:rPr>
              <a:t> </a:t>
            </a:r>
            <a:r>
              <a:rPr lang="en-US" sz="2400" b="1" i="1" dirty="0" err="1">
                <a:latin typeface="Times New Roman "/>
              </a:rPr>
              <a:t>hệ</a:t>
            </a:r>
            <a:r>
              <a:rPr lang="en-US" sz="2400" b="1" i="1" dirty="0">
                <a:latin typeface="Times New Roman "/>
              </a:rPr>
              <a:t> </a:t>
            </a:r>
            <a:r>
              <a:rPr lang="en-US" sz="2400" b="1" i="1" dirty="0" err="1">
                <a:latin typeface="Times New Roman "/>
              </a:rPr>
              <a:t>giữa</a:t>
            </a:r>
            <a:r>
              <a:rPr lang="en-US" sz="2400" b="1" i="1" dirty="0">
                <a:latin typeface="Times New Roman "/>
              </a:rPr>
              <a:t> </a:t>
            </a:r>
            <a:r>
              <a:rPr lang="en-US" sz="2400" b="1" i="1" dirty="0" err="1">
                <a:latin typeface="Times New Roman "/>
              </a:rPr>
              <a:t>giai</a:t>
            </a:r>
            <a:r>
              <a:rPr lang="en-US" sz="2400" b="1" i="1" dirty="0">
                <a:latin typeface="Times New Roman "/>
              </a:rPr>
              <a:t> </a:t>
            </a:r>
            <a:r>
              <a:rPr lang="en-US" sz="2400" b="1" i="1" dirty="0" err="1">
                <a:latin typeface="Times New Roman "/>
              </a:rPr>
              <a:t>cấp</a:t>
            </a:r>
            <a:r>
              <a:rPr lang="en-US" sz="2400" b="1" i="1" dirty="0">
                <a:latin typeface="Times New Roman "/>
              </a:rPr>
              <a:t> </a:t>
            </a:r>
            <a:r>
              <a:rPr lang="en-US" sz="2400" b="1" i="1" dirty="0" err="1">
                <a:latin typeface="Times New Roman "/>
              </a:rPr>
              <a:t>bóc</a:t>
            </a:r>
            <a:r>
              <a:rPr lang="en-US" sz="2400" b="1" i="1" dirty="0">
                <a:latin typeface="Times New Roman "/>
              </a:rPr>
              <a:t> </a:t>
            </a:r>
            <a:r>
              <a:rPr lang="en-US" sz="2400" b="1" i="1" dirty="0" err="1">
                <a:latin typeface="Times New Roman "/>
              </a:rPr>
              <a:t>lột</a:t>
            </a:r>
            <a:r>
              <a:rPr lang="en-US" sz="2400" b="1" i="1" dirty="0">
                <a:latin typeface="Times New Roman "/>
              </a:rPr>
              <a:t> </a:t>
            </a:r>
            <a:r>
              <a:rPr lang="en-US" sz="2400" b="1" i="1" dirty="0" err="1">
                <a:latin typeface="Times New Roman "/>
              </a:rPr>
              <a:t>và</a:t>
            </a:r>
            <a:r>
              <a:rPr lang="en-US" sz="2400" b="1" i="1" dirty="0">
                <a:latin typeface="Times New Roman "/>
              </a:rPr>
              <a:t> </a:t>
            </a:r>
            <a:r>
              <a:rPr lang="en-US" sz="2400" b="1" i="1" dirty="0" err="1">
                <a:latin typeface="Times New Roman "/>
              </a:rPr>
              <a:t>giai</a:t>
            </a:r>
            <a:r>
              <a:rPr lang="en-US" sz="2400" b="1" i="1" dirty="0">
                <a:latin typeface="Times New Roman "/>
              </a:rPr>
              <a:t> </a:t>
            </a:r>
            <a:r>
              <a:rPr lang="en-US" sz="2400" b="1" i="1" dirty="0" err="1">
                <a:latin typeface="Times New Roman "/>
              </a:rPr>
              <a:t>cấp</a:t>
            </a:r>
            <a:r>
              <a:rPr lang="en-US" sz="2400" b="1" i="1" dirty="0">
                <a:latin typeface="Times New Roman "/>
              </a:rPr>
              <a:t> </a:t>
            </a:r>
            <a:r>
              <a:rPr lang="en-US" sz="2400" b="1" i="1" dirty="0" err="1">
                <a:latin typeface="Times New Roman "/>
              </a:rPr>
              <a:t>bị</a:t>
            </a:r>
            <a:r>
              <a:rPr lang="en-US" sz="2400" b="1" i="1" dirty="0">
                <a:latin typeface="Times New Roman "/>
              </a:rPr>
              <a:t> </a:t>
            </a:r>
            <a:r>
              <a:rPr lang="en-US" sz="2400" b="1" i="1" dirty="0" err="1">
                <a:latin typeface="Times New Roman "/>
              </a:rPr>
              <a:t>bóc</a:t>
            </a:r>
            <a:r>
              <a:rPr lang="en-US" sz="2400" b="1" i="1" dirty="0">
                <a:latin typeface="Times New Roman "/>
              </a:rPr>
              <a:t> </a:t>
            </a:r>
            <a:r>
              <a:rPr lang="en-US" sz="2400" b="1" i="1" dirty="0" err="1">
                <a:latin typeface="Times New Roman "/>
              </a:rPr>
              <a:t>lột</a:t>
            </a:r>
            <a:r>
              <a:rPr lang="en-US" sz="2400" b="1" i="1" dirty="0">
                <a:latin typeface="Times New Roman "/>
              </a:rPr>
              <a:t>).</a:t>
            </a:r>
            <a:endParaRPr lang="en-US" sz="2400" b="1" dirty="0">
              <a:latin typeface="Times New Roman "/>
            </a:endParaRPr>
          </a:p>
        </p:txBody>
      </p:sp>
    </p:spTree>
    <p:extLst>
      <p:ext uri="{BB962C8B-B14F-4D97-AF65-F5344CB8AC3E}">
        <p14:creationId xmlns:p14="http://schemas.microsoft.com/office/powerpoint/2010/main" val="20036358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arn(inVertical)">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barn(inVertical)">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barn(inVertical)">
                                      <p:cBhvr>
                                        <p:cTn id="17" dur="500"/>
                                        <p:tgtEl>
                                          <p:spTgt spid="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5">
                                            <p:txEl>
                                              <p:pRg st="3" end="3"/>
                                            </p:txEl>
                                          </p:spTgt>
                                        </p:tgtEl>
                                        <p:attrNameLst>
                                          <p:attrName>style.visibility</p:attrName>
                                        </p:attrNameLst>
                                      </p:cBhvr>
                                      <p:to>
                                        <p:strVal val="visible"/>
                                      </p:to>
                                    </p:set>
                                    <p:animEffect transition="in" filter="barn(inVertical)">
                                      <p:cBhvr>
                                        <p:cTn id="22"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3024554" cy="847114"/>
          </a:xfrm>
        </p:spPr>
        <p:txBody>
          <a:bodyPr>
            <a:normAutofit/>
          </a:bodyPr>
          <a:lstStyle/>
          <a:p>
            <a:r>
              <a:rPr lang="en-GB" sz="3600" b="1" dirty="0" err="1">
                <a:solidFill>
                  <a:srgbClr val="0070C0"/>
                </a:solidFill>
                <a:latin typeface="Times New Roman" panose="02020603050405020304" pitchFamily="18" charset="0"/>
                <a:cs typeface="Times New Roman" panose="02020603050405020304" pitchFamily="18" charset="0"/>
              </a:rPr>
              <a:t>Luyện</a:t>
            </a:r>
            <a:r>
              <a:rPr lang="en-GB" sz="3600" b="1" dirty="0">
                <a:solidFill>
                  <a:srgbClr val="0070C0"/>
                </a:solidFill>
                <a:latin typeface="Times New Roman" panose="02020603050405020304" pitchFamily="18" charset="0"/>
                <a:cs typeface="Times New Roman" panose="02020603050405020304" pitchFamily="18" charset="0"/>
              </a:rPr>
              <a:t> </a:t>
            </a:r>
            <a:r>
              <a:rPr lang="en-GB" sz="3600" b="1" dirty="0" err="1">
                <a:solidFill>
                  <a:srgbClr val="0070C0"/>
                </a:solidFill>
                <a:latin typeface="Times New Roman" panose="02020603050405020304" pitchFamily="18" charset="0"/>
                <a:cs typeface="Times New Roman" panose="02020603050405020304" pitchFamily="18" charset="0"/>
              </a:rPr>
              <a:t>tập</a:t>
            </a:r>
            <a:endParaRPr lang="en-US" sz="3600" b="1" dirty="0">
              <a:solidFill>
                <a:srgbClr val="0070C0"/>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81354" y="1659988"/>
            <a:ext cx="12192000" cy="3597812"/>
          </a:xfrm>
        </p:spPr>
        <p:txBody>
          <a:bodyPr/>
          <a:lstStyle/>
          <a:p>
            <a:pPr algn="l"/>
            <a:r>
              <a:rPr lang="en-GB" sz="2800" dirty="0" err="1">
                <a:solidFill>
                  <a:srgbClr val="FF0000"/>
                </a:solidFill>
                <a:latin typeface="Times New Roman" panose="02020603050405020304" pitchFamily="18" charset="0"/>
                <a:cs typeface="Times New Roman" panose="02020603050405020304" pitchFamily="18" charset="0"/>
              </a:rPr>
              <a:t>Câu</a:t>
            </a:r>
            <a:r>
              <a:rPr lang="en-GB" sz="2800" dirty="0">
                <a:solidFill>
                  <a:srgbClr val="FF0000"/>
                </a:solidFill>
                <a:latin typeface="Times New Roman" panose="02020603050405020304" pitchFamily="18" charset="0"/>
                <a:cs typeface="Times New Roman" panose="02020603050405020304" pitchFamily="18" charset="0"/>
              </a:rPr>
              <a:t> 1: Hai </a:t>
            </a:r>
            <a:r>
              <a:rPr lang="en-GB" sz="2800" dirty="0" err="1">
                <a:solidFill>
                  <a:srgbClr val="FF0000"/>
                </a:solidFill>
                <a:latin typeface="Times New Roman" panose="02020603050405020304" pitchFamily="18" charset="0"/>
                <a:cs typeface="Times New Roman" panose="02020603050405020304" pitchFamily="18" charset="0"/>
              </a:rPr>
              <a:t>giai</a:t>
            </a:r>
            <a:r>
              <a:rPr lang="en-GB" sz="2800" dirty="0">
                <a:solidFill>
                  <a:srgbClr val="FF0000"/>
                </a:solidFill>
                <a:latin typeface="Times New Roman" panose="02020603050405020304" pitchFamily="18" charset="0"/>
                <a:cs typeface="Times New Roman" panose="02020603050405020304" pitchFamily="18" charset="0"/>
              </a:rPr>
              <a:t> </a:t>
            </a:r>
            <a:r>
              <a:rPr lang="en-GB" sz="2800" dirty="0" err="1">
                <a:solidFill>
                  <a:srgbClr val="FF0000"/>
                </a:solidFill>
                <a:latin typeface="Times New Roman" panose="02020603050405020304" pitchFamily="18" charset="0"/>
                <a:cs typeface="Times New Roman" panose="02020603050405020304" pitchFamily="18" charset="0"/>
              </a:rPr>
              <a:t>cấp</a:t>
            </a:r>
            <a:r>
              <a:rPr lang="en-GB" sz="2800" dirty="0">
                <a:solidFill>
                  <a:srgbClr val="FF0000"/>
                </a:solidFill>
                <a:latin typeface="Times New Roman" panose="02020603050405020304" pitchFamily="18" charset="0"/>
                <a:cs typeface="Times New Roman" panose="02020603050405020304" pitchFamily="18" charset="0"/>
              </a:rPr>
              <a:t> </a:t>
            </a:r>
            <a:r>
              <a:rPr lang="en-GB" sz="2800" dirty="0" err="1">
                <a:solidFill>
                  <a:srgbClr val="FF0000"/>
                </a:solidFill>
                <a:latin typeface="Times New Roman" panose="02020603050405020304" pitchFamily="18" charset="0"/>
                <a:cs typeface="Times New Roman" panose="02020603050405020304" pitchFamily="18" charset="0"/>
              </a:rPr>
              <a:t>cơ</a:t>
            </a:r>
            <a:r>
              <a:rPr lang="en-GB" sz="2800" dirty="0">
                <a:solidFill>
                  <a:srgbClr val="FF0000"/>
                </a:solidFill>
                <a:latin typeface="Times New Roman" panose="02020603050405020304" pitchFamily="18" charset="0"/>
                <a:cs typeface="Times New Roman" panose="02020603050405020304" pitchFamily="18" charset="0"/>
              </a:rPr>
              <a:t> </a:t>
            </a:r>
            <a:r>
              <a:rPr lang="en-GB" sz="2800" dirty="0" err="1">
                <a:solidFill>
                  <a:srgbClr val="FF0000"/>
                </a:solidFill>
                <a:latin typeface="Times New Roman" panose="02020603050405020304" pitchFamily="18" charset="0"/>
                <a:cs typeface="Times New Roman" panose="02020603050405020304" pitchFamily="18" charset="0"/>
              </a:rPr>
              <a:t>bản</a:t>
            </a:r>
            <a:r>
              <a:rPr lang="en-GB" sz="2800" dirty="0">
                <a:solidFill>
                  <a:srgbClr val="FF0000"/>
                </a:solidFill>
                <a:latin typeface="Times New Roman" panose="02020603050405020304" pitchFamily="18" charset="0"/>
                <a:cs typeface="Times New Roman" panose="02020603050405020304" pitchFamily="18" charset="0"/>
              </a:rPr>
              <a:t> </a:t>
            </a:r>
            <a:r>
              <a:rPr lang="en-GB" sz="2800" dirty="0" err="1">
                <a:solidFill>
                  <a:srgbClr val="FF0000"/>
                </a:solidFill>
                <a:latin typeface="Times New Roman" panose="02020603050405020304" pitchFamily="18" charset="0"/>
                <a:cs typeface="Times New Roman" panose="02020603050405020304" pitchFamily="18" charset="0"/>
              </a:rPr>
              <a:t>trong</a:t>
            </a:r>
            <a:r>
              <a:rPr lang="en-GB" sz="2800" dirty="0">
                <a:solidFill>
                  <a:srgbClr val="FF0000"/>
                </a:solidFill>
                <a:latin typeface="Times New Roman" panose="02020603050405020304" pitchFamily="18" charset="0"/>
                <a:cs typeface="Times New Roman" panose="02020603050405020304" pitchFamily="18" charset="0"/>
              </a:rPr>
              <a:t> </a:t>
            </a:r>
            <a:r>
              <a:rPr lang="en-GB" sz="2800" dirty="0" err="1">
                <a:solidFill>
                  <a:srgbClr val="FF0000"/>
                </a:solidFill>
                <a:latin typeface="Times New Roman" panose="02020603050405020304" pitchFamily="18" charset="0"/>
                <a:cs typeface="Times New Roman" panose="02020603050405020304" pitchFamily="18" charset="0"/>
              </a:rPr>
              <a:t>lãnh</a:t>
            </a:r>
            <a:r>
              <a:rPr lang="en-GB" sz="2800" dirty="0">
                <a:solidFill>
                  <a:srgbClr val="FF0000"/>
                </a:solidFill>
                <a:latin typeface="Times New Roman" panose="02020603050405020304" pitchFamily="18" charset="0"/>
                <a:cs typeface="Times New Roman" panose="02020603050405020304" pitchFamily="18" charset="0"/>
              </a:rPr>
              <a:t> </a:t>
            </a:r>
            <a:r>
              <a:rPr lang="en-GB" sz="2800" dirty="0" err="1">
                <a:solidFill>
                  <a:srgbClr val="FF0000"/>
                </a:solidFill>
                <a:latin typeface="Times New Roman" panose="02020603050405020304" pitchFamily="18" charset="0"/>
                <a:cs typeface="Times New Roman" panose="02020603050405020304" pitchFamily="18" charset="0"/>
              </a:rPr>
              <a:t>địa</a:t>
            </a:r>
            <a:r>
              <a:rPr lang="en-GB" sz="2800" dirty="0">
                <a:solidFill>
                  <a:srgbClr val="FF0000"/>
                </a:solidFill>
                <a:latin typeface="Times New Roman" panose="02020603050405020304" pitchFamily="18" charset="0"/>
                <a:cs typeface="Times New Roman" panose="02020603050405020304" pitchFamily="18" charset="0"/>
              </a:rPr>
              <a:t> </a:t>
            </a:r>
            <a:r>
              <a:rPr lang="en-GB" sz="2800" dirty="0" err="1">
                <a:solidFill>
                  <a:srgbClr val="FF0000"/>
                </a:solidFill>
                <a:latin typeface="Times New Roman" panose="02020603050405020304" pitchFamily="18" charset="0"/>
                <a:cs typeface="Times New Roman" panose="02020603050405020304" pitchFamily="18" charset="0"/>
              </a:rPr>
              <a:t>phong</a:t>
            </a:r>
            <a:r>
              <a:rPr lang="en-GB" sz="2800" dirty="0">
                <a:solidFill>
                  <a:srgbClr val="FF0000"/>
                </a:solidFill>
                <a:latin typeface="Times New Roman" panose="02020603050405020304" pitchFamily="18" charset="0"/>
                <a:cs typeface="Times New Roman" panose="02020603050405020304" pitchFamily="18" charset="0"/>
              </a:rPr>
              <a:t> </a:t>
            </a:r>
            <a:r>
              <a:rPr lang="en-GB" sz="2800" dirty="0" err="1">
                <a:solidFill>
                  <a:srgbClr val="FF0000"/>
                </a:solidFill>
                <a:latin typeface="Times New Roman" panose="02020603050405020304" pitchFamily="18" charset="0"/>
                <a:cs typeface="Times New Roman" panose="02020603050405020304" pitchFamily="18" charset="0"/>
              </a:rPr>
              <a:t>kiến</a:t>
            </a:r>
            <a:r>
              <a:rPr lang="en-GB" sz="2800" dirty="0">
                <a:solidFill>
                  <a:srgbClr val="FF0000"/>
                </a:solidFill>
                <a:latin typeface="Times New Roman" panose="02020603050405020304" pitchFamily="18" charset="0"/>
                <a:cs typeface="Times New Roman" panose="02020603050405020304" pitchFamily="18" charset="0"/>
              </a:rPr>
              <a:t> </a:t>
            </a:r>
            <a:r>
              <a:rPr lang="en-GB" sz="2800" dirty="0" err="1">
                <a:solidFill>
                  <a:srgbClr val="FF0000"/>
                </a:solidFill>
                <a:latin typeface="Times New Roman" panose="02020603050405020304" pitchFamily="18" charset="0"/>
                <a:cs typeface="Times New Roman" panose="02020603050405020304" pitchFamily="18" charset="0"/>
              </a:rPr>
              <a:t>là</a:t>
            </a:r>
            <a:endParaRPr lang="en-GB" sz="2800" dirty="0">
              <a:solidFill>
                <a:srgbClr val="FF0000"/>
              </a:solidFill>
              <a:latin typeface="Times New Roman" panose="02020603050405020304" pitchFamily="18" charset="0"/>
              <a:cs typeface="Times New Roman" panose="02020603050405020304" pitchFamily="18" charset="0"/>
            </a:endParaRPr>
          </a:p>
          <a:p>
            <a:pPr algn="l"/>
            <a:endParaRPr lang="en-GB" sz="2800" dirty="0">
              <a:solidFill>
                <a:srgbClr val="FF0000"/>
              </a:solidFill>
              <a:latin typeface="Times New Roman" panose="02020603050405020304" pitchFamily="18" charset="0"/>
              <a:cs typeface="Times New Roman" panose="02020603050405020304" pitchFamily="18" charset="0"/>
            </a:endParaRPr>
          </a:p>
          <a:p>
            <a:pPr marL="457200" indent="-457200" algn="l">
              <a:buAutoNum type="alphaUcPeriod"/>
            </a:pPr>
            <a:r>
              <a:rPr lang="en-GB" sz="2800" dirty="0" err="1">
                <a:latin typeface="Times New Roman" panose="02020603050405020304" pitchFamily="18" charset="0"/>
                <a:cs typeface="Times New Roman" panose="02020603050405020304" pitchFamily="18" charset="0"/>
              </a:rPr>
              <a:t>Công</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nhân</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và</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nông</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dân</a:t>
            </a:r>
            <a:r>
              <a:rPr lang="en-GB" sz="2800" dirty="0">
                <a:latin typeface="Times New Roman" panose="02020603050405020304" pitchFamily="18" charset="0"/>
                <a:cs typeface="Times New Roman" panose="02020603050405020304" pitchFamily="18" charset="0"/>
              </a:rPr>
              <a:t>.</a:t>
            </a:r>
          </a:p>
          <a:p>
            <a:pPr algn="l"/>
            <a:r>
              <a:rPr lang="en-GB" sz="2800" dirty="0">
                <a:latin typeface="Times New Roman" panose="02020603050405020304" pitchFamily="18" charset="0"/>
                <a:cs typeface="Times New Roman" panose="02020603050405020304" pitchFamily="18" charset="0"/>
              </a:rPr>
              <a:t>B. </a:t>
            </a:r>
            <a:r>
              <a:rPr lang="en-GB" sz="2800" dirty="0" err="1">
                <a:latin typeface="Times New Roman" panose="02020603050405020304" pitchFamily="18" charset="0"/>
                <a:cs typeface="Times New Roman" panose="02020603050405020304" pitchFamily="18" charset="0"/>
              </a:rPr>
              <a:t>Lãnh</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chúa</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và</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nông</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dân</a:t>
            </a:r>
            <a:r>
              <a:rPr lang="en-GB" sz="2800" dirty="0">
                <a:latin typeface="Times New Roman" panose="02020603050405020304" pitchFamily="18" charset="0"/>
                <a:cs typeface="Times New Roman" panose="02020603050405020304" pitchFamily="18" charset="0"/>
              </a:rPr>
              <a:t>.</a:t>
            </a:r>
          </a:p>
          <a:p>
            <a:pPr algn="l"/>
            <a:r>
              <a:rPr lang="en-GB" sz="2800" dirty="0">
                <a:latin typeface="Times New Roman" panose="02020603050405020304" pitchFamily="18" charset="0"/>
                <a:cs typeface="Times New Roman" panose="02020603050405020304" pitchFamily="18" charset="0"/>
              </a:rPr>
              <a:t>C. </a:t>
            </a:r>
            <a:r>
              <a:rPr lang="en-GB" sz="2800" dirty="0" err="1">
                <a:latin typeface="Times New Roman" panose="02020603050405020304" pitchFamily="18" charset="0"/>
                <a:cs typeface="Times New Roman" panose="02020603050405020304" pitchFamily="18" charset="0"/>
              </a:rPr>
              <a:t>Lãnh</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chúa</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và</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nông</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nô</a:t>
            </a:r>
            <a:r>
              <a:rPr lang="en-GB" sz="2800" dirty="0">
                <a:latin typeface="Times New Roman" panose="02020603050405020304" pitchFamily="18" charset="0"/>
                <a:cs typeface="Times New Roman" panose="02020603050405020304" pitchFamily="18" charset="0"/>
              </a:rPr>
              <a:t>.</a:t>
            </a:r>
          </a:p>
          <a:p>
            <a:pPr algn="l"/>
            <a:r>
              <a:rPr lang="en-GB" sz="2800" dirty="0">
                <a:latin typeface="Times New Roman" panose="02020603050405020304" pitchFamily="18" charset="0"/>
                <a:cs typeface="Times New Roman" panose="02020603050405020304" pitchFamily="18" charset="0"/>
              </a:rPr>
              <a:t>D. </a:t>
            </a:r>
            <a:r>
              <a:rPr lang="en-GB" sz="2800" dirty="0" err="1">
                <a:latin typeface="Times New Roman" panose="02020603050405020304" pitchFamily="18" charset="0"/>
                <a:cs typeface="Times New Roman" panose="02020603050405020304" pitchFamily="18" charset="0"/>
              </a:rPr>
              <a:t>Lãnh</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chúa</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và</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nô</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tỳ</a:t>
            </a:r>
            <a:r>
              <a:rPr lang="en-GB" sz="2800" dirty="0">
                <a:latin typeface="Times New Roman" panose="02020603050405020304" pitchFamily="18" charset="0"/>
                <a:cs typeface="Times New Roman" panose="02020603050405020304" pitchFamily="18" charset="0"/>
              </a:rPr>
              <a:t>.</a:t>
            </a:r>
          </a:p>
          <a:p>
            <a:pPr marL="457200" indent="-457200">
              <a:buFont typeface="Arial" panose="020B0604020202020204" pitchFamily="34" charset="0"/>
              <a:buAutoNum type="alphaUcPeriod"/>
            </a:pPr>
            <a:endParaRPr lang="en-GB" dirty="0"/>
          </a:p>
          <a:p>
            <a:pPr marL="457200" indent="-457200">
              <a:buFont typeface="Arial" panose="020B0604020202020204" pitchFamily="34" charset="0"/>
              <a:buAutoNum type="alphaUcPeriod"/>
            </a:pPr>
            <a:endParaRPr lang="en-GB" dirty="0"/>
          </a:p>
          <a:p>
            <a:pPr marL="457200" indent="-457200">
              <a:buAutoNum type="alphaUcPeriod"/>
            </a:pPr>
            <a:endParaRPr lang="en-GB" dirty="0"/>
          </a:p>
          <a:p>
            <a:pPr marL="457200" indent="-457200">
              <a:buAutoNum type="alphaUcPeriod"/>
            </a:pPr>
            <a:endParaRPr lang="en-US" dirty="0"/>
          </a:p>
        </p:txBody>
      </p:sp>
    </p:spTree>
    <p:extLst>
      <p:ext uri="{BB962C8B-B14F-4D97-AF65-F5344CB8AC3E}">
        <p14:creationId xmlns:p14="http://schemas.microsoft.com/office/powerpoint/2010/main" val="935767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9" presetClass="emph" presetSubtype="0" fill="hold" nodeType="clickEffect">
                                  <p:stCondLst>
                                    <p:cond delay="0"/>
                                  </p:stCondLst>
                                  <p:childTnLst>
                                    <p:animClr clrSpc="rgb" dir="cw">
                                      <p:cBhvr override="childStyle">
                                        <p:cTn id="36" dur="500" fill="hold"/>
                                        <p:tgtEl>
                                          <p:spTgt spid="3">
                                            <p:txEl>
                                              <p:pRg st="4" end="4"/>
                                            </p:txEl>
                                          </p:spTgt>
                                        </p:tgtEl>
                                        <p:attrNameLst>
                                          <p:attrName>style.color</p:attrName>
                                        </p:attrNameLst>
                                      </p:cBhvr>
                                      <p:to>
                                        <a:srgbClr val="FF0000"/>
                                      </p:to>
                                    </p:animClr>
                                    <p:animClr clrSpc="rgb" dir="cw">
                                      <p:cBhvr>
                                        <p:cTn id="37" dur="500" fill="hold"/>
                                        <p:tgtEl>
                                          <p:spTgt spid="3">
                                            <p:txEl>
                                              <p:pRg st="4" end="4"/>
                                            </p:txEl>
                                          </p:spTgt>
                                        </p:tgtEl>
                                        <p:attrNameLst>
                                          <p:attrName>fillcolor</p:attrName>
                                        </p:attrNameLst>
                                      </p:cBhvr>
                                      <p:to>
                                        <a:srgbClr val="FF0000"/>
                                      </p:to>
                                    </p:animClr>
                                    <p:set>
                                      <p:cBhvr>
                                        <p:cTn id="38" dur="500" fill="hold"/>
                                        <p:tgtEl>
                                          <p:spTgt spid="3">
                                            <p:txEl>
                                              <p:pRg st="4" end="4"/>
                                            </p:txEl>
                                          </p:spTgt>
                                        </p:tgtEl>
                                        <p:attrNameLst>
                                          <p:attrName>fill.type</p:attrName>
                                        </p:attrNameLst>
                                      </p:cBhvr>
                                      <p:to>
                                        <p:strVal val="solid"/>
                                      </p:to>
                                    </p:set>
                                    <p:set>
                                      <p:cBhvr>
                                        <p:cTn id="39" dur="500" fill="hold"/>
                                        <p:tgtEl>
                                          <p:spTgt spid="3">
                                            <p:txEl>
                                              <p:pRg st="4" end="4"/>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1354" y="1659988"/>
            <a:ext cx="12192000" cy="3597812"/>
          </a:xfrm>
        </p:spPr>
        <p:txBody>
          <a:bodyPr/>
          <a:lstStyle/>
          <a:p>
            <a:pPr algn="l"/>
            <a:r>
              <a:rPr lang="en-GB" sz="2800" dirty="0" err="1">
                <a:solidFill>
                  <a:srgbClr val="FF0000"/>
                </a:solidFill>
                <a:latin typeface="Times New Roman" panose="02020603050405020304" pitchFamily="18" charset="0"/>
                <a:cs typeface="Times New Roman" panose="02020603050405020304" pitchFamily="18" charset="0"/>
              </a:rPr>
              <a:t>Câu</a:t>
            </a:r>
            <a:r>
              <a:rPr lang="en-GB" sz="2800" dirty="0">
                <a:solidFill>
                  <a:srgbClr val="FF0000"/>
                </a:solidFill>
                <a:latin typeface="Times New Roman" panose="02020603050405020304" pitchFamily="18" charset="0"/>
                <a:cs typeface="Times New Roman" panose="02020603050405020304" pitchFamily="18" charset="0"/>
              </a:rPr>
              <a:t> 2:  </a:t>
            </a:r>
            <a:r>
              <a:rPr lang="en-GB" sz="2800" dirty="0" err="1">
                <a:solidFill>
                  <a:srgbClr val="FF0000"/>
                </a:solidFill>
                <a:latin typeface="Times New Roman" panose="02020603050405020304" pitchFamily="18" charset="0"/>
                <a:cs typeface="Times New Roman" panose="02020603050405020304" pitchFamily="18" charset="0"/>
              </a:rPr>
              <a:t>Lực</a:t>
            </a:r>
            <a:r>
              <a:rPr lang="en-GB" sz="2800" dirty="0">
                <a:solidFill>
                  <a:srgbClr val="FF0000"/>
                </a:solidFill>
                <a:latin typeface="Times New Roman" panose="02020603050405020304" pitchFamily="18" charset="0"/>
                <a:cs typeface="Times New Roman" panose="02020603050405020304" pitchFamily="18" charset="0"/>
              </a:rPr>
              <a:t> </a:t>
            </a:r>
            <a:r>
              <a:rPr lang="en-GB" sz="2800" dirty="0" err="1">
                <a:solidFill>
                  <a:srgbClr val="FF0000"/>
                </a:solidFill>
                <a:latin typeface="Times New Roman" panose="02020603050405020304" pitchFamily="18" charset="0"/>
                <a:cs typeface="Times New Roman" panose="02020603050405020304" pitchFamily="18" charset="0"/>
              </a:rPr>
              <a:t>lượng</a:t>
            </a:r>
            <a:r>
              <a:rPr lang="en-GB" sz="2800" dirty="0">
                <a:solidFill>
                  <a:srgbClr val="FF0000"/>
                </a:solidFill>
                <a:latin typeface="Times New Roman" panose="02020603050405020304" pitchFamily="18" charset="0"/>
                <a:cs typeface="Times New Roman" panose="02020603050405020304" pitchFamily="18" charset="0"/>
              </a:rPr>
              <a:t> </a:t>
            </a:r>
            <a:r>
              <a:rPr lang="en-GB" sz="2800" dirty="0" err="1">
                <a:solidFill>
                  <a:srgbClr val="FF0000"/>
                </a:solidFill>
                <a:latin typeface="Times New Roman" panose="02020603050405020304" pitchFamily="18" charset="0"/>
                <a:cs typeface="Times New Roman" panose="02020603050405020304" pitchFamily="18" charset="0"/>
              </a:rPr>
              <a:t>lao</a:t>
            </a:r>
            <a:r>
              <a:rPr lang="en-GB" sz="2800" dirty="0">
                <a:solidFill>
                  <a:srgbClr val="FF0000"/>
                </a:solidFill>
                <a:latin typeface="Times New Roman" panose="02020603050405020304" pitchFamily="18" charset="0"/>
                <a:cs typeface="Times New Roman" panose="02020603050405020304" pitchFamily="18" charset="0"/>
              </a:rPr>
              <a:t> </a:t>
            </a:r>
            <a:r>
              <a:rPr lang="en-GB" sz="2800" dirty="0" err="1">
                <a:solidFill>
                  <a:srgbClr val="FF0000"/>
                </a:solidFill>
                <a:latin typeface="Times New Roman" panose="02020603050405020304" pitchFamily="18" charset="0"/>
                <a:cs typeface="Times New Roman" panose="02020603050405020304" pitchFamily="18" charset="0"/>
              </a:rPr>
              <a:t>động</a:t>
            </a:r>
            <a:r>
              <a:rPr lang="en-GB" sz="2800" dirty="0">
                <a:solidFill>
                  <a:srgbClr val="FF0000"/>
                </a:solidFill>
                <a:latin typeface="Times New Roman" panose="02020603050405020304" pitchFamily="18" charset="0"/>
                <a:cs typeface="Times New Roman" panose="02020603050405020304" pitchFamily="18" charset="0"/>
              </a:rPr>
              <a:t> </a:t>
            </a:r>
            <a:r>
              <a:rPr lang="en-GB" sz="2800" dirty="0" err="1">
                <a:solidFill>
                  <a:srgbClr val="FF0000"/>
                </a:solidFill>
                <a:latin typeface="Times New Roman" panose="02020603050405020304" pitchFamily="18" charset="0"/>
                <a:cs typeface="Times New Roman" panose="02020603050405020304" pitchFamily="18" charset="0"/>
              </a:rPr>
              <a:t>chính</a:t>
            </a:r>
            <a:r>
              <a:rPr lang="en-GB" sz="2800" dirty="0">
                <a:solidFill>
                  <a:srgbClr val="FF0000"/>
                </a:solidFill>
                <a:latin typeface="Times New Roman" panose="02020603050405020304" pitchFamily="18" charset="0"/>
                <a:cs typeface="Times New Roman" panose="02020603050405020304" pitchFamily="18" charset="0"/>
              </a:rPr>
              <a:t> </a:t>
            </a:r>
            <a:r>
              <a:rPr lang="en-GB" sz="2800" dirty="0" err="1">
                <a:solidFill>
                  <a:srgbClr val="FF0000"/>
                </a:solidFill>
                <a:latin typeface="Times New Roman" panose="02020603050405020304" pitchFamily="18" charset="0"/>
                <a:cs typeface="Times New Roman" panose="02020603050405020304" pitchFamily="18" charset="0"/>
              </a:rPr>
              <a:t>trong</a:t>
            </a:r>
            <a:r>
              <a:rPr lang="en-GB" sz="2800" dirty="0">
                <a:solidFill>
                  <a:srgbClr val="FF0000"/>
                </a:solidFill>
                <a:latin typeface="Times New Roman" panose="02020603050405020304" pitchFamily="18" charset="0"/>
                <a:cs typeface="Times New Roman" panose="02020603050405020304" pitchFamily="18" charset="0"/>
              </a:rPr>
              <a:t> </a:t>
            </a:r>
            <a:r>
              <a:rPr lang="en-GB" sz="2800" dirty="0" err="1">
                <a:solidFill>
                  <a:srgbClr val="FF0000"/>
                </a:solidFill>
                <a:latin typeface="Times New Roman" panose="02020603050405020304" pitchFamily="18" charset="0"/>
                <a:cs typeface="Times New Roman" panose="02020603050405020304" pitchFamily="18" charset="0"/>
              </a:rPr>
              <a:t>lãnh</a:t>
            </a:r>
            <a:r>
              <a:rPr lang="en-GB" sz="2800" dirty="0">
                <a:solidFill>
                  <a:srgbClr val="FF0000"/>
                </a:solidFill>
                <a:latin typeface="Times New Roman" panose="02020603050405020304" pitchFamily="18" charset="0"/>
                <a:cs typeface="Times New Roman" panose="02020603050405020304" pitchFamily="18" charset="0"/>
              </a:rPr>
              <a:t> </a:t>
            </a:r>
            <a:r>
              <a:rPr lang="en-GB" sz="2800" dirty="0" err="1">
                <a:solidFill>
                  <a:srgbClr val="FF0000"/>
                </a:solidFill>
                <a:latin typeface="Times New Roman" panose="02020603050405020304" pitchFamily="18" charset="0"/>
                <a:cs typeface="Times New Roman" panose="02020603050405020304" pitchFamily="18" charset="0"/>
              </a:rPr>
              <a:t>địa</a:t>
            </a:r>
            <a:r>
              <a:rPr lang="en-GB" sz="2800" dirty="0">
                <a:solidFill>
                  <a:srgbClr val="FF0000"/>
                </a:solidFill>
                <a:latin typeface="Times New Roman" panose="02020603050405020304" pitchFamily="18" charset="0"/>
                <a:cs typeface="Times New Roman" panose="02020603050405020304" pitchFamily="18" charset="0"/>
              </a:rPr>
              <a:t> </a:t>
            </a:r>
            <a:r>
              <a:rPr lang="en-GB" sz="2800" dirty="0" err="1">
                <a:solidFill>
                  <a:srgbClr val="FF0000"/>
                </a:solidFill>
                <a:latin typeface="Times New Roman" panose="02020603050405020304" pitchFamily="18" charset="0"/>
                <a:cs typeface="Times New Roman" panose="02020603050405020304" pitchFamily="18" charset="0"/>
              </a:rPr>
              <a:t>là</a:t>
            </a:r>
            <a:r>
              <a:rPr lang="en-GB" sz="2800" dirty="0">
                <a:solidFill>
                  <a:srgbClr val="FF0000"/>
                </a:solidFill>
                <a:latin typeface="Times New Roman" panose="02020603050405020304" pitchFamily="18" charset="0"/>
                <a:cs typeface="Times New Roman" panose="02020603050405020304" pitchFamily="18" charset="0"/>
              </a:rPr>
              <a:t> </a:t>
            </a:r>
            <a:r>
              <a:rPr lang="en-GB" sz="2800" dirty="0" err="1">
                <a:solidFill>
                  <a:srgbClr val="FF0000"/>
                </a:solidFill>
                <a:latin typeface="Times New Roman" panose="02020603050405020304" pitchFamily="18" charset="0"/>
                <a:cs typeface="Times New Roman" panose="02020603050405020304" pitchFamily="18" charset="0"/>
              </a:rPr>
              <a:t>ai</a:t>
            </a:r>
            <a:r>
              <a:rPr lang="en-GB" sz="2800" dirty="0">
                <a:solidFill>
                  <a:srgbClr val="FF0000"/>
                </a:solidFill>
                <a:latin typeface="Times New Roman" panose="02020603050405020304" pitchFamily="18" charset="0"/>
                <a:cs typeface="Times New Roman" panose="02020603050405020304" pitchFamily="18" charset="0"/>
              </a:rPr>
              <a:t>?</a:t>
            </a:r>
          </a:p>
          <a:p>
            <a:pPr algn="l"/>
            <a:r>
              <a:rPr lang="en-GB" sz="2800" dirty="0">
                <a:latin typeface="Times New Roman" panose="02020603050405020304" pitchFamily="18" charset="0"/>
                <a:cs typeface="Times New Roman" panose="02020603050405020304" pitchFamily="18" charset="0"/>
              </a:rPr>
              <a:t>A. </a:t>
            </a:r>
            <a:r>
              <a:rPr lang="en-GB" sz="2800" dirty="0" err="1">
                <a:latin typeface="Times New Roman" panose="02020603050405020304" pitchFamily="18" charset="0"/>
                <a:cs typeface="Times New Roman" panose="02020603050405020304" pitchFamily="18" charset="0"/>
              </a:rPr>
              <a:t>Nông</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dân</a:t>
            </a:r>
            <a:r>
              <a:rPr lang="en-GB" sz="2800" dirty="0">
                <a:latin typeface="Times New Roman" panose="02020603050405020304" pitchFamily="18" charset="0"/>
                <a:cs typeface="Times New Roman" panose="02020603050405020304" pitchFamily="18" charset="0"/>
              </a:rPr>
              <a:t>.</a:t>
            </a:r>
          </a:p>
          <a:p>
            <a:pPr algn="l"/>
            <a:r>
              <a:rPr lang="en-GB" sz="2800" dirty="0">
                <a:latin typeface="Times New Roman" panose="02020603050405020304" pitchFamily="18" charset="0"/>
                <a:cs typeface="Times New Roman" panose="02020603050405020304" pitchFamily="18" charset="0"/>
              </a:rPr>
              <a:t>B. </a:t>
            </a:r>
            <a:r>
              <a:rPr lang="en-GB" sz="2800" dirty="0" err="1">
                <a:latin typeface="Times New Roman" panose="02020603050405020304" pitchFamily="18" charset="0"/>
                <a:cs typeface="Times New Roman" panose="02020603050405020304" pitchFamily="18" charset="0"/>
              </a:rPr>
              <a:t>Lãnh</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chúa</a:t>
            </a:r>
            <a:endParaRPr lang="en-GB" sz="2800" dirty="0">
              <a:latin typeface="Times New Roman" panose="02020603050405020304" pitchFamily="18" charset="0"/>
              <a:cs typeface="Times New Roman" panose="02020603050405020304" pitchFamily="18" charset="0"/>
            </a:endParaRPr>
          </a:p>
          <a:p>
            <a:pPr algn="l"/>
            <a:r>
              <a:rPr lang="en-GB" sz="2800" dirty="0">
                <a:latin typeface="Times New Roman" panose="02020603050405020304" pitchFamily="18" charset="0"/>
                <a:cs typeface="Times New Roman" panose="02020603050405020304" pitchFamily="18" charset="0"/>
              </a:rPr>
              <a:t>C. </a:t>
            </a:r>
            <a:r>
              <a:rPr lang="en-GB" sz="2800" dirty="0" err="1">
                <a:latin typeface="Times New Roman" panose="02020603050405020304" pitchFamily="18" charset="0"/>
                <a:cs typeface="Times New Roman" panose="02020603050405020304" pitchFamily="18" charset="0"/>
              </a:rPr>
              <a:t>Nông</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nô</a:t>
            </a:r>
            <a:r>
              <a:rPr lang="en-GB" sz="2800" dirty="0">
                <a:latin typeface="Times New Roman" panose="02020603050405020304" pitchFamily="18" charset="0"/>
                <a:cs typeface="Times New Roman" panose="02020603050405020304" pitchFamily="18" charset="0"/>
              </a:rPr>
              <a:t>.</a:t>
            </a:r>
          </a:p>
          <a:p>
            <a:pPr algn="l"/>
            <a:r>
              <a:rPr lang="en-GB" sz="2800" dirty="0">
                <a:latin typeface="Times New Roman" panose="02020603050405020304" pitchFamily="18" charset="0"/>
                <a:cs typeface="Times New Roman" panose="02020603050405020304" pitchFamily="18" charset="0"/>
              </a:rPr>
              <a:t>D. </a:t>
            </a:r>
            <a:r>
              <a:rPr lang="en-GB" sz="2800" dirty="0" err="1">
                <a:latin typeface="Times New Roman" panose="02020603050405020304" pitchFamily="18" charset="0"/>
                <a:cs typeface="Times New Roman" panose="02020603050405020304" pitchFamily="18" charset="0"/>
              </a:rPr>
              <a:t>Thợ</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thủ</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công</a:t>
            </a:r>
            <a:r>
              <a:rPr lang="en-GB" sz="2800" dirty="0">
                <a:latin typeface="Times New Roman" panose="02020603050405020304" pitchFamily="18" charset="0"/>
                <a:cs typeface="Times New Roman" panose="02020603050405020304" pitchFamily="18" charset="0"/>
              </a:rPr>
              <a:t>.</a:t>
            </a:r>
          </a:p>
          <a:p>
            <a:pPr algn="l"/>
            <a:endParaRPr lang="en-GB" dirty="0"/>
          </a:p>
          <a:p>
            <a:pPr marL="457200" indent="-457200">
              <a:buFont typeface="Arial" panose="020B0604020202020204" pitchFamily="34" charset="0"/>
              <a:buAutoNum type="alphaUcPeriod"/>
            </a:pPr>
            <a:endParaRPr lang="en-GB" dirty="0"/>
          </a:p>
          <a:p>
            <a:pPr marL="457200" indent="-457200">
              <a:buAutoNum type="alphaUcPeriod"/>
            </a:pPr>
            <a:endParaRPr lang="en-GB" dirty="0"/>
          </a:p>
          <a:p>
            <a:pPr marL="457200" indent="-457200">
              <a:buAutoNum type="alphaUcPeriod"/>
            </a:pPr>
            <a:endParaRPr lang="en-US" dirty="0"/>
          </a:p>
        </p:txBody>
      </p:sp>
    </p:spTree>
    <p:extLst>
      <p:ext uri="{BB962C8B-B14F-4D97-AF65-F5344CB8AC3E}">
        <p14:creationId xmlns:p14="http://schemas.microsoft.com/office/powerpoint/2010/main" val="3535612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9" presetClass="emph" presetSubtype="0" fill="hold" nodeType="clickEffect">
                                  <p:stCondLst>
                                    <p:cond delay="0"/>
                                  </p:stCondLst>
                                  <p:childTnLst>
                                    <p:animClr clrSpc="rgb" dir="cw">
                                      <p:cBhvr override="childStyle">
                                        <p:cTn id="36" dur="500" fill="hold"/>
                                        <p:tgtEl>
                                          <p:spTgt spid="3">
                                            <p:txEl>
                                              <p:pRg st="3" end="3"/>
                                            </p:txEl>
                                          </p:spTgt>
                                        </p:tgtEl>
                                        <p:attrNameLst>
                                          <p:attrName>style.color</p:attrName>
                                        </p:attrNameLst>
                                      </p:cBhvr>
                                      <p:to>
                                        <a:srgbClr val="FF0000"/>
                                      </p:to>
                                    </p:animClr>
                                    <p:animClr clrSpc="rgb" dir="cw">
                                      <p:cBhvr>
                                        <p:cTn id="37" dur="500" fill="hold"/>
                                        <p:tgtEl>
                                          <p:spTgt spid="3">
                                            <p:txEl>
                                              <p:pRg st="3" end="3"/>
                                            </p:txEl>
                                          </p:spTgt>
                                        </p:tgtEl>
                                        <p:attrNameLst>
                                          <p:attrName>fillcolor</p:attrName>
                                        </p:attrNameLst>
                                      </p:cBhvr>
                                      <p:to>
                                        <a:srgbClr val="FF0000"/>
                                      </p:to>
                                    </p:animClr>
                                    <p:set>
                                      <p:cBhvr>
                                        <p:cTn id="38" dur="500" fill="hold"/>
                                        <p:tgtEl>
                                          <p:spTgt spid="3">
                                            <p:txEl>
                                              <p:pRg st="3" end="3"/>
                                            </p:txEl>
                                          </p:spTgt>
                                        </p:tgtEl>
                                        <p:attrNameLst>
                                          <p:attrName>fill.type</p:attrName>
                                        </p:attrNameLst>
                                      </p:cBhvr>
                                      <p:to>
                                        <p:strVal val="solid"/>
                                      </p:to>
                                    </p:set>
                                    <p:set>
                                      <p:cBhvr>
                                        <p:cTn id="39" dur="500" fill="hold"/>
                                        <p:tgtEl>
                                          <p:spTgt spid="3">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1354" y="1659988"/>
            <a:ext cx="12192000" cy="3597812"/>
          </a:xfrm>
        </p:spPr>
        <p:txBody>
          <a:bodyPr/>
          <a:lstStyle/>
          <a:p>
            <a:pPr algn="l"/>
            <a:r>
              <a:rPr lang="en-GB" sz="3200" dirty="0" err="1">
                <a:solidFill>
                  <a:srgbClr val="FF0000"/>
                </a:solidFill>
                <a:latin typeface="Times New Roman" panose="02020603050405020304" pitchFamily="18" charset="0"/>
                <a:cs typeface="Times New Roman" panose="02020603050405020304" pitchFamily="18" charset="0"/>
              </a:rPr>
              <a:t>Câu</a:t>
            </a:r>
            <a:r>
              <a:rPr lang="en-GB" sz="3200" dirty="0">
                <a:solidFill>
                  <a:srgbClr val="FF0000"/>
                </a:solidFill>
                <a:latin typeface="Times New Roman" panose="02020603050405020304" pitchFamily="18" charset="0"/>
                <a:cs typeface="Times New Roman" panose="02020603050405020304" pitchFamily="18" charset="0"/>
              </a:rPr>
              <a:t> 3: </a:t>
            </a:r>
            <a:r>
              <a:rPr lang="en-US" sz="3200" dirty="0" err="1">
                <a:latin typeface="Times New Roman" panose="02020603050405020304" pitchFamily="18" charset="0"/>
                <a:cs typeface="Times New Roman" panose="02020603050405020304" pitchFamily="18" charset="0"/>
              </a:rPr>
              <a:t>Đặc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nền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lãnh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kiến</a:t>
            </a:r>
            <a:r>
              <a:rPr lang="en-US" sz="3200" dirty="0">
                <a:latin typeface="Times New Roman" panose="02020603050405020304" pitchFamily="18" charset="0"/>
                <a:cs typeface="Times New Roman" panose="02020603050405020304" pitchFamily="18" charset="0"/>
              </a:rPr>
              <a:t>?</a:t>
            </a:r>
            <a:r>
              <a:rPr lang="en-GB" sz="3200" dirty="0">
                <a:solidFill>
                  <a:srgbClr val="FF0000"/>
                </a:solidFill>
                <a:latin typeface="Times New Roman" panose="02020603050405020304" pitchFamily="18" charset="0"/>
                <a:cs typeface="Times New Roman" panose="02020603050405020304" pitchFamily="18" charset="0"/>
              </a:rPr>
              <a:t> </a:t>
            </a:r>
          </a:p>
          <a:p>
            <a:pPr algn="l"/>
            <a:r>
              <a:rPr lang="en-GB" sz="3200" dirty="0">
                <a:latin typeface="Times New Roman" panose="02020603050405020304" pitchFamily="18" charset="0"/>
                <a:cs typeface="Times New Roman" panose="02020603050405020304" pitchFamily="18" charset="0"/>
              </a:rPr>
              <a:t>A.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nền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hóa</a:t>
            </a:r>
            <a:r>
              <a:rPr lang="en-US" sz="3200" dirty="0">
                <a:latin typeface="Times New Roman" panose="02020603050405020304" pitchFamily="18" charset="0"/>
                <a:cs typeface="Times New Roman" panose="02020603050405020304" pitchFamily="18" charset="0"/>
              </a:rPr>
              <a:t>.</a:t>
            </a:r>
            <a:endParaRPr lang="en-GB" sz="3200" dirty="0">
              <a:latin typeface="Times New Roman" panose="02020603050405020304" pitchFamily="18" charset="0"/>
              <a:cs typeface="Times New Roman" panose="02020603050405020304" pitchFamily="18" charset="0"/>
            </a:endParaRPr>
          </a:p>
          <a:p>
            <a:pPr algn="l"/>
            <a:r>
              <a:rPr lang="en-GB" sz="3200" dirty="0">
                <a:latin typeface="Times New Roman" panose="02020603050405020304" pitchFamily="18" charset="0"/>
                <a:cs typeface="Times New Roman" panose="02020603050405020304" pitchFamily="18" charset="0"/>
              </a:rPr>
              <a:t>B.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nền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cấp</a:t>
            </a:r>
            <a:endParaRPr lang="en-GB" sz="3200" dirty="0">
              <a:latin typeface="Times New Roman" panose="02020603050405020304" pitchFamily="18" charset="0"/>
              <a:cs typeface="Times New Roman" panose="02020603050405020304" pitchFamily="18" charset="0"/>
            </a:endParaRPr>
          </a:p>
          <a:p>
            <a:pPr algn="l"/>
            <a:r>
              <a:rPr lang="en-GB" sz="3200" dirty="0">
                <a:latin typeface="Times New Roman" panose="02020603050405020304" pitchFamily="18" charset="0"/>
                <a:cs typeface="Times New Roman" panose="02020603050405020304" pitchFamily="18" charset="0"/>
              </a:rPr>
              <a:t>C. </a:t>
            </a:r>
            <a:r>
              <a:rPr lang="en-US" sz="3200" dirty="0" err="1">
                <a:latin typeface="Times New Roman" panose="02020603050405020304" pitchFamily="18" charset="0"/>
                <a:cs typeface="Times New Roman" panose="02020603050405020304" pitchFamily="18" charset="0"/>
              </a:rPr>
              <a:t>Trao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đổi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a:t>
            </a:r>
            <a:r>
              <a:rPr lang="en-GB" sz="3200" dirty="0">
                <a:latin typeface="Times New Roman" panose="02020603050405020304" pitchFamily="18" charset="0"/>
                <a:cs typeface="Times New Roman" panose="02020603050405020304" pitchFamily="18" charset="0"/>
              </a:rPr>
              <a:t> </a:t>
            </a:r>
          </a:p>
          <a:p>
            <a:pPr algn="l"/>
            <a:r>
              <a:rPr lang="en-GB" sz="3200" dirty="0">
                <a:latin typeface="Times New Roman" panose="02020603050405020304" pitchFamily="18" charset="0"/>
                <a:cs typeface="Times New Roman" panose="02020603050405020304" pitchFamily="18" charset="0"/>
              </a:rPr>
              <a:t>D.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đổi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buôn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bán</a:t>
            </a:r>
            <a:r>
              <a:rPr lang="en-US" sz="3200" dirty="0">
                <a:latin typeface="Times New Roman" panose="02020603050405020304" pitchFamily="18" charset="0"/>
                <a:cs typeface="Times New Roman" panose="02020603050405020304" pitchFamily="18" charset="0"/>
              </a:rPr>
              <a:t>.</a:t>
            </a:r>
            <a:endParaRPr lang="en-GB" sz="3200" dirty="0">
              <a:latin typeface="Times New Roman" panose="02020603050405020304" pitchFamily="18" charset="0"/>
              <a:cs typeface="Times New Roman" panose="02020603050405020304" pitchFamily="18" charset="0"/>
            </a:endParaRPr>
          </a:p>
          <a:p>
            <a:pPr algn="l"/>
            <a:endParaRPr lang="en-GB" dirty="0"/>
          </a:p>
          <a:p>
            <a:pPr marL="457200" indent="-457200">
              <a:buFont typeface="Arial" panose="020B0604020202020204" pitchFamily="34" charset="0"/>
              <a:buAutoNum type="alphaUcPeriod"/>
            </a:pPr>
            <a:endParaRPr lang="en-GB" dirty="0"/>
          </a:p>
          <a:p>
            <a:pPr marL="457200" indent="-457200">
              <a:buAutoNum type="alphaUcPeriod"/>
            </a:pPr>
            <a:endParaRPr lang="en-GB" dirty="0"/>
          </a:p>
          <a:p>
            <a:pPr marL="457200" indent="-457200">
              <a:buAutoNum type="alphaUcPeriod"/>
            </a:pPr>
            <a:endParaRPr lang="en-US" dirty="0"/>
          </a:p>
        </p:txBody>
      </p:sp>
    </p:spTree>
    <p:extLst>
      <p:ext uri="{BB962C8B-B14F-4D97-AF65-F5344CB8AC3E}">
        <p14:creationId xmlns:p14="http://schemas.microsoft.com/office/powerpoint/2010/main" val="3972700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9" presetClass="emph" presetSubtype="0" fill="hold" nodeType="clickEffect">
                                  <p:stCondLst>
                                    <p:cond delay="0"/>
                                  </p:stCondLst>
                                  <p:childTnLst>
                                    <p:animClr clrSpc="rgb" dir="cw">
                                      <p:cBhvr override="childStyle">
                                        <p:cTn id="36" dur="500" fill="hold"/>
                                        <p:tgtEl>
                                          <p:spTgt spid="3">
                                            <p:txEl>
                                              <p:pRg st="2" end="2"/>
                                            </p:txEl>
                                          </p:spTgt>
                                        </p:tgtEl>
                                        <p:attrNameLst>
                                          <p:attrName>style.color</p:attrName>
                                        </p:attrNameLst>
                                      </p:cBhvr>
                                      <p:to>
                                        <a:srgbClr val="FF0000"/>
                                      </p:to>
                                    </p:animClr>
                                    <p:animClr clrSpc="rgb" dir="cw">
                                      <p:cBhvr>
                                        <p:cTn id="37" dur="500" fill="hold"/>
                                        <p:tgtEl>
                                          <p:spTgt spid="3">
                                            <p:txEl>
                                              <p:pRg st="2" end="2"/>
                                            </p:txEl>
                                          </p:spTgt>
                                        </p:tgtEl>
                                        <p:attrNameLst>
                                          <p:attrName>fillcolor</p:attrName>
                                        </p:attrNameLst>
                                      </p:cBhvr>
                                      <p:to>
                                        <a:srgbClr val="FF0000"/>
                                      </p:to>
                                    </p:animClr>
                                    <p:set>
                                      <p:cBhvr>
                                        <p:cTn id="38" dur="500" fill="hold"/>
                                        <p:tgtEl>
                                          <p:spTgt spid="3">
                                            <p:txEl>
                                              <p:pRg st="2" end="2"/>
                                            </p:txEl>
                                          </p:spTgt>
                                        </p:tgtEl>
                                        <p:attrNameLst>
                                          <p:attrName>fill.type</p:attrName>
                                        </p:attrNameLst>
                                      </p:cBhvr>
                                      <p:to>
                                        <p:strVal val="solid"/>
                                      </p:to>
                                    </p:set>
                                    <p:set>
                                      <p:cBhvr>
                                        <p:cTn id="39" dur="500" fill="hold"/>
                                        <p:tgtEl>
                                          <p:spTgt spid="3">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0C78995-68FA-3B7C-5D72-8FB77D10585A}"/>
              </a:ext>
            </a:extLst>
          </p:cNvPr>
          <p:cNvPicPr>
            <a:picLocks noChangeAspect="1"/>
          </p:cNvPicPr>
          <p:nvPr/>
        </p:nvPicPr>
        <p:blipFill rotWithShape="1">
          <a:blip r:embed="rId2">
            <a:extLst>
              <a:ext uri="{28A0092B-C50C-407E-A947-70E740481C1C}">
                <a14:useLocalDpi xmlns:a14="http://schemas.microsoft.com/office/drawing/2010/main" val="0"/>
              </a:ext>
            </a:extLst>
          </a:blip>
          <a:srcRect t="4873" b="4873"/>
          <a:stretch/>
        </p:blipFill>
        <p:spPr>
          <a:xfrm>
            <a:off x="105472" y="94130"/>
            <a:ext cx="11938745" cy="6666756"/>
          </a:xfrm>
          <a:prstGeom prst="rect">
            <a:avLst/>
          </a:prstGeom>
        </p:spPr>
      </p:pic>
      <p:sp>
        <p:nvSpPr>
          <p:cNvPr id="12" name="Rectangle 11">
            <a:extLst>
              <a:ext uri="{FF2B5EF4-FFF2-40B4-BE49-F238E27FC236}">
                <a16:creationId xmlns:a16="http://schemas.microsoft.com/office/drawing/2014/main" id="{56D9AEC7-5DB4-8FD0-5E9B-617A73901183}"/>
              </a:ext>
            </a:extLst>
          </p:cNvPr>
          <p:cNvSpPr/>
          <p:nvPr/>
        </p:nvSpPr>
        <p:spPr>
          <a:xfrm>
            <a:off x="55417" y="74897"/>
            <a:ext cx="11988800" cy="6659418"/>
          </a:xfrm>
          <a:prstGeom prst="rect">
            <a:avLst/>
          </a:prstGeom>
          <a:solidFill>
            <a:schemeClr val="accent6">
              <a:lumMod val="50000"/>
              <a:alpha val="4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4">
            <a:extLst>
              <a:ext uri="{FF2B5EF4-FFF2-40B4-BE49-F238E27FC236}">
                <a16:creationId xmlns:a16="http://schemas.microsoft.com/office/drawing/2014/main" id="{F1F0098C-0DFD-CCC8-188B-55EF21B134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6846" y="4612721"/>
            <a:ext cx="4674437" cy="23458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EF115119-8F53-CF23-157A-585F681094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2830" y="48326"/>
            <a:ext cx="4674437" cy="23458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31E59202-55A3-5795-EF74-B007669EE4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281" y="4418053"/>
            <a:ext cx="4674437" cy="23458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85F35FE0-6FB2-FA15-2EEB-201B116BF5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0203" y="71182"/>
            <a:ext cx="4674437" cy="23458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6" name="Picture 2" descr="20 lâu đài đẹp nhất nước Anh đưa bạn trở về quá khứ - TripZilla Việt Nam">
            <a:extLst>
              <a:ext uri="{FF2B5EF4-FFF2-40B4-BE49-F238E27FC236}">
                <a16:creationId xmlns:a16="http://schemas.microsoft.com/office/drawing/2014/main" id="{41674DA2-2FBB-6A59-26DA-AB7AF57845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4844" y="1306429"/>
            <a:ext cx="7620000" cy="48196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3661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op 30+ hình ảnh thành phố Hồ Chí Minh, Cảnh đẹp TPHC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817" y="886690"/>
            <a:ext cx="11203709" cy="571730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47BC5CB-9711-AA6A-8F47-9BC3A194669C}"/>
              </a:ext>
            </a:extLst>
          </p:cNvPr>
          <p:cNvSpPr txBox="1"/>
          <p:nvPr/>
        </p:nvSpPr>
        <p:spPr>
          <a:xfrm>
            <a:off x="2126427" y="363470"/>
            <a:ext cx="8395854" cy="523220"/>
          </a:xfrm>
          <a:prstGeom prst="rect">
            <a:avLst/>
          </a:prstGeom>
          <a:noFill/>
        </p:spPr>
        <p:txBody>
          <a:bodyPr wrap="square">
            <a:spAutoFit/>
          </a:bodyPr>
          <a:lstStyle/>
          <a:p>
            <a:r>
              <a:rPr lang="en-US" sz="2800" b="1" dirty="0">
                <a:solidFill>
                  <a:srgbClr val="FF0000"/>
                </a:solidFill>
                <a:latin typeface="Times New Roman" panose="02020603050405020304" pitchFamily="18" charset="0"/>
              </a:rPr>
              <a:t>MỜI CÁC BẠN XEM MỘT SỐ HÌNH ẢNH SAU</a:t>
            </a:r>
            <a:endParaRPr lang="en-US" sz="2800" dirty="0">
              <a:solidFill>
                <a:srgbClr val="FF0000"/>
              </a:solidFill>
            </a:endParaRPr>
          </a:p>
        </p:txBody>
      </p:sp>
    </p:spTree>
    <p:extLst>
      <p:ext uri="{BB962C8B-B14F-4D97-AF65-F5344CB8AC3E}">
        <p14:creationId xmlns:p14="http://schemas.microsoft.com/office/powerpoint/2010/main" val="501502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OP 10 THÀNH PHỐ XINH ĐẸP BẬC NHẤT NƯỚC PHÁ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492" y="169574"/>
            <a:ext cx="11924144" cy="6397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819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2683A23-AEFE-3F32-5041-7C756C4BA13B}"/>
              </a:ext>
            </a:extLst>
          </p:cNvPr>
          <p:cNvSpPr txBox="1"/>
          <p:nvPr/>
        </p:nvSpPr>
        <p:spPr>
          <a:xfrm>
            <a:off x="2061882" y="87649"/>
            <a:ext cx="8274423" cy="498663"/>
          </a:xfrm>
          <a:prstGeom prst="rect">
            <a:avLst/>
          </a:prstGeom>
          <a:noFill/>
        </p:spPr>
        <p:txBody>
          <a:bodyPr wrap="square">
            <a:spAutoFit/>
          </a:bodyPr>
          <a:lstStyle/>
          <a:p>
            <a:pPr marL="457200" algn="ctr">
              <a:lnSpc>
                <a:spcPct val="150000"/>
              </a:lnSpc>
            </a:pPr>
            <a:r>
              <a:rPr lang="vi-VN" sz="2000" b="1" dirty="0">
                <a:solidFill>
                  <a:srgbClr val="002060"/>
                </a:solidFill>
                <a:effectLst/>
                <a:latin typeface="Times New Roman" panose="02020603050405020304" pitchFamily="18" charset="0"/>
                <a:ea typeface="Times New Roman" panose="02020603050405020304" pitchFamily="18" charset="0"/>
              </a:rPr>
              <a:t>CHƯƠNG I. </a:t>
            </a:r>
            <a:r>
              <a:rPr lang="en-US" sz="2000" b="1" dirty="0">
                <a:solidFill>
                  <a:srgbClr val="002060"/>
                </a:solidFill>
                <a:effectLst/>
                <a:latin typeface="Times New Roman" panose="02020603050405020304" pitchFamily="18" charset="0"/>
                <a:ea typeface="Times New Roman" panose="02020603050405020304" pitchFamily="18" charset="0"/>
              </a:rPr>
              <a:t>TÂY ÂU TỪ THẾ KỈ V ĐẾN NỬA ĐẦU THẾ KỈ XVI</a:t>
            </a:r>
            <a:endParaRPr lang="en-US" sz="1600" dirty="0">
              <a:solidFill>
                <a:srgbClr val="002060"/>
              </a:solidFill>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59455AB1-2C2C-675F-B5AD-1317339C156C}"/>
              </a:ext>
            </a:extLst>
          </p:cNvPr>
          <p:cNvSpPr txBox="1"/>
          <p:nvPr/>
        </p:nvSpPr>
        <p:spPr>
          <a:xfrm>
            <a:off x="1820092" y="417783"/>
            <a:ext cx="9030788" cy="923330"/>
          </a:xfrm>
          <a:prstGeom prst="rect">
            <a:avLst/>
          </a:prstGeom>
          <a:noFill/>
        </p:spPr>
        <p:txBody>
          <a:bodyPr wrap="square">
            <a:spAutoFit/>
          </a:bodyPr>
          <a:lstStyle/>
          <a:p>
            <a:pPr marL="457200" algn="ctr">
              <a:lnSpc>
                <a:spcPct val="150000"/>
              </a:lnSpc>
            </a:pPr>
            <a:r>
              <a:rPr lang="vi-VN" sz="1800" b="1" dirty="0">
                <a:solidFill>
                  <a:srgbClr val="0070C0"/>
                </a:solidFill>
                <a:effectLst/>
                <a:latin typeface="Times New Roman" panose="02020603050405020304" pitchFamily="18" charset="0"/>
                <a:ea typeface="Times New Roman" panose="02020603050405020304" pitchFamily="18" charset="0"/>
              </a:rPr>
              <a:t>Bài 1</a:t>
            </a:r>
            <a:endParaRPr lang="en-US" sz="1400" dirty="0">
              <a:effectLst/>
              <a:latin typeface="Times New Roman" panose="02020603050405020304" pitchFamily="18" charset="0"/>
              <a:ea typeface="Times New Roman" panose="02020603050405020304" pitchFamily="18" charset="0"/>
            </a:endParaRPr>
          </a:p>
          <a:p>
            <a:pPr marL="457200" algn="ctr">
              <a:lnSpc>
                <a:spcPct val="150000"/>
              </a:lnSpc>
            </a:pPr>
            <a:r>
              <a:rPr lang="en-US" sz="1800" b="1" dirty="0">
                <a:solidFill>
                  <a:srgbClr val="0070C0"/>
                </a:solidFill>
                <a:effectLst/>
                <a:latin typeface="Times New Roman" panose="02020603050405020304" pitchFamily="18" charset="0"/>
                <a:ea typeface="Times New Roman" panose="02020603050405020304" pitchFamily="18" charset="0"/>
              </a:rPr>
              <a:t>QUÁ TRÌNH HÌNH THÀNH VÀ PHÁT TRIỂN CHẾ ĐỘ PHONG KIẾN Ở TÂY ÂU</a:t>
            </a:r>
            <a:endParaRPr lang="en-US" sz="1400" dirty="0">
              <a:effectLst/>
              <a:latin typeface="Times New Roman" panose="02020603050405020304" pitchFamily="18" charset="0"/>
              <a:ea typeface="Times New Roman" panose="02020603050405020304" pitchFamily="18" charset="0"/>
            </a:endParaRPr>
          </a:p>
        </p:txBody>
      </p:sp>
      <p:sp>
        <p:nvSpPr>
          <p:cNvPr id="14" name="TextBox 13">
            <a:extLst>
              <a:ext uri="{FF2B5EF4-FFF2-40B4-BE49-F238E27FC236}">
                <a16:creationId xmlns:a16="http://schemas.microsoft.com/office/drawing/2014/main" id="{C47BC5CB-9711-AA6A-8F47-9BC3A194669C}"/>
              </a:ext>
            </a:extLst>
          </p:cNvPr>
          <p:cNvSpPr txBox="1"/>
          <p:nvPr/>
        </p:nvSpPr>
        <p:spPr>
          <a:xfrm>
            <a:off x="152399" y="1341113"/>
            <a:ext cx="6095999" cy="830997"/>
          </a:xfrm>
          <a:prstGeom prst="rect">
            <a:avLst/>
          </a:prstGeom>
          <a:noFill/>
        </p:spPr>
        <p:txBody>
          <a:bodyPr wrap="square">
            <a:spAutoFit/>
          </a:bodyPr>
          <a:lstStyle/>
          <a:p>
            <a:r>
              <a:rPr lang="vi-VN" sz="2400" b="1" dirty="0">
                <a:solidFill>
                  <a:srgbClr val="FF0000"/>
                </a:solidFill>
                <a:effectLst/>
                <a:latin typeface="Times New Roman" panose="02020603050405020304" pitchFamily="18" charset="0"/>
                <a:ea typeface="Times New Roman" panose="02020603050405020304" pitchFamily="18" charset="0"/>
              </a:rPr>
              <a:t>1. Quá trình hình thành xã hội phong kiến ở Tây Âu</a:t>
            </a:r>
            <a:endParaRPr lang="en-US" sz="2400" dirty="0">
              <a:solidFill>
                <a:srgbClr val="FF0000"/>
              </a:solidFill>
            </a:endParaRPr>
          </a:p>
        </p:txBody>
      </p:sp>
      <p:sp>
        <p:nvSpPr>
          <p:cNvPr id="5" name="Flowchart: Sequential Access Storage 4">
            <a:extLst>
              <a:ext uri="{FF2B5EF4-FFF2-40B4-BE49-F238E27FC236}">
                <a16:creationId xmlns:a16="http://schemas.microsoft.com/office/drawing/2014/main" id="{C0E7302D-B84C-4A0F-A9E1-6C69CBE7C455}"/>
              </a:ext>
            </a:extLst>
          </p:cNvPr>
          <p:cNvSpPr/>
          <p:nvPr/>
        </p:nvSpPr>
        <p:spPr>
          <a:xfrm>
            <a:off x="1332412" y="1915886"/>
            <a:ext cx="8525692" cy="4049484"/>
          </a:xfrm>
          <a:prstGeom prst="flowChartMagneticTape">
            <a:avLst/>
          </a:prstGeom>
          <a:solidFill>
            <a:srgbClr val="FFEF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Đọc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đoạn</a:t>
            </a:r>
            <a:r>
              <a:rPr lang="en-US" sz="2400" b="1" dirty="0">
                <a:solidFill>
                  <a:schemeClr val="tx1"/>
                </a:solidFill>
                <a:latin typeface="Times New Roman" panose="02020603050405020304" pitchFamily="18" charset="0"/>
                <a:cs typeface="Times New Roman" panose="02020603050405020304" pitchFamily="18" charset="0"/>
              </a:rPr>
              <a:t> 1 SGK </a:t>
            </a:r>
            <a:r>
              <a:rPr lang="en-US" sz="2400" b="1" dirty="0" err="1">
                <a:solidFill>
                  <a:schemeClr val="tx1"/>
                </a:solidFill>
                <a:latin typeface="Times New Roman" panose="02020603050405020304" pitchFamily="18" charset="0"/>
                <a:cs typeface="Times New Roman" panose="02020603050405020304" pitchFamily="18" charset="0"/>
              </a:rPr>
              <a:t>trang</a:t>
            </a:r>
            <a:r>
              <a:rPr lang="en-US" sz="2400" b="1" dirty="0">
                <a:solidFill>
                  <a:schemeClr val="tx1"/>
                </a:solidFill>
                <a:latin typeface="Times New Roman" panose="02020603050405020304" pitchFamily="18" charset="0"/>
                <a:cs typeface="Times New Roman" panose="02020603050405020304" pitchFamily="18" charset="0"/>
              </a:rPr>
              <a:t> 8. </a:t>
            </a:r>
            <a:r>
              <a:rPr lang="en-US" sz="2400" b="1" dirty="0" err="1">
                <a:solidFill>
                  <a:schemeClr val="tx1"/>
                </a:solidFill>
                <a:latin typeface="Times New Roman" panose="02020603050405020304" pitchFamily="18" charset="0"/>
                <a:cs typeface="Times New Roman" panose="02020603050405020304" pitchFamily="18" charset="0"/>
              </a:rPr>
              <a:t>Em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hãy</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cho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biết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sau</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khi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tràn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vào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lãnh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thổ</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Rô</a:t>
            </a:r>
            <a:r>
              <a:rPr lang="en-US" sz="2400" b="1" dirty="0">
                <a:solidFill>
                  <a:schemeClr val="tx1"/>
                </a:solidFill>
                <a:latin typeface="Times New Roman" panose="02020603050405020304" pitchFamily="18" charset="0"/>
                <a:cs typeface="Times New Roman" panose="02020603050405020304" pitchFamily="18" charset="0"/>
              </a:rPr>
              <a:t> Ma </a:t>
            </a:r>
            <a:r>
              <a:rPr lang="en-US" sz="2400" b="1" dirty="0" err="1">
                <a:solidFill>
                  <a:schemeClr val="tx1"/>
                </a:solidFill>
                <a:latin typeface="Times New Roman" panose="02020603050405020304" pitchFamily="18" charset="0"/>
                <a:cs typeface="Times New Roman" panose="02020603050405020304" pitchFamily="18" charset="0"/>
              </a:rPr>
              <a:t>người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giec</a:t>
            </a:r>
            <a:r>
              <a:rPr lang="en-US" sz="2400" b="1" dirty="0">
                <a:solidFill>
                  <a:schemeClr val="tx1"/>
                </a:solidFill>
                <a:latin typeface="Times New Roman" panose="02020603050405020304" pitchFamily="18" charset="0"/>
                <a:cs typeface="Times New Roman" panose="02020603050405020304" pitchFamily="18" charset="0"/>
              </a:rPr>
              <a:t>-man </a:t>
            </a:r>
            <a:r>
              <a:rPr lang="en-US" sz="2400" b="1" dirty="0" err="1">
                <a:solidFill>
                  <a:schemeClr val="tx1"/>
                </a:solidFill>
                <a:latin typeface="Times New Roman" panose="02020603050405020304" pitchFamily="18" charset="0"/>
                <a:cs typeface="Times New Roman" panose="02020603050405020304" pitchFamily="18" charset="0"/>
              </a:rPr>
              <a:t>đã</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có</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những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việc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làm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gì</a:t>
            </a:r>
            <a:r>
              <a:rPr lang="en-US" sz="2400" b="1"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93425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4" grpId="0"/>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ác thành phố của Vương quốc Anh - Vương Quốc A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856" y="332509"/>
            <a:ext cx="11730180" cy="6225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1245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randombar(horizontal)">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1EB835CD-8565-46A3-84FD-49AD6B037596}"/>
              </a:ext>
            </a:extLst>
          </p:cNvPr>
          <p:cNvSpPr/>
          <p:nvPr/>
        </p:nvSpPr>
        <p:spPr>
          <a:xfrm>
            <a:off x="1791855" y="1384663"/>
            <a:ext cx="8044872" cy="4075611"/>
          </a:xfrm>
          <a:prstGeom prst="ellipse">
            <a:avLst/>
          </a:prstGeom>
          <a:solidFill>
            <a:schemeClr val="accent5">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en-US" sz="2000" b="1" dirty="0">
                <a:latin typeface="Times New Roman" panose="02020603050405020304" pitchFamily="18" charset="0"/>
                <a:cs typeface="Times New Roman" panose="02020603050405020304" pitchFamily="18" charset="0"/>
              </a:rPr>
              <a:t> </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Những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hình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ảnh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các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em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vừa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xem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thuộc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về</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thành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thị</a:t>
            </a:r>
            <a:r>
              <a:rPr lang="en-US" sz="3600" b="1" dirty="0">
                <a:latin typeface="Times New Roman" panose="02020603050405020304" pitchFamily="18" charset="0"/>
                <a:cs typeface="Times New Roman" panose="02020603050405020304" pitchFamily="18" charset="0"/>
              </a:rPr>
              <a:t> hay </a:t>
            </a:r>
            <a:r>
              <a:rPr lang="en-US" sz="3600" b="1" dirty="0" err="1">
                <a:latin typeface="Times New Roman" panose="02020603050405020304" pitchFamily="18" charset="0"/>
                <a:cs typeface="Times New Roman" panose="02020603050405020304" pitchFamily="18" charset="0"/>
              </a:rPr>
              <a:t>nông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thôn</a:t>
            </a:r>
            <a:r>
              <a:rPr lang="en-US" sz="3600" b="1" dirty="0">
                <a:latin typeface="Times New Roman" panose="02020603050405020304" pitchFamily="18" charset="0"/>
                <a:cs typeface="Times New Roman" panose="02020603050405020304" pitchFamily="18" charset="0"/>
              </a:rPr>
              <a:t>?</a:t>
            </a:r>
            <a:endParaRPr lang="vi-VN"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32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2683A23-AEFE-3F32-5041-7C756C4BA13B}"/>
              </a:ext>
            </a:extLst>
          </p:cNvPr>
          <p:cNvSpPr txBox="1"/>
          <p:nvPr/>
        </p:nvSpPr>
        <p:spPr>
          <a:xfrm>
            <a:off x="-226422" y="87649"/>
            <a:ext cx="12235542" cy="738664"/>
          </a:xfrm>
          <a:prstGeom prst="rect">
            <a:avLst/>
          </a:prstGeom>
          <a:noFill/>
        </p:spPr>
        <p:txBody>
          <a:bodyPr wrap="square">
            <a:spAutoFit/>
          </a:bodyPr>
          <a:lstStyle/>
          <a:p>
            <a:pPr marL="457200" algn="ctr">
              <a:lnSpc>
                <a:spcPct val="150000"/>
              </a:lnSpc>
            </a:pPr>
            <a:r>
              <a:rPr lang="vi-VN" sz="2800" b="1" dirty="0">
                <a:solidFill>
                  <a:srgbClr val="002060"/>
                </a:solidFill>
                <a:effectLst/>
                <a:latin typeface="Times New Roman" panose="02020603050405020304" pitchFamily="18" charset="0"/>
                <a:ea typeface="Times New Roman" panose="02020603050405020304" pitchFamily="18" charset="0"/>
              </a:rPr>
              <a:t>CHƯƠNG I. </a:t>
            </a:r>
            <a:r>
              <a:rPr lang="en-US" sz="2800" b="1" dirty="0">
                <a:solidFill>
                  <a:srgbClr val="002060"/>
                </a:solidFill>
                <a:effectLst/>
                <a:latin typeface="Times New Roman" panose="02020603050405020304" pitchFamily="18" charset="0"/>
                <a:ea typeface="Times New Roman" panose="02020603050405020304" pitchFamily="18" charset="0"/>
              </a:rPr>
              <a:t>TÂY ÂU TỪ THẾ KỈ V ĐẾN NỬA ĐẦU THẾ KỈ XVI</a:t>
            </a:r>
            <a:endParaRPr lang="en-US" sz="2800" dirty="0">
              <a:solidFill>
                <a:srgbClr val="002060"/>
              </a:solidFill>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59455AB1-2C2C-675F-B5AD-1317339C156C}"/>
              </a:ext>
            </a:extLst>
          </p:cNvPr>
          <p:cNvSpPr txBox="1"/>
          <p:nvPr/>
        </p:nvSpPr>
        <p:spPr>
          <a:xfrm>
            <a:off x="-69669" y="826313"/>
            <a:ext cx="11939452" cy="1200329"/>
          </a:xfrm>
          <a:prstGeom prst="rect">
            <a:avLst/>
          </a:prstGeom>
          <a:noFill/>
        </p:spPr>
        <p:txBody>
          <a:bodyPr wrap="square">
            <a:spAutoFit/>
          </a:bodyPr>
          <a:lstStyle/>
          <a:p>
            <a:pPr marL="457200" algn="ctr">
              <a:lnSpc>
                <a:spcPct val="150000"/>
              </a:lnSpc>
            </a:pPr>
            <a:r>
              <a:rPr lang="vi-VN" sz="2400" b="1" dirty="0">
                <a:solidFill>
                  <a:srgbClr val="FF0000"/>
                </a:solidFill>
                <a:effectLst/>
                <a:latin typeface="Times New Roman" panose="02020603050405020304" pitchFamily="18" charset="0"/>
                <a:ea typeface="Times New Roman" panose="02020603050405020304" pitchFamily="18" charset="0"/>
              </a:rPr>
              <a:t>Bài 1</a:t>
            </a:r>
            <a:endParaRPr lang="en-US" sz="2400" dirty="0">
              <a:solidFill>
                <a:srgbClr val="FF0000"/>
              </a:solidFill>
              <a:effectLst/>
              <a:latin typeface="Times New Roman" panose="02020603050405020304" pitchFamily="18" charset="0"/>
              <a:ea typeface="Times New Roman" panose="02020603050405020304" pitchFamily="18" charset="0"/>
            </a:endParaRPr>
          </a:p>
          <a:p>
            <a:pPr marL="457200" algn="ctr">
              <a:lnSpc>
                <a:spcPct val="150000"/>
              </a:lnSpc>
            </a:pPr>
            <a:r>
              <a:rPr lang="en-US" sz="2400" b="1" dirty="0">
                <a:solidFill>
                  <a:srgbClr val="FF0000"/>
                </a:solidFill>
                <a:effectLst/>
                <a:latin typeface="Times New Roman" panose="02020603050405020304" pitchFamily="18" charset="0"/>
                <a:ea typeface="Times New Roman" panose="02020603050405020304" pitchFamily="18" charset="0"/>
              </a:rPr>
              <a:t>QUÁ TRÌNH HÌNH THÀNH VÀ PHÁT TRIỂN CHẾ ĐỘ PHONG KIẾN Ở TÂY ÂU</a:t>
            </a:r>
            <a:endParaRPr lang="en-US" sz="2400" dirty="0">
              <a:solidFill>
                <a:srgbClr val="FF0000"/>
              </a:solidFill>
              <a:effectLst/>
              <a:latin typeface="Times New Roman" panose="02020603050405020304" pitchFamily="18" charset="0"/>
              <a:ea typeface="Times New Roman" panose="02020603050405020304" pitchFamily="18" charset="0"/>
            </a:endParaRPr>
          </a:p>
        </p:txBody>
      </p:sp>
      <p:sp>
        <p:nvSpPr>
          <p:cNvPr id="14" name="TextBox 13">
            <a:extLst>
              <a:ext uri="{FF2B5EF4-FFF2-40B4-BE49-F238E27FC236}">
                <a16:creationId xmlns:a16="http://schemas.microsoft.com/office/drawing/2014/main" id="{C47BC5CB-9711-AA6A-8F47-9BC3A194669C}"/>
              </a:ext>
            </a:extLst>
          </p:cNvPr>
          <p:cNvSpPr txBox="1"/>
          <p:nvPr/>
        </p:nvSpPr>
        <p:spPr>
          <a:xfrm>
            <a:off x="152401" y="2229394"/>
            <a:ext cx="6039394" cy="523220"/>
          </a:xfrm>
          <a:prstGeom prst="rect">
            <a:avLst/>
          </a:prstGeom>
          <a:noFill/>
        </p:spPr>
        <p:txBody>
          <a:bodyPr wrap="square">
            <a:spAutoFit/>
          </a:bodyPr>
          <a:lstStyle/>
          <a:p>
            <a:r>
              <a:rPr lang="en-US" sz="2800" b="1" dirty="0">
                <a:solidFill>
                  <a:srgbClr val="FF0000"/>
                </a:solidFill>
                <a:latin typeface="Times New Roman" panose="02020603050405020304" pitchFamily="18" charset="0"/>
              </a:rPr>
              <a:t>3. </a:t>
            </a:r>
            <a:r>
              <a:rPr lang="en-US" sz="2800" b="1" dirty="0" err="1">
                <a:solidFill>
                  <a:srgbClr val="FF0000"/>
                </a:solidFill>
                <a:latin typeface="Times New Roman" panose="02020603050405020304" pitchFamily="18" charset="0"/>
              </a:rPr>
              <a:t>Thành</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thị</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Tây</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Âu</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trung</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đại</a:t>
            </a:r>
            <a:endParaRPr lang="en-US" sz="2800" dirty="0">
              <a:solidFill>
                <a:srgbClr val="FF0000"/>
              </a:solidFill>
            </a:endParaRPr>
          </a:p>
        </p:txBody>
      </p:sp>
      <p:sp>
        <p:nvSpPr>
          <p:cNvPr id="5" name="Oval 4">
            <a:extLst>
              <a:ext uri="{FF2B5EF4-FFF2-40B4-BE49-F238E27FC236}">
                <a16:creationId xmlns:a16="http://schemas.microsoft.com/office/drawing/2014/main" id="{1EB835CD-8565-46A3-84FD-49AD6B037596}"/>
              </a:ext>
            </a:extLst>
          </p:cNvPr>
          <p:cNvSpPr/>
          <p:nvPr/>
        </p:nvSpPr>
        <p:spPr>
          <a:xfrm>
            <a:off x="259662" y="3004457"/>
            <a:ext cx="10460589" cy="3222172"/>
          </a:xfrm>
          <a:prstGeom prst="ellipse">
            <a:avLst/>
          </a:prstGeom>
          <a:solidFill>
            <a:schemeClr val="accent5">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en-US" sz="2000" b="1" dirty="0">
                <a:latin typeface="Times New Roman" panose="02020603050405020304" pitchFamily="18" charset="0"/>
                <a:cs typeface="Times New Roman" panose="02020603050405020304" pitchFamily="18" charset="0"/>
              </a:rPr>
              <a:t> </a:t>
            </a:r>
            <a:r>
              <a:rPr lang="en-US" sz="3600" b="1"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ĐỌC ĐOẠN 1 SGK/ 11. Cho </a:t>
            </a:r>
            <a:r>
              <a:rPr lang="en-US" sz="2800" b="1" dirty="0" err="1">
                <a:latin typeface="Times New Roman" panose="02020603050405020304" pitchFamily="18" charset="0"/>
                <a:cs typeface="Times New Roman" panose="02020603050405020304" pitchFamily="18" charset="0"/>
              </a:rPr>
              <a:t>biết</a:t>
            </a:r>
            <a:r>
              <a:rPr lang="en-US" sz="2800" b="1" dirty="0">
                <a:latin typeface="Times New Roman" panose="02020603050405020304" pitchFamily="18" charset="0"/>
                <a:cs typeface="Times New Roman" panose="02020603050405020304" pitchFamily="18" charset="0"/>
              </a:rPr>
              <a:t>:</a:t>
            </a:r>
          </a:p>
          <a:p>
            <a:pPr marL="514350" indent="-514350">
              <a:buAutoNum type="arabicPeriod"/>
            </a:pPr>
            <a:r>
              <a:rPr lang="en-US" sz="2800" b="1" dirty="0" err="1">
                <a:latin typeface="Times New Roman" panose="02020603050405020304" pitchFamily="18" charset="0"/>
                <a:cs typeface="Times New Roman" panose="02020603050405020304" pitchFamily="18" charset="0"/>
              </a:rPr>
              <a:t>Thành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thị</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Tây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Âu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gian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a:t>
            </a:r>
          </a:p>
          <a:p>
            <a:pPr marL="742950" indent="-742950">
              <a:buAutoNum type="arabicPeriod"/>
            </a:pPr>
            <a:r>
              <a:rPr lang="en-US" sz="2800" b="1" dirty="0" err="1">
                <a:latin typeface="Times New Roman" panose="02020603050405020304" pitchFamily="18" charset="0"/>
                <a:cs typeface="Times New Roman" panose="02020603050405020304" pitchFamily="18" charset="0"/>
              </a:rPr>
              <a:t>Nguyên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dẫn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đến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thành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thị</a:t>
            </a:r>
            <a:r>
              <a:rPr lang="en-US" sz="2800" b="1" dirty="0">
                <a:latin typeface="Times New Roman" panose="02020603050405020304" pitchFamily="18" charset="0"/>
                <a:cs typeface="Times New Roman" panose="02020603050405020304" pitchFamily="18" charset="0"/>
              </a:rPr>
              <a:t> ở </a:t>
            </a:r>
            <a:r>
              <a:rPr lang="en-US" sz="2800" b="1" dirty="0" err="1">
                <a:latin typeface="Times New Roman" panose="02020603050405020304" pitchFamily="18" charset="0"/>
                <a:cs typeface="Times New Roman" panose="02020603050405020304" pitchFamily="18" charset="0"/>
              </a:rPr>
              <a:t>Tây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Âu</a:t>
            </a:r>
            <a:r>
              <a:rPr lang="en-US" sz="2800" b="1" dirty="0">
                <a:latin typeface="Times New Roman" panose="02020603050405020304" pitchFamily="18" charset="0"/>
                <a:cs typeface="Times New Roman" panose="02020603050405020304" pitchFamily="18" charset="0"/>
              </a:rPr>
              <a:t>?</a:t>
            </a:r>
            <a:endParaRPr lang="vi-VN"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577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2683A23-AEFE-3F32-5041-7C756C4BA13B}"/>
              </a:ext>
            </a:extLst>
          </p:cNvPr>
          <p:cNvSpPr txBox="1"/>
          <p:nvPr/>
        </p:nvSpPr>
        <p:spPr>
          <a:xfrm>
            <a:off x="-226422" y="87649"/>
            <a:ext cx="12235542" cy="738664"/>
          </a:xfrm>
          <a:prstGeom prst="rect">
            <a:avLst/>
          </a:prstGeom>
          <a:noFill/>
        </p:spPr>
        <p:txBody>
          <a:bodyPr wrap="square">
            <a:spAutoFit/>
          </a:bodyPr>
          <a:lstStyle/>
          <a:p>
            <a:pPr marL="457200" algn="ctr">
              <a:lnSpc>
                <a:spcPct val="150000"/>
              </a:lnSpc>
            </a:pPr>
            <a:r>
              <a:rPr lang="vi-VN" sz="2800" b="1" dirty="0">
                <a:solidFill>
                  <a:srgbClr val="002060"/>
                </a:solidFill>
                <a:effectLst/>
                <a:latin typeface="Times New Roman" panose="02020603050405020304" pitchFamily="18" charset="0"/>
                <a:ea typeface="Times New Roman" panose="02020603050405020304" pitchFamily="18" charset="0"/>
              </a:rPr>
              <a:t>CHƯƠNG I. </a:t>
            </a:r>
            <a:r>
              <a:rPr lang="en-US" sz="2800" b="1" dirty="0">
                <a:solidFill>
                  <a:srgbClr val="002060"/>
                </a:solidFill>
                <a:effectLst/>
                <a:latin typeface="Times New Roman" panose="02020603050405020304" pitchFamily="18" charset="0"/>
                <a:ea typeface="Times New Roman" panose="02020603050405020304" pitchFamily="18" charset="0"/>
              </a:rPr>
              <a:t>TÂY ÂU TỪ THẾ KỈ V ĐẾN NỬA ĐẦU THẾ KỈ XVI</a:t>
            </a:r>
            <a:endParaRPr lang="en-US" sz="2800" dirty="0">
              <a:solidFill>
                <a:srgbClr val="002060"/>
              </a:solidFill>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59455AB1-2C2C-675F-B5AD-1317339C156C}"/>
              </a:ext>
            </a:extLst>
          </p:cNvPr>
          <p:cNvSpPr txBox="1"/>
          <p:nvPr/>
        </p:nvSpPr>
        <p:spPr>
          <a:xfrm>
            <a:off x="-69669" y="826313"/>
            <a:ext cx="11939452" cy="1200329"/>
          </a:xfrm>
          <a:prstGeom prst="rect">
            <a:avLst/>
          </a:prstGeom>
          <a:noFill/>
        </p:spPr>
        <p:txBody>
          <a:bodyPr wrap="square">
            <a:spAutoFit/>
          </a:bodyPr>
          <a:lstStyle/>
          <a:p>
            <a:pPr marL="457200" algn="ctr">
              <a:lnSpc>
                <a:spcPct val="150000"/>
              </a:lnSpc>
            </a:pPr>
            <a:r>
              <a:rPr lang="vi-VN" sz="2400" b="1" dirty="0">
                <a:solidFill>
                  <a:srgbClr val="FF0000"/>
                </a:solidFill>
                <a:effectLst/>
                <a:latin typeface="Times New Roman" panose="02020603050405020304" pitchFamily="18" charset="0"/>
                <a:ea typeface="Times New Roman" panose="02020603050405020304" pitchFamily="18" charset="0"/>
              </a:rPr>
              <a:t>Bài 1</a:t>
            </a:r>
            <a:endParaRPr lang="en-US" sz="2400" dirty="0">
              <a:solidFill>
                <a:srgbClr val="FF0000"/>
              </a:solidFill>
              <a:effectLst/>
              <a:latin typeface="Times New Roman" panose="02020603050405020304" pitchFamily="18" charset="0"/>
              <a:ea typeface="Times New Roman" panose="02020603050405020304" pitchFamily="18" charset="0"/>
            </a:endParaRPr>
          </a:p>
          <a:p>
            <a:pPr marL="457200" algn="ctr">
              <a:lnSpc>
                <a:spcPct val="150000"/>
              </a:lnSpc>
            </a:pPr>
            <a:r>
              <a:rPr lang="en-US" sz="2400" b="1" dirty="0">
                <a:solidFill>
                  <a:srgbClr val="FF0000"/>
                </a:solidFill>
                <a:effectLst/>
                <a:latin typeface="Times New Roman" panose="02020603050405020304" pitchFamily="18" charset="0"/>
                <a:ea typeface="Times New Roman" panose="02020603050405020304" pitchFamily="18" charset="0"/>
              </a:rPr>
              <a:t>QUÁ TRÌNH HÌNH THÀNH VÀ PHÁT TRIỂN CHẾ ĐỘ PHONG KIẾN Ở TÂY ÂU</a:t>
            </a:r>
            <a:endParaRPr lang="en-US" sz="2400" dirty="0">
              <a:solidFill>
                <a:srgbClr val="FF0000"/>
              </a:solidFill>
              <a:effectLst/>
              <a:latin typeface="Times New Roman" panose="02020603050405020304" pitchFamily="18" charset="0"/>
              <a:ea typeface="Times New Roman" panose="02020603050405020304" pitchFamily="18" charset="0"/>
            </a:endParaRPr>
          </a:p>
        </p:txBody>
      </p:sp>
      <p:sp>
        <p:nvSpPr>
          <p:cNvPr id="14" name="TextBox 13">
            <a:extLst>
              <a:ext uri="{FF2B5EF4-FFF2-40B4-BE49-F238E27FC236}">
                <a16:creationId xmlns:a16="http://schemas.microsoft.com/office/drawing/2014/main" id="{C47BC5CB-9711-AA6A-8F47-9BC3A194669C}"/>
              </a:ext>
            </a:extLst>
          </p:cNvPr>
          <p:cNvSpPr txBox="1"/>
          <p:nvPr/>
        </p:nvSpPr>
        <p:spPr>
          <a:xfrm>
            <a:off x="152401" y="2229394"/>
            <a:ext cx="6039394" cy="523220"/>
          </a:xfrm>
          <a:prstGeom prst="rect">
            <a:avLst/>
          </a:prstGeom>
          <a:noFill/>
        </p:spPr>
        <p:txBody>
          <a:bodyPr wrap="square">
            <a:spAutoFit/>
          </a:bodyPr>
          <a:lstStyle/>
          <a:p>
            <a:r>
              <a:rPr lang="en-US" sz="2800" b="1" dirty="0">
                <a:solidFill>
                  <a:srgbClr val="FF0000"/>
                </a:solidFill>
                <a:latin typeface="Times New Roman" panose="02020603050405020304" pitchFamily="18" charset="0"/>
              </a:rPr>
              <a:t>3. </a:t>
            </a:r>
            <a:r>
              <a:rPr lang="en-US" sz="2800" b="1" dirty="0" err="1">
                <a:solidFill>
                  <a:srgbClr val="FF0000"/>
                </a:solidFill>
                <a:latin typeface="Times New Roman" panose="02020603050405020304" pitchFamily="18" charset="0"/>
              </a:rPr>
              <a:t>Thành</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thị</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Tây</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Âu</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trung</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đại</a:t>
            </a:r>
            <a:endParaRPr lang="en-US" sz="2800" dirty="0">
              <a:solidFill>
                <a:srgbClr val="FF0000"/>
              </a:solidFill>
            </a:endParaRPr>
          </a:p>
        </p:txBody>
      </p:sp>
      <p:sp>
        <p:nvSpPr>
          <p:cNvPr id="6" name="TextBox 5">
            <a:extLst>
              <a:ext uri="{FF2B5EF4-FFF2-40B4-BE49-F238E27FC236}">
                <a16:creationId xmlns:a16="http://schemas.microsoft.com/office/drawing/2014/main" id="{C47BC5CB-9711-AA6A-8F47-9BC3A194669C}"/>
              </a:ext>
            </a:extLst>
          </p:cNvPr>
          <p:cNvSpPr txBox="1"/>
          <p:nvPr/>
        </p:nvSpPr>
        <p:spPr>
          <a:xfrm>
            <a:off x="304800" y="2678545"/>
            <a:ext cx="6049817" cy="523220"/>
          </a:xfrm>
          <a:prstGeom prst="rect">
            <a:avLst/>
          </a:prstGeom>
          <a:noFill/>
        </p:spPr>
        <p:txBody>
          <a:bodyPr wrap="square">
            <a:spAutoFit/>
          </a:bodyPr>
          <a:lstStyle/>
          <a:p>
            <a:r>
              <a:rPr lang="en-US" sz="2800" b="1" dirty="0">
                <a:latin typeface="Times New Roman" panose="02020603050405020304" pitchFamily="18" charset="0"/>
              </a:rPr>
              <a:t> - </a:t>
            </a:r>
            <a:r>
              <a:rPr lang="en-US" sz="2800" b="1" dirty="0" err="1">
                <a:latin typeface="Times New Roman" panose="02020603050405020304" pitchFamily="18" charset="0"/>
              </a:rPr>
              <a:t>Thời</a:t>
            </a:r>
            <a:r>
              <a:rPr lang="en-US" sz="2800" b="1" dirty="0">
                <a:latin typeface="Times New Roman" panose="02020603050405020304" pitchFamily="18" charset="0"/>
              </a:rPr>
              <a:t> </a:t>
            </a:r>
            <a:r>
              <a:rPr lang="en-US" sz="2800" b="1" dirty="0" err="1">
                <a:latin typeface="Times New Roman" panose="02020603050405020304" pitchFamily="18" charset="0"/>
              </a:rPr>
              <a:t>gian</a:t>
            </a:r>
            <a:r>
              <a:rPr lang="en-US" sz="2800" b="1" dirty="0">
                <a:latin typeface="Times New Roman" panose="02020603050405020304" pitchFamily="18" charset="0"/>
              </a:rPr>
              <a:t> </a:t>
            </a:r>
            <a:r>
              <a:rPr lang="en-US" sz="2800" b="1" dirty="0" err="1">
                <a:latin typeface="Times New Roman" panose="02020603050405020304" pitchFamily="18" charset="0"/>
              </a:rPr>
              <a:t>hình</a:t>
            </a:r>
            <a:r>
              <a:rPr lang="en-US" sz="2800" b="1" dirty="0">
                <a:latin typeface="Times New Roman" panose="02020603050405020304" pitchFamily="18" charset="0"/>
              </a:rPr>
              <a:t> </a:t>
            </a:r>
            <a:r>
              <a:rPr lang="en-US" sz="2800" b="1" dirty="0" err="1">
                <a:latin typeface="Times New Roman" panose="02020603050405020304" pitchFamily="18" charset="0"/>
              </a:rPr>
              <a:t>thành</a:t>
            </a:r>
            <a:r>
              <a:rPr lang="en-US" sz="2800" b="1" dirty="0">
                <a:latin typeface="Times New Roman" panose="02020603050405020304" pitchFamily="18" charset="0"/>
              </a:rPr>
              <a:t>: </a:t>
            </a:r>
            <a:r>
              <a:rPr lang="en-US" sz="2800" b="1" dirty="0" err="1">
                <a:latin typeface="Times New Roman" panose="02020603050405020304" pitchFamily="18" charset="0"/>
              </a:rPr>
              <a:t>thế</a:t>
            </a:r>
            <a:r>
              <a:rPr lang="en-US" sz="2800" b="1" dirty="0">
                <a:latin typeface="Times New Roman" panose="02020603050405020304" pitchFamily="18" charset="0"/>
              </a:rPr>
              <a:t> </a:t>
            </a:r>
            <a:r>
              <a:rPr lang="en-US" sz="2800" b="1" dirty="0" err="1">
                <a:latin typeface="Times New Roman" panose="02020603050405020304" pitchFamily="18" charset="0"/>
              </a:rPr>
              <a:t>kỉ</a:t>
            </a:r>
            <a:r>
              <a:rPr lang="en-US" sz="2800" b="1" dirty="0">
                <a:latin typeface="Times New Roman" panose="02020603050405020304" pitchFamily="18" charset="0"/>
              </a:rPr>
              <a:t> XI.</a:t>
            </a:r>
            <a:endParaRPr lang="en-US" sz="2800" dirty="0"/>
          </a:p>
        </p:txBody>
      </p:sp>
      <p:sp>
        <p:nvSpPr>
          <p:cNvPr id="8" name="TextBox 7">
            <a:extLst>
              <a:ext uri="{FF2B5EF4-FFF2-40B4-BE49-F238E27FC236}">
                <a16:creationId xmlns:a16="http://schemas.microsoft.com/office/drawing/2014/main" id="{C47BC5CB-9711-AA6A-8F47-9BC3A194669C}"/>
              </a:ext>
            </a:extLst>
          </p:cNvPr>
          <p:cNvSpPr txBox="1"/>
          <p:nvPr/>
        </p:nvSpPr>
        <p:spPr>
          <a:xfrm>
            <a:off x="304800" y="3201764"/>
            <a:ext cx="11704319" cy="1384995"/>
          </a:xfrm>
          <a:prstGeom prst="rect">
            <a:avLst/>
          </a:prstGeom>
          <a:noFill/>
        </p:spPr>
        <p:txBody>
          <a:bodyPr wrap="square">
            <a:spAutoFit/>
          </a:bodyPr>
          <a:lstStyle/>
          <a:p>
            <a:r>
              <a:rPr lang="en-US" sz="2800" b="1" dirty="0">
                <a:latin typeface="Times New Roman" panose="02020603050405020304" pitchFamily="18" charset="0"/>
              </a:rPr>
              <a:t> - </a:t>
            </a:r>
            <a:r>
              <a:rPr lang="en-US" sz="2800" b="1" dirty="0" err="1">
                <a:latin typeface="Times New Roman" panose="02020603050405020304" pitchFamily="18" charset="0"/>
              </a:rPr>
              <a:t>Nguyên</a:t>
            </a:r>
            <a:r>
              <a:rPr lang="en-US" sz="2800" b="1" dirty="0">
                <a:latin typeface="Times New Roman" panose="02020603050405020304" pitchFamily="18" charset="0"/>
              </a:rPr>
              <a:t> </a:t>
            </a:r>
            <a:r>
              <a:rPr lang="en-US" sz="2800" b="1" dirty="0" err="1">
                <a:latin typeface="Times New Roman" panose="02020603050405020304" pitchFamily="18" charset="0"/>
              </a:rPr>
              <a:t>nhân</a:t>
            </a:r>
            <a:r>
              <a:rPr lang="en-US" sz="2800" b="1" dirty="0">
                <a:latin typeface="Times New Roman" panose="02020603050405020304" pitchFamily="18" charset="0"/>
              </a:rPr>
              <a:t> </a:t>
            </a:r>
            <a:r>
              <a:rPr lang="en-US" sz="2800" b="1" dirty="0" err="1">
                <a:latin typeface="Times New Roman" panose="02020603050405020304" pitchFamily="18" charset="0"/>
              </a:rPr>
              <a:t>ra</a:t>
            </a:r>
            <a:r>
              <a:rPr lang="en-US" sz="2800" b="1" dirty="0">
                <a:latin typeface="Times New Roman" panose="02020603050405020304" pitchFamily="18" charset="0"/>
              </a:rPr>
              <a:t> </a:t>
            </a:r>
            <a:r>
              <a:rPr lang="en-US" sz="2800" b="1" dirty="0" err="1">
                <a:latin typeface="Times New Roman" panose="02020603050405020304" pitchFamily="18" charset="0"/>
              </a:rPr>
              <a:t>đời</a:t>
            </a:r>
            <a:r>
              <a:rPr lang="en-US" sz="2800" b="1" dirty="0">
                <a:latin typeface="Times New Roman" panose="02020603050405020304" pitchFamily="18" charset="0"/>
              </a:rPr>
              <a:t>: </a:t>
            </a:r>
            <a:r>
              <a:rPr lang="en-US" sz="2800" b="1" dirty="0" err="1">
                <a:latin typeface="Times New Roman" panose="02020603050405020304" pitchFamily="18" charset="0"/>
              </a:rPr>
              <a:t>thủ</a:t>
            </a:r>
            <a:r>
              <a:rPr lang="en-US" sz="2800" b="1" dirty="0">
                <a:latin typeface="Times New Roman" panose="02020603050405020304" pitchFamily="18" charset="0"/>
              </a:rPr>
              <a:t> </a:t>
            </a:r>
            <a:r>
              <a:rPr lang="en-US" sz="2800" b="1" dirty="0" err="1">
                <a:latin typeface="Times New Roman" panose="02020603050405020304" pitchFamily="18" charset="0"/>
              </a:rPr>
              <a:t>công</a:t>
            </a:r>
            <a:r>
              <a:rPr lang="en-US" sz="2800" b="1" dirty="0">
                <a:latin typeface="Times New Roman" panose="02020603050405020304" pitchFamily="18" charset="0"/>
              </a:rPr>
              <a:t> </a:t>
            </a:r>
            <a:r>
              <a:rPr lang="en-US" sz="2800" b="1" dirty="0" err="1">
                <a:latin typeface="Times New Roman" panose="02020603050405020304" pitchFamily="18" charset="0"/>
              </a:rPr>
              <a:t>nghiệp</a:t>
            </a:r>
            <a:r>
              <a:rPr lang="en-US" sz="2800" b="1" dirty="0">
                <a:latin typeface="Times New Roman" panose="02020603050405020304" pitchFamily="18" charset="0"/>
              </a:rPr>
              <a:t> </a:t>
            </a:r>
            <a:r>
              <a:rPr lang="en-US" sz="2800" b="1" dirty="0" err="1">
                <a:latin typeface="Times New Roman" panose="02020603050405020304" pitchFamily="18" charset="0"/>
              </a:rPr>
              <a:t>trong</a:t>
            </a:r>
            <a:r>
              <a:rPr lang="en-US" sz="2800" b="1" dirty="0">
                <a:latin typeface="Times New Roman" panose="02020603050405020304" pitchFamily="18" charset="0"/>
              </a:rPr>
              <a:t> </a:t>
            </a:r>
            <a:r>
              <a:rPr lang="en-US" sz="2800" b="1" dirty="0" err="1">
                <a:latin typeface="Times New Roman" panose="02020603050405020304" pitchFamily="18" charset="0"/>
              </a:rPr>
              <a:t>các</a:t>
            </a:r>
            <a:r>
              <a:rPr lang="en-US" sz="2800" b="1" dirty="0">
                <a:latin typeface="Times New Roman" panose="02020603050405020304" pitchFamily="18" charset="0"/>
              </a:rPr>
              <a:t> </a:t>
            </a:r>
            <a:r>
              <a:rPr lang="en-US" sz="2800" b="1" dirty="0" err="1">
                <a:latin typeface="Times New Roman" panose="02020603050405020304" pitchFamily="18" charset="0"/>
              </a:rPr>
              <a:t>lãnh</a:t>
            </a:r>
            <a:r>
              <a:rPr lang="en-US" sz="2800" b="1" dirty="0">
                <a:latin typeface="Times New Roman" panose="02020603050405020304" pitchFamily="18" charset="0"/>
              </a:rPr>
              <a:t> </a:t>
            </a:r>
            <a:r>
              <a:rPr lang="en-US" sz="2800" b="1" dirty="0" err="1">
                <a:latin typeface="Times New Roman" panose="02020603050405020304" pitchFamily="18" charset="0"/>
              </a:rPr>
              <a:t>địa</a:t>
            </a:r>
            <a:r>
              <a:rPr lang="en-US" sz="2800" b="1" dirty="0">
                <a:latin typeface="Times New Roman" panose="02020603050405020304" pitchFamily="18" charset="0"/>
              </a:rPr>
              <a:t> </a:t>
            </a:r>
            <a:r>
              <a:rPr lang="en-US" sz="2800" b="1" dirty="0" err="1">
                <a:latin typeface="Times New Roman" panose="02020603050405020304" pitchFamily="18" charset="0"/>
              </a:rPr>
              <a:t>phát</a:t>
            </a:r>
            <a:r>
              <a:rPr lang="en-US" sz="2800" b="1" dirty="0">
                <a:latin typeface="Times New Roman" panose="02020603050405020304" pitchFamily="18" charset="0"/>
              </a:rPr>
              <a:t> </a:t>
            </a:r>
            <a:r>
              <a:rPr lang="en-US" sz="2800" b="1" dirty="0" err="1">
                <a:latin typeface="Times New Roman" panose="02020603050405020304" pitchFamily="18" charset="0"/>
              </a:rPr>
              <a:t>triển</a:t>
            </a:r>
            <a:r>
              <a:rPr lang="en-US" sz="2800" b="1" dirty="0">
                <a:latin typeface="Times New Roman" panose="02020603050405020304" pitchFamily="18" charset="0"/>
              </a:rPr>
              <a:t> </a:t>
            </a:r>
            <a:r>
              <a:rPr lang="en-US" sz="2800" b="1" dirty="0" err="1">
                <a:latin typeface="Times New Roman" panose="02020603050405020304" pitchFamily="18" charset="0"/>
              </a:rPr>
              <a:t>dẫn</a:t>
            </a:r>
            <a:r>
              <a:rPr lang="en-US" sz="2800" b="1" dirty="0">
                <a:latin typeface="Times New Roman" panose="02020603050405020304" pitchFamily="18" charset="0"/>
              </a:rPr>
              <a:t> </a:t>
            </a:r>
            <a:r>
              <a:rPr lang="en-US" sz="2800" b="1" dirty="0" err="1">
                <a:latin typeface="Times New Roman" panose="02020603050405020304" pitchFamily="18" charset="0"/>
              </a:rPr>
              <a:t>đến</a:t>
            </a:r>
            <a:r>
              <a:rPr lang="en-US" sz="2800" b="1" dirty="0">
                <a:latin typeface="Times New Roman" panose="02020603050405020304" pitchFamily="18" charset="0"/>
              </a:rPr>
              <a:t> </a:t>
            </a:r>
            <a:r>
              <a:rPr lang="en-US" sz="2800" b="1" dirty="0" err="1">
                <a:latin typeface="Times New Roman" panose="02020603050405020304" pitchFamily="18" charset="0"/>
              </a:rPr>
              <a:t>nhu</a:t>
            </a:r>
            <a:r>
              <a:rPr lang="en-US" sz="2800" b="1" dirty="0">
                <a:latin typeface="Times New Roman" panose="02020603050405020304" pitchFamily="18" charset="0"/>
              </a:rPr>
              <a:t> </a:t>
            </a:r>
            <a:r>
              <a:rPr lang="en-US" sz="2800" b="1" dirty="0" err="1">
                <a:latin typeface="Times New Roman" panose="02020603050405020304" pitchFamily="18" charset="0"/>
              </a:rPr>
              <a:t>cầu</a:t>
            </a:r>
            <a:r>
              <a:rPr lang="en-US" sz="2800" b="1" dirty="0">
                <a:latin typeface="Times New Roman" panose="02020603050405020304" pitchFamily="18" charset="0"/>
              </a:rPr>
              <a:t> </a:t>
            </a:r>
            <a:r>
              <a:rPr lang="en-US" sz="2800" b="1" dirty="0" err="1">
                <a:latin typeface="Times New Roman" panose="02020603050405020304" pitchFamily="18" charset="0"/>
              </a:rPr>
              <a:t>trao</a:t>
            </a:r>
            <a:r>
              <a:rPr lang="en-US" sz="2800" b="1" dirty="0">
                <a:latin typeface="Times New Roman" panose="02020603050405020304" pitchFamily="18" charset="0"/>
              </a:rPr>
              <a:t> </a:t>
            </a:r>
            <a:r>
              <a:rPr lang="en-US" sz="2800" b="1" dirty="0" err="1">
                <a:latin typeface="Times New Roman" panose="02020603050405020304" pitchFamily="18" charset="0"/>
              </a:rPr>
              <a:t>đổi</a:t>
            </a:r>
            <a:r>
              <a:rPr lang="en-US" sz="2800" b="1" dirty="0">
                <a:latin typeface="Times New Roman" panose="02020603050405020304" pitchFamily="18" charset="0"/>
              </a:rPr>
              <a:t> </a:t>
            </a:r>
            <a:r>
              <a:rPr lang="en-US" sz="2800" b="1" dirty="0" err="1">
                <a:latin typeface="Times New Roman" panose="02020603050405020304" pitchFamily="18" charset="0"/>
              </a:rPr>
              <a:t>sản</a:t>
            </a:r>
            <a:r>
              <a:rPr lang="en-US" sz="2800" b="1" dirty="0">
                <a:latin typeface="Times New Roman" panose="02020603050405020304" pitchFamily="18" charset="0"/>
              </a:rPr>
              <a:t> </a:t>
            </a:r>
            <a:r>
              <a:rPr lang="en-US" sz="2800" b="1" dirty="0" err="1">
                <a:latin typeface="Times New Roman" panose="02020603050405020304" pitchFamily="18" charset="0"/>
              </a:rPr>
              <a:t>phẩm</a:t>
            </a:r>
            <a:r>
              <a:rPr lang="en-US" sz="2800" b="1" dirty="0">
                <a:latin typeface="Times New Roman" panose="02020603050405020304" pitchFamily="18" charset="0"/>
              </a:rPr>
              <a:t>.</a:t>
            </a:r>
          </a:p>
          <a:p>
            <a:endParaRPr lang="en-US" sz="2800" dirty="0">
              <a:solidFill>
                <a:schemeClr val="bg1"/>
              </a:solidFill>
            </a:endParaRPr>
          </a:p>
        </p:txBody>
      </p:sp>
    </p:spTree>
    <p:extLst>
      <p:ext uri="{BB962C8B-B14F-4D97-AF65-F5344CB8AC3E}">
        <p14:creationId xmlns:p14="http://schemas.microsoft.com/office/powerpoint/2010/main" val="207422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2683A23-AEFE-3F32-5041-7C756C4BA13B}"/>
              </a:ext>
            </a:extLst>
          </p:cNvPr>
          <p:cNvSpPr txBox="1"/>
          <p:nvPr/>
        </p:nvSpPr>
        <p:spPr>
          <a:xfrm>
            <a:off x="-226422" y="87649"/>
            <a:ext cx="12235542" cy="738664"/>
          </a:xfrm>
          <a:prstGeom prst="rect">
            <a:avLst/>
          </a:prstGeom>
          <a:noFill/>
        </p:spPr>
        <p:txBody>
          <a:bodyPr wrap="square">
            <a:spAutoFit/>
          </a:bodyPr>
          <a:lstStyle/>
          <a:p>
            <a:pPr marL="457200" algn="ctr">
              <a:lnSpc>
                <a:spcPct val="150000"/>
              </a:lnSpc>
            </a:pPr>
            <a:r>
              <a:rPr lang="vi-VN" sz="2800" b="1" dirty="0">
                <a:solidFill>
                  <a:srgbClr val="002060"/>
                </a:solidFill>
                <a:effectLst/>
                <a:latin typeface="Times New Roman" panose="02020603050405020304" pitchFamily="18" charset="0"/>
                <a:ea typeface="Times New Roman" panose="02020603050405020304" pitchFamily="18" charset="0"/>
              </a:rPr>
              <a:t>CHƯƠNG I. </a:t>
            </a:r>
            <a:r>
              <a:rPr lang="en-US" sz="2800" b="1" dirty="0">
                <a:solidFill>
                  <a:srgbClr val="002060"/>
                </a:solidFill>
                <a:effectLst/>
                <a:latin typeface="Times New Roman" panose="02020603050405020304" pitchFamily="18" charset="0"/>
                <a:ea typeface="Times New Roman" panose="02020603050405020304" pitchFamily="18" charset="0"/>
              </a:rPr>
              <a:t>TÂY ÂU TỪ THẾ KỈ V ĐẾN NỬA ĐẦU THẾ KỈ XVI</a:t>
            </a:r>
            <a:endParaRPr lang="en-US" sz="2800" dirty="0">
              <a:solidFill>
                <a:srgbClr val="002060"/>
              </a:solidFill>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59455AB1-2C2C-675F-B5AD-1317339C156C}"/>
              </a:ext>
            </a:extLst>
          </p:cNvPr>
          <p:cNvSpPr txBox="1"/>
          <p:nvPr/>
        </p:nvSpPr>
        <p:spPr>
          <a:xfrm>
            <a:off x="-69669" y="826313"/>
            <a:ext cx="11939452" cy="1200329"/>
          </a:xfrm>
          <a:prstGeom prst="rect">
            <a:avLst/>
          </a:prstGeom>
          <a:noFill/>
        </p:spPr>
        <p:txBody>
          <a:bodyPr wrap="square">
            <a:spAutoFit/>
          </a:bodyPr>
          <a:lstStyle/>
          <a:p>
            <a:pPr marL="457200" algn="ctr">
              <a:lnSpc>
                <a:spcPct val="150000"/>
              </a:lnSpc>
            </a:pPr>
            <a:r>
              <a:rPr lang="vi-VN" sz="2400" b="1" dirty="0">
                <a:solidFill>
                  <a:srgbClr val="FF0000"/>
                </a:solidFill>
                <a:effectLst/>
                <a:latin typeface="Times New Roman" panose="02020603050405020304" pitchFamily="18" charset="0"/>
                <a:ea typeface="Times New Roman" panose="02020603050405020304" pitchFamily="18" charset="0"/>
              </a:rPr>
              <a:t>Bài 1</a:t>
            </a:r>
            <a:endParaRPr lang="en-US" sz="2400" dirty="0">
              <a:solidFill>
                <a:srgbClr val="FF0000"/>
              </a:solidFill>
              <a:effectLst/>
              <a:latin typeface="Times New Roman" panose="02020603050405020304" pitchFamily="18" charset="0"/>
              <a:ea typeface="Times New Roman" panose="02020603050405020304" pitchFamily="18" charset="0"/>
            </a:endParaRPr>
          </a:p>
          <a:p>
            <a:pPr marL="457200" algn="ctr">
              <a:lnSpc>
                <a:spcPct val="150000"/>
              </a:lnSpc>
            </a:pPr>
            <a:r>
              <a:rPr lang="en-US" sz="2400" b="1" dirty="0">
                <a:solidFill>
                  <a:srgbClr val="FF0000"/>
                </a:solidFill>
                <a:effectLst/>
                <a:latin typeface="Times New Roman" panose="02020603050405020304" pitchFamily="18" charset="0"/>
                <a:ea typeface="Times New Roman" panose="02020603050405020304" pitchFamily="18" charset="0"/>
              </a:rPr>
              <a:t>QUÁ TRÌNH HÌNH THÀNH VÀ PHÁT TRIỂN CHẾ ĐỘ PHONG KIẾN Ở TÂY ÂU</a:t>
            </a:r>
            <a:endParaRPr lang="en-US" sz="2400" dirty="0">
              <a:solidFill>
                <a:srgbClr val="FF0000"/>
              </a:solidFill>
              <a:effectLst/>
              <a:latin typeface="Times New Roman" panose="02020603050405020304" pitchFamily="18" charset="0"/>
              <a:ea typeface="Times New Roman" panose="02020603050405020304" pitchFamily="18" charset="0"/>
            </a:endParaRPr>
          </a:p>
        </p:txBody>
      </p:sp>
      <p:sp>
        <p:nvSpPr>
          <p:cNvPr id="14" name="TextBox 13">
            <a:extLst>
              <a:ext uri="{FF2B5EF4-FFF2-40B4-BE49-F238E27FC236}">
                <a16:creationId xmlns:a16="http://schemas.microsoft.com/office/drawing/2014/main" id="{C47BC5CB-9711-AA6A-8F47-9BC3A194669C}"/>
              </a:ext>
            </a:extLst>
          </p:cNvPr>
          <p:cNvSpPr txBox="1"/>
          <p:nvPr/>
        </p:nvSpPr>
        <p:spPr>
          <a:xfrm>
            <a:off x="152401" y="2229394"/>
            <a:ext cx="6039394" cy="523220"/>
          </a:xfrm>
          <a:prstGeom prst="rect">
            <a:avLst/>
          </a:prstGeom>
          <a:noFill/>
        </p:spPr>
        <p:txBody>
          <a:bodyPr wrap="square">
            <a:spAutoFit/>
          </a:bodyPr>
          <a:lstStyle/>
          <a:p>
            <a:r>
              <a:rPr lang="en-US" sz="2800" b="1" dirty="0">
                <a:solidFill>
                  <a:srgbClr val="FF0000"/>
                </a:solidFill>
                <a:latin typeface="Times New Roman" panose="02020603050405020304" pitchFamily="18" charset="0"/>
              </a:rPr>
              <a:t>3. </a:t>
            </a:r>
            <a:r>
              <a:rPr lang="en-US" sz="2800" b="1" dirty="0" err="1">
                <a:solidFill>
                  <a:srgbClr val="FF0000"/>
                </a:solidFill>
                <a:latin typeface="Times New Roman" panose="02020603050405020304" pitchFamily="18" charset="0"/>
              </a:rPr>
              <a:t>Thành</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thị</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Tây</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Âu</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trung</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đại</a:t>
            </a:r>
            <a:endParaRPr lang="en-US" sz="2800" dirty="0">
              <a:solidFill>
                <a:srgbClr val="FF0000"/>
              </a:solidFill>
            </a:endParaRPr>
          </a:p>
        </p:txBody>
      </p:sp>
      <p:sp>
        <p:nvSpPr>
          <p:cNvPr id="5" name="Oval 4">
            <a:extLst>
              <a:ext uri="{FF2B5EF4-FFF2-40B4-BE49-F238E27FC236}">
                <a16:creationId xmlns:a16="http://schemas.microsoft.com/office/drawing/2014/main" id="{1EB835CD-8565-46A3-84FD-49AD6B037596}"/>
              </a:ext>
            </a:extLst>
          </p:cNvPr>
          <p:cNvSpPr/>
          <p:nvPr/>
        </p:nvSpPr>
        <p:spPr>
          <a:xfrm>
            <a:off x="259662" y="3004457"/>
            <a:ext cx="10460589" cy="3222172"/>
          </a:xfrm>
          <a:prstGeom prst="ellipse">
            <a:avLst/>
          </a:prstGeom>
          <a:solidFill>
            <a:schemeClr val="accent5">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en-US" sz="2800" b="1" dirty="0">
                <a:latin typeface="Times New Roman" panose="02020603050405020304" pitchFamily="18" charset="0"/>
                <a:cs typeface="Times New Roman" panose="02020603050405020304" pitchFamily="18" charset="0"/>
              </a:rPr>
              <a:t> ĐỌC ĐOẠN 1 SGK/ 11. Cho </a:t>
            </a:r>
            <a:r>
              <a:rPr lang="en-US" sz="2800" b="1" dirty="0" err="1">
                <a:latin typeface="Times New Roman" panose="02020603050405020304" pitchFamily="18" charset="0"/>
                <a:cs typeface="Times New Roman" panose="02020603050405020304" pitchFamily="18" charset="0"/>
              </a:rPr>
              <a:t>biết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thành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thành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thị</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Tây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Âu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trung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đại</a:t>
            </a:r>
            <a:r>
              <a:rPr lang="en-US" sz="2800" b="1" dirty="0">
                <a:latin typeface="Times New Roman" panose="02020603050405020304" pitchFamily="18" charset="0"/>
                <a:cs typeface="Times New Roman" panose="02020603050405020304" pitchFamily="18" charset="0"/>
              </a:rPr>
              <a:t>?</a:t>
            </a:r>
            <a:endParaRPr lang="vi-VN"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779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2683A23-AEFE-3F32-5041-7C756C4BA13B}"/>
              </a:ext>
            </a:extLst>
          </p:cNvPr>
          <p:cNvSpPr txBox="1"/>
          <p:nvPr/>
        </p:nvSpPr>
        <p:spPr>
          <a:xfrm>
            <a:off x="-226422" y="87649"/>
            <a:ext cx="12235542" cy="738664"/>
          </a:xfrm>
          <a:prstGeom prst="rect">
            <a:avLst/>
          </a:prstGeom>
          <a:noFill/>
        </p:spPr>
        <p:txBody>
          <a:bodyPr wrap="square">
            <a:spAutoFit/>
          </a:bodyPr>
          <a:lstStyle/>
          <a:p>
            <a:pPr marL="457200" algn="ctr">
              <a:lnSpc>
                <a:spcPct val="150000"/>
              </a:lnSpc>
            </a:pPr>
            <a:r>
              <a:rPr lang="vi-VN" sz="2800" b="1" dirty="0">
                <a:solidFill>
                  <a:srgbClr val="002060"/>
                </a:solidFill>
                <a:effectLst/>
                <a:latin typeface="Times New Roman" panose="02020603050405020304" pitchFamily="18" charset="0"/>
                <a:ea typeface="Times New Roman" panose="02020603050405020304" pitchFamily="18" charset="0"/>
              </a:rPr>
              <a:t>CHƯƠNG I. </a:t>
            </a:r>
            <a:r>
              <a:rPr lang="en-US" sz="2800" b="1" dirty="0">
                <a:solidFill>
                  <a:srgbClr val="002060"/>
                </a:solidFill>
                <a:effectLst/>
                <a:latin typeface="Times New Roman" panose="02020603050405020304" pitchFamily="18" charset="0"/>
                <a:ea typeface="Times New Roman" panose="02020603050405020304" pitchFamily="18" charset="0"/>
              </a:rPr>
              <a:t>TÂY ÂU TỪ THẾ KỈ V ĐẾN NỬA ĐẦU THẾ KỈ XVI</a:t>
            </a:r>
            <a:endParaRPr lang="en-US" sz="2800" dirty="0">
              <a:solidFill>
                <a:srgbClr val="002060"/>
              </a:solidFill>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59455AB1-2C2C-675F-B5AD-1317339C156C}"/>
              </a:ext>
            </a:extLst>
          </p:cNvPr>
          <p:cNvSpPr txBox="1"/>
          <p:nvPr/>
        </p:nvSpPr>
        <p:spPr>
          <a:xfrm>
            <a:off x="-69669" y="826313"/>
            <a:ext cx="11939452" cy="1200329"/>
          </a:xfrm>
          <a:prstGeom prst="rect">
            <a:avLst/>
          </a:prstGeom>
          <a:noFill/>
        </p:spPr>
        <p:txBody>
          <a:bodyPr wrap="square">
            <a:spAutoFit/>
          </a:bodyPr>
          <a:lstStyle/>
          <a:p>
            <a:pPr marL="457200" algn="ctr">
              <a:lnSpc>
                <a:spcPct val="150000"/>
              </a:lnSpc>
            </a:pPr>
            <a:r>
              <a:rPr lang="vi-VN" sz="2400" b="1" dirty="0">
                <a:solidFill>
                  <a:srgbClr val="FF0000"/>
                </a:solidFill>
                <a:effectLst/>
                <a:latin typeface="Times New Roman" panose="02020603050405020304" pitchFamily="18" charset="0"/>
                <a:ea typeface="Times New Roman" panose="02020603050405020304" pitchFamily="18" charset="0"/>
              </a:rPr>
              <a:t>Bài 1</a:t>
            </a:r>
            <a:endParaRPr lang="en-US" sz="2400" dirty="0">
              <a:solidFill>
                <a:srgbClr val="FF0000"/>
              </a:solidFill>
              <a:effectLst/>
              <a:latin typeface="Times New Roman" panose="02020603050405020304" pitchFamily="18" charset="0"/>
              <a:ea typeface="Times New Roman" panose="02020603050405020304" pitchFamily="18" charset="0"/>
            </a:endParaRPr>
          </a:p>
          <a:p>
            <a:pPr marL="457200" algn="ctr">
              <a:lnSpc>
                <a:spcPct val="150000"/>
              </a:lnSpc>
            </a:pPr>
            <a:r>
              <a:rPr lang="en-US" sz="2400" b="1" dirty="0">
                <a:solidFill>
                  <a:srgbClr val="FF0000"/>
                </a:solidFill>
                <a:effectLst/>
                <a:latin typeface="Times New Roman" panose="02020603050405020304" pitchFamily="18" charset="0"/>
                <a:ea typeface="Times New Roman" panose="02020603050405020304" pitchFamily="18" charset="0"/>
              </a:rPr>
              <a:t>QUÁ TRÌNH HÌNH THÀNH VÀ PHÁT TRIỂN CHẾ ĐỘ PHONG KIẾN Ở TÂY ÂU</a:t>
            </a:r>
            <a:endParaRPr lang="en-US" sz="2400" dirty="0">
              <a:solidFill>
                <a:srgbClr val="FF0000"/>
              </a:solidFill>
              <a:effectLst/>
              <a:latin typeface="Times New Roman" panose="02020603050405020304" pitchFamily="18" charset="0"/>
              <a:ea typeface="Times New Roman" panose="02020603050405020304" pitchFamily="18" charset="0"/>
            </a:endParaRPr>
          </a:p>
        </p:txBody>
      </p:sp>
      <p:sp>
        <p:nvSpPr>
          <p:cNvPr id="14" name="TextBox 13">
            <a:extLst>
              <a:ext uri="{FF2B5EF4-FFF2-40B4-BE49-F238E27FC236}">
                <a16:creationId xmlns:a16="http://schemas.microsoft.com/office/drawing/2014/main" id="{C47BC5CB-9711-AA6A-8F47-9BC3A194669C}"/>
              </a:ext>
            </a:extLst>
          </p:cNvPr>
          <p:cNvSpPr txBox="1"/>
          <p:nvPr/>
        </p:nvSpPr>
        <p:spPr>
          <a:xfrm>
            <a:off x="152401" y="2229394"/>
            <a:ext cx="6039394" cy="523220"/>
          </a:xfrm>
          <a:prstGeom prst="rect">
            <a:avLst/>
          </a:prstGeom>
          <a:noFill/>
        </p:spPr>
        <p:txBody>
          <a:bodyPr wrap="square">
            <a:spAutoFit/>
          </a:bodyPr>
          <a:lstStyle/>
          <a:p>
            <a:r>
              <a:rPr lang="en-US" sz="2800" b="1" dirty="0">
                <a:solidFill>
                  <a:srgbClr val="FF0000"/>
                </a:solidFill>
                <a:latin typeface="Times New Roman" panose="02020603050405020304" pitchFamily="18" charset="0"/>
              </a:rPr>
              <a:t>3. </a:t>
            </a:r>
            <a:r>
              <a:rPr lang="en-US" sz="2800" b="1" dirty="0" err="1">
                <a:solidFill>
                  <a:srgbClr val="FF0000"/>
                </a:solidFill>
                <a:latin typeface="Times New Roman" panose="02020603050405020304" pitchFamily="18" charset="0"/>
              </a:rPr>
              <a:t>Thành</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thị</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Tây</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Âu</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trung</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đại</a:t>
            </a:r>
            <a:endParaRPr lang="en-US" sz="2800" dirty="0">
              <a:solidFill>
                <a:srgbClr val="FF0000"/>
              </a:solidFill>
            </a:endParaRPr>
          </a:p>
        </p:txBody>
      </p:sp>
      <p:sp>
        <p:nvSpPr>
          <p:cNvPr id="6" name="TextBox 5">
            <a:extLst>
              <a:ext uri="{FF2B5EF4-FFF2-40B4-BE49-F238E27FC236}">
                <a16:creationId xmlns:a16="http://schemas.microsoft.com/office/drawing/2014/main" id="{C47BC5CB-9711-AA6A-8F47-9BC3A194669C}"/>
              </a:ext>
            </a:extLst>
          </p:cNvPr>
          <p:cNvSpPr txBox="1"/>
          <p:nvPr/>
        </p:nvSpPr>
        <p:spPr>
          <a:xfrm>
            <a:off x="304800" y="2678545"/>
            <a:ext cx="11564983" cy="1815882"/>
          </a:xfrm>
          <a:prstGeom prst="rect">
            <a:avLst/>
          </a:prstGeom>
          <a:noFill/>
        </p:spPr>
        <p:txBody>
          <a:bodyPr wrap="square">
            <a:spAutoFit/>
          </a:bodyPr>
          <a:lstStyle/>
          <a:p>
            <a:r>
              <a:rPr lang="en-US" sz="2800" b="1" dirty="0">
                <a:latin typeface="Times New Roman" panose="02020603050405020304" pitchFamily="18" charset="0"/>
              </a:rPr>
              <a:t> - </a:t>
            </a:r>
            <a:r>
              <a:rPr lang="en-US" sz="2800" b="1" dirty="0" err="1">
                <a:latin typeface="Times New Roman" panose="02020603050405020304" pitchFamily="18" charset="0"/>
              </a:rPr>
              <a:t>Qúa</a:t>
            </a:r>
            <a:r>
              <a:rPr lang="en-US" sz="2800" b="1" dirty="0">
                <a:latin typeface="Times New Roman" panose="02020603050405020304" pitchFamily="18" charset="0"/>
              </a:rPr>
              <a:t> </a:t>
            </a:r>
            <a:r>
              <a:rPr lang="en-US" sz="2800" b="1" dirty="0" err="1">
                <a:latin typeface="Times New Roman" panose="02020603050405020304" pitchFamily="18" charset="0"/>
              </a:rPr>
              <a:t>trình</a:t>
            </a:r>
            <a:r>
              <a:rPr lang="en-US" sz="2800" b="1" dirty="0">
                <a:latin typeface="Times New Roman" panose="02020603050405020304" pitchFamily="18" charset="0"/>
              </a:rPr>
              <a:t> </a:t>
            </a:r>
            <a:r>
              <a:rPr lang="en-US" sz="2800" b="1" dirty="0" err="1">
                <a:latin typeface="Times New Roman" panose="02020603050405020304" pitchFamily="18" charset="0"/>
              </a:rPr>
              <a:t>hình</a:t>
            </a:r>
            <a:r>
              <a:rPr lang="en-US" sz="2800" b="1" dirty="0">
                <a:latin typeface="Times New Roman" panose="02020603050405020304" pitchFamily="18" charset="0"/>
              </a:rPr>
              <a:t> </a:t>
            </a:r>
            <a:r>
              <a:rPr lang="en-US" sz="2800" b="1" dirty="0" err="1">
                <a:latin typeface="Times New Roman" panose="02020603050405020304" pitchFamily="18" charset="0"/>
              </a:rPr>
              <a:t>thành</a:t>
            </a:r>
            <a:r>
              <a:rPr lang="en-US" sz="2800" b="1" dirty="0">
                <a:latin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thủ</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thoát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khỏi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lãnh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địa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bằng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bỏ</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trốn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Họ</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đến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người</a:t>
            </a:r>
            <a:r>
              <a:rPr lang="en-US" sz="2800" b="1" dirty="0">
                <a:latin typeface="Times New Roman" panose="02020603050405020304" pitchFamily="18" charset="0"/>
                <a:cs typeface="Times New Roman" panose="02020603050405020304" pitchFamily="18" charset="0"/>
              </a:rPr>
              <a:t> qua </a:t>
            </a:r>
            <a:r>
              <a:rPr lang="en-US" sz="2800" b="1" dirty="0" err="1">
                <a:latin typeface="Times New Roman" panose="02020603050405020304" pitchFamily="18" charset="0"/>
                <a:cs typeface="Times New Roman" panose="02020603050405020304" pitchFamily="18" charset="0"/>
              </a:rPr>
              <a:t>lại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hàng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lập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xưởng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xuất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thị</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trấn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nhỏ</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bắt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đầu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xuất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dần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dần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trở</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thành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thành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lớn</a:t>
            </a:r>
            <a:r>
              <a:rPr lang="en-US" sz="2800" b="1" dirty="0">
                <a:latin typeface="Times New Roman" panose="02020603050405020304" pitchFamily="18" charset="0"/>
                <a:cs typeface="Times New Roman" panose="02020603050405020304" pitchFamily="18" charset="0"/>
              </a:rPr>
              <a:t> =&gt;</a:t>
            </a:r>
            <a:r>
              <a:rPr lang="en-US" sz="2800" b="1" dirty="0" err="1">
                <a:latin typeface="Times New Roman" panose="02020603050405020304" pitchFamily="18" charset="0"/>
                <a:cs typeface="Times New Roman" panose="02020603050405020304" pitchFamily="18" charset="0"/>
              </a:rPr>
              <a:t>thành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thị</a:t>
            </a:r>
            <a:r>
              <a:rPr lang="en-US" sz="28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45521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2683A23-AEFE-3F32-5041-7C756C4BA13B}"/>
              </a:ext>
            </a:extLst>
          </p:cNvPr>
          <p:cNvSpPr txBox="1"/>
          <p:nvPr/>
        </p:nvSpPr>
        <p:spPr>
          <a:xfrm>
            <a:off x="-226422" y="87649"/>
            <a:ext cx="12235542" cy="738664"/>
          </a:xfrm>
          <a:prstGeom prst="rect">
            <a:avLst/>
          </a:prstGeom>
          <a:noFill/>
        </p:spPr>
        <p:txBody>
          <a:bodyPr wrap="square">
            <a:spAutoFit/>
          </a:bodyPr>
          <a:lstStyle/>
          <a:p>
            <a:pPr marL="457200" algn="ctr">
              <a:lnSpc>
                <a:spcPct val="150000"/>
              </a:lnSpc>
            </a:pPr>
            <a:r>
              <a:rPr lang="vi-VN" sz="2800" b="1" dirty="0">
                <a:solidFill>
                  <a:srgbClr val="002060"/>
                </a:solidFill>
                <a:effectLst/>
                <a:latin typeface="Times New Roman" panose="02020603050405020304" pitchFamily="18" charset="0"/>
                <a:ea typeface="Times New Roman" panose="02020603050405020304" pitchFamily="18" charset="0"/>
              </a:rPr>
              <a:t>CHƯƠNG I. </a:t>
            </a:r>
            <a:r>
              <a:rPr lang="en-US" sz="2800" b="1" dirty="0">
                <a:solidFill>
                  <a:srgbClr val="002060"/>
                </a:solidFill>
                <a:effectLst/>
                <a:latin typeface="Times New Roman" panose="02020603050405020304" pitchFamily="18" charset="0"/>
                <a:ea typeface="Times New Roman" panose="02020603050405020304" pitchFamily="18" charset="0"/>
              </a:rPr>
              <a:t>TÂY ÂU TỪ THẾ KỈ V ĐẾN NỬA ĐẦU THẾ KỈ XVI</a:t>
            </a:r>
            <a:endParaRPr lang="en-US" sz="2800" dirty="0">
              <a:solidFill>
                <a:srgbClr val="002060"/>
              </a:solidFill>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59455AB1-2C2C-675F-B5AD-1317339C156C}"/>
              </a:ext>
            </a:extLst>
          </p:cNvPr>
          <p:cNvSpPr txBox="1"/>
          <p:nvPr/>
        </p:nvSpPr>
        <p:spPr>
          <a:xfrm>
            <a:off x="-69669" y="826313"/>
            <a:ext cx="11939452" cy="1200329"/>
          </a:xfrm>
          <a:prstGeom prst="rect">
            <a:avLst/>
          </a:prstGeom>
          <a:noFill/>
        </p:spPr>
        <p:txBody>
          <a:bodyPr wrap="square">
            <a:spAutoFit/>
          </a:bodyPr>
          <a:lstStyle/>
          <a:p>
            <a:pPr marL="457200" algn="ctr">
              <a:lnSpc>
                <a:spcPct val="150000"/>
              </a:lnSpc>
            </a:pPr>
            <a:r>
              <a:rPr lang="vi-VN" sz="2400" b="1" dirty="0">
                <a:solidFill>
                  <a:srgbClr val="FF0000"/>
                </a:solidFill>
                <a:effectLst/>
                <a:latin typeface="Times New Roman" panose="02020603050405020304" pitchFamily="18" charset="0"/>
                <a:ea typeface="Times New Roman" panose="02020603050405020304" pitchFamily="18" charset="0"/>
              </a:rPr>
              <a:t>Bài 1</a:t>
            </a:r>
            <a:endParaRPr lang="en-US" sz="2400" dirty="0">
              <a:solidFill>
                <a:srgbClr val="FF0000"/>
              </a:solidFill>
              <a:effectLst/>
              <a:latin typeface="Times New Roman" panose="02020603050405020304" pitchFamily="18" charset="0"/>
              <a:ea typeface="Times New Roman" panose="02020603050405020304" pitchFamily="18" charset="0"/>
            </a:endParaRPr>
          </a:p>
          <a:p>
            <a:pPr marL="457200" algn="ctr">
              <a:lnSpc>
                <a:spcPct val="150000"/>
              </a:lnSpc>
            </a:pPr>
            <a:r>
              <a:rPr lang="en-US" sz="2400" b="1" dirty="0">
                <a:solidFill>
                  <a:srgbClr val="FF0000"/>
                </a:solidFill>
                <a:effectLst/>
                <a:latin typeface="Times New Roman" panose="02020603050405020304" pitchFamily="18" charset="0"/>
                <a:ea typeface="Times New Roman" panose="02020603050405020304" pitchFamily="18" charset="0"/>
              </a:rPr>
              <a:t>QUÁ TRÌNH HÌNH THÀNH VÀ PHÁT TRIỂN CHẾ ĐỘ PHONG KIẾN Ở TÂY ÂU</a:t>
            </a:r>
            <a:endParaRPr lang="en-US" sz="2400" dirty="0">
              <a:solidFill>
                <a:srgbClr val="FF0000"/>
              </a:solidFill>
              <a:effectLst/>
              <a:latin typeface="Times New Roman" panose="02020603050405020304" pitchFamily="18" charset="0"/>
              <a:ea typeface="Times New Roman" panose="02020603050405020304" pitchFamily="18" charset="0"/>
            </a:endParaRPr>
          </a:p>
        </p:txBody>
      </p:sp>
      <p:sp>
        <p:nvSpPr>
          <p:cNvPr id="14" name="TextBox 13">
            <a:extLst>
              <a:ext uri="{FF2B5EF4-FFF2-40B4-BE49-F238E27FC236}">
                <a16:creationId xmlns:a16="http://schemas.microsoft.com/office/drawing/2014/main" id="{C47BC5CB-9711-AA6A-8F47-9BC3A194669C}"/>
              </a:ext>
            </a:extLst>
          </p:cNvPr>
          <p:cNvSpPr txBox="1"/>
          <p:nvPr/>
        </p:nvSpPr>
        <p:spPr>
          <a:xfrm>
            <a:off x="152401" y="2229394"/>
            <a:ext cx="6039394" cy="523220"/>
          </a:xfrm>
          <a:prstGeom prst="rect">
            <a:avLst/>
          </a:prstGeom>
          <a:noFill/>
        </p:spPr>
        <p:txBody>
          <a:bodyPr wrap="square">
            <a:spAutoFit/>
          </a:bodyPr>
          <a:lstStyle/>
          <a:p>
            <a:r>
              <a:rPr lang="en-US" sz="2800" b="1" dirty="0">
                <a:solidFill>
                  <a:srgbClr val="FF0000"/>
                </a:solidFill>
                <a:latin typeface="Times New Roman" panose="02020603050405020304" pitchFamily="18" charset="0"/>
              </a:rPr>
              <a:t>3. </a:t>
            </a:r>
            <a:r>
              <a:rPr lang="en-US" sz="2800" b="1" dirty="0" err="1">
                <a:solidFill>
                  <a:srgbClr val="FF0000"/>
                </a:solidFill>
                <a:latin typeface="Times New Roman" panose="02020603050405020304" pitchFamily="18" charset="0"/>
              </a:rPr>
              <a:t>Thành</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thị</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Tây</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Âu</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trung</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đại</a:t>
            </a:r>
            <a:endParaRPr lang="en-US" sz="2800" dirty="0">
              <a:solidFill>
                <a:srgbClr val="FF0000"/>
              </a:solidFill>
            </a:endParaRPr>
          </a:p>
        </p:txBody>
      </p:sp>
      <p:sp>
        <p:nvSpPr>
          <p:cNvPr id="5" name="Oval 4">
            <a:extLst>
              <a:ext uri="{FF2B5EF4-FFF2-40B4-BE49-F238E27FC236}">
                <a16:creationId xmlns:a16="http://schemas.microsoft.com/office/drawing/2014/main" id="{1EB835CD-8565-46A3-84FD-49AD6B037596}"/>
              </a:ext>
            </a:extLst>
          </p:cNvPr>
          <p:cNvSpPr/>
          <p:nvPr/>
        </p:nvSpPr>
        <p:spPr>
          <a:xfrm>
            <a:off x="259662" y="3004457"/>
            <a:ext cx="7831393" cy="3222172"/>
          </a:xfrm>
          <a:prstGeom prst="ellipse">
            <a:avLst/>
          </a:prstGeom>
          <a:solidFill>
            <a:schemeClr val="accent5">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en-US" sz="2800" b="1" dirty="0" err="1">
                <a:latin typeface="Times New Roman" panose="02020603050405020304" pitchFamily="18" charset="0"/>
                <a:cs typeface="Times New Roman" panose="02020603050405020304" pitchFamily="18" charset="0"/>
              </a:rPr>
              <a:t>Cư</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chủ</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yếu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thành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thị</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ai</a:t>
            </a:r>
            <a:r>
              <a:rPr lang="en-US" sz="2800" b="1" dirty="0">
                <a:latin typeface="Times New Roman" panose="02020603050405020304" pitchFamily="18" charset="0"/>
                <a:cs typeface="Times New Roman" panose="02020603050405020304" pitchFamily="18" charset="0"/>
              </a:rPr>
              <a:t>?</a:t>
            </a:r>
          </a:p>
        </p:txBody>
      </p:sp>
      <p:sp>
        <p:nvSpPr>
          <p:cNvPr id="6" name="Oval 5">
            <a:extLst>
              <a:ext uri="{FF2B5EF4-FFF2-40B4-BE49-F238E27FC236}">
                <a16:creationId xmlns:a16="http://schemas.microsoft.com/office/drawing/2014/main" id="{1EB835CD-8565-46A3-84FD-49AD6B037596}"/>
              </a:ext>
            </a:extLst>
          </p:cNvPr>
          <p:cNvSpPr/>
          <p:nvPr/>
        </p:nvSpPr>
        <p:spPr>
          <a:xfrm>
            <a:off x="259662" y="3004457"/>
            <a:ext cx="7831393" cy="3374572"/>
          </a:xfrm>
          <a:prstGeom prst="ellipse">
            <a:avLst/>
          </a:prstGeom>
          <a:solidFill>
            <a:schemeClr val="accent5">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hội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bắt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đầu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xuất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kỉ</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 Ở </a:t>
            </a:r>
            <a:r>
              <a:rPr lang="en-US" sz="2800" b="1" dirty="0" err="1">
                <a:latin typeface="Times New Roman" panose="02020603050405020304" pitchFamily="18" charset="0"/>
                <a:cs typeface="Times New Roman" panose="02020603050405020304" pitchFamily="18" charset="0"/>
              </a:rPr>
              <a:t>đâu</a:t>
            </a:r>
            <a:r>
              <a:rPr lang="en-US" sz="2800" b="1" dirty="0">
                <a:latin typeface="Times New Roman" panose="02020603050405020304" pitchFamily="18" charset="0"/>
                <a:cs typeface="Times New Roman" panose="02020603050405020304" pitchFamily="18" charset="0"/>
              </a:rPr>
              <a:t>?</a:t>
            </a:r>
          </a:p>
          <a:p>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Nổi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tiếng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hội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60992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7B46151-FACD-4335-A563-18499161E52C}"/>
              </a:ext>
            </a:extLst>
          </p:cNvPr>
          <p:cNvSpPr>
            <a:spLocks noGrp="1"/>
          </p:cNvSpPr>
          <p:nvPr>
            <p:ph type="title"/>
          </p:nvPr>
        </p:nvSpPr>
        <p:spPr>
          <a:xfrm>
            <a:off x="1918208" y="4745032"/>
            <a:ext cx="8534400" cy="1507067"/>
          </a:xfrm>
        </p:spPr>
        <p:txBody>
          <a:bodyPr>
            <a:normAutofit/>
          </a:bodyPr>
          <a:lstStyle/>
          <a:p>
            <a:r>
              <a:rPr lang="en-US" sz="2200" b="1" dirty="0" err="1">
                <a:solidFill>
                  <a:schemeClr val="bg1">
                    <a:lumMod val="95000"/>
                    <a:lumOff val="5000"/>
                  </a:schemeClr>
                </a:solidFill>
                <a:latin typeface="Times New Roman" panose="02020603050405020304" pitchFamily="18" charset="0"/>
                <a:cs typeface="Times New Roman" panose="02020603050405020304" pitchFamily="18" charset="0"/>
              </a:rPr>
              <a:t>Các</a:t>
            </a:r>
            <a:r>
              <a:rPr lang="en-US" sz="2200" b="1"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200" b="1" dirty="0" err="1">
                <a:solidFill>
                  <a:schemeClr val="bg1">
                    <a:lumMod val="95000"/>
                    <a:lumOff val="5000"/>
                  </a:schemeClr>
                </a:solidFill>
                <a:latin typeface="Times New Roman" panose="02020603050405020304" pitchFamily="18" charset="0"/>
                <a:cs typeface="Times New Roman" panose="02020603050405020304" pitchFamily="18" charset="0"/>
              </a:rPr>
              <a:t>bạn</a:t>
            </a:r>
            <a:r>
              <a:rPr lang="en-US" sz="2200" b="1"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200" b="1" dirty="0" err="1">
                <a:solidFill>
                  <a:schemeClr val="bg1">
                    <a:lumMod val="95000"/>
                    <a:lumOff val="5000"/>
                  </a:schemeClr>
                </a:solidFill>
                <a:latin typeface="Times New Roman" panose="02020603050405020304" pitchFamily="18" charset="0"/>
                <a:cs typeface="Times New Roman" panose="02020603050405020304" pitchFamily="18" charset="0"/>
              </a:rPr>
              <a:t>dựa</a:t>
            </a:r>
            <a:r>
              <a:rPr lang="en-US" sz="2200" b="1"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200" b="1" dirty="0" err="1">
                <a:solidFill>
                  <a:schemeClr val="bg1">
                    <a:lumMod val="95000"/>
                    <a:lumOff val="5000"/>
                  </a:schemeClr>
                </a:solidFill>
                <a:latin typeface="Times New Roman" panose="02020603050405020304" pitchFamily="18" charset="0"/>
                <a:cs typeface="Times New Roman" panose="02020603050405020304" pitchFamily="18" charset="0"/>
              </a:rPr>
              <a:t>vào</a:t>
            </a:r>
            <a:r>
              <a:rPr lang="en-US" sz="2200" b="1" dirty="0">
                <a:solidFill>
                  <a:schemeClr val="bg1">
                    <a:lumMod val="95000"/>
                    <a:lumOff val="5000"/>
                  </a:schemeClr>
                </a:solidFill>
                <a:latin typeface="Times New Roman" panose="02020603050405020304" pitchFamily="18" charset="0"/>
                <a:cs typeface="Times New Roman" panose="02020603050405020304" pitchFamily="18" charset="0"/>
              </a:rPr>
              <a:t> 2 </a:t>
            </a:r>
            <a:r>
              <a:rPr lang="en-US" sz="2200" b="1" dirty="0" err="1">
                <a:solidFill>
                  <a:schemeClr val="bg1">
                    <a:lumMod val="95000"/>
                    <a:lumOff val="5000"/>
                  </a:schemeClr>
                </a:solidFill>
                <a:latin typeface="Times New Roman" panose="02020603050405020304" pitchFamily="18" charset="0"/>
                <a:cs typeface="Times New Roman" panose="02020603050405020304" pitchFamily="18" charset="0"/>
              </a:rPr>
              <a:t>bức</a:t>
            </a:r>
            <a:r>
              <a:rPr lang="en-US" sz="2200" b="1"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200" b="1" dirty="0" err="1">
                <a:solidFill>
                  <a:schemeClr val="bg1">
                    <a:lumMod val="95000"/>
                    <a:lumOff val="5000"/>
                  </a:schemeClr>
                </a:solidFill>
                <a:latin typeface="Times New Roman" panose="02020603050405020304" pitchFamily="18" charset="0"/>
                <a:cs typeface="Times New Roman" panose="02020603050405020304" pitchFamily="18" charset="0"/>
              </a:rPr>
              <a:t>ảnh</a:t>
            </a:r>
            <a:r>
              <a:rPr lang="en-US" sz="2200" b="1"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200" b="1" dirty="0" err="1">
                <a:solidFill>
                  <a:schemeClr val="bg1">
                    <a:lumMod val="95000"/>
                    <a:lumOff val="5000"/>
                  </a:schemeClr>
                </a:solidFill>
                <a:latin typeface="Times New Roman" panose="02020603050405020304" pitchFamily="18" charset="0"/>
                <a:cs typeface="Times New Roman" panose="02020603050405020304" pitchFamily="18" charset="0"/>
              </a:rPr>
              <a:t>này</a:t>
            </a:r>
            <a:r>
              <a:rPr lang="en-US" sz="2200" b="1"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200" b="1" dirty="0" err="1">
                <a:solidFill>
                  <a:schemeClr val="bg1">
                    <a:lumMod val="95000"/>
                    <a:lumOff val="5000"/>
                  </a:schemeClr>
                </a:solidFill>
                <a:latin typeface="Times New Roman" panose="02020603050405020304" pitchFamily="18" charset="0"/>
                <a:cs typeface="Times New Roman" panose="02020603050405020304" pitchFamily="18" charset="0"/>
              </a:rPr>
              <a:t>và</a:t>
            </a:r>
            <a:r>
              <a:rPr lang="en-US" sz="2200" b="1"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200" b="1" dirty="0" err="1">
                <a:solidFill>
                  <a:schemeClr val="bg1">
                    <a:lumMod val="95000"/>
                    <a:lumOff val="5000"/>
                  </a:schemeClr>
                </a:solidFill>
                <a:latin typeface="Times New Roman" panose="02020603050405020304" pitchFamily="18" charset="0"/>
                <a:cs typeface="Times New Roman" panose="02020603050405020304" pitchFamily="18" charset="0"/>
              </a:rPr>
              <a:t>hãy</a:t>
            </a:r>
            <a:r>
              <a:rPr lang="en-US" sz="2200" b="1"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200" b="1" dirty="0" err="1">
                <a:solidFill>
                  <a:schemeClr val="bg1">
                    <a:lumMod val="95000"/>
                    <a:lumOff val="5000"/>
                  </a:schemeClr>
                </a:solidFill>
                <a:latin typeface="Times New Roman" panose="02020603050405020304" pitchFamily="18" charset="0"/>
                <a:cs typeface="Times New Roman" panose="02020603050405020304" pitchFamily="18" charset="0"/>
              </a:rPr>
              <a:t>cho</a:t>
            </a:r>
            <a:r>
              <a:rPr lang="en-US" sz="2200" b="1"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200" b="1" dirty="0" err="1">
                <a:solidFill>
                  <a:schemeClr val="bg1">
                    <a:lumMod val="95000"/>
                    <a:lumOff val="5000"/>
                  </a:schemeClr>
                </a:solidFill>
                <a:latin typeface="Times New Roman" panose="02020603050405020304" pitchFamily="18" charset="0"/>
                <a:cs typeface="Times New Roman" panose="02020603050405020304" pitchFamily="18" charset="0"/>
              </a:rPr>
              <a:t>biết</a:t>
            </a:r>
            <a:r>
              <a:rPr lang="en-US" sz="2200" b="1"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200" b="1" dirty="0" err="1">
                <a:solidFill>
                  <a:schemeClr val="bg1">
                    <a:lumMod val="95000"/>
                    <a:lumOff val="5000"/>
                  </a:schemeClr>
                </a:solidFill>
                <a:latin typeface="Times New Roman" panose="02020603050405020304" pitchFamily="18" charset="0"/>
                <a:cs typeface="Times New Roman" panose="02020603050405020304" pitchFamily="18" charset="0"/>
              </a:rPr>
              <a:t>hội</a:t>
            </a:r>
            <a:r>
              <a:rPr lang="en-US" sz="2200" b="1"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200" b="1" dirty="0" err="1">
                <a:solidFill>
                  <a:schemeClr val="bg1">
                    <a:lumMod val="95000"/>
                    <a:lumOff val="5000"/>
                  </a:schemeClr>
                </a:solidFill>
                <a:latin typeface="Times New Roman" panose="02020603050405020304" pitchFamily="18" charset="0"/>
                <a:cs typeface="Times New Roman" panose="02020603050405020304" pitchFamily="18" charset="0"/>
              </a:rPr>
              <a:t>chợ</a:t>
            </a:r>
            <a:r>
              <a:rPr lang="en-US" sz="2200" b="1"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200" b="1" dirty="0" err="1">
                <a:solidFill>
                  <a:schemeClr val="bg1">
                    <a:lumMod val="95000"/>
                    <a:lumOff val="5000"/>
                  </a:schemeClr>
                </a:solidFill>
                <a:latin typeface="Times New Roman" panose="02020603050405020304" pitchFamily="18" charset="0"/>
                <a:cs typeface="Times New Roman" panose="02020603050405020304" pitchFamily="18" charset="0"/>
              </a:rPr>
              <a:t>của</a:t>
            </a:r>
            <a:r>
              <a:rPr lang="en-US" sz="2200" b="1"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200" b="1" dirty="0" err="1">
                <a:solidFill>
                  <a:schemeClr val="bg1">
                    <a:lumMod val="95000"/>
                    <a:lumOff val="5000"/>
                  </a:schemeClr>
                </a:solidFill>
                <a:latin typeface="Times New Roman" panose="02020603050405020304" pitchFamily="18" charset="0"/>
                <a:cs typeface="Times New Roman" panose="02020603050405020304" pitchFamily="18" charset="0"/>
              </a:rPr>
              <a:t>thời</a:t>
            </a:r>
            <a:r>
              <a:rPr lang="en-US" sz="2200" b="1" dirty="0">
                <a:solidFill>
                  <a:schemeClr val="bg1">
                    <a:lumMod val="95000"/>
                    <a:lumOff val="5000"/>
                  </a:schemeClr>
                </a:solidFill>
                <a:latin typeface="Times New Roman" panose="02020603050405020304" pitchFamily="18" charset="0"/>
                <a:cs typeface="Times New Roman" panose="02020603050405020304" pitchFamily="18" charset="0"/>
              </a:rPr>
              <a:t> nay </a:t>
            </a:r>
            <a:r>
              <a:rPr lang="en-US" sz="2200" b="1" dirty="0" err="1">
                <a:solidFill>
                  <a:schemeClr val="bg1">
                    <a:lumMod val="95000"/>
                    <a:lumOff val="5000"/>
                  </a:schemeClr>
                </a:solidFill>
                <a:latin typeface="Times New Roman" panose="02020603050405020304" pitchFamily="18" charset="0"/>
                <a:cs typeface="Times New Roman" panose="02020603050405020304" pitchFamily="18" charset="0"/>
              </a:rPr>
              <a:t>và</a:t>
            </a:r>
            <a:r>
              <a:rPr lang="en-US" sz="2200" b="1"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200" b="1" dirty="0" err="1">
                <a:solidFill>
                  <a:schemeClr val="bg1">
                    <a:lumMod val="95000"/>
                    <a:lumOff val="5000"/>
                  </a:schemeClr>
                </a:solidFill>
                <a:latin typeface="Times New Roman" panose="02020603050405020304" pitchFamily="18" charset="0"/>
                <a:cs typeface="Times New Roman" panose="02020603050405020304" pitchFamily="18" charset="0"/>
              </a:rPr>
              <a:t>thời</a:t>
            </a:r>
            <a:r>
              <a:rPr lang="en-US" sz="2200" b="1"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200" b="1" dirty="0" err="1">
                <a:solidFill>
                  <a:schemeClr val="bg1">
                    <a:lumMod val="95000"/>
                    <a:lumOff val="5000"/>
                  </a:schemeClr>
                </a:solidFill>
                <a:latin typeface="Times New Roman" panose="02020603050405020304" pitchFamily="18" charset="0"/>
                <a:cs typeface="Times New Roman" panose="02020603050405020304" pitchFamily="18" charset="0"/>
              </a:rPr>
              <a:t>trung</a:t>
            </a:r>
            <a:r>
              <a:rPr lang="en-US" sz="2200" b="1"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200" b="1" dirty="0" err="1">
                <a:solidFill>
                  <a:schemeClr val="bg1">
                    <a:lumMod val="95000"/>
                    <a:lumOff val="5000"/>
                  </a:schemeClr>
                </a:solidFill>
                <a:latin typeface="Times New Roman" panose="02020603050405020304" pitchFamily="18" charset="0"/>
                <a:cs typeface="Times New Roman" panose="02020603050405020304" pitchFamily="18" charset="0"/>
              </a:rPr>
              <a:t>đại</a:t>
            </a:r>
            <a:r>
              <a:rPr lang="en-US" sz="2200" b="1"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200" b="1" dirty="0" err="1">
                <a:solidFill>
                  <a:schemeClr val="bg1">
                    <a:lumMod val="95000"/>
                    <a:lumOff val="5000"/>
                  </a:schemeClr>
                </a:solidFill>
                <a:latin typeface="Times New Roman" panose="02020603050405020304" pitchFamily="18" charset="0"/>
                <a:cs typeface="Times New Roman" panose="02020603050405020304" pitchFamily="18" charset="0"/>
              </a:rPr>
              <a:t>khác</a:t>
            </a:r>
            <a:r>
              <a:rPr lang="en-US" sz="2200" b="1"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200" b="1" dirty="0" err="1">
                <a:solidFill>
                  <a:schemeClr val="bg1">
                    <a:lumMod val="95000"/>
                    <a:lumOff val="5000"/>
                  </a:schemeClr>
                </a:solidFill>
                <a:latin typeface="Times New Roman" panose="02020603050405020304" pitchFamily="18" charset="0"/>
                <a:cs typeface="Times New Roman" panose="02020603050405020304" pitchFamily="18" charset="0"/>
              </a:rPr>
              <a:t>nhau</a:t>
            </a:r>
            <a:r>
              <a:rPr lang="en-US" sz="2200" b="1"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200" b="1" dirty="0" err="1">
                <a:solidFill>
                  <a:schemeClr val="bg1">
                    <a:lumMod val="95000"/>
                    <a:lumOff val="5000"/>
                  </a:schemeClr>
                </a:solidFill>
                <a:latin typeface="Times New Roman" panose="02020603050405020304" pitchFamily="18" charset="0"/>
                <a:cs typeface="Times New Roman" panose="02020603050405020304" pitchFamily="18" charset="0"/>
              </a:rPr>
              <a:t>chỗ</a:t>
            </a:r>
            <a:r>
              <a:rPr lang="en-US" sz="2200" b="1"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2200" b="1" dirty="0" err="1">
                <a:solidFill>
                  <a:schemeClr val="bg1">
                    <a:lumMod val="95000"/>
                    <a:lumOff val="5000"/>
                  </a:schemeClr>
                </a:solidFill>
                <a:latin typeface="Times New Roman" panose="02020603050405020304" pitchFamily="18" charset="0"/>
                <a:cs typeface="Times New Roman" panose="02020603050405020304" pitchFamily="18" charset="0"/>
              </a:rPr>
              <a:t>nào</a:t>
            </a:r>
            <a:r>
              <a:rPr lang="en-US" sz="2200" b="1" dirty="0">
                <a:solidFill>
                  <a:schemeClr val="bg1">
                    <a:lumMod val="95000"/>
                    <a:lumOff val="5000"/>
                  </a:schemeClr>
                </a:solidFill>
                <a:latin typeface="Times New Roman" panose="02020603050405020304" pitchFamily="18" charset="0"/>
                <a:cs typeface="Times New Roman" panose="02020603050405020304" pitchFamily="18" charset="0"/>
              </a:rPr>
              <a:t>?</a:t>
            </a:r>
          </a:p>
        </p:txBody>
      </p:sp>
      <p:sp>
        <p:nvSpPr>
          <p:cNvPr id="7" name="Text Placeholder 6">
            <a:extLst>
              <a:ext uri="{FF2B5EF4-FFF2-40B4-BE49-F238E27FC236}">
                <a16:creationId xmlns:a16="http://schemas.microsoft.com/office/drawing/2014/main" id="{4535DA0E-56DD-4EEE-90F4-926DD2AA0E20}"/>
              </a:ext>
            </a:extLst>
          </p:cNvPr>
          <p:cNvSpPr>
            <a:spLocks noGrp="1"/>
          </p:cNvSpPr>
          <p:nvPr>
            <p:ph type="body" idx="1"/>
          </p:nvPr>
        </p:nvSpPr>
        <p:spPr>
          <a:xfrm>
            <a:off x="839788" y="387927"/>
            <a:ext cx="4914467" cy="757382"/>
          </a:xfrm>
        </p:spPr>
        <p:txBody>
          <a:bodyPr/>
          <a:lstStyle/>
          <a:p>
            <a:pPr algn="ctr"/>
            <a:r>
              <a:rPr lang="en-US" b="1" dirty="0" err="1">
                <a:latin typeface="Times New Roman" panose="02020603050405020304" pitchFamily="18" charset="0"/>
                <a:cs typeface="Times New Roman" panose="02020603050405020304" pitchFamily="18" charset="0"/>
              </a:rPr>
              <a:t>Hội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chợ</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thời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Trung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Đại</a:t>
            </a:r>
            <a:endParaRPr lang="en-US" b="1" dirty="0">
              <a:latin typeface="Times New Roman" panose="02020603050405020304" pitchFamily="18" charset="0"/>
              <a:cs typeface="Times New Roman" panose="02020603050405020304" pitchFamily="18" charset="0"/>
            </a:endParaRPr>
          </a:p>
        </p:txBody>
      </p:sp>
      <p:pic>
        <p:nvPicPr>
          <p:cNvPr id="1026" name="Picture 2" descr="Hãy sưu tầm thông tin, tìm hiểu về hội chợ Tây Âu thời trung đại và hiện đại.">
            <a:extLst>
              <a:ext uri="{FF2B5EF4-FFF2-40B4-BE49-F238E27FC236}">
                <a16:creationId xmlns:a16="http://schemas.microsoft.com/office/drawing/2014/main" id="{D82457ED-802C-4EBB-8102-BBE18FAF98D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304801" y="1440873"/>
            <a:ext cx="5643154" cy="469744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139542" y="87087"/>
            <a:ext cx="5312229" cy="6063198"/>
          </a:xfrm>
          <a:prstGeom prst="rect">
            <a:avLst/>
          </a:prstGeom>
        </p:spPr>
        <p:txBody>
          <a:bodyPr wrap="square">
            <a:spAutoFit/>
          </a:bodyPr>
          <a:lstStyle/>
          <a:p>
            <a:pPr algn="just"/>
            <a:r>
              <a:rPr lang="vi-VN" sz="2400" dirty="0">
                <a:solidFill>
                  <a:srgbClr val="7030A0"/>
                </a:solidFill>
                <a:latin typeface="+mj-lt"/>
              </a:rPr>
              <a:t>* Hội chợ Săm-pa-nhơ (Pháp)</a:t>
            </a:r>
          </a:p>
          <a:p>
            <a:pPr algn="just"/>
            <a:r>
              <a:rPr lang="vi-VN" sz="2400" dirty="0">
                <a:solidFill>
                  <a:srgbClr val="000000"/>
                </a:solidFill>
                <a:latin typeface="+mj-lt"/>
              </a:rPr>
              <a:t>   </a:t>
            </a:r>
            <a:r>
              <a:rPr lang="vi-VN" sz="2000" b="1" dirty="0">
                <a:solidFill>
                  <a:srgbClr val="000000"/>
                </a:solidFill>
                <a:latin typeface="+mj-lt"/>
              </a:rPr>
              <a:t>Sự phát triển của thủ công nghiệp và thương nghiệp trong thành thị trung đại Tây Âu từ thế kỷ thứ XI đã tạo điều kiện cho nền kinh tế hàng hoá phát triển, dẫn đến sự xuất hiện của các hội chợ. Trong đó, hội chợ Săm-pa-nhơ ở Đông Bắc Pháp là lớn nhất và có ý nghĩa đối với toàn châu Âu. Hàng hoá đặc trưng của hội chợ này là đồ gia vị, xa xỉ phẩm phương Đông, dạ của Hà Lan, rượu vang và gia súc của Pháp. Thương nhân trong hội chợ chủ yếu gặp nhau để trao đổi hàng hoá và thanh toán qua tín phiếu. Bên cạnh việc trao đổi hàng hoá, hội chợ còn tổ chức những lễ hội, những buổi biểu diễn trò nhào lộn, kịch câm, nuôi dạy thú dữ,...Sang thế kỷ XIV, địa vị của hội chợ Săm-pa-nhơ sụp đổ, các hội chợ khác vẫn tiếp tục tuy nhiên ý nghĩa kinh tế của những hội chợ này kém xa vai trò của hội chợ Săm-pa-nhơ.</a:t>
            </a:r>
          </a:p>
        </p:txBody>
      </p:sp>
    </p:spTree>
    <p:extLst>
      <p:ext uri="{BB962C8B-B14F-4D97-AF65-F5344CB8AC3E}">
        <p14:creationId xmlns:p14="http://schemas.microsoft.com/office/powerpoint/2010/main" val="100118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2683A23-AEFE-3F32-5041-7C756C4BA13B}"/>
              </a:ext>
            </a:extLst>
          </p:cNvPr>
          <p:cNvSpPr txBox="1"/>
          <p:nvPr/>
        </p:nvSpPr>
        <p:spPr>
          <a:xfrm>
            <a:off x="-226422" y="87649"/>
            <a:ext cx="12235542" cy="738664"/>
          </a:xfrm>
          <a:prstGeom prst="rect">
            <a:avLst/>
          </a:prstGeom>
          <a:noFill/>
        </p:spPr>
        <p:txBody>
          <a:bodyPr wrap="square">
            <a:spAutoFit/>
          </a:bodyPr>
          <a:lstStyle/>
          <a:p>
            <a:pPr marL="457200" algn="ctr">
              <a:lnSpc>
                <a:spcPct val="150000"/>
              </a:lnSpc>
            </a:pPr>
            <a:r>
              <a:rPr lang="vi-VN" sz="2800" b="1" dirty="0">
                <a:solidFill>
                  <a:srgbClr val="002060"/>
                </a:solidFill>
                <a:effectLst/>
                <a:latin typeface="Times New Roman" panose="02020603050405020304" pitchFamily="18" charset="0"/>
                <a:ea typeface="Times New Roman" panose="02020603050405020304" pitchFamily="18" charset="0"/>
              </a:rPr>
              <a:t>CHƯƠNG I. </a:t>
            </a:r>
            <a:r>
              <a:rPr lang="en-US" sz="2800" b="1" dirty="0">
                <a:solidFill>
                  <a:srgbClr val="002060"/>
                </a:solidFill>
                <a:effectLst/>
                <a:latin typeface="Times New Roman" panose="02020603050405020304" pitchFamily="18" charset="0"/>
                <a:ea typeface="Times New Roman" panose="02020603050405020304" pitchFamily="18" charset="0"/>
              </a:rPr>
              <a:t>TÂY ÂU TỪ THẾ KỈ V ĐẾN NỬA ĐẦU THẾ KỈ XVI</a:t>
            </a:r>
            <a:endParaRPr lang="en-US" sz="2800" dirty="0">
              <a:solidFill>
                <a:srgbClr val="002060"/>
              </a:solidFill>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59455AB1-2C2C-675F-B5AD-1317339C156C}"/>
              </a:ext>
            </a:extLst>
          </p:cNvPr>
          <p:cNvSpPr txBox="1"/>
          <p:nvPr/>
        </p:nvSpPr>
        <p:spPr>
          <a:xfrm>
            <a:off x="-69669" y="826313"/>
            <a:ext cx="11939452" cy="1200329"/>
          </a:xfrm>
          <a:prstGeom prst="rect">
            <a:avLst/>
          </a:prstGeom>
          <a:noFill/>
        </p:spPr>
        <p:txBody>
          <a:bodyPr wrap="square">
            <a:spAutoFit/>
          </a:bodyPr>
          <a:lstStyle/>
          <a:p>
            <a:pPr marL="457200" algn="ctr">
              <a:lnSpc>
                <a:spcPct val="150000"/>
              </a:lnSpc>
            </a:pPr>
            <a:r>
              <a:rPr lang="vi-VN" sz="2400" b="1" dirty="0">
                <a:solidFill>
                  <a:srgbClr val="FF0000"/>
                </a:solidFill>
                <a:effectLst/>
                <a:latin typeface="Times New Roman" panose="02020603050405020304" pitchFamily="18" charset="0"/>
                <a:ea typeface="Times New Roman" panose="02020603050405020304" pitchFamily="18" charset="0"/>
              </a:rPr>
              <a:t>Bài 1</a:t>
            </a:r>
            <a:endParaRPr lang="en-US" sz="2400" dirty="0">
              <a:solidFill>
                <a:srgbClr val="FF0000"/>
              </a:solidFill>
              <a:effectLst/>
              <a:latin typeface="Times New Roman" panose="02020603050405020304" pitchFamily="18" charset="0"/>
              <a:ea typeface="Times New Roman" panose="02020603050405020304" pitchFamily="18" charset="0"/>
            </a:endParaRPr>
          </a:p>
          <a:p>
            <a:pPr marL="457200" algn="ctr">
              <a:lnSpc>
                <a:spcPct val="150000"/>
              </a:lnSpc>
            </a:pPr>
            <a:r>
              <a:rPr lang="en-US" sz="2400" b="1" dirty="0">
                <a:solidFill>
                  <a:srgbClr val="FF0000"/>
                </a:solidFill>
                <a:effectLst/>
                <a:latin typeface="Times New Roman" panose="02020603050405020304" pitchFamily="18" charset="0"/>
                <a:ea typeface="Times New Roman" panose="02020603050405020304" pitchFamily="18" charset="0"/>
              </a:rPr>
              <a:t>QUÁ TRÌNH HÌNH THÀNH VÀ PHÁT TRIỂN CHẾ ĐỘ PHONG KIẾN Ở TÂY ÂU</a:t>
            </a:r>
            <a:endParaRPr lang="en-US" sz="2400" dirty="0">
              <a:solidFill>
                <a:srgbClr val="FF0000"/>
              </a:solidFill>
              <a:effectLst/>
              <a:latin typeface="Times New Roman" panose="02020603050405020304" pitchFamily="18" charset="0"/>
              <a:ea typeface="Times New Roman" panose="02020603050405020304" pitchFamily="18" charset="0"/>
            </a:endParaRPr>
          </a:p>
        </p:txBody>
      </p:sp>
      <p:sp>
        <p:nvSpPr>
          <p:cNvPr id="14" name="TextBox 13">
            <a:extLst>
              <a:ext uri="{FF2B5EF4-FFF2-40B4-BE49-F238E27FC236}">
                <a16:creationId xmlns:a16="http://schemas.microsoft.com/office/drawing/2014/main" id="{C47BC5CB-9711-AA6A-8F47-9BC3A194669C}"/>
              </a:ext>
            </a:extLst>
          </p:cNvPr>
          <p:cNvSpPr txBox="1"/>
          <p:nvPr/>
        </p:nvSpPr>
        <p:spPr>
          <a:xfrm>
            <a:off x="152401" y="2229394"/>
            <a:ext cx="6039394" cy="523220"/>
          </a:xfrm>
          <a:prstGeom prst="rect">
            <a:avLst/>
          </a:prstGeom>
          <a:noFill/>
        </p:spPr>
        <p:txBody>
          <a:bodyPr wrap="square">
            <a:spAutoFit/>
          </a:bodyPr>
          <a:lstStyle/>
          <a:p>
            <a:r>
              <a:rPr lang="en-US" sz="2800" b="1" dirty="0">
                <a:solidFill>
                  <a:srgbClr val="FF0000"/>
                </a:solidFill>
                <a:latin typeface="Times New Roman" panose="02020603050405020304" pitchFamily="18" charset="0"/>
              </a:rPr>
              <a:t>3. </a:t>
            </a:r>
            <a:r>
              <a:rPr lang="en-US" sz="2800" b="1" dirty="0" err="1">
                <a:solidFill>
                  <a:srgbClr val="FF0000"/>
                </a:solidFill>
                <a:latin typeface="Times New Roman" panose="02020603050405020304" pitchFamily="18" charset="0"/>
              </a:rPr>
              <a:t>Thành</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thị</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Tây</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Âu</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trung</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đại</a:t>
            </a:r>
            <a:endParaRPr lang="en-US" sz="2800" dirty="0">
              <a:solidFill>
                <a:srgbClr val="FF0000"/>
              </a:solidFill>
            </a:endParaRPr>
          </a:p>
        </p:txBody>
      </p:sp>
      <p:sp>
        <p:nvSpPr>
          <p:cNvPr id="5" name="Oval 4">
            <a:extLst>
              <a:ext uri="{FF2B5EF4-FFF2-40B4-BE49-F238E27FC236}">
                <a16:creationId xmlns:a16="http://schemas.microsoft.com/office/drawing/2014/main" id="{1EB835CD-8565-46A3-84FD-49AD6B037596}"/>
              </a:ext>
            </a:extLst>
          </p:cNvPr>
          <p:cNvSpPr/>
          <p:nvPr/>
        </p:nvSpPr>
        <p:spPr>
          <a:xfrm>
            <a:off x="2179782" y="3004457"/>
            <a:ext cx="6890327" cy="3222172"/>
          </a:xfrm>
          <a:prstGeom prst="ellipse">
            <a:avLst/>
          </a:prstGeom>
          <a:solidFill>
            <a:schemeClr val="accent5">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en-US" sz="2800" b="1" dirty="0" err="1">
                <a:latin typeface="Times New Roman" panose="02020603050405020304" pitchFamily="18" charset="0"/>
                <a:cs typeface="Times New Roman" panose="02020603050405020304" pitchFamily="18" charset="0"/>
              </a:rPr>
              <a:t>Đến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kỉ</a:t>
            </a:r>
            <a:r>
              <a:rPr lang="en-US" sz="2800" b="1" dirty="0">
                <a:latin typeface="Times New Roman" panose="02020603050405020304" pitchFamily="18" charset="0"/>
                <a:cs typeface="Times New Roman" panose="02020603050405020304" pitchFamily="18" charset="0"/>
              </a:rPr>
              <a:t> XII, </a:t>
            </a:r>
            <a:r>
              <a:rPr lang="en-US" sz="2800" b="1" dirty="0" err="1">
                <a:latin typeface="Times New Roman" panose="02020603050405020304" pitchFamily="18" charset="0"/>
                <a:cs typeface="Times New Roman" panose="02020603050405020304" pitchFamily="18" charset="0"/>
              </a:rPr>
              <a:t>thị</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lập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gì</a:t>
            </a:r>
            <a:r>
              <a:rPr lang="en-US" sz="28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1259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2683A23-AEFE-3F32-5041-7C756C4BA13B}"/>
              </a:ext>
            </a:extLst>
          </p:cNvPr>
          <p:cNvSpPr txBox="1"/>
          <p:nvPr/>
        </p:nvSpPr>
        <p:spPr>
          <a:xfrm>
            <a:off x="-226422" y="87649"/>
            <a:ext cx="12235542" cy="738664"/>
          </a:xfrm>
          <a:prstGeom prst="rect">
            <a:avLst/>
          </a:prstGeom>
          <a:noFill/>
        </p:spPr>
        <p:txBody>
          <a:bodyPr wrap="square">
            <a:spAutoFit/>
          </a:bodyPr>
          <a:lstStyle/>
          <a:p>
            <a:pPr marL="457200" algn="ctr">
              <a:lnSpc>
                <a:spcPct val="150000"/>
              </a:lnSpc>
            </a:pPr>
            <a:r>
              <a:rPr lang="vi-VN" sz="2800" b="1" dirty="0">
                <a:solidFill>
                  <a:srgbClr val="002060"/>
                </a:solidFill>
                <a:effectLst/>
                <a:latin typeface="Times New Roman" panose="02020603050405020304" pitchFamily="18" charset="0"/>
                <a:ea typeface="Times New Roman" panose="02020603050405020304" pitchFamily="18" charset="0"/>
              </a:rPr>
              <a:t>CHƯƠNG I. </a:t>
            </a:r>
            <a:r>
              <a:rPr lang="en-US" sz="2800" b="1" dirty="0">
                <a:solidFill>
                  <a:srgbClr val="002060"/>
                </a:solidFill>
                <a:effectLst/>
                <a:latin typeface="Times New Roman" panose="02020603050405020304" pitchFamily="18" charset="0"/>
                <a:ea typeface="Times New Roman" panose="02020603050405020304" pitchFamily="18" charset="0"/>
              </a:rPr>
              <a:t>TÂY ÂU TỪ THẾ KỈ V ĐẾN NỬA ĐẦU THẾ KỈ XVI</a:t>
            </a:r>
            <a:endParaRPr lang="en-US" sz="2800" dirty="0">
              <a:solidFill>
                <a:srgbClr val="002060"/>
              </a:solidFill>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59455AB1-2C2C-675F-B5AD-1317339C156C}"/>
              </a:ext>
            </a:extLst>
          </p:cNvPr>
          <p:cNvSpPr txBox="1"/>
          <p:nvPr/>
        </p:nvSpPr>
        <p:spPr>
          <a:xfrm>
            <a:off x="-69669" y="826313"/>
            <a:ext cx="11939452" cy="1200329"/>
          </a:xfrm>
          <a:prstGeom prst="rect">
            <a:avLst/>
          </a:prstGeom>
          <a:noFill/>
        </p:spPr>
        <p:txBody>
          <a:bodyPr wrap="square">
            <a:spAutoFit/>
          </a:bodyPr>
          <a:lstStyle/>
          <a:p>
            <a:pPr marL="457200" algn="ctr">
              <a:lnSpc>
                <a:spcPct val="150000"/>
              </a:lnSpc>
            </a:pPr>
            <a:r>
              <a:rPr lang="vi-VN" sz="2400" b="1" dirty="0">
                <a:solidFill>
                  <a:srgbClr val="FF0000"/>
                </a:solidFill>
                <a:effectLst/>
                <a:latin typeface="Times New Roman" panose="02020603050405020304" pitchFamily="18" charset="0"/>
                <a:ea typeface="Times New Roman" panose="02020603050405020304" pitchFamily="18" charset="0"/>
              </a:rPr>
              <a:t>Bài 1</a:t>
            </a:r>
            <a:endParaRPr lang="en-US" sz="2400" dirty="0">
              <a:solidFill>
                <a:srgbClr val="FF0000"/>
              </a:solidFill>
              <a:effectLst/>
              <a:latin typeface="Times New Roman" panose="02020603050405020304" pitchFamily="18" charset="0"/>
              <a:ea typeface="Times New Roman" panose="02020603050405020304" pitchFamily="18" charset="0"/>
            </a:endParaRPr>
          </a:p>
          <a:p>
            <a:pPr marL="457200" algn="ctr">
              <a:lnSpc>
                <a:spcPct val="150000"/>
              </a:lnSpc>
            </a:pPr>
            <a:r>
              <a:rPr lang="en-US" sz="2400" b="1" dirty="0">
                <a:solidFill>
                  <a:srgbClr val="FF0000"/>
                </a:solidFill>
                <a:effectLst/>
                <a:latin typeface="Times New Roman" panose="02020603050405020304" pitchFamily="18" charset="0"/>
                <a:ea typeface="Times New Roman" panose="02020603050405020304" pitchFamily="18" charset="0"/>
              </a:rPr>
              <a:t>QUÁ TRÌNH HÌNH THÀNH VÀ PHÁT TRIỂN CHẾ ĐỘ PHONG KIẾN Ở TÂY ÂU</a:t>
            </a:r>
            <a:endParaRPr lang="en-US" sz="2400" dirty="0">
              <a:solidFill>
                <a:srgbClr val="FF0000"/>
              </a:solidFill>
              <a:effectLst/>
              <a:latin typeface="Times New Roman" panose="02020603050405020304" pitchFamily="18" charset="0"/>
              <a:ea typeface="Times New Roman" panose="02020603050405020304" pitchFamily="18" charset="0"/>
            </a:endParaRPr>
          </a:p>
        </p:txBody>
      </p:sp>
      <p:sp>
        <p:nvSpPr>
          <p:cNvPr id="14" name="TextBox 13">
            <a:extLst>
              <a:ext uri="{FF2B5EF4-FFF2-40B4-BE49-F238E27FC236}">
                <a16:creationId xmlns:a16="http://schemas.microsoft.com/office/drawing/2014/main" id="{C47BC5CB-9711-AA6A-8F47-9BC3A194669C}"/>
              </a:ext>
            </a:extLst>
          </p:cNvPr>
          <p:cNvSpPr txBox="1"/>
          <p:nvPr/>
        </p:nvSpPr>
        <p:spPr>
          <a:xfrm>
            <a:off x="152401" y="2229394"/>
            <a:ext cx="6039394" cy="523220"/>
          </a:xfrm>
          <a:prstGeom prst="rect">
            <a:avLst/>
          </a:prstGeom>
          <a:noFill/>
        </p:spPr>
        <p:txBody>
          <a:bodyPr wrap="square">
            <a:spAutoFit/>
          </a:bodyPr>
          <a:lstStyle/>
          <a:p>
            <a:r>
              <a:rPr lang="en-US" sz="2800" b="1" dirty="0">
                <a:solidFill>
                  <a:srgbClr val="FF0000"/>
                </a:solidFill>
                <a:latin typeface="Times New Roman" panose="02020603050405020304" pitchFamily="18" charset="0"/>
              </a:rPr>
              <a:t>3. </a:t>
            </a:r>
            <a:r>
              <a:rPr lang="en-US" sz="2800" b="1" dirty="0" err="1">
                <a:solidFill>
                  <a:srgbClr val="FF0000"/>
                </a:solidFill>
                <a:latin typeface="Times New Roman" panose="02020603050405020304" pitchFamily="18" charset="0"/>
              </a:rPr>
              <a:t>Thành</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thị</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Tây</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Âu</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trung</a:t>
            </a:r>
            <a:r>
              <a:rPr lang="en-US" sz="2800" b="1" dirty="0">
                <a:solidFill>
                  <a:srgbClr val="FF0000"/>
                </a:solidFill>
                <a:latin typeface="Times New Roman" panose="02020603050405020304" pitchFamily="18" charset="0"/>
              </a:rPr>
              <a:t> </a:t>
            </a:r>
            <a:r>
              <a:rPr lang="en-US" sz="2800" b="1" dirty="0" err="1">
                <a:solidFill>
                  <a:srgbClr val="FF0000"/>
                </a:solidFill>
                <a:latin typeface="Times New Roman" panose="02020603050405020304" pitchFamily="18" charset="0"/>
              </a:rPr>
              <a:t>đại</a:t>
            </a:r>
            <a:endParaRPr lang="en-US" sz="2800" dirty="0">
              <a:solidFill>
                <a:srgbClr val="FF0000"/>
              </a:solidFill>
            </a:endParaRPr>
          </a:p>
        </p:txBody>
      </p:sp>
      <p:sp>
        <p:nvSpPr>
          <p:cNvPr id="5" name="Oval 4">
            <a:extLst>
              <a:ext uri="{FF2B5EF4-FFF2-40B4-BE49-F238E27FC236}">
                <a16:creationId xmlns:a16="http://schemas.microsoft.com/office/drawing/2014/main" id="{1EB835CD-8565-46A3-84FD-49AD6B037596}"/>
              </a:ext>
            </a:extLst>
          </p:cNvPr>
          <p:cNvSpPr/>
          <p:nvPr/>
        </p:nvSpPr>
        <p:spPr>
          <a:xfrm>
            <a:off x="259662" y="3004457"/>
            <a:ext cx="10460589" cy="3222172"/>
          </a:xfrm>
          <a:prstGeom prst="ellipse">
            <a:avLst/>
          </a:prstGeom>
          <a:solidFill>
            <a:schemeClr val="accent5">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latin typeface="Times New Roman" panose="02020603050405020304" pitchFamily="18" charset="0"/>
                <a:cs typeface="Times New Roman" panose="02020603050405020304" pitchFamily="18" charset="0"/>
              </a:rPr>
              <a:t> THẢO LUẬN NHÓM 6 PHÚT</a:t>
            </a:r>
            <a:r>
              <a:rPr lang="en-US" sz="3600" b="1"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 </a:t>
            </a:r>
          </a:p>
          <a:p>
            <a:r>
              <a:rPr lang="en-US" sz="2800" b="1" dirty="0" err="1">
                <a:latin typeface="Times New Roman" panose="02020603050405020304" pitchFamily="18" charset="0"/>
                <a:cs typeface="Times New Roman" panose="02020603050405020304" pitchFamily="18" charset="0"/>
              </a:rPr>
              <a:t>Đọc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thông</a:t>
            </a:r>
            <a:r>
              <a:rPr lang="en-US" sz="2800" b="1" dirty="0">
                <a:latin typeface="Times New Roman" panose="02020603050405020304" pitchFamily="18" charset="0"/>
                <a:cs typeface="Times New Roman" panose="02020603050405020304" pitchFamily="18" charset="0"/>
              </a:rPr>
              <a:t> tin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dựa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tư</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liệu</a:t>
            </a:r>
            <a:r>
              <a:rPr lang="en-US" sz="2800" b="1" dirty="0">
                <a:latin typeface="Times New Roman" panose="02020603050405020304" pitchFamily="18" charset="0"/>
                <a:cs typeface="Times New Roman" panose="02020603050405020304" pitchFamily="18" charset="0"/>
              </a:rPr>
              <a:t> 1.5, 1.6, 1.7 SGK </a:t>
            </a:r>
            <a:r>
              <a:rPr lang="en-US" sz="2800" b="1" dirty="0" err="1">
                <a:latin typeface="Times New Roman" panose="02020603050405020304" pitchFamily="18" charset="0"/>
                <a:cs typeface="Times New Roman" panose="02020603050405020304" pitchFamily="18" charset="0"/>
              </a:rPr>
              <a:t>trang</a:t>
            </a:r>
            <a:r>
              <a:rPr lang="en-US" sz="2800" b="1" dirty="0">
                <a:latin typeface="Times New Roman" panose="02020603050405020304" pitchFamily="18" charset="0"/>
                <a:cs typeface="Times New Roman" panose="02020603050405020304" pitchFamily="18" charset="0"/>
              </a:rPr>
              <a:t> 12, </a:t>
            </a:r>
            <a:r>
              <a:rPr lang="en-US" sz="2800" b="1" dirty="0" err="1">
                <a:latin typeface="Times New Roman" panose="02020603050405020304" pitchFamily="18" charset="0"/>
                <a:cs typeface="Times New Roman" panose="02020603050405020304" pitchFamily="18" charset="0"/>
              </a:rPr>
              <a:t>hãy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tích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vai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trò</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thành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thị</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triển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Tây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Âu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trung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đại</a:t>
            </a:r>
            <a:r>
              <a:rPr lang="en-US" sz="2800" b="1" dirty="0">
                <a:latin typeface="Times New Roman" panose="02020603050405020304" pitchFamily="18" charset="0"/>
                <a:cs typeface="Times New Roman" panose="02020603050405020304" pitchFamily="18" charset="0"/>
              </a:rPr>
              <a:t>.</a:t>
            </a:r>
            <a:endParaRPr lang="vi-VN"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9306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2683A23-AEFE-3F32-5041-7C756C4BA13B}"/>
              </a:ext>
            </a:extLst>
          </p:cNvPr>
          <p:cNvSpPr txBox="1"/>
          <p:nvPr/>
        </p:nvSpPr>
        <p:spPr>
          <a:xfrm>
            <a:off x="2061882" y="87649"/>
            <a:ext cx="8274423" cy="498663"/>
          </a:xfrm>
          <a:prstGeom prst="rect">
            <a:avLst/>
          </a:prstGeom>
          <a:noFill/>
        </p:spPr>
        <p:txBody>
          <a:bodyPr wrap="square">
            <a:spAutoFit/>
          </a:bodyPr>
          <a:lstStyle/>
          <a:p>
            <a:pPr marL="457200" algn="ctr">
              <a:lnSpc>
                <a:spcPct val="150000"/>
              </a:lnSpc>
            </a:pPr>
            <a:r>
              <a:rPr lang="vi-VN" sz="2000" b="1" dirty="0">
                <a:solidFill>
                  <a:srgbClr val="002060"/>
                </a:solidFill>
                <a:effectLst/>
                <a:latin typeface="Times New Roman" panose="02020603050405020304" pitchFamily="18" charset="0"/>
                <a:ea typeface="Times New Roman" panose="02020603050405020304" pitchFamily="18" charset="0"/>
              </a:rPr>
              <a:t>CHƯƠNG I. </a:t>
            </a:r>
            <a:r>
              <a:rPr lang="en-US" sz="2000" b="1" dirty="0">
                <a:solidFill>
                  <a:srgbClr val="002060"/>
                </a:solidFill>
                <a:effectLst/>
                <a:latin typeface="Times New Roman" panose="02020603050405020304" pitchFamily="18" charset="0"/>
                <a:ea typeface="Times New Roman" panose="02020603050405020304" pitchFamily="18" charset="0"/>
              </a:rPr>
              <a:t>TÂY ÂU TỪ THẾ KỈ V ĐẾN NỬA ĐẦU THẾ KỈ XVI</a:t>
            </a:r>
            <a:endParaRPr lang="en-US" sz="1600" dirty="0">
              <a:solidFill>
                <a:srgbClr val="002060"/>
              </a:solidFill>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59455AB1-2C2C-675F-B5AD-1317339C156C}"/>
              </a:ext>
            </a:extLst>
          </p:cNvPr>
          <p:cNvSpPr txBox="1"/>
          <p:nvPr/>
        </p:nvSpPr>
        <p:spPr>
          <a:xfrm>
            <a:off x="1820092" y="417783"/>
            <a:ext cx="9030788" cy="923330"/>
          </a:xfrm>
          <a:prstGeom prst="rect">
            <a:avLst/>
          </a:prstGeom>
          <a:noFill/>
        </p:spPr>
        <p:txBody>
          <a:bodyPr wrap="square">
            <a:spAutoFit/>
          </a:bodyPr>
          <a:lstStyle/>
          <a:p>
            <a:pPr marL="457200" algn="ctr">
              <a:lnSpc>
                <a:spcPct val="150000"/>
              </a:lnSpc>
            </a:pPr>
            <a:r>
              <a:rPr lang="vi-VN" sz="1800" b="1" dirty="0">
                <a:solidFill>
                  <a:srgbClr val="0070C0"/>
                </a:solidFill>
                <a:effectLst/>
                <a:latin typeface="Times New Roman" panose="02020603050405020304" pitchFamily="18" charset="0"/>
                <a:ea typeface="Times New Roman" panose="02020603050405020304" pitchFamily="18" charset="0"/>
              </a:rPr>
              <a:t>Bài 1</a:t>
            </a:r>
            <a:endParaRPr lang="en-US" sz="1400" dirty="0">
              <a:effectLst/>
              <a:latin typeface="Times New Roman" panose="02020603050405020304" pitchFamily="18" charset="0"/>
              <a:ea typeface="Times New Roman" panose="02020603050405020304" pitchFamily="18" charset="0"/>
            </a:endParaRPr>
          </a:p>
          <a:p>
            <a:pPr marL="457200" algn="ctr">
              <a:lnSpc>
                <a:spcPct val="150000"/>
              </a:lnSpc>
            </a:pPr>
            <a:r>
              <a:rPr lang="en-US" sz="1800" b="1" dirty="0">
                <a:solidFill>
                  <a:srgbClr val="0070C0"/>
                </a:solidFill>
                <a:effectLst/>
                <a:latin typeface="Times New Roman" panose="02020603050405020304" pitchFamily="18" charset="0"/>
                <a:ea typeface="Times New Roman" panose="02020603050405020304" pitchFamily="18" charset="0"/>
              </a:rPr>
              <a:t>QUÁ TRÌNH HÌNH THÀNH VÀ PHÁT TRIỂN CHẾ ĐỘ PHONG KIẾN Ở TÂY ÂU</a:t>
            </a:r>
            <a:endParaRPr lang="en-US" sz="1400" dirty="0">
              <a:effectLst/>
              <a:latin typeface="Times New Roman" panose="02020603050405020304" pitchFamily="18" charset="0"/>
              <a:ea typeface="Times New Roman" panose="02020603050405020304" pitchFamily="18" charset="0"/>
            </a:endParaRPr>
          </a:p>
        </p:txBody>
      </p:sp>
      <p:sp>
        <p:nvSpPr>
          <p:cNvPr id="14" name="TextBox 13">
            <a:extLst>
              <a:ext uri="{FF2B5EF4-FFF2-40B4-BE49-F238E27FC236}">
                <a16:creationId xmlns:a16="http://schemas.microsoft.com/office/drawing/2014/main" id="{C47BC5CB-9711-AA6A-8F47-9BC3A194669C}"/>
              </a:ext>
            </a:extLst>
          </p:cNvPr>
          <p:cNvSpPr txBox="1"/>
          <p:nvPr/>
        </p:nvSpPr>
        <p:spPr>
          <a:xfrm>
            <a:off x="152399" y="1341113"/>
            <a:ext cx="6095999" cy="830997"/>
          </a:xfrm>
          <a:prstGeom prst="rect">
            <a:avLst/>
          </a:prstGeom>
          <a:noFill/>
        </p:spPr>
        <p:txBody>
          <a:bodyPr wrap="square">
            <a:spAutoFit/>
          </a:bodyPr>
          <a:lstStyle/>
          <a:p>
            <a:r>
              <a:rPr lang="vi-VN" sz="2400" b="1" dirty="0">
                <a:solidFill>
                  <a:srgbClr val="FF0000"/>
                </a:solidFill>
                <a:effectLst/>
                <a:latin typeface="Times New Roman" panose="02020603050405020304" pitchFamily="18" charset="0"/>
                <a:ea typeface="Times New Roman" panose="02020603050405020304" pitchFamily="18" charset="0"/>
              </a:rPr>
              <a:t>1. Quá trình hình thành xã hội phong kiến ở Tây Âu</a:t>
            </a:r>
            <a:endParaRPr lang="en-US" sz="2400" dirty="0">
              <a:solidFill>
                <a:srgbClr val="FF0000"/>
              </a:solidFill>
            </a:endParaRPr>
          </a:p>
        </p:txBody>
      </p:sp>
      <p:sp>
        <p:nvSpPr>
          <p:cNvPr id="16" name="TextBox 15">
            <a:extLst>
              <a:ext uri="{FF2B5EF4-FFF2-40B4-BE49-F238E27FC236}">
                <a16:creationId xmlns:a16="http://schemas.microsoft.com/office/drawing/2014/main" id="{CFA0FBA6-9890-1EE5-BDA5-5A3A4FD74475}"/>
              </a:ext>
            </a:extLst>
          </p:cNvPr>
          <p:cNvSpPr txBox="1"/>
          <p:nvPr/>
        </p:nvSpPr>
        <p:spPr>
          <a:xfrm>
            <a:off x="268943" y="2145426"/>
            <a:ext cx="11539880" cy="2923877"/>
          </a:xfrm>
          <a:prstGeom prst="rect">
            <a:avLst/>
          </a:prstGeom>
          <a:noFill/>
        </p:spPr>
        <p:txBody>
          <a:bodyPr wrap="square">
            <a:spAutoFit/>
          </a:bodyPr>
          <a:lstStyle/>
          <a:p>
            <a:r>
              <a:rPr lang="vi-VN"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Đầu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thế</a:t>
            </a:r>
            <a:r>
              <a:rPr lang="vi-VN" sz="3200" dirty="0">
                <a:latin typeface="Times New Roman" panose="02020603050405020304" pitchFamily="18" charset="0"/>
                <a:cs typeface="Times New Roman" panose="02020603050405020304" pitchFamily="18" charset="0"/>
              </a:rPr>
              <a:t> kỉ thứ I</a:t>
            </a:r>
            <a:r>
              <a:rPr lang="en-US" sz="3200" dirty="0">
                <a:latin typeface="Times New Roman" panose="02020603050405020304" pitchFamily="18" charset="0"/>
                <a:cs typeface="Times New Roman" panose="02020603050405020304" pitchFamily="18" charset="0"/>
              </a:rPr>
              <a:t>V</a:t>
            </a:r>
            <a:r>
              <a:rPr lang="vi-VN" sz="3200" dirty="0">
                <a:latin typeface="Times New Roman" panose="02020603050405020304" pitchFamily="18" charset="0"/>
                <a:cs typeface="Times New Roman" panose="02020603050405020304" pitchFamily="18" charset="0"/>
              </a:rPr>
              <a:t>, đế </a:t>
            </a:r>
            <a:r>
              <a:rPr lang="en-US" sz="3200" dirty="0" err="1">
                <a:latin typeface="Times New Roman" panose="02020603050405020304" pitchFamily="18" charset="0"/>
                <a:cs typeface="Times New Roman" panose="02020603050405020304" pitchFamily="18" charset="0"/>
              </a:rPr>
              <a:t>chế</a:t>
            </a:r>
            <a:r>
              <a:rPr lang="vi-VN" sz="3200" dirty="0">
                <a:latin typeface="Times New Roman" panose="02020603050405020304" pitchFamily="18" charset="0"/>
                <a:cs typeface="Times New Roman" panose="02020603050405020304" pitchFamily="18" charset="0"/>
              </a:rPr>
              <a:t> La Mã </a:t>
            </a:r>
            <a:r>
              <a:rPr lang="en-US" sz="3200" dirty="0" err="1">
                <a:latin typeface="Times New Roman" panose="02020603050405020304" pitchFamily="18" charset="0"/>
                <a:cs typeface="Times New Roman" panose="02020603050405020304" pitchFamily="18" charset="0"/>
              </a:rPr>
              <a:t>cổ</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suy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yếu</a:t>
            </a:r>
            <a:r>
              <a:rPr lang="vi-VN"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Cuộc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xâm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tộc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Giéc</a:t>
            </a:r>
            <a:r>
              <a:rPr lang="en-US" sz="3200" dirty="0">
                <a:latin typeface="Times New Roman" panose="02020603050405020304" pitchFamily="18" charset="0"/>
                <a:cs typeface="Times New Roman" panose="02020603050405020304" pitchFamily="18" charset="0"/>
              </a:rPr>
              <a:t>-man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càng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trở</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hỗn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loạn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chiếm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hoàng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đế</a:t>
            </a:r>
            <a:r>
              <a:rPr lang="en-US" sz="3200" dirty="0">
                <a:latin typeface="Times New Roman" panose="02020603050405020304" pitchFamily="18" charset="0"/>
                <a:cs typeface="Times New Roman" panose="02020603050405020304" pitchFamily="18" charset="0"/>
              </a:rPr>
              <a:t> La </a:t>
            </a:r>
            <a:r>
              <a:rPr lang="en-US" sz="3200" dirty="0" err="1">
                <a:latin typeface="Times New Roman" panose="02020603050405020304" pitchFamily="18" charset="0"/>
                <a:cs typeface="Times New Roman" panose="02020603050405020304" pitchFamily="18" charset="0"/>
              </a:rPr>
              <a:t>Mã</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Năm</a:t>
            </a:r>
            <a:r>
              <a:rPr lang="en-US" sz="3200" dirty="0">
                <a:latin typeface="Times New Roman" panose="02020603050405020304" pitchFamily="18" charset="0"/>
                <a:cs typeface="Times New Roman" panose="02020603050405020304" pitchFamily="18" charset="0"/>
              </a:rPr>
              <a:t> 476, </a:t>
            </a:r>
            <a:r>
              <a:rPr lang="en-US" sz="3200" dirty="0" err="1">
                <a:latin typeface="Times New Roman" panose="02020603050405020304" pitchFamily="18" charset="0"/>
                <a:cs typeface="Times New Roman" panose="02020603050405020304" pitchFamily="18" charset="0"/>
              </a:rPr>
              <a:t>chế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chiếm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nô</a:t>
            </a:r>
            <a:r>
              <a:rPr lang="en-US" sz="3200" dirty="0">
                <a:latin typeface="Times New Roman" panose="02020603050405020304" pitchFamily="18" charset="0"/>
                <a:cs typeface="Times New Roman" panose="02020603050405020304" pitchFamily="18" charset="0"/>
              </a:rPr>
              <a:t> La </a:t>
            </a:r>
            <a:r>
              <a:rPr lang="en-US" sz="3200" dirty="0" err="1">
                <a:latin typeface="Times New Roman" panose="02020603050405020304" pitchFamily="18" charset="0"/>
                <a:cs typeface="Times New Roman" panose="02020603050405020304" pitchFamily="18" charset="0"/>
              </a:rPr>
              <a:t>Mã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sụp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đổ</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quốc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Giéc</a:t>
            </a:r>
            <a:r>
              <a:rPr lang="en-US" sz="3200" dirty="0">
                <a:latin typeface="Times New Roman" panose="02020603050405020304" pitchFamily="18" charset="0"/>
                <a:cs typeface="Times New Roman" panose="02020603050405020304" pitchFamily="18" charset="0"/>
              </a:rPr>
              <a:t>-man </a:t>
            </a:r>
            <a:r>
              <a:rPr lang="en-US" sz="3200" dirty="0" err="1">
                <a:latin typeface="Times New Roman" panose="02020603050405020304" pitchFamily="18" charset="0"/>
                <a:cs typeface="Times New Roman" panose="02020603050405020304" pitchFamily="18" charset="0"/>
              </a:rPr>
              <a:t>lần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đời</a:t>
            </a:r>
            <a:r>
              <a:rPr lang="en-US" sz="3200" dirty="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Tây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Âu</a:t>
            </a:r>
            <a:r>
              <a:rPr lang="en-US" sz="32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652454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barn(inVertical)">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Effect transition="in" filter="barn(inVertical)">
                                      <p:cBhvr>
                                        <p:cTn id="17" dur="500"/>
                                        <p:tgtEl>
                                          <p:spTgt spid="1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6">
                                            <p:txEl>
                                              <p:pRg st="2" end="2"/>
                                            </p:txEl>
                                          </p:spTgt>
                                        </p:tgtEl>
                                        <p:attrNameLst>
                                          <p:attrName>style.visibility</p:attrName>
                                        </p:attrNameLst>
                                      </p:cBhvr>
                                      <p:to>
                                        <p:strVal val="visible"/>
                                      </p:to>
                                    </p:set>
                                    <p:animEffect transition="in" filter="barn(inVertical)">
                                      <p:cBhvr>
                                        <p:cTn id="22"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886689" y="409467"/>
            <a:ext cx="10182663" cy="570263"/>
          </a:xfrm>
          <a:prstGeom prst="rect">
            <a:avLst/>
          </a:prstGeom>
          <a:solidFill>
            <a:schemeClr val="bg2"/>
          </a:solidFill>
          <a:ln>
            <a:noFill/>
          </a:ln>
        </p:spPr>
        <p:txBody>
          <a:bodyPr anchor="b"/>
          <a:lstStyle>
            <a:lvl1pPr>
              <a:defRPr sz="3600" b="1">
                <a:solidFill>
                  <a:schemeClr val="tx1"/>
                </a:solidFill>
                <a:latin typeface="Times New Roman" panose="02020603050405020304" pitchFamily="18" charset="0"/>
              </a:defRPr>
            </a:lvl1pPr>
            <a:lvl2pPr marL="742950" indent="-285750">
              <a:defRPr sz="3600" b="1">
                <a:solidFill>
                  <a:schemeClr val="tx1"/>
                </a:solidFill>
                <a:latin typeface="Times New Roman" panose="02020603050405020304" pitchFamily="18" charset="0"/>
              </a:defRPr>
            </a:lvl2pPr>
            <a:lvl3pPr marL="1143000" indent="-228600">
              <a:defRPr sz="3600" b="1">
                <a:solidFill>
                  <a:schemeClr val="tx1"/>
                </a:solidFill>
                <a:latin typeface="Times New Roman" panose="02020603050405020304" pitchFamily="18" charset="0"/>
              </a:defRPr>
            </a:lvl3pPr>
            <a:lvl4pPr marL="1600200" indent="-228600">
              <a:defRPr sz="3600" b="1">
                <a:solidFill>
                  <a:schemeClr val="tx1"/>
                </a:solidFill>
                <a:latin typeface="Times New Roman" panose="02020603050405020304" pitchFamily="18" charset="0"/>
              </a:defRPr>
            </a:lvl4pPr>
            <a:lvl5pPr marL="2057400" indent="-228600">
              <a:defRPr sz="3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a:solidFill>
                  <a:schemeClr val="tx1"/>
                </a:solidFill>
                <a:latin typeface="Times New Roman" panose="02020603050405020304" pitchFamily="18" charset="0"/>
              </a:defRPr>
            </a:lvl9pPr>
          </a:lstStyle>
          <a:p>
            <a:pPr algn="ctr" eaLnBrk="1" hangingPunct="1"/>
            <a:r>
              <a:rPr lang="en-US" altLang="vi-VN" sz="2800" dirty="0">
                <a:solidFill>
                  <a:srgbClr val="002060"/>
                </a:solidFill>
              </a:rPr>
              <a:t>Hoạt động nhóm -</a:t>
            </a:r>
            <a:r>
              <a:rPr lang="nl-NL" altLang="vi-VN" sz="2800" b="0" dirty="0">
                <a:solidFill>
                  <a:srgbClr val="002060"/>
                </a:solidFill>
              </a:rPr>
              <a:t> </a:t>
            </a:r>
            <a:r>
              <a:rPr lang="nl-NL" altLang="vi-VN" sz="2800" dirty="0">
                <a:solidFill>
                  <a:srgbClr val="002060"/>
                </a:solidFill>
              </a:rPr>
              <a:t>“</a:t>
            </a:r>
            <a:r>
              <a:rPr lang="nl-NL" altLang="vi-VN" sz="2800" i="1" dirty="0">
                <a:solidFill>
                  <a:srgbClr val="002060"/>
                </a:solidFill>
              </a:rPr>
              <a:t>Khăn trải bàn</a:t>
            </a:r>
            <a:r>
              <a:rPr lang="nl-NL" altLang="vi-VN" sz="2800" b="0" dirty="0">
                <a:solidFill>
                  <a:srgbClr val="002060"/>
                </a:solidFill>
              </a:rPr>
              <a:t>” </a:t>
            </a:r>
            <a:r>
              <a:rPr lang="nl-NL" altLang="vi-VN" sz="2800" dirty="0">
                <a:solidFill>
                  <a:srgbClr val="002060"/>
                </a:solidFill>
              </a:rPr>
              <a:t>– 6 phút</a:t>
            </a:r>
            <a:endParaRPr lang="en-US" altLang="vi-VN" sz="2800" dirty="0">
              <a:solidFill>
                <a:srgbClr val="002060"/>
              </a:solidFill>
            </a:endParaRPr>
          </a:p>
        </p:txBody>
      </p:sp>
      <p:sp>
        <p:nvSpPr>
          <p:cNvPr id="7" name="Rectangle 4"/>
          <p:cNvSpPr>
            <a:spLocks noChangeArrowheads="1"/>
          </p:cNvSpPr>
          <p:nvPr/>
        </p:nvSpPr>
        <p:spPr bwMode="auto">
          <a:xfrm>
            <a:off x="886690" y="1066018"/>
            <a:ext cx="10238509" cy="5802353"/>
          </a:xfrm>
          <a:prstGeom prst="rect">
            <a:avLst/>
          </a:prstGeom>
          <a:solidFill>
            <a:srgbClr val="FFFFFF"/>
          </a:solidFill>
          <a:ln w="9525">
            <a:solidFill>
              <a:srgbClr val="000000"/>
            </a:solidFill>
            <a:miter lim="800000"/>
            <a:headEnd/>
            <a:tailEnd/>
          </a:ln>
        </p:spPr>
        <p:txBody>
          <a:bodyPr/>
          <a:lstStyle>
            <a:lvl1pPr>
              <a:defRPr sz="3600" b="1">
                <a:solidFill>
                  <a:schemeClr val="tx1"/>
                </a:solidFill>
                <a:latin typeface="Times New Roman" panose="02020603050405020304" pitchFamily="18" charset="0"/>
              </a:defRPr>
            </a:lvl1pPr>
            <a:lvl2pPr marL="742950" indent="-285750">
              <a:defRPr sz="3600" b="1">
                <a:solidFill>
                  <a:schemeClr val="tx1"/>
                </a:solidFill>
                <a:latin typeface="Times New Roman" panose="02020603050405020304" pitchFamily="18" charset="0"/>
              </a:defRPr>
            </a:lvl2pPr>
            <a:lvl3pPr marL="1143000" indent="-228600">
              <a:defRPr sz="3600" b="1">
                <a:solidFill>
                  <a:schemeClr val="tx1"/>
                </a:solidFill>
                <a:latin typeface="Times New Roman" panose="02020603050405020304" pitchFamily="18" charset="0"/>
              </a:defRPr>
            </a:lvl3pPr>
            <a:lvl4pPr marL="1600200" indent="-228600">
              <a:defRPr sz="3600" b="1">
                <a:solidFill>
                  <a:schemeClr val="tx1"/>
                </a:solidFill>
                <a:latin typeface="Times New Roman" panose="02020603050405020304" pitchFamily="18" charset="0"/>
              </a:defRPr>
            </a:lvl4pPr>
            <a:lvl5pPr marL="2057400" indent="-228600">
              <a:defRPr sz="3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a:solidFill>
                  <a:schemeClr val="tx1"/>
                </a:solidFill>
                <a:latin typeface="Times New Roman" panose="02020603050405020304" pitchFamily="18" charset="0"/>
              </a:defRPr>
            </a:lvl9pPr>
          </a:lstStyle>
          <a:p>
            <a:endParaRPr lang="en-US" altLang="vi-VN" sz="2400" b="0" dirty="0"/>
          </a:p>
          <a:p>
            <a:pPr algn="ctr"/>
            <a:endParaRPr lang="en-US" altLang="vi-VN" sz="2400" b="0" dirty="0">
              <a:latin typeface="Times" panose="02020603050405020304" pitchFamily="18" charset="0"/>
            </a:endParaRPr>
          </a:p>
        </p:txBody>
      </p:sp>
      <p:sp>
        <p:nvSpPr>
          <p:cNvPr id="8" name="Rectangle 5"/>
          <p:cNvSpPr>
            <a:spLocks noChangeArrowheads="1"/>
          </p:cNvSpPr>
          <p:nvPr/>
        </p:nvSpPr>
        <p:spPr bwMode="auto">
          <a:xfrm>
            <a:off x="2496050" y="2179079"/>
            <a:ext cx="7259781" cy="3491347"/>
          </a:xfrm>
          <a:prstGeom prst="rect">
            <a:avLst/>
          </a:prstGeom>
          <a:solidFill>
            <a:srgbClr val="FFFFFF"/>
          </a:solidFill>
          <a:ln w="9525">
            <a:solidFill>
              <a:srgbClr val="000000"/>
            </a:solidFill>
            <a:miter lim="800000"/>
            <a:headEnd/>
            <a:tailEnd/>
          </a:ln>
        </p:spPr>
        <p:txBody>
          <a:bodyPr/>
          <a:lstStyle>
            <a:lvl1pPr>
              <a:defRPr sz="3600" b="1">
                <a:solidFill>
                  <a:schemeClr val="tx1"/>
                </a:solidFill>
                <a:latin typeface="Times New Roman" panose="02020603050405020304" pitchFamily="18" charset="0"/>
              </a:defRPr>
            </a:lvl1pPr>
            <a:lvl2pPr marL="742950" indent="-285750">
              <a:defRPr sz="3600" b="1">
                <a:solidFill>
                  <a:schemeClr val="tx1"/>
                </a:solidFill>
                <a:latin typeface="Times New Roman" panose="02020603050405020304" pitchFamily="18" charset="0"/>
              </a:defRPr>
            </a:lvl2pPr>
            <a:lvl3pPr marL="1143000" indent="-228600">
              <a:defRPr sz="3600" b="1">
                <a:solidFill>
                  <a:schemeClr val="tx1"/>
                </a:solidFill>
                <a:latin typeface="Times New Roman" panose="02020603050405020304" pitchFamily="18" charset="0"/>
              </a:defRPr>
            </a:lvl3pPr>
            <a:lvl4pPr marL="1600200" indent="-228600">
              <a:defRPr sz="3600" b="1">
                <a:solidFill>
                  <a:schemeClr val="tx1"/>
                </a:solidFill>
                <a:latin typeface="Times New Roman" panose="02020603050405020304" pitchFamily="18" charset="0"/>
              </a:defRPr>
            </a:lvl4pPr>
            <a:lvl5pPr marL="2057400" indent="-228600">
              <a:defRPr sz="3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a:solidFill>
                  <a:schemeClr val="tx1"/>
                </a:solidFill>
                <a:latin typeface="Times New Roman" panose="02020603050405020304" pitchFamily="18" charset="0"/>
              </a:defRPr>
            </a:lvl9pPr>
          </a:lstStyle>
          <a:p>
            <a:pPr algn="just">
              <a:spcAft>
                <a:spcPts val="0"/>
              </a:spcAft>
            </a:pPr>
            <a:endParaRPr lang="en-US" sz="2800" dirty="0">
              <a:cs typeface="Times New Roman" panose="02020603050405020304" pitchFamily="18" charset="0"/>
            </a:endParaRPr>
          </a:p>
        </p:txBody>
      </p:sp>
      <p:sp>
        <p:nvSpPr>
          <p:cNvPr id="15" name="Line 10"/>
          <p:cNvSpPr>
            <a:spLocks noChangeShapeType="1"/>
          </p:cNvSpPr>
          <p:nvPr/>
        </p:nvSpPr>
        <p:spPr bwMode="auto">
          <a:xfrm flipH="1" flipV="1">
            <a:off x="886690" y="1080573"/>
            <a:ext cx="1620562" cy="1079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6" name="Line 9"/>
          <p:cNvSpPr>
            <a:spLocks noChangeShapeType="1"/>
          </p:cNvSpPr>
          <p:nvPr/>
        </p:nvSpPr>
        <p:spPr bwMode="auto">
          <a:xfrm flipH="1">
            <a:off x="886690" y="5698008"/>
            <a:ext cx="1620562" cy="11599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8" name="Line 7"/>
          <p:cNvSpPr>
            <a:spLocks noChangeShapeType="1"/>
          </p:cNvSpPr>
          <p:nvPr/>
        </p:nvSpPr>
        <p:spPr bwMode="auto">
          <a:xfrm>
            <a:off x="9767033" y="5710349"/>
            <a:ext cx="1302320" cy="110167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9" name="Line 6"/>
          <p:cNvSpPr>
            <a:spLocks noChangeShapeType="1"/>
          </p:cNvSpPr>
          <p:nvPr/>
        </p:nvSpPr>
        <p:spPr bwMode="auto">
          <a:xfrm flipV="1">
            <a:off x="9767033" y="1144230"/>
            <a:ext cx="1321803" cy="10500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0" name="Oval 19"/>
          <p:cNvSpPr/>
          <p:nvPr/>
        </p:nvSpPr>
        <p:spPr>
          <a:xfrm>
            <a:off x="5874465" y="1621677"/>
            <a:ext cx="495299" cy="3921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endParaRPr lang="vi-VN" dirty="0"/>
          </a:p>
        </p:txBody>
      </p:sp>
      <p:sp>
        <p:nvSpPr>
          <p:cNvPr id="21" name="Oval 20"/>
          <p:cNvSpPr/>
          <p:nvPr/>
        </p:nvSpPr>
        <p:spPr>
          <a:xfrm>
            <a:off x="5915470" y="5750644"/>
            <a:ext cx="495299" cy="3921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endParaRPr lang="vi-VN" dirty="0"/>
          </a:p>
        </p:txBody>
      </p:sp>
      <p:sp>
        <p:nvSpPr>
          <p:cNvPr id="22" name="Oval 21"/>
          <p:cNvSpPr/>
          <p:nvPr/>
        </p:nvSpPr>
        <p:spPr>
          <a:xfrm rot="5400000">
            <a:off x="1877753" y="3732984"/>
            <a:ext cx="495299" cy="3921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endParaRPr lang="vi-VN" dirty="0"/>
          </a:p>
        </p:txBody>
      </p:sp>
      <p:sp>
        <p:nvSpPr>
          <p:cNvPr id="23" name="Oval 22"/>
          <p:cNvSpPr/>
          <p:nvPr/>
        </p:nvSpPr>
        <p:spPr>
          <a:xfrm rot="16499929">
            <a:off x="9849857" y="3745345"/>
            <a:ext cx="495299" cy="4669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endParaRPr lang="vi-VN" dirty="0"/>
          </a:p>
        </p:txBody>
      </p:sp>
      <p:cxnSp>
        <p:nvCxnSpPr>
          <p:cNvPr id="3" name="Straight Connector 2"/>
          <p:cNvCxnSpPr>
            <a:stCxn id="15" idx="0"/>
            <a:endCxn id="15" idx="1"/>
          </p:cNvCxnSpPr>
          <p:nvPr/>
        </p:nvCxnSpPr>
        <p:spPr>
          <a:xfrm flipH="1" flipV="1">
            <a:off x="886690" y="1080573"/>
            <a:ext cx="1620562" cy="1079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a:stCxn id="19" idx="0"/>
          </p:cNvCxnSpPr>
          <p:nvPr/>
        </p:nvCxnSpPr>
        <p:spPr>
          <a:xfrm flipV="1">
            <a:off x="9767033" y="1080573"/>
            <a:ext cx="1321803" cy="11137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16" idx="1"/>
          </p:cNvCxnSpPr>
          <p:nvPr/>
        </p:nvCxnSpPr>
        <p:spPr>
          <a:xfrm flipH="1">
            <a:off x="886690" y="5670426"/>
            <a:ext cx="1609360" cy="1187573"/>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9767033" y="5670426"/>
            <a:ext cx="1321803" cy="114159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70849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7F5BAC-E254-476E-AE70-B2A0E1046D42}"/>
              </a:ext>
            </a:extLst>
          </p:cNvPr>
          <p:cNvSpPr>
            <a:spLocks noGrp="1"/>
          </p:cNvSpPr>
          <p:nvPr>
            <p:ph idx="1"/>
          </p:nvPr>
        </p:nvSpPr>
        <p:spPr>
          <a:xfrm>
            <a:off x="622069" y="130629"/>
            <a:ext cx="11098876" cy="6241319"/>
          </a:xfrm>
        </p:spPr>
        <p:txBody>
          <a:bodyPr>
            <a:normAutofit/>
          </a:bodyPr>
          <a:lstStyle/>
          <a:p>
            <a:pPr marL="0" indent="0">
              <a:buNone/>
            </a:pPr>
            <a:r>
              <a:rPr lang="en-US" b="1" dirty="0">
                <a:latin typeface="Times New Roman" panose="02020603050405020304" pitchFamily="18" charset="0"/>
                <a:cs typeface="Times New Roman" panose="02020603050405020304" pitchFamily="18" charset="0"/>
              </a:rPr>
              <a:t> </a:t>
            </a:r>
          </a:p>
          <a:p>
            <a:pPr marL="0" indent="0">
              <a:buNone/>
            </a:pP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FF0000"/>
                </a:solidFill>
                <a:latin typeface="Times New Roman" panose="02020603050405020304" pitchFamily="18" charset="0"/>
                <a:cs typeface="Times New Roman" panose="02020603050405020304" pitchFamily="18" charset="0"/>
              </a:rPr>
              <a:t>Vai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trò</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thành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thị</a:t>
            </a:r>
            <a:r>
              <a:rPr lang="en-US" sz="3600" b="1" dirty="0">
                <a:solidFill>
                  <a:srgbClr val="FF0000"/>
                </a:solidFill>
                <a:latin typeface="Times New Roman" panose="02020603050405020304" pitchFamily="18" charset="0"/>
                <a:cs typeface="Times New Roman" panose="02020603050405020304" pitchFamily="18" charset="0"/>
              </a:rPr>
              <a:t>:</a:t>
            </a:r>
          </a:p>
          <a:p>
            <a:pPr marL="0" indent="0">
              <a:buNone/>
            </a:pP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P</a:t>
            </a:r>
            <a:r>
              <a:rPr lang="en-US" sz="4000" b="1" dirty="0" err="1">
                <a:latin typeface="Times New Roman" panose="02020603050405020304" pitchFamily="18" charset="0"/>
                <a:cs typeface="Times New Roman" panose="02020603050405020304" pitchFamily="18" charset="0"/>
              </a:rPr>
              <a:t>há</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vỡ</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kinh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tế</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tự</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nhiên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của</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các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lãnh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địa</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tạo</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điều</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kiện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cho</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kinh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tế</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hàng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hóa</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phát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triển</a:t>
            </a:r>
            <a:r>
              <a:rPr lang="en-US" sz="4000" b="1" dirty="0">
                <a:latin typeface="Times New Roman" panose="02020603050405020304" pitchFamily="18" charset="0"/>
                <a:cs typeface="Times New Roman" panose="02020603050405020304" pitchFamily="18" charset="0"/>
              </a:rPr>
              <a:t>. </a:t>
            </a:r>
          </a:p>
          <a:p>
            <a:pPr marL="0" indent="0">
              <a:buNone/>
            </a:pP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Mang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lại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không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khí</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tự</a:t>
            </a:r>
            <a:r>
              <a:rPr lang="en-US" sz="4000" b="1" dirty="0">
                <a:latin typeface="Times New Roman" panose="02020603050405020304" pitchFamily="18" charset="0"/>
                <a:cs typeface="Times New Roman" panose="02020603050405020304" pitchFamily="18" charset="0"/>
              </a:rPr>
              <a:t> do </a:t>
            </a:r>
            <a:r>
              <a:rPr lang="en-US" sz="4000" b="1" dirty="0" err="1">
                <a:latin typeface="Times New Roman" panose="02020603050405020304" pitchFamily="18" charset="0"/>
                <a:cs typeface="Times New Roman" panose="02020603050405020304" pitchFamily="18" charset="0"/>
              </a:rPr>
              <a:t>và</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nhu</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cầu</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mở</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mang</a:t>
            </a:r>
            <a:r>
              <a:rPr lang="en-US" sz="4000" b="1" dirty="0">
                <a:latin typeface="Times New Roman" panose="02020603050405020304" pitchFamily="18" charset="0"/>
                <a:cs typeface="Times New Roman" panose="02020603050405020304" pitchFamily="18" charset="0"/>
              </a:rPr>
              <a:t> tri </a:t>
            </a:r>
            <a:r>
              <a:rPr lang="en-US" sz="4000" b="1" dirty="0" err="1">
                <a:latin typeface="Times New Roman" panose="02020603050405020304" pitchFamily="18" charset="0"/>
                <a:cs typeface="Times New Roman" panose="02020603050405020304" pitchFamily="18" charset="0"/>
              </a:rPr>
              <a:t>thức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cho</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mọi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người</a:t>
            </a:r>
            <a:r>
              <a:rPr lang="en-US" sz="4000" b="1" dirty="0">
                <a:latin typeface="Times New Roman" panose="02020603050405020304" pitchFamily="18" charset="0"/>
                <a:cs typeface="Times New Roman" panose="02020603050405020304" pitchFamily="18" charset="0"/>
              </a:rPr>
              <a:t> ( </a:t>
            </a:r>
            <a:r>
              <a:rPr lang="en-US" sz="4000" b="1" dirty="0" err="1">
                <a:latin typeface="Times New Roman" panose="02020603050405020304" pitchFamily="18" charset="0"/>
                <a:cs typeface="Times New Roman" panose="02020603050405020304" pitchFamily="18" charset="0"/>
              </a:rPr>
              <a:t>Các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trường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Đại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học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lớn</a:t>
            </a:r>
            <a:r>
              <a:rPr lang="en-US" sz="4000" b="1" dirty="0">
                <a:latin typeface="Times New Roman" panose="02020603050405020304" pitchFamily="18" charset="0"/>
                <a:cs typeface="Times New Roman" panose="02020603050405020304" pitchFamily="18" charset="0"/>
              </a:rPr>
              <a:t> ở </a:t>
            </a:r>
            <a:r>
              <a:rPr lang="en-US" sz="4000" b="1" dirty="0" err="1">
                <a:latin typeface="Times New Roman" panose="02020603050405020304" pitchFamily="18" charset="0"/>
                <a:cs typeface="Times New Roman" panose="02020603050405020304" pitchFamily="18" charset="0"/>
              </a:rPr>
              <a:t>Tây</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Âu</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hình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thành</a:t>
            </a:r>
            <a:r>
              <a:rPr lang="en-US" sz="4000" b="1" dirty="0">
                <a:latin typeface="Times New Roman" panose="02020603050405020304" pitchFamily="18" charset="0"/>
                <a:cs typeface="Times New Roman" panose="02020603050405020304" pitchFamily="18" charset="0"/>
              </a:rPr>
              <a:t>)</a:t>
            </a:r>
          </a:p>
          <a:p>
            <a:pPr marL="0" indent="0">
              <a:buNone/>
            </a:pP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Trở</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thành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trung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tâm</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kinh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tế</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văn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hóa</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của</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Tây</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Âu</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như</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Luân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Đôn</a:t>
            </a:r>
            <a:r>
              <a:rPr lang="en-US" sz="4000" b="1" dirty="0">
                <a:latin typeface="Times New Roman" panose="02020603050405020304" pitchFamily="18" charset="0"/>
                <a:cs typeface="Times New Roman" panose="02020603050405020304" pitchFamily="18" charset="0"/>
              </a:rPr>
              <a:t> (Anh), Pa-</a:t>
            </a:r>
            <a:r>
              <a:rPr lang="en-US" sz="4000" b="1" dirty="0" err="1">
                <a:latin typeface="Times New Roman" panose="02020603050405020304" pitchFamily="18" charset="0"/>
                <a:cs typeface="Times New Roman" panose="02020603050405020304" pitchFamily="18" charset="0"/>
              </a:rPr>
              <a:t>ri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Pháp</a:t>
            </a:r>
            <a:r>
              <a:rPr lang="en-US" sz="4000" b="1" dirty="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5249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ấu chỉ và công dụng của nhà thờ Công giá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04503"/>
            <a:ext cx="11862254" cy="6557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96583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9455AB1-2C2C-675F-B5AD-1317339C156C}"/>
              </a:ext>
            </a:extLst>
          </p:cNvPr>
          <p:cNvSpPr txBox="1"/>
          <p:nvPr/>
        </p:nvSpPr>
        <p:spPr>
          <a:xfrm>
            <a:off x="513806" y="87086"/>
            <a:ext cx="10119360" cy="923330"/>
          </a:xfrm>
          <a:prstGeom prst="rect">
            <a:avLst/>
          </a:prstGeom>
          <a:noFill/>
        </p:spPr>
        <p:txBody>
          <a:bodyPr wrap="square">
            <a:spAutoFit/>
          </a:bodyPr>
          <a:lstStyle/>
          <a:p>
            <a:pPr marL="457200" algn="ctr">
              <a:lnSpc>
                <a:spcPct val="150000"/>
              </a:lnSpc>
            </a:pPr>
            <a:r>
              <a:rPr lang="vi-VN" sz="1800" b="1" dirty="0">
                <a:solidFill>
                  <a:srgbClr val="0070C0"/>
                </a:solidFill>
                <a:effectLst/>
                <a:latin typeface="Times New Roman" panose="02020603050405020304" pitchFamily="18" charset="0"/>
                <a:ea typeface="Times New Roman" panose="02020603050405020304" pitchFamily="18" charset="0"/>
              </a:rPr>
              <a:t>Bài 1</a:t>
            </a:r>
            <a:endParaRPr lang="en-US" sz="1400" dirty="0">
              <a:effectLst/>
              <a:latin typeface="Times New Roman" panose="02020603050405020304" pitchFamily="18" charset="0"/>
              <a:ea typeface="Times New Roman" panose="02020603050405020304" pitchFamily="18" charset="0"/>
            </a:endParaRPr>
          </a:p>
          <a:p>
            <a:pPr marL="457200" algn="ctr">
              <a:lnSpc>
                <a:spcPct val="150000"/>
              </a:lnSpc>
            </a:pPr>
            <a:r>
              <a:rPr lang="en-US" sz="1800" b="1" dirty="0">
                <a:solidFill>
                  <a:srgbClr val="0070C0"/>
                </a:solidFill>
                <a:effectLst/>
                <a:latin typeface="Times New Roman" panose="02020603050405020304" pitchFamily="18" charset="0"/>
                <a:ea typeface="Times New Roman" panose="02020603050405020304" pitchFamily="18" charset="0"/>
              </a:rPr>
              <a:t>QUÁ TRÌNH HÌNH THÀNH VÀ PHÁT TRIỂN CHẾ ĐỘ PHONG KIẾN Ở TÂY ÂU</a:t>
            </a:r>
            <a:endParaRPr lang="en-US" sz="1400" dirty="0">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D99CFB5E-8EFB-990E-B022-AFCBE756EFC8}"/>
              </a:ext>
            </a:extLst>
          </p:cNvPr>
          <p:cNvSpPr txBox="1"/>
          <p:nvPr/>
        </p:nvSpPr>
        <p:spPr>
          <a:xfrm>
            <a:off x="104615" y="1010416"/>
            <a:ext cx="10180207" cy="461665"/>
          </a:xfrm>
          <a:prstGeom prst="rect">
            <a:avLst/>
          </a:prstGeom>
          <a:noFill/>
        </p:spPr>
        <p:txBody>
          <a:bodyPr wrap="square">
            <a:spAutoFit/>
          </a:bodyPr>
          <a:lstStyle/>
          <a:p>
            <a:r>
              <a:rPr lang="en-US" sz="2400" b="1" dirty="0">
                <a:solidFill>
                  <a:srgbClr val="FF0000"/>
                </a:solidFill>
                <a:latin typeface="Times New Roman" panose="02020603050405020304" pitchFamily="18" charset="0"/>
                <a:ea typeface="Times New Roman" panose="02020603050405020304" pitchFamily="18" charset="0"/>
              </a:rPr>
              <a:t>4</a:t>
            </a:r>
            <a:r>
              <a:rPr lang="vi-VN" sz="2400" b="1" dirty="0">
                <a:solidFill>
                  <a:srgbClr val="FF0000"/>
                </a:solidFill>
                <a:effectLst/>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Sự</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ra</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đời</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của</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Thiên</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chúa</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giáo</a:t>
            </a:r>
            <a:r>
              <a:rPr lang="en-US" sz="2400" b="1" dirty="0">
                <a:solidFill>
                  <a:srgbClr val="FF0000"/>
                </a:solidFill>
                <a:latin typeface="Times New Roman" panose="02020603050405020304" pitchFamily="18" charset="0"/>
                <a:ea typeface="Times New Roman" panose="02020603050405020304" pitchFamily="18" charset="0"/>
              </a:rPr>
              <a:t>:</a:t>
            </a:r>
            <a:endParaRPr lang="en-US" sz="2400" dirty="0">
              <a:solidFill>
                <a:srgbClr val="FF0000"/>
              </a:solidFill>
            </a:endParaRPr>
          </a:p>
        </p:txBody>
      </p:sp>
      <p:sp>
        <p:nvSpPr>
          <p:cNvPr id="5" name="Flowchart: Sequential Access Storage 4">
            <a:extLst>
              <a:ext uri="{FF2B5EF4-FFF2-40B4-BE49-F238E27FC236}">
                <a16:creationId xmlns:a16="http://schemas.microsoft.com/office/drawing/2014/main" id="{C0E7302D-B84C-4A0F-A9E1-6C69CBE7C455}"/>
              </a:ext>
            </a:extLst>
          </p:cNvPr>
          <p:cNvSpPr/>
          <p:nvPr/>
        </p:nvSpPr>
        <p:spPr>
          <a:xfrm>
            <a:off x="435429" y="1472081"/>
            <a:ext cx="11512731" cy="5137725"/>
          </a:xfrm>
          <a:prstGeom prst="flowChartMagneticTape">
            <a:avLst/>
          </a:prstGeom>
          <a:solidFill>
            <a:srgbClr val="FFEF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Nêu</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vài</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nét</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sơ</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lược</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về</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sự</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ra</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đời</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của</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đạo</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Thiên</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Chúa</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giáo</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theo</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các</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gợi</a:t>
            </a:r>
            <a:r>
              <a:rPr lang="en-US" sz="3600" b="1" dirty="0">
                <a:solidFill>
                  <a:schemeClr val="tx1"/>
                </a:solidFill>
                <a:latin typeface="Times New Roman" panose="02020603050405020304" pitchFamily="18" charset="0"/>
                <a:cs typeface="Times New Roman" panose="02020603050405020304" pitchFamily="18" charset="0"/>
              </a:rPr>
              <a:t> ý </a:t>
            </a:r>
            <a:r>
              <a:rPr lang="en-US" sz="3600" b="1" dirty="0" err="1">
                <a:solidFill>
                  <a:schemeClr val="tx1"/>
                </a:solidFill>
                <a:latin typeface="Times New Roman" panose="02020603050405020304" pitchFamily="18" charset="0"/>
                <a:cs typeface="Times New Roman" panose="02020603050405020304" pitchFamily="18" charset="0"/>
              </a:rPr>
              <a:t>sau</a:t>
            </a:r>
            <a:r>
              <a:rPr lang="en-US" sz="3600" b="1" dirty="0">
                <a:solidFill>
                  <a:schemeClr val="tx1"/>
                </a:solidFill>
                <a:latin typeface="Times New Roman" panose="02020603050405020304" pitchFamily="18" charset="0"/>
                <a:cs typeface="Times New Roman" panose="02020603050405020304" pitchFamily="18" charset="0"/>
              </a:rPr>
              <a:t>:</a:t>
            </a:r>
          </a:p>
          <a:p>
            <a:pPr marL="342900" indent="-342900">
              <a:buFontTx/>
              <a:buChar char="-"/>
            </a:pPr>
            <a:r>
              <a:rPr lang="en-US" sz="3600" b="1" dirty="0" err="1">
                <a:solidFill>
                  <a:schemeClr val="tx1"/>
                </a:solidFill>
                <a:latin typeface="Times New Roman" panose="02020603050405020304" pitchFamily="18" charset="0"/>
                <a:cs typeface="Times New Roman" panose="02020603050405020304" pitchFamily="18" charset="0"/>
              </a:rPr>
              <a:t>Thời</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gian</a:t>
            </a:r>
            <a:r>
              <a:rPr lang="en-US" sz="3600" b="1" dirty="0">
                <a:solidFill>
                  <a:schemeClr val="tx1"/>
                </a:solidFill>
                <a:latin typeface="Times New Roman" panose="02020603050405020304" pitchFamily="18" charset="0"/>
                <a:cs typeface="Times New Roman" panose="02020603050405020304" pitchFamily="18" charset="0"/>
              </a:rPr>
              <a:t>:</a:t>
            </a:r>
          </a:p>
          <a:p>
            <a:pPr marL="342900" indent="-342900">
              <a:buFontTx/>
              <a:buChar char="-"/>
            </a:pPr>
            <a:r>
              <a:rPr lang="en-US" sz="3600" b="1" dirty="0" err="1">
                <a:solidFill>
                  <a:schemeClr val="tx1"/>
                </a:solidFill>
                <a:latin typeface="Times New Roman" panose="02020603050405020304" pitchFamily="18" charset="0"/>
                <a:cs typeface="Times New Roman" panose="02020603050405020304" pitchFamily="18" charset="0"/>
              </a:rPr>
              <a:t>Địa</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điểm</a:t>
            </a:r>
            <a:r>
              <a:rPr lang="en-US" sz="3600" b="1" dirty="0">
                <a:solidFill>
                  <a:schemeClr val="tx1"/>
                </a:solidFill>
                <a:latin typeface="Times New Roman" panose="02020603050405020304" pitchFamily="18" charset="0"/>
                <a:cs typeface="Times New Roman" panose="02020603050405020304" pitchFamily="18" charset="0"/>
              </a:rPr>
              <a:t>:</a:t>
            </a:r>
          </a:p>
          <a:p>
            <a:pPr marL="342900" indent="-342900">
              <a:buFontTx/>
              <a:buChar char="-"/>
            </a:pPr>
            <a:r>
              <a:rPr lang="en-US" sz="3600" b="1" dirty="0" err="1">
                <a:solidFill>
                  <a:schemeClr val="tx1"/>
                </a:solidFill>
                <a:latin typeface="Times New Roman" panose="02020603050405020304" pitchFamily="18" charset="0"/>
                <a:cs typeface="Times New Roman" panose="02020603050405020304" pitchFamily="18" charset="0"/>
              </a:rPr>
              <a:t>Nguồn</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gốc</a:t>
            </a:r>
            <a:r>
              <a:rPr lang="en-US" sz="3600" b="1" dirty="0">
                <a:solidFill>
                  <a:schemeClr val="tx1"/>
                </a:solidFill>
                <a:latin typeface="Times New Roman" panose="02020603050405020304" pitchFamily="18" charset="0"/>
                <a:cs typeface="Times New Roman" panose="02020603050405020304" pitchFamily="18" charset="0"/>
              </a:rPr>
              <a:t>:</a:t>
            </a:r>
          </a:p>
          <a:p>
            <a:pPr marL="342900" indent="-342900">
              <a:buFontTx/>
              <a:buChar char="-"/>
            </a:pPr>
            <a:r>
              <a:rPr lang="en-US" sz="3600" b="1" dirty="0" err="1">
                <a:solidFill>
                  <a:schemeClr val="tx1"/>
                </a:solidFill>
                <a:latin typeface="Times New Roman" panose="02020603050405020304" pitchFamily="18" charset="0"/>
                <a:cs typeface="Times New Roman" panose="02020603050405020304" pitchFamily="18" charset="0"/>
              </a:rPr>
              <a:t>Quá</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trình</a:t>
            </a:r>
            <a:r>
              <a:rPr lang="en-US" sz="3600" b="1" dirty="0">
                <a:solidFill>
                  <a:schemeClr val="tx1"/>
                </a:solidFill>
                <a:latin typeface="Times New Roman" panose="02020603050405020304" pitchFamily="18" charset="0"/>
                <a:cs typeface="Times New Roman" panose="02020603050405020304" pitchFamily="18" charset="0"/>
              </a:rPr>
              <a:t>:</a:t>
            </a:r>
          </a:p>
          <a:p>
            <a:pPr marL="342900" indent="-342900">
              <a:buFontTx/>
              <a:buChar char="-"/>
            </a:pPr>
            <a:r>
              <a:rPr lang="en-US" sz="3600" b="1" dirty="0" err="1">
                <a:solidFill>
                  <a:schemeClr val="tx1"/>
                </a:solidFill>
                <a:latin typeface="Times New Roman" panose="02020603050405020304" pitchFamily="18" charset="0"/>
                <a:cs typeface="Times New Roman" panose="02020603050405020304" pitchFamily="18" charset="0"/>
              </a:rPr>
              <a:t>Người</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đứng</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đầu</a:t>
            </a:r>
            <a:r>
              <a:rPr lang="en-US" sz="3600" b="1" dirty="0">
                <a:solidFill>
                  <a:schemeClr val="tx1"/>
                </a:solidFill>
                <a:latin typeface="Times New Roman" panose="02020603050405020304" pitchFamily="18" charset="0"/>
                <a:cs typeface="Times New Roman" panose="02020603050405020304" pitchFamily="18" charset="0"/>
              </a:rPr>
              <a:t>:</a:t>
            </a:r>
          </a:p>
          <a:p>
            <a:pPr marL="342900" indent="-342900">
              <a:buFontTx/>
              <a:buChar char="-"/>
            </a:pPr>
            <a:r>
              <a:rPr lang="en-US" sz="3600" b="1" dirty="0" err="1">
                <a:solidFill>
                  <a:schemeClr val="tx1"/>
                </a:solidFill>
                <a:latin typeface="Times New Roman" panose="02020603050405020304" pitchFamily="18" charset="0"/>
                <a:cs typeface="Times New Roman" panose="02020603050405020304" pitchFamily="18" charset="0"/>
              </a:rPr>
              <a:t>Nơi</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sinh</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hoạt</a:t>
            </a:r>
            <a:r>
              <a:rPr lang="en-US" sz="3600" b="1"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6402832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692" name="Group 12"/>
          <p:cNvGrpSpPr>
            <a:grpSpLocks/>
          </p:cNvGrpSpPr>
          <p:nvPr/>
        </p:nvGrpSpPr>
        <p:grpSpPr bwMode="auto">
          <a:xfrm>
            <a:off x="1752600" y="2209800"/>
            <a:ext cx="609600" cy="609600"/>
            <a:chOff x="144" y="960"/>
            <a:chExt cx="384" cy="384"/>
          </a:xfrm>
        </p:grpSpPr>
        <p:pic>
          <p:nvPicPr>
            <p:cNvPr id="71693" name="Picture 13" descr="bullet20"/>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44" y="960"/>
              <a:ext cx="384" cy="384"/>
            </a:xfrm>
            <a:prstGeom prst="rect">
              <a:avLst/>
            </a:prstGeom>
            <a:noFill/>
            <a:extLst>
              <a:ext uri="{909E8E84-426E-40DD-AFC4-6F175D3DCCD1}">
                <a14:hiddenFill xmlns:a14="http://schemas.microsoft.com/office/drawing/2010/main">
                  <a:solidFill>
                    <a:srgbClr val="FFFFFF"/>
                  </a:solidFill>
                </a14:hiddenFill>
              </a:ext>
            </a:extLst>
          </p:spPr>
        </p:pic>
        <p:sp>
          <p:nvSpPr>
            <p:cNvPr id="71694" name="Text Box 14"/>
            <p:cNvSpPr txBox="1">
              <a:spLocks noChangeArrowheads="1"/>
            </p:cNvSpPr>
            <p:nvPr/>
          </p:nvSpPr>
          <p:spPr bwMode="auto">
            <a:xfrm>
              <a:off x="192" y="1008"/>
              <a:ext cx="21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solidFill>
                    <a:schemeClr val="bg1"/>
                  </a:solidFill>
                  <a:latin typeface="Arial" charset="0"/>
                </a:rPr>
                <a:t>A</a:t>
              </a:r>
            </a:p>
          </p:txBody>
        </p:sp>
      </p:grpSp>
      <p:grpSp>
        <p:nvGrpSpPr>
          <p:cNvPr id="71695" name="Group 15"/>
          <p:cNvGrpSpPr>
            <a:grpSpLocks/>
          </p:cNvGrpSpPr>
          <p:nvPr/>
        </p:nvGrpSpPr>
        <p:grpSpPr bwMode="auto">
          <a:xfrm>
            <a:off x="1752600" y="3276600"/>
            <a:ext cx="609600" cy="609600"/>
            <a:chOff x="144" y="2016"/>
            <a:chExt cx="384" cy="384"/>
          </a:xfrm>
        </p:grpSpPr>
        <p:pic>
          <p:nvPicPr>
            <p:cNvPr id="71696" name="Picture 16" descr="bullet20"/>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44" y="2016"/>
              <a:ext cx="384" cy="384"/>
            </a:xfrm>
            <a:prstGeom prst="rect">
              <a:avLst/>
            </a:prstGeom>
            <a:noFill/>
            <a:extLst>
              <a:ext uri="{909E8E84-426E-40DD-AFC4-6F175D3DCCD1}">
                <a14:hiddenFill xmlns:a14="http://schemas.microsoft.com/office/drawing/2010/main">
                  <a:solidFill>
                    <a:srgbClr val="FFFFFF"/>
                  </a:solidFill>
                </a14:hiddenFill>
              </a:ext>
            </a:extLst>
          </p:spPr>
        </p:pic>
        <p:sp>
          <p:nvSpPr>
            <p:cNvPr id="71697" name="Text Box 17"/>
            <p:cNvSpPr txBox="1">
              <a:spLocks noChangeArrowheads="1"/>
            </p:cNvSpPr>
            <p:nvPr/>
          </p:nvSpPr>
          <p:spPr bwMode="auto">
            <a:xfrm>
              <a:off x="192" y="2064"/>
              <a:ext cx="21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solidFill>
                    <a:schemeClr val="bg1"/>
                  </a:solidFill>
                  <a:latin typeface="Arial" charset="0"/>
                </a:rPr>
                <a:t>B</a:t>
              </a:r>
            </a:p>
          </p:txBody>
        </p:sp>
      </p:grpSp>
      <p:grpSp>
        <p:nvGrpSpPr>
          <p:cNvPr id="71698" name="Group 18"/>
          <p:cNvGrpSpPr>
            <a:grpSpLocks/>
          </p:cNvGrpSpPr>
          <p:nvPr/>
        </p:nvGrpSpPr>
        <p:grpSpPr bwMode="auto">
          <a:xfrm>
            <a:off x="1752600" y="4343400"/>
            <a:ext cx="609600" cy="609600"/>
            <a:chOff x="144" y="2544"/>
            <a:chExt cx="384" cy="384"/>
          </a:xfrm>
        </p:grpSpPr>
        <p:pic>
          <p:nvPicPr>
            <p:cNvPr id="71699" name="Picture 19" descr="bullet20"/>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44" y="2544"/>
              <a:ext cx="384" cy="384"/>
            </a:xfrm>
            <a:prstGeom prst="rect">
              <a:avLst/>
            </a:prstGeom>
            <a:noFill/>
            <a:extLst>
              <a:ext uri="{909E8E84-426E-40DD-AFC4-6F175D3DCCD1}">
                <a14:hiddenFill xmlns:a14="http://schemas.microsoft.com/office/drawing/2010/main">
                  <a:solidFill>
                    <a:srgbClr val="FFFFFF"/>
                  </a:solidFill>
                </a14:hiddenFill>
              </a:ext>
            </a:extLst>
          </p:spPr>
        </p:pic>
        <p:sp>
          <p:nvSpPr>
            <p:cNvPr id="71700" name="Text Box 20"/>
            <p:cNvSpPr txBox="1">
              <a:spLocks noChangeArrowheads="1"/>
            </p:cNvSpPr>
            <p:nvPr/>
          </p:nvSpPr>
          <p:spPr bwMode="auto">
            <a:xfrm>
              <a:off x="192" y="2592"/>
              <a:ext cx="221"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solidFill>
                    <a:schemeClr val="bg1"/>
                  </a:solidFill>
                  <a:latin typeface="Arial" charset="0"/>
                </a:rPr>
                <a:t>C</a:t>
              </a:r>
            </a:p>
          </p:txBody>
        </p:sp>
      </p:grpSp>
      <p:grpSp>
        <p:nvGrpSpPr>
          <p:cNvPr id="71701" name="Group 21"/>
          <p:cNvGrpSpPr>
            <a:grpSpLocks/>
          </p:cNvGrpSpPr>
          <p:nvPr/>
        </p:nvGrpSpPr>
        <p:grpSpPr bwMode="auto">
          <a:xfrm>
            <a:off x="7620000" y="5943600"/>
            <a:ext cx="3048000" cy="685800"/>
            <a:chOff x="3840" y="3744"/>
            <a:chExt cx="1920" cy="432"/>
          </a:xfrm>
        </p:grpSpPr>
        <p:sp>
          <p:nvSpPr>
            <p:cNvPr id="71702" name="Oval 22" descr="Stationery"/>
            <p:cNvSpPr>
              <a:spLocks noChangeArrowheads="1"/>
            </p:cNvSpPr>
            <p:nvPr/>
          </p:nvSpPr>
          <p:spPr bwMode="auto">
            <a:xfrm>
              <a:off x="3840" y="3744"/>
              <a:ext cx="1344" cy="432"/>
            </a:xfrm>
            <a:prstGeom prst="ellipse">
              <a:avLst/>
            </a:prstGeom>
            <a:blipFill dpi="0" rotWithShape="1">
              <a:blip r:embed="rId7"/>
              <a:srcRect/>
              <a:tile tx="0" ty="0" sx="100000" sy="100000" flip="none" algn="tl"/>
            </a:blip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solidFill>
                    <a:srgbClr val="3333FF"/>
                  </a:solidFill>
                </a:rPr>
                <a:t>Sai rồi!</a:t>
              </a:r>
            </a:p>
          </p:txBody>
        </p:sp>
        <p:pic>
          <p:nvPicPr>
            <p:cNvPr id="71703" name="Picture 23" descr="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5100" y="3840"/>
              <a:ext cx="660" cy="31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1704" name="Group 24"/>
          <p:cNvGrpSpPr>
            <a:grpSpLocks/>
          </p:cNvGrpSpPr>
          <p:nvPr/>
        </p:nvGrpSpPr>
        <p:grpSpPr bwMode="auto">
          <a:xfrm>
            <a:off x="3505200" y="6172200"/>
            <a:ext cx="4629150" cy="685800"/>
            <a:chOff x="288" y="3168"/>
            <a:chExt cx="2916" cy="432"/>
          </a:xfrm>
        </p:grpSpPr>
        <p:sp>
          <p:nvSpPr>
            <p:cNvPr id="71705" name="Oval 25" descr="Bouquet"/>
            <p:cNvSpPr>
              <a:spLocks noChangeArrowheads="1"/>
            </p:cNvSpPr>
            <p:nvPr/>
          </p:nvSpPr>
          <p:spPr bwMode="auto">
            <a:xfrm>
              <a:off x="288" y="3168"/>
              <a:ext cx="2352" cy="432"/>
            </a:xfrm>
            <a:prstGeom prst="ellipse">
              <a:avLst/>
            </a:prstGeom>
            <a:blipFill dpi="0" rotWithShape="1">
              <a:blip r:embed="rId9"/>
              <a:srcRect/>
              <a:tile tx="0" ty="0" sx="100000" sy="100000" flip="none" algn="tl"/>
            </a:blipFill>
            <a:ln w="9525">
              <a:solidFill>
                <a:srgbClr val="CC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solidFill>
                    <a:srgbClr val="FF0000"/>
                  </a:solidFill>
                </a:rPr>
                <a:t>Thử lại lần nữa xem!</a:t>
              </a:r>
            </a:p>
          </p:txBody>
        </p:sp>
        <p:pic>
          <p:nvPicPr>
            <p:cNvPr id="71706" name="Picture 26" descr="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2544" y="3264"/>
              <a:ext cx="660" cy="31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1707" name="Group 27"/>
          <p:cNvGrpSpPr>
            <a:grpSpLocks/>
          </p:cNvGrpSpPr>
          <p:nvPr/>
        </p:nvGrpSpPr>
        <p:grpSpPr bwMode="auto">
          <a:xfrm>
            <a:off x="4953000" y="6019800"/>
            <a:ext cx="3733800" cy="838200"/>
            <a:chOff x="2352" y="2496"/>
            <a:chExt cx="2352" cy="528"/>
          </a:xfrm>
        </p:grpSpPr>
        <p:sp>
          <p:nvSpPr>
            <p:cNvPr id="71708" name="Oval 28" descr="Water droplets"/>
            <p:cNvSpPr>
              <a:spLocks noChangeArrowheads="1"/>
            </p:cNvSpPr>
            <p:nvPr/>
          </p:nvSpPr>
          <p:spPr bwMode="auto">
            <a:xfrm>
              <a:off x="2352" y="2640"/>
              <a:ext cx="1824" cy="384"/>
            </a:xfrm>
            <a:prstGeom prst="ellipse">
              <a:avLst/>
            </a:prstGeom>
            <a:blipFill dpi="0" rotWithShape="1">
              <a:blip r:embed="rId10"/>
              <a:srcRect/>
              <a:tile tx="0" ty="0" sx="100000" sy="100000" flip="none" algn="tl"/>
            </a:blip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solidFill>
                    <a:srgbClr val="FF0066"/>
                  </a:solidFill>
                </a:rPr>
                <a:t>Chúc mừng bạn!</a:t>
              </a:r>
            </a:p>
          </p:txBody>
        </p:sp>
        <p:pic>
          <p:nvPicPr>
            <p:cNvPr id="71709" name="Picture 29" descr="6"/>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4128" y="2496"/>
              <a:ext cx="576" cy="488"/>
            </a:xfrm>
            <a:prstGeom prst="rect">
              <a:avLst/>
            </a:prstGeom>
            <a:noFill/>
            <a:extLst>
              <a:ext uri="{909E8E84-426E-40DD-AFC4-6F175D3DCCD1}">
                <a14:hiddenFill xmlns:a14="http://schemas.microsoft.com/office/drawing/2010/main">
                  <a:solidFill>
                    <a:srgbClr val="FFFFFF"/>
                  </a:solidFill>
                </a14:hiddenFill>
              </a:ext>
            </a:extLst>
          </p:spPr>
        </p:pic>
      </p:grpSp>
      <p:sp>
        <p:nvSpPr>
          <p:cNvPr id="71711" name="Text Box 31"/>
          <p:cNvSpPr txBox="1">
            <a:spLocks noChangeArrowheads="1"/>
          </p:cNvSpPr>
          <p:nvPr/>
        </p:nvSpPr>
        <p:spPr bwMode="auto">
          <a:xfrm>
            <a:off x="3352800" y="304801"/>
            <a:ext cx="5181600" cy="519113"/>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800" b="1" dirty="0">
                <a:solidFill>
                  <a:srgbClr val="FF0000"/>
                </a:solidFill>
                <a:latin typeface="Times New Roman" pitchFamily="18" charset="0"/>
                <a:cs typeface="Times New Roman" pitchFamily="18" charset="0"/>
              </a:rPr>
              <a:t>LUYỆN TẬP</a:t>
            </a:r>
            <a:endParaRPr lang="en-US" sz="2800" b="1" dirty="0">
              <a:solidFill>
                <a:srgbClr val="FF9900"/>
              </a:solidFill>
              <a:latin typeface="Times New Roman" pitchFamily="18" charset="0"/>
              <a:cs typeface="Times New Roman" pitchFamily="18" charset="0"/>
            </a:endParaRPr>
          </a:p>
        </p:txBody>
      </p:sp>
      <p:sp>
        <p:nvSpPr>
          <p:cNvPr id="71714" name="Rectangle 34"/>
          <p:cNvSpPr>
            <a:spLocks noChangeArrowheads="1"/>
          </p:cNvSpPr>
          <p:nvPr/>
        </p:nvSpPr>
        <p:spPr bwMode="auto">
          <a:xfrm>
            <a:off x="2667001" y="2286000"/>
            <a:ext cx="276550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dirty="0" err="1">
                <a:solidFill>
                  <a:srgbClr val="0000FF"/>
                </a:solidFill>
                <a:latin typeface="Times New Roman" pitchFamily="18" charset="0"/>
                <a:cs typeface="Times New Roman" pitchFamily="18" charset="0"/>
              </a:rPr>
              <a:t>Lãnh</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chúa</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và</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nông</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dân</a:t>
            </a:r>
            <a:endParaRPr lang="en-US" sz="2000" b="1" dirty="0">
              <a:solidFill>
                <a:srgbClr val="0000FF"/>
              </a:solidFill>
              <a:latin typeface="Times New Roman" pitchFamily="18" charset="0"/>
              <a:cs typeface="Times New Roman" pitchFamily="18" charset="0"/>
            </a:endParaRPr>
          </a:p>
        </p:txBody>
      </p:sp>
      <p:sp>
        <p:nvSpPr>
          <p:cNvPr id="71715" name="Rectangle 35"/>
          <p:cNvSpPr>
            <a:spLocks noChangeArrowheads="1"/>
          </p:cNvSpPr>
          <p:nvPr/>
        </p:nvSpPr>
        <p:spPr bwMode="auto">
          <a:xfrm>
            <a:off x="2590801" y="3352800"/>
            <a:ext cx="268695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Lãnh</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chúa</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và</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nông</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nô</a:t>
            </a:r>
            <a:endParaRPr lang="en-US" sz="2000" b="1" dirty="0">
              <a:solidFill>
                <a:srgbClr val="0000FF"/>
              </a:solidFill>
              <a:latin typeface="Times New Roman" pitchFamily="18" charset="0"/>
              <a:cs typeface="Times New Roman" pitchFamily="18" charset="0"/>
            </a:endParaRPr>
          </a:p>
        </p:txBody>
      </p:sp>
      <p:sp>
        <p:nvSpPr>
          <p:cNvPr id="71716" name="Rectangle 36"/>
          <p:cNvSpPr>
            <a:spLocks noChangeArrowheads="1"/>
          </p:cNvSpPr>
          <p:nvPr/>
        </p:nvSpPr>
        <p:spPr bwMode="auto">
          <a:xfrm>
            <a:off x="2743200" y="4419600"/>
            <a:ext cx="312777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dirty="0" err="1">
                <a:solidFill>
                  <a:srgbClr val="0000FF"/>
                </a:solidFill>
                <a:latin typeface="Times New Roman" pitchFamily="18" charset="0"/>
                <a:cs typeface="Times New Roman" pitchFamily="18" charset="0"/>
              </a:rPr>
              <a:t>Lãnh</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chúa</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và</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thợ</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thủ</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công</a:t>
            </a:r>
            <a:endParaRPr lang="en-US" sz="2000" b="1" dirty="0">
              <a:solidFill>
                <a:srgbClr val="0000FF"/>
              </a:solidFill>
              <a:latin typeface="Times New Roman" pitchFamily="18" charset="0"/>
              <a:cs typeface="Times New Roman" pitchFamily="18" charset="0"/>
            </a:endParaRPr>
          </a:p>
        </p:txBody>
      </p:sp>
      <p:sp>
        <p:nvSpPr>
          <p:cNvPr id="71717" name="Rectangle 37"/>
          <p:cNvSpPr>
            <a:spLocks noChangeArrowheads="1"/>
          </p:cNvSpPr>
          <p:nvPr/>
        </p:nvSpPr>
        <p:spPr bwMode="auto">
          <a:xfrm>
            <a:off x="1828801" y="1157844"/>
            <a:ext cx="8315325" cy="1015663"/>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dirty="0" err="1">
                <a:solidFill>
                  <a:srgbClr val="FF0000"/>
                </a:solidFill>
                <a:latin typeface="Times New Roman" pitchFamily="18" charset="0"/>
                <a:cs typeface="Times New Roman" pitchFamily="18" charset="0"/>
              </a:rPr>
              <a:t>Câu</a:t>
            </a:r>
            <a:r>
              <a:rPr lang="en-US" sz="2400" b="1" dirty="0">
                <a:solidFill>
                  <a:srgbClr val="FF0000"/>
                </a:solidFill>
                <a:latin typeface="Times New Roman" pitchFamily="18" charset="0"/>
                <a:cs typeface="Times New Roman" pitchFamily="18" charset="0"/>
              </a:rPr>
              <a:t> 1: </a:t>
            </a:r>
            <a:r>
              <a:rPr lang="en-GB" sz="2400" b="1" dirty="0">
                <a:solidFill>
                  <a:srgbClr val="FF0000"/>
                </a:solidFill>
                <a:latin typeface="Times New Roman" panose="02020603050405020304" pitchFamily="18" charset="0"/>
                <a:cs typeface="Times New Roman" panose="02020603050405020304" pitchFamily="18" charset="0"/>
              </a:rPr>
              <a:t>Hai </a:t>
            </a:r>
            <a:r>
              <a:rPr lang="en-GB" sz="2400" b="1" dirty="0" err="1">
                <a:solidFill>
                  <a:srgbClr val="FF0000"/>
                </a:solidFill>
                <a:latin typeface="Times New Roman" panose="02020603050405020304" pitchFamily="18" charset="0"/>
                <a:cs typeface="Times New Roman" panose="02020603050405020304" pitchFamily="18" charset="0"/>
              </a:rPr>
              <a:t>giai</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cấp</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cơ</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bản</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trong</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lãnh</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địa</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phong</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kiến</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là</a:t>
            </a:r>
            <a:endParaRPr lang="en-GB" sz="2400" b="1" dirty="0">
              <a:solidFill>
                <a:srgbClr val="FF0000"/>
              </a:solidFill>
              <a:latin typeface="Times New Roman" panose="02020603050405020304" pitchFamily="18" charset="0"/>
              <a:cs typeface="Times New Roman" panose="02020603050405020304" pitchFamily="18" charset="0"/>
            </a:endParaRPr>
          </a:p>
          <a:p>
            <a:pPr>
              <a:spcBef>
                <a:spcPct val="50000"/>
              </a:spcBef>
            </a:pPr>
            <a:r>
              <a:rPr lang="en-US" sz="2400" b="1" dirty="0">
                <a:solidFill>
                  <a:srgbClr val="FF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8582730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1692"/>
                    </p:tgtEl>
                  </p:cond>
                </p:stCondLst>
                <p:endSync evt="end" delay="0">
                  <p:rtn val="all"/>
                </p:endSync>
                <p:childTnLst>
                  <p:par>
                    <p:cTn id="3" fill="hold" nodeType="clickPar">
                      <p:stCondLst>
                        <p:cond delay="0"/>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71701"/>
                                        </p:tgtEl>
                                        <p:attrNameLst>
                                          <p:attrName>style.visibility</p:attrName>
                                        </p:attrNameLst>
                                      </p:cBhvr>
                                      <p:to>
                                        <p:strVal val="visible"/>
                                      </p:to>
                                    </p:set>
                                    <p:animEffect transition="in" filter="fade">
                                      <p:cBhvr>
                                        <p:cTn id="7" dur="800" decel="100000"/>
                                        <p:tgtEl>
                                          <p:spTgt spid="71701"/>
                                        </p:tgtEl>
                                      </p:cBhvr>
                                    </p:animEffect>
                                    <p:anim calcmode="lin" valueType="num">
                                      <p:cBhvr>
                                        <p:cTn id="8" dur="800" decel="100000" fill="hold"/>
                                        <p:tgtEl>
                                          <p:spTgt spid="71701"/>
                                        </p:tgtEl>
                                        <p:attrNameLst>
                                          <p:attrName>style.rotation</p:attrName>
                                        </p:attrNameLst>
                                      </p:cBhvr>
                                      <p:tavLst>
                                        <p:tav tm="0">
                                          <p:val>
                                            <p:fltVal val="-90"/>
                                          </p:val>
                                        </p:tav>
                                        <p:tav tm="100000">
                                          <p:val>
                                            <p:fltVal val="0"/>
                                          </p:val>
                                        </p:tav>
                                      </p:tavLst>
                                    </p:anim>
                                    <p:anim calcmode="lin" valueType="num">
                                      <p:cBhvr>
                                        <p:cTn id="9" dur="800" decel="100000" fill="hold"/>
                                        <p:tgtEl>
                                          <p:spTgt spid="71701"/>
                                        </p:tgtEl>
                                        <p:attrNameLst>
                                          <p:attrName>ppt_x</p:attrName>
                                        </p:attrNameLst>
                                      </p:cBhvr>
                                      <p:tavLst>
                                        <p:tav tm="0">
                                          <p:val>
                                            <p:strVal val="#ppt_x+0.4"/>
                                          </p:val>
                                        </p:tav>
                                        <p:tav tm="100000">
                                          <p:val>
                                            <p:strVal val="#ppt_x-0.05"/>
                                          </p:val>
                                        </p:tav>
                                      </p:tavLst>
                                    </p:anim>
                                    <p:anim calcmode="lin" valueType="num">
                                      <p:cBhvr>
                                        <p:cTn id="10" dur="800" decel="100000" fill="hold"/>
                                        <p:tgtEl>
                                          <p:spTgt spid="7170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170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1701"/>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0" presetClass="path" presetSubtype="0" accel="50000" decel="50000" fill="hold" nodeType="afterEffect">
                                  <p:stCondLst>
                                    <p:cond delay="0"/>
                                  </p:stCondLst>
                                  <p:childTnLst>
                                    <p:animMotion origin="layout" path="M -0.15399 0.08323 C -0.37291 -0.04047 -0.59166 -0.16347 -0.57534 -0.22497 C -0.55902 -0.28601 -0.13784 -0.22937 -0.05538 -0.2844 C 0.02709 -0.33943 -0.07691 -0.51052 -0.08125 -0.55561 " pathEditMode="relative" rAng="0" ptsTypes="aaaA">
                                      <p:cBhvr>
                                        <p:cTn id="15" dur="2000" fill="hold"/>
                                        <p:tgtEl>
                                          <p:spTgt spid="71701"/>
                                        </p:tgtEl>
                                        <p:attrNameLst>
                                          <p:attrName>ppt_x</p:attrName>
                                          <p:attrName>ppt_y</p:attrName>
                                        </p:attrNameLst>
                                      </p:cBhvr>
                                      <p:rCtr x="-12830" y="-31954"/>
                                    </p:animMotion>
                                  </p:childTnLst>
                                  <p:subTnLst>
                                    <p:audio>
                                      <p:cMediaNode>
                                        <p:cTn display="0" masterRel="sameClick">
                                          <p:stCondLst>
                                            <p:cond evt="begin" delay="0">
                                              <p:tn val="14"/>
                                            </p:cond>
                                          </p:stCondLst>
                                          <p:endCondLst>
                                            <p:cond evt="onStopAudio" delay="0">
                                              <p:tgtEl>
                                                <p:sldTgt/>
                                              </p:tgtEl>
                                            </p:cond>
                                          </p:endCondLst>
                                        </p:cTn>
                                        <p:tgtEl>
                                          <p:sndTgt r:embed="rId2" name="Recorded Sound"/>
                                        </p:tgtEl>
                                      </p:cMediaNode>
                                    </p:audio>
                                  </p:subTnLst>
                                </p:cTn>
                              </p:par>
                            </p:childTnLst>
                          </p:cTn>
                        </p:par>
                        <p:par>
                          <p:cTn id="16" fill="hold" nodeType="afterGroup">
                            <p:stCondLst>
                              <p:cond delay="3000"/>
                            </p:stCondLst>
                            <p:childTnLst>
                              <p:par>
                                <p:cTn id="17" presetID="2" presetClass="exit" presetSubtype="4" fill="hold" nodeType="afterEffect">
                                  <p:stCondLst>
                                    <p:cond delay="2000"/>
                                  </p:stCondLst>
                                  <p:childTnLst>
                                    <p:anim calcmode="lin" valueType="num">
                                      <p:cBhvr additive="base">
                                        <p:cTn id="18" dur="500"/>
                                        <p:tgtEl>
                                          <p:spTgt spid="71701"/>
                                        </p:tgtEl>
                                        <p:attrNameLst>
                                          <p:attrName>ppt_x</p:attrName>
                                        </p:attrNameLst>
                                      </p:cBhvr>
                                      <p:tavLst>
                                        <p:tav tm="0">
                                          <p:val>
                                            <p:strVal val="ppt_x"/>
                                          </p:val>
                                        </p:tav>
                                        <p:tav tm="100000">
                                          <p:val>
                                            <p:strVal val="ppt_x"/>
                                          </p:val>
                                        </p:tav>
                                      </p:tavLst>
                                    </p:anim>
                                    <p:anim calcmode="lin" valueType="num">
                                      <p:cBhvr additive="base">
                                        <p:cTn id="19" dur="500"/>
                                        <p:tgtEl>
                                          <p:spTgt spid="71701"/>
                                        </p:tgtEl>
                                        <p:attrNameLst>
                                          <p:attrName>ppt_y</p:attrName>
                                        </p:attrNameLst>
                                      </p:cBhvr>
                                      <p:tavLst>
                                        <p:tav tm="0">
                                          <p:val>
                                            <p:strVal val="ppt_y"/>
                                          </p:val>
                                        </p:tav>
                                        <p:tav tm="100000">
                                          <p:val>
                                            <p:strVal val="1+ppt_h/2"/>
                                          </p:val>
                                        </p:tav>
                                      </p:tavLst>
                                    </p:anim>
                                    <p:set>
                                      <p:cBhvr>
                                        <p:cTn id="20" dur="1" fill="hold">
                                          <p:stCondLst>
                                            <p:cond delay="499"/>
                                          </p:stCondLst>
                                        </p:cTn>
                                        <p:tgtEl>
                                          <p:spTgt spid="71701"/>
                                        </p:tgtEl>
                                        <p:attrNameLst>
                                          <p:attrName>style.visibility</p:attrName>
                                        </p:attrNameLst>
                                      </p:cBhvr>
                                      <p:to>
                                        <p:strVal val="hidden"/>
                                      </p:to>
                                    </p:set>
                                  </p:childTnLst>
                                </p:cTn>
                              </p:par>
                            </p:childTnLst>
                          </p:cTn>
                        </p:par>
                      </p:childTnLst>
                    </p:cTn>
                  </p:par>
                </p:childTnLst>
              </p:cTn>
              <p:nextCondLst>
                <p:cond evt="onClick" delay="0">
                  <p:tgtEl>
                    <p:spTgt spid="71692"/>
                  </p:tgtEl>
                </p:cond>
              </p:nextCondLst>
            </p:seq>
            <p:seq concurrent="1" nextAc="seek">
              <p:cTn id="21" restart="whenNotActive" fill="hold" evtFilter="cancelBubble" nodeType="interactiveSeq">
                <p:stCondLst>
                  <p:cond evt="onClick" delay="0">
                    <p:tgtEl>
                      <p:spTgt spid="71695"/>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30" presetClass="entr" presetSubtype="0" fill="hold" nodeType="clickEffect">
                                  <p:stCondLst>
                                    <p:cond delay="0"/>
                                  </p:stCondLst>
                                  <p:childTnLst>
                                    <p:set>
                                      <p:cBhvr>
                                        <p:cTn id="25" dur="1" fill="hold">
                                          <p:stCondLst>
                                            <p:cond delay="0"/>
                                          </p:stCondLst>
                                        </p:cTn>
                                        <p:tgtEl>
                                          <p:spTgt spid="71707"/>
                                        </p:tgtEl>
                                        <p:attrNameLst>
                                          <p:attrName>style.visibility</p:attrName>
                                        </p:attrNameLst>
                                      </p:cBhvr>
                                      <p:to>
                                        <p:strVal val="visible"/>
                                      </p:to>
                                    </p:set>
                                    <p:animEffect transition="in" filter="fade">
                                      <p:cBhvr>
                                        <p:cTn id="26" dur="800" decel="100000"/>
                                        <p:tgtEl>
                                          <p:spTgt spid="71707"/>
                                        </p:tgtEl>
                                      </p:cBhvr>
                                    </p:animEffect>
                                    <p:anim calcmode="lin" valueType="num">
                                      <p:cBhvr>
                                        <p:cTn id="27" dur="800" decel="100000" fill="hold"/>
                                        <p:tgtEl>
                                          <p:spTgt spid="71707"/>
                                        </p:tgtEl>
                                        <p:attrNameLst>
                                          <p:attrName>style.rotation</p:attrName>
                                        </p:attrNameLst>
                                      </p:cBhvr>
                                      <p:tavLst>
                                        <p:tav tm="0">
                                          <p:val>
                                            <p:fltVal val="-90"/>
                                          </p:val>
                                        </p:tav>
                                        <p:tav tm="100000">
                                          <p:val>
                                            <p:fltVal val="0"/>
                                          </p:val>
                                        </p:tav>
                                      </p:tavLst>
                                    </p:anim>
                                    <p:anim calcmode="lin" valueType="num">
                                      <p:cBhvr>
                                        <p:cTn id="28" dur="800" decel="100000" fill="hold"/>
                                        <p:tgtEl>
                                          <p:spTgt spid="71707"/>
                                        </p:tgtEl>
                                        <p:attrNameLst>
                                          <p:attrName>ppt_x</p:attrName>
                                        </p:attrNameLst>
                                      </p:cBhvr>
                                      <p:tavLst>
                                        <p:tav tm="0">
                                          <p:val>
                                            <p:strVal val="#ppt_x+0.4"/>
                                          </p:val>
                                        </p:tav>
                                        <p:tav tm="100000">
                                          <p:val>
                                            <p:strVal val="#ppt_x-0.05"/>
                                          </p:val>
                                        </p:tav>
                                      </p:tavLst>
                                    </p:anim>
                                    <p:anim calcmode="lin" valueType="num">
                                      <p:cBhvr>
                                        <p:cTn id="29" dur="800" decel="100000" fill="hold"/>
                                        <p:tgtEl>
                                          <p:spTgt spid="71707"/>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71707"/>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71707"/>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3" name="applause.wav"/>
                                        </p:tgtEl>
                                      </p:cMediaNode>
                                    </p:audio>
                                  </p:subTnLst>
                                </p:cTn>
                              </p:par>
                            </p:childTnLst>
                          </p:cTn>
                        </p:par>
                        <p:par>
                          <p:cTn id="32" fill="hold" nodeType="afterGroup">
                            <p:stCondLst>
                              <p:cond delay="1000"/>
                            </p:stCondLst>
                            <p:childTnLst>
                              <p:par>
                                <p:cTn id="33" presetID="0" presetClass="path" presetSubtype="0" accel="50000" decel="50000" fill="hold" nodeType="afterEffect">
                                  <p:stCondLst>
                                    <p:cond delay="0"/>
                                  </p:stCondLst>
                                  <p:childTnLst>
                                    <p:animMotion origin="layout" path="M -0.10417 -0.00301 C 0.1059 -0.04792 0.31614 -0.09236 0.3684 -0.15579 C 0.42083 -0.21922 0.23593 -0.34537 0.20937 -0.38334 " pathEditMode="relative" rAng="0" ptsTypes="aaA">
                                      <p:cBhvr>
                                        <p:cTn id="34" dur="2000" fill="hold"/>
                                        <p:tgtEl>
                                          <p:spTgt spid="71707"/>
                                        </p:tgtEl>
                                        <p:attrNameLst>
                                          <p:attrName>ppt_x</p:attrName>
                                          <p:attrName>ppt_y</p:attrName>
                                        </p:attrNameLst>
                                      </p:cBhvr>
                                      <p:rCtr x="26250" y="-19028"/>
                                    </p:animMotion>
                                  </p:childTnLst>
                                  <p:subTnLst>
                                    <p:audio>
                                      <p:cMediaNode>
                                        <p:cTn display="0" masterRel="sameClick">
                                          <p:stCondLst>
                                            <p:cond evt="begin" delay="0">
                                              <p:tn val="33"/>
                                            </p:cond>
                                          </p:stCondLst>
                                          <p:endCondLst>
                                            <p:cond evt="onStopAudio" delay="0">
                                              <p:tgtEl>
                                                <p:sldTgt/>
                                              </p:tgtEl>
                                            </p:cond>
                                          </p:endCondLst>
                                        </p:cTn>
                                        <p:tgtEl>
                                          <p:sndTgt r:embed="rId4" name="Recorded Sound"/>
                                        </p:tgtEl>
                                      </p:cMediaNode>
                                    </p:audio>
                                  </p:subTnLst>
                                </p:cTn>
                              </p:par>
                            </p:childTnLst>
                          </p:cTn>
                        </p:par>
                        <p:par>
                          <p:cTn id="35" fill="hold" nodeType="afterGroup">
                            <p:stCondLst>
                              <p:cond delay="3000"/>
                            </p:stCondLst>
                            <p:childTnLst>
                              <p:par>
                                <p:cTn id="36" presetID="2" presetClass="exit" presetSubtype="8" fill="hold" nodeType="afterEffect">
                                  <p:stCondLst>
                                    <p:cond delay="3000"/>
                                  </p:stCondLst>
                                  <p:childTnLst>
                                    <p:anim calcmode="lin" valueType="num">
                                      <p:cBhvr additive="base">
                                        <p:cTn id="37" dur="500"/>
                                        <p:tgtEl>
                                          <p:spTgt spid="71707"/>
                                        </p:tgtEl>
                                        <p:attrNameLst>
                                          <p:attrName>ppt_x</p:attrName>
                                        </p:attrNameLst>
                                      </p:cBhvr>
                                      <p:tavLst>
                                        <p:tav tm="0">
                                          <p:val>
                                            <p:strVal val="ppt_x"/>
                                          </p:val>
                                        </p:tav>
                                        <p:tav tm="100000">
                                          <p:val>
                                            <p:strVal val="0-ppt_w/2"/>
                                          </p:val>
                                        </p:tav>
                                      </p:tavLst>
                                    </p:anim>
                                    <p:anim calcmode="lin" valueType="num">
                                      <p:cBhvr additive="base">
                                        <p:cTn id="38" dur="500"/>
                                        <p:tgtEl>
                                          <p:spTgt spid="71707"/>
                                        </p:tgtEl>
                                        <p:attrNameLst>
                                          <p:attrName>ppt_y</p:attrName>
                                        </p:attrNameLst>
                                      </p:cBhvr>
                                      <p:tavLst>
                                        <p:tav tm="0">
                                          <p:val>
                                            <p:strVal val="ppt_y"/>
                                          </p:val>
                                        </p:tav>
                                        <p:tav tm="100000">
                                          <p:val>
                                            <p:strVal val="ppt_y"/>
                                          </p:val>
                                        </p:tav>
                                      </p:tavLst>
                                    </p:anim>
                                    <p:set>
                                      <p:cBhvr>
                                        <p:cTn id="39" dur="1" fill="hold">
                                          <p:stCondLst>
                                            <p:cond delay="499"/>
                                          </p:stCondLst>
                                        </p:cTn>
                                        <p:tgtEl>
                                          <p:spTgt spid="71707"/>
                                        </p:tgtEl>
                                        <p:attrNameLst>
                                          <p:attrName>style.visibility</p:attrName>
                                        </p:attrNameLst>
                                      </p:cBhvr>
                                      <p:to>
                                        <p:strVal val="hidden"/>
                                      </p:to>
                                    </p:set>
                                  </p:childTnLst>
                                </p:cTn>
                              </p:par>
                            </p:childTnLst>
                          </p:cTn>
                        </p:par>
                      </p:childTnLst>
                    </p:cTn>
                  </p:par>
                </p:childTnLst>
              </p:cTn>
              <p:nextCondLst>
                <p:cond evt="onClick" delay="0">
                  <p:tgtEl>
                    <p:spTgt spid="71695"/>
                  </p:tgtEl>
                </p:cond>
              </p:nextCondLst>
            </p:seq>
            <p:seq concurrent="1" nextAc="seek">
              <p:cTn id="40" restart="whenNotActive" fill="hold" evtFilter="cancelBubble" nodeType="interactiveSeq">
                <p:stCondLst>
                  <p:cond evt="onClick" delay="0">
                    <p:tgtEl>
                      <p:spTgt spid="71698"/>
                    </p:tgtEl>
                  </p:cond>
                </p:stCondLst>
                <p:endSync evt="end" delay="0">
                  <p:rtn val="all"/>
                </p:endSync>
                <p:childTnLst>
                  <p:par>
                    <p:cTn id="41" fill="hold" nodeType="clickPar">
                      <p:stCondLst>
                        <p:cond delay="0"/>
                      </p:stCondLst>
                      <p:childTnLst>
                        <p:par>
                          <p:cTn id="42" fill="hold" nodeType="withGroup">
                            <p:stCondLst>
                              <p:cond delay="0"/>
                            </p:stCondLst>
                            <p:childTnLst>
                              <p:par>
                                <p:cTn id="43" presetID="30" presetClass="entr" presetSubtype="0" fill="hold" nodeType="clickEffect">
                                  <p:stCondLst>
                                    <p:cond delay="0"/>
                                  </p:stCondLst>
                                  <p:childTnLst>
                                    <p:set>
                                      <p:cBhvr>
                                        <p:cTn id="44" dur="1" fill="hold">
                                          <p:stCondLst>
                                            <p:cond delay="0"/>
                                          </p:stCondLst>
                                        </p:cTn>
                                        <p:tgtEl>
                                          <p:spTgt spid="71704"/>
                                        </p:tgtEl>
                                        <p:attrNameLst>
                                          <p:attrName>style.visibility</p:attrName>
                                        </p:attrNameLst>
                                      </p:cBhvr>
                                      <p:to>
                                        <p:strVal val="visible"/>
                                      </p:to>
                                    </p:set>
                                    <p:animEffect transition="in" filter="fade">
                                      <p:cBhvr>
                                        <p:cTn id="45" dur="800" decel="100000"/>
                                        <p:tgtEl>
                                          <p:spTgt spid="71704"/>
                                        </p:tgtEl>
                                      </p:cBhvr>
                                    </p:animEffect>
                                    <p:anim calcmode="lin" valueType="num">
                                      <p:cBhvr>
                                        <p:cTn id="46" dur="800" decel="100000" fill="hold"/>
                                        <p:tgtEl>
                                          <p:spTgt spid="71704"/>
                                        </p:tgtEl>
                                        <p:attrNameLst>
                                          <p:attrName>style.rotation</p:attrName>
                                        </p:attrNameLst>
                                      </p:cBhvr>
                                      <p:tavLst>
                                        <p:tav tm="0">
                                          <p:val>
                                            <p:fltVal val="-90"/>
                                          </p:val>
                                        </p:tav>
                                        <p:tav tm="100000">
                                          <p:val>
                                            <p:fltVal val="0"/>
                                          </p:val>
                                        </p:tav>
                                      </p:tavLst>
                                    </p:anim>
                                    <p:anim calcmode="lin" valueType="num">
                                      <p:cBhvr>
                                        <p:cTn id="47" dur="800" decel="100000" fill="hold"/>
                                        <p:tgtEl>
                                          <p:spTgt spid="71704"/>
                                        </p:tgtEl>
                                        <p:attrNameLst>
                                          <p:attrName>ppt_x</p:attrName>
                                        </p:attrNameLst>
                                      </p:cBhvr>
                                      <p:tavLst>
                                        <p:tav tm="0">
                                          <p:val>
                                            <p:strVal val="#ppt_x+0.4"/>
                                          </p:val>
                                        </p:tav>
                                        <p:tav tm="100000">
                                          <p:val>
                                            <p:strVal val="#ppt_x-0.05"/>
                                          </p:val>
                                        </p:tav>
                                      </p:tavLst>
                                    </p:anim>
                                    <p:anim calcmode="lin" valueType="num">
                                      <p:cBhvr>
                                        <p:cTn id="48" dur="800" decel="100000" fill="hold"/>
                                        <p:tgtEl>
                                          <p:spTgt spid="71704"/>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71704"/>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71704"/>
                                        </p:tgtEl>
                                        <p:attrNameLst>
                                          <p:attrName>ppt_y</p:attrName>
                                        </p:attrNameLst>
                                      </p:cBhvr>
                                      <p:tavLst>
                                        <p:tav tm="0">
                                          <p:val>
                                            <p:strVal val="#ppt_y+0.1"/>
                                          </p:val>
                                        </p:tav>
                                        <p:tav tm="100000">
                                          <p:val>
                                            <p:strVal val="#ppt_y"/>
                                          </p:val>
                                        </p:tav>
                                      </p:tavLst>
                                    </p:anim>
                                  </p:childTnLst>
                                </p:cTn>
                              </p:par>
                            </p:childTnLst>
                          </p:cTn>
                        </p:par>
                        <p:par>
                          <p:cTn id="51" fill="hold" nodeType="afterGroup">
                            <p:stCondLst>
                              <p:cond delay="1000"/>
                            </p:stCondLst>
                            <p:childTnLst>
                              <p:par>
                                <p:cTn id="52" presetID="0" presetClass="path" presetSubtype="0" accel="50000" decel="50000" fill="hold" nodeType="afterEffect">
                                  <p:stCondLst>
                                    <p:cond delay="0"/>
                                  </p:stCondLst>
                                  <p:childTnLst>
                                    <p:animMotion origin="layout" path="M 0.03299 0.00948 C -0.0059 -0.04532 -0.04479 -0.10035 0.01632 -0.12393 C 0.07743 -0.14751 0.32448 -0.11769 0.39965 -0.13248 C 0.47483 -0.14728 0.47778 -0.19075 0.46754 -0.21272 C 0.45729 -0.23468 0.39514 -0.25618 0.33802 -0.26404 C 0.2809 -0.27191 0.16059 -0.26127 0.12518 -0.26058 " pathEditMode="relative" rAng="0" ptsTypes="aaaaaA">
                                      <p:cBhvr>
                                        <p:cTn id="53" dur="2000" fill="hold"/>
                                        <p:tgtEl>
                                          <p:spTgt spid="71704"/>
                                        </p:tgtEl>
                                        <p:attrNameLst>
                                          <p:attrName>ppt_x</p:attrName>
                                          <p:attrName>ppt_y</p:attrName>
                                        </p:attrNameLst>
                                      </p:cBhvr>
                                      <p:rCtr x="18351" y="-14081"/>
                                    </p:animMotion>
                                  </p:childTnLst>
                                  <p:subTnLst>
                                    <p:audio>
                                      <p:cMediaNode>
                                        <p:cTn display="0" masterRel="sameClick">
                                          <p:stCondLst>
                                            <p:cond evt="begin" delay="0">
                                              <p:tn val="52"/>
                                            </p:cond>
                                          </p:stCondLst>
                                          <p:endCondLst>
                                            <p:cond evt="onStopAudio" delay="0">
                                              <p:tgtEl>
                                                <p:sldTgt/>
                                              </p:tgtEl>
                                            </p:cond>
                                          </p:endCondLst>
                                        </p:cTn>
                                        <p:tgtEl>
                                          <p:sndTgt r:embed="rId5" name="Recorded Sound"/>
                                        </p:tgtEl>
                                      </p:cMediaNode>
                                    </p:audio>
                                  </p:subTnLst>
                                </p:cTn>
                              </p:par>
                            </p:childTnLst>
                          </p:cTn>
                        </p:par>
                        <p:par>
                          <p:cTn id="54" fill="hold" nodeType="afterGroup">
                            <p:stCondLst>
                              <p:cond delay="3000"/>
                            </p:stCondLst>
                            <p:childTnLst>
                              <p:par>
                                <p:cTn id="55" presetID="2" presetClass="exit" presetSubtype="8" fill="hold" nodeType="afterEffect">
                                  <p:stCondLst>
                                    <p:cond delay="3000"/>
                                  </p:stCondLst>
                                  <p:childTnLst>
                                    <p:anim calcmode="lin" valueType="num">
                                      <p:cBhvr additive="base">
                                        <p:cTn id="56" dur="500"/>
                                        <p:tgtEl>
                                          <p:spTgt spid="71704"/>
                                        </p:tgtEl>
                                        <p:attrNameLst>
                                          <p:attrName>ppt_x</p:attrName>
                                        </p:attrNameLst>
                                      </p:cBhvr>
                                      <p:tavLst>
                                        <p:tav tm="0">
                                          <p:val>
                                            <p:strVal val="ppt_x"/>
                                          </p:val>
                                        </p:tav>
                                        <p:tav tm="100000">
                                          <p:val>
                                            <p:strVal val="0-ppt_w/2"/>
                                          </p:val>
                                        </p:tav>
                                      </p:tavLst>
                                    </p:anim>
                                    <p:anim calcmode="lin" valueType="num">
                                      <p:cBhvr additive="base">
                                        <p:cTn id="57" dur="500"/>
                                        <p:tgtEl>
                                          <p:spTgt spid="71704"/>
                                        </p:tgtEl>
                                        <p:attrNameLst>
                                          <p:attrName>ppt_y</p:attrName>
                                        </p:attrNameLst>
                                      </p:cBhvr>
                                      <p:tavLst>
                                        <p:tav tm="0">
                                          <p:val>
                                            <p:strVal val="ppt_y"/>
                                          </p:val>
                                        </p:tav>
                                        <p:tav tm="100000">
                                          <p:val>
                                            <p:strVal val="ppt_y"/>
                                          </p:val>
                                        </p:tav>
                                      </p:tavLst>
                                    </p:anim>
                                    <p:set>
                                      <p:cBhvr>
                                        <p:cTn id="58" dur="1" fill="hold">
                                          <p:stCondLst>
                                            <p:cond delay="499"/>
                                          </p:stCondLst>
                                        </p:cTn>
                                        <p:tgtEl>
                                          <p:spTgt spid="71704"/>
                                        </p:tgtEl>
                                        <p:attrNameLst>
                                          <p:attrName>style.visibility</p:attrName>
                                        </p:attrNameLst>
                                      </p:cBhvr>
                                      <p:to>
                                        <p:strVal val="hidden"/>
                                      </p:to>
                                    </p:set>
                                  </p:childTnLst>
                                </p:cTn>
                              </p:par>
                            </p:childTnLst>
                          </p:cTn>
                        </p:par>
                      </p:childTnLst>
                    </p:cTn>
                  </p:par>
                </p:childTnLst>
              </p:cTn>
              <p:nextCondLst>
                <p:cond evt="onClick" delay="0">
                  <p:tgtEl>
                    <p:spTgt spid="71698"/>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692" name="Group 12"/>
          <p:cNvGrpSpPr>
            <a:grpSpLocks/>
          </p:cNvGrpSpPr>
          <p:nvPr/>
        </p:nvGrpSpPr>
        <p:grpSpPr bwMode="auto">
          <a:xfrm>
            <a:off x="1752600" y="2209800"/>
            <a:ext cx="609600" cy="609600"/>
            <a:chOff x="144" y="960"/>
            <a:chExt cx="384" cy="384"/>
          </a:xfrm>
        </p:grpSpPr>
        <p:pic>
          <p:nvPicPr>
            <p:cNvPr id="71693" name="Picture 13" descr="bullet20"/>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44" y="960"/>
              <a:ext cx="384" cy="384"/>
            </a:xfrm>
            <a:prstGeom prst="rect">
              <a:avLst/>
            </a:prstGeom>
            <a:noFill/>
            <a:extLst>
              <a:ext uri="{909E8E84-426E-40DD-AFC4-6F175D3DCCD1}">
                <a14:hiddenFill xmlns:a14="http://schemas.microsoft.com/office/drawing/2010/main">
                  <a:solidFill>
                    <a:srgbClr val="FFFFFF"/>
                  </a:solidFill>
                </a14:hiddenFill>
              </a:ext>
            </a:extLst>
          </p:spPr>
        </p:pic>
        <p:sp>
          <p:nvSpPr>
            <p:cNvPr id="71694" name="Text Box 14"/>
            <p:cNvSpPr txBox="1">
              <a:spLocks noChangeArrowheads="1"/>
            </p:cNvSpPr>
            <p:nvPr/>
          </p:nvSpPr>
          <p:spPr bwMode="auto">
            <a:xfrm>
              <a:off x="192" y="1008"/>
              <a:ext cx="21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solidFill>
                    <a:schemeClr val="bg1"/>
                  </a:solidFill>
                  <a:latin typeface="Arial" charset="0"/>
                </a:rPr>
                <a:t>A</a:t>
              </a:r>
            </a:p>
          </p:txBody>
        </p:sp>
      </p:grpSp>
      <p:grpSp>
        <p:nvGrpSpPr>
          <p:cNvPr id="71695" name="Group 15"/>
          <p:cNvGrpSpPr>
            <a:grpSpLocks/>
          </p:cNvGrpSpPr>
          <p:nvPr/>
        </p:nvGrpSpPr>
        <p:grpSpPr bwMode="auto">
          <a:xfrm>
            <a:off x="1752600" y="3276600"/>
            <a:ext cx="609600" cy="609600"/>
            <a:chOff x="144" y="2016"/>
            <a:chExt cx="384" cy="384"/>
          </a:xfrm>
        </p:grpSpPr>
        <p:pic>
          <p:nvPicPr>
            <p:cNvPr id="71696" name="Picture 16" descr="bullet20"/>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44" y="2016"/>
              <a:ext cx="384" cy="384"/>
            </a:xfrm>
            <a:prstGeom prst="rect">
              <a:avLst/>
            </a:prstGeom>
            <a:noFill/>
            <a:extLst>
              <a:ext uri="{909E8E84-426E-40DD-AFC4-6F175D3DCCD1}">
                <a14:hiddenFill xmlns:a14="http://schemas.microsoft.com/office/drawing/2010/main">
                  <a:solidFill>
                    <a:srgbClr val="FFFFFF"/>
                  </a:solidFill>
                </a14:hiddenFill>
              </a:ext>
            </a:extLst>
          </p:spPr>
        </p:pic>
        <p:sp>
          <p:nvSpPr>
            <p:cNvPr id="71697" name="Text Box 17"/>
            <p:cNvSpPr txBox="1">
              <a:spLocks noChangeArrowheads="1"/>
            </p:cNvSpPr>
            <p:nvPr/>
          </p:nvSpPr>
          <p:spPr bwMode="auto">
            <a:xfrm>
              <a:off x="192" y="2064"/>
              <a:ext cx="21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dirty="0">
                  <a:solidFill>
                    <a:schemeClr val="bg1"/>
                  </a:solidFill>
                  <a:latin typeface="Arial" charset="0"/>
                </a:rPr>
                <a:t>B</a:t>
              </a:r>
            </a:p>
          </p:txBody>
        </p:sp>
      </p:grpSp>
      <p:grpSp>
        <p:nvGrpSpPr>
          <p:cNvPr id="71698" name="Group 18"/>
          <p:cNvGrpSpPr>
            <a:grpSpLocks/>
          </p:cNvGrpSpPr>
          <p:nvPr/>
        </p:nvGrpSpPr>
        <p:grpSpPr bwMode="auto">
          <a:xfrm>
            <a:off x="1752600" y="4343400"/>
            <a:ext cx="609600" cy="609600"/>
            <a:chOff x="144" y="2544"/>
            <a:chExt cx="384" cy="384"/>
          </a:xfrm>
        </p:grpSpPr>
        <p:pic>
          <p:nvPicPr>
            <p:cNvPr id="71699" name="Picture 19" descr="bullet20"/>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44" y="2544"/>
              <a:ext cx="384" cy="384"/>
            </a:xfrm>
            <a:prstGeom prst="rect">
              <a:avLst/>
            </a:prstGeom>
            <a:noFill/>
            <a:extLst>
              <a:ext uri="{909E8E84-426E-40DD-AFC4-6F175D3DCCD1}">
                <a14:hiddenFill xmlns:a14="http://schemas.microsoft.com/office/drawing/2010/main">
                  <a:solidFill>
                    <a:srgbClr val="FFFFFF"/>
                  </a:solidFill>
                </a14:hiddenFill>
              </a:ext>
            </a:extLst>
          </p:spPr>
        </p:pic>
        <p:sp>
          <p:nvSpPr>
            <p:cNvPr id="71700" name="Text Box 20"/>
            <p:cNvSpPr txBox="1">
              <a:spLocks noChangeArrowheads="1"/>
            </p:cNvSpPr>
            <p:nvPr/>
          </p:nvSpPr>
          <p:spPr bwMode="auto">
            <a:xfrm>
              <a:off x="192" y="2592"/>
              <a:ext cx="221"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solidFill>
                    <a:schemeClr val="bg1"/>
                  </a:solidFill>
                  <a:latin typeface="Arial" charset="0"/>
                </a:rPr>
                <a:t>C</a:t>
              </a:r>
            </a:p>
          </p:txBody>
        </p:sp>
      </p:grpSp>
      <p:grpSp>
        <p:nvGrpSpPr>
          <p:cNvPr id="71701" name="Group 21"/>
          <p:cNvGrpSpPr>
            <a:grpSpLocks/>
          </p:cNvGrpSpPr>
          <p:nvPr/>
        </p:nvGrpSpPr>
        <p:grpSpPr bwMode="auto">
          <a:xfrm>
            <a:off x="7620000" y="5943600"/>
            <a:ext cx="3048000" cy="685800"/>
            <a:chOff x="3840" y="3744"/>
            <a:chExt cx="1920" cy="432"/>
          </a:xfrm>
        </p:grpSpPr>
        <p:sp>
          <p:nvSpPr>
            <p:cNvPr id="71702" name="Oval 22" descr="Stationery"/>
            <p:cNvSpPr>
              <a:spLocks noChangeArrowheads="1"/>
            </p:cNvSpPr>
            <p:nvPr/>
          </p:nvSpPr>
          <p:spPr bwMode="auto">
            <a:xfrm>
              <a:off x="3840" y="3744"/>
              <a:ext cx="1344" cy="432"/>
            </a:xfrm>
            <a:prstGeom prst="ellipse">
              <a:avLst/>
            </a:prstGeom>
            <a:blipFill dpi="0" rotWithShape="1">
              <a:blip r:embed="rId7"/>
              <a:srcRect/>
              <a:tile tx="0" ty="0" sx="100000" sy="100000" flip="none" algn="tl"/>
            </a:blip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solidFill>
                    <a:srgbClr val="3333FF"/>
                  </a:solidFill>
                </a:rPr>
                <a:t>Sai rồi!</a:t>
              </a:r>
            </a:p>
          </p:txBody>
        </p:sp>
        <p:pic>
          <p:nvPicPr>
            <p:cNvPr id="71703" name="Picture 23" descr="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5100" y="3840"/>
              <a:ext cx="660" cy="31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1704" name="Group 24"/>
          <p:cNvGrpSpPr>
            <a:grpSpLocks/>
          </p:cNvGrpSpPr>
          <p:nvPr/>
        </p:nvGrpSpPr>
        <p:grpSpPr bwMode="auto">
          <a:xfrm>
            <a:off x="3505200" y="6172200"/>
            <a:ext cx="4629150" cy="685800"/>
            <a:chOff x="288" y="3168"/>
            <a:chExt cx="2916" cy="432"/>
          </a:xfrm>
        </p:grpSpPr>
        <p:sp>
          <p:nvSpPr>
            <p:cNvPr id="71705" name="Oval 25" descr="Bouquet"/>
            <p:cNvSpPr>
              <a:spLocks noChangeArrowheads="1"/>
            </p:cNvSpPr>
            <p:nvPr/>
          </p:nvSpPr>
          <p:spPr bwMode="auto">
            <a:xfrm>
              <a:off x="288" y="3168"/>
              <a:ext cx="2352" cy="432"/>
            </a:xfrm>
            <a:prstGeom prst="ellipse">
              <a:avLst/>
            </a:prstGeom>
            <a:blipFill dpi="0" rotWithShape="1">
              <a:blip r:embed="rId9"/>
              <a:srcRect/>
              <a:tile tx="0" ty="0" sx="100000" sy="100000" flip="none" algn="tl"/>
            </a:blipFill>
            <a:ln w="9525">
              <a:solidFill>
                <a:srgbClr val="CC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solidFill>
                    <a:srgbClr val="FF0000"/>
                  </a:solidFill>
                </a:rPr>
                <a:t>Thử lại lần nữa xem!</a:t>
              </a:r>
            </a:p>
          </p:txBody>
        </p:sp>
        <p:pic>
          <p:nvPicPr>
            <p:cNvPr id="71706" name="Picture 26" descr="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2544" y="3264"/>
              <a:ext cx="660" cy="31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1707" name="Group 27"/>
          <p:cNvGrpSpPr>
            <a:grpSpLocks/>
          </p:cNvGrpSpPr>
          <p:nvPr/>
        </p:nvGrpSpPr>
        <p:grpSpPr bwMode="auto">
          <a:xfrm>
            <a:off x="4953000" y="6019800"/>
            <a:ext cx="3733800" cy="838200"/>
            <a:chOff x="2352" y="2496"/>
            <a:chExt cx="2352" cy="528"/>
          </a:xfrm>
        </p:grpSpPr>
        <p:sp>
          <p:nvSpPr>
            <p:cNvPr id="71708" name="Oval 28" descr="Water droplets"/>
            <p:cNvSpPr>
              <a:spLocks noChangeArrowheads="1"/>
            </p:cNvSpPr>
            <p:nvPr/>
          </p:nvSpPr>
          <p:spPr bwMode="auto">
            <a:xfrm>
              <a:off x="2352" y="2640"/>
              <a:ext cx="1824" cy="384"/>
            </a:xfrm>
            <a:prstGeom prst="ellipse">
              <a:avLst/>
            </a:prstGeom>
            <a:blipFill dpi="0" rotWithShape="1">
              <a:blip r:embed="rId10"/>
              <a:srcRect/>
              <a:tile tx="0" ty="0" sx="100000" sy="100000" flip="none" algn="tl"/>
            </a:blip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solidFill>
                    <a:srgbClr val="FF0066"/>
                  </a:solidFill>
                </a:rPr>
                <a:t>Chúc mừng bạn!</a:t>
              </a:r>
            </a:p>
          </p:txBody>
        </p:sp>
        <p:pic>
          <p:nvPicPr>
            <p:cNvPr id="71709" name="Picture 29" descr="6"/>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4128" y="2496"/>
              <a:ext cx="576" cy="488"/>
            </a:xfrm>
            <a:prstGeom prst="rect">
              <a:avLst/>
            </a:prstGeom>
            <a:noFill/>
            <a:extLst>
              <a:ext uri="{909E8E84-426E-40DD-AFC4-6F175D3DCCD1}">
                <a14:hiddenFill xmlns:a14="http://schemas.microsoft.com/office/drawing/2010/main">
                  <a:solidFill>
                    <a:srgbClr val="FFFFFF"/>
                  </a:solidFill>
                </a14:hiddenFill>
              </a:ext>
            </a:extLst>
          </p:spPr>
        </p:pic>
      </p:grpSp>
      <p:sp>
        <p:nvSpPr>
          <p:cNvPr id="71711" name="Text Box 31"/>
          <p:cNvSpPr txBox="1">
            <a:spLocks noChangeArrowheads="1"/>
          </p:cNvSpPr>
          <p:nvPr/>
        </p:nvSpPr>
        <p:spPr bwMode="auto">
          <a:xfrm>
            <a:off x="3352800" y="304801"/>
            <a:ext cx="5181600" cy="519113"/>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800" b="1" dirty="0">
                <a:solidFill>
                  <a:srgbClr val="FF0000"/>
                </a:solidFill>
                <a:latin typeface="Times New Roman" pitchFamily="18" charset="0"/>
                <a:cs typeface="Times New Roman" pitchFamily="18" charset="0"/>
              </a:rPr>
              <a:t>LUYỆN TẬP</a:t>
            </a:r>
            <a:endParaRPr lang="en-US" sz="2800" b="1" dirty="0">
              <a:solidFill>
                <a:srgbClr val="FF9900"/>
              </a:solidFill>
              <a:latin typeface="Times New Roman" pitchFamily="18" charset="0"/>
              <a:cs typeface="Times New Roman" pitchFamily="18" charset="0"/>
            </a:endParaRPr>
          </a:p>
        </p:txBody>
      </p:sp>
      <p:sp>
        <p:nvSpPr>
          <p:cNvPr id="71714" name="Rectangle 34"/>
          <p:cNvSpPr>
            <a:spLocks noChangeArrowheads="1"/>
          </p:cNvSpPr>
          <p:nvPr/>
        </p:nvSpPr>
        <p:spPr bwMode="auto">
          <a:xfrm>
            <a:off x="2667001" y="2286000"/>
            <a:ext cx="157447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dirty="0" err="1">
                <a:solidFill>
                  <a:srgbClr val="0000FF"/>
                </a:solidFill>
                <a:latin typeface="Times New Roman" pitchFamily="18" charset="0"/>
                <a:cs typeface="Times New Roman" pitchFamily="18" charset="0"/>
              </a:rPr>
              <a:t>Nông</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nghiệp</a:t>
            </a:r>
            <a:endParaRPr lang="en-US" sz="2000" b="1" dirty="0">
              <a:solidFill>
                <a:srgbClr val="0000FF"/>
              </a:solidFill>
              <a:latin typeface="Times New Roman" pitchFamily="18" charset="0"/>
              <a:cs typeface="Times New Roman" pitchFamily="18" charset="0"/>
            </a:endParaRPr>
          </a:p>
        </p:txBody>
      </p:sp>
      <p:sp>
        <p:nvSpPr>
          <p:cNvPr id="71715" name="Rectangle 35"/>
          <p:cNvSpPr>
            <a:spLocks noChangeArrowheads="1"/>
          </p:cNvSpPr>
          <p:nvPr/>
        </p:nvSpPr>
        <p:spPr bwMode="auto">
          <a:xfrm>
            <a:off x="2590801" y="3352800"/>
            <a:ext cx="193052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Thương</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nghiệp</a:t>
            </a:r>
            <a:endParaRPr lang="en-US" sz="2000" b="1" dirty="0">
              <a:solidFill>
                <a:srgbClr val="0000FF"/>
              </a:solidFill>
              <a:latin typeface="Times New Roman" pitchFamily="18" charset="0"/>
              <a:cs typeface="Times New Roman" pitchFamily="18" charset="0"/>
            </a:endParaRPr>
          </a:p>
        </p:txBody>
      </p:sp>
      <p:sp>
        <p:nvSpPr>
          <p:cNvPr id="71716" name="Rectangle 36"/>
          <p:cNvSpPr>
            <a:spLocks noChangeArrowheads="1"/>
          </p:cNvSpPr>
          <p:nvPr/>
        </p:nvSpPr>
        <p:spPr bwMode="auto">
          <a:xfrm>
            <a:off x="2743200" y="4419600"/>
            <a:ext cx="103265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dirty="0" err="1">
                <a:solidFill>
                  <a:srgbClr val="0000FF"/>
                </a:solidFill>
                <a:latin typeface="Times New Roman" pitchFamily="18" charset="0"/>
                <a:cs typeface="Times New Roman" pitchFamily="18" charset="0"/>
              </a:rPr>
              <a:t>Dịch</a:t>
            </a:r>
            <a:r>
              <a:rPr lang="en-US" sz="2000" b="1" dirty="0">
                <a:solidFill>
                  <a:srgbClr val="0000FF"/>
                </a:solidFill>
                <a:latin typeface="Times New Roman" pitchFamily="18" charset="0"/>
                <a:cs typeface="Times New Roman" pitchFamily="18" charset="0"/>
              </a:rPr>
              <a:t> </a:t>
            </a:r>
            <a:r>
              <a:rPr lang="en-US" sz="2000" b="1">
                <a:solidFill>
                  <a:srgbClr val="0000FF"/>
                </a:solidFill>
                <a:latin typeface="Times New Roman" pitchFamily="18" charset="0"/>
                <a:cs typeface="Times New Roman" pitchFamily="18" charset="0"/>
              </a:rPr>
              <a:t>vụ</a:t>
            </a:r>
            <a:endParaRPr lang="en-US" sz="2000" b="1" dirty="0">
              <a:solidFill>
                <a:srgbClr val="0000FF"/>
              </a:solidFill>
              <a:latin typeface="Times New Roman" pitchFamily="18" charset="0"/>
              <a:cs typeface="Times New Roman" pitchFamily="18" charset="0"/>
            </a:endParaRPr>
          </a:p>
        </p:txBody>
      </p:sp>
      <p:sp>
        <p:nvSpPr>
          <p:cNvPr id="71717" name="Rectangle 37"/>
          <p:cNvSpPr>
            <a:spLocks noChangeArrowheads="1"/>
          </p:cNvSpPr>
          <p:nvPr/>
        </p:nvSpPr>
        <p:spPr bwMode="auto">
          <a:xfrm>
            <a:off x="1828801" y="1157844"/>
            <a:ext cx="8315325" cy="830997"/>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dirty="0" err="1">
                <a:solidFill>
                  <a:srgbClr val="FF0000"/>
                </a:solidFill>
                <a:latin typeface="Times New Roman" pitchFamily="18" charset="0"/>
                <a:cs typeface="Times New Roman" pitchFamily="18" charset="0"/>
              </a:rPr>
              <a:t>Câu</a:t>
            </a:r>
            <a:r>
              <a:rPr lang="en-US" sz="2400" b="1" dirty="0">
                <a:solidFill>
                  <a:srgbClr val="FF0000"/>
                </a:solidFill>
                <a:latin typeface="Times New Roman" pitchFamily="18" charset="0"/>
                <a:cs typeface="Times New Roman" pitchFamily="18" charset="0"/>
              </a:rPr>
              <a:t> 2: </a:t>
            </a:r>
            <a:r>
              <a:rPr lang="en-US" sz="2400" b="1" dirty="0" err="1">
                <a:solidFill>
                  <a:srgbClr val="FF0000"/>
                </a:solidFill>
                <a:latin typeface="Times New Roman" pitchFamily="18" charset="0"/>
                <a:cs typeface="Times New Roman" pitchFamily="18" charset="0"/>
              </a:rPr>
              <a:t>Kinh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tế</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chủ</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đạo</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trong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các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thành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thị</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Tây</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Âu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trung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đại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là</a:t>
            </a:r>
            <a:endParaRPr lang="en-US" sz="2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3881901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1692"/>
                    </p:tgtEl>
                  </p:cond>
                </p:stCondLst>
                <p:endSync evt="end" delay="0">
                  <p:rtn val="all"/>
                </p:endSync>
                <p:childTnLst>
                  <p:par>
                    <p:cTn id="3" fill="hold" nodeType="clickPar">
                      <p:stCondLst>
                        <p:cond delay="0"/>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71701"/>
                                        </p:tgtEl>
                                        <p:attrNameLst>
                                          <p:attrName>style.visibility</p:attrName>
                                        </p:attrNameLst>
                                      </p:cBhvr>
                                      <p:to>
                                        <p:strVal val="visible"/>
                                      </p:to>
                                    </p:set>
                                    <p:animEffect transition="in" filter="fade">
                                      <p:cBhvr>
                                        <p:cTn id="7" dur="800" decel="100000"/>
                                        <p:tgtEl>
                                          <p:spTgt spid="71701"/>
                                        </p:tgtEl>
                                      </p:cBhvr>
                                    </p:animEffect>
                                    <p:anim calcmode="lin" valueType="num">
                                      <p:cBhvr>
                                        <p:cTn id="8" dur="800" decel="100000" fill="hold"/>
                                        <p:tgtEl>
                                          <p:spTgt spid="71701"/>
                                        </p:tgtEl>
                                        <p:attrNameLst>
                                          <p:attrName>style.rotation</p:attrName>
                                        </p:attrNameLst>
                                      </p:cBhvr>
                                      <p:tavLst>
                                        <p:tav tm="0">
                                          <p:val>
                                            <p:fltVal val="-90"/>
                                          </p:val>
                                        </p:tav>
                                        <p:tav tm="100000">
                                          <p:val>
                                            <p:fltVal val="0"/>
                                          </p:val>
                                        </p:tav>
                                      </p:tavLst>
                                    </p:anim>
                                    <p:anim calcmode="lin" valueType="num">
                                      <p:cBhvr>
                                        <p:cTn id="9" dur="800" decel="100000" fill="hold"/>
                                        <p:tgtEl>
                                          <p:spTgt spid="71701"/>
                                        </p:tgtEl>
                                        <p:attrNameLst>
                                          <p:attrName>ppt_x</p:attrName>
                                        </p:attrNameLst>
                                      </p:cBhvr>
                                      <p:tavLst>
                                        <p:tav tm="0">
                                          <p:val>
                                            <p:strVal val="#ppt_x+0.4"/>
                                          </p:val>
                                        </p:tav>
                                        <p:tav tm="100000">
                                          <p:val>
                                            <p:strVal val="#ppt_x-0.05"/>
                                          </p:val>
                                        </p:tav>
                                      </p:tavLst>
                                    </p:anim>
                                    <p:anim calcmode="lin" valueType="num">
                                      <p:cBhvr>
                                        <p:cTn id="10" dur="800" decel="100000" fill="hold"/>
                                        <p:tgtEl>
                                          <p:spTgt spid="7170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170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1701"/>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0" presetClass="path" presetSubtype="0" accel="50000" decel="50000" fill="hold" nodeType="afterEffect">
                                  <p:stCondLst>
                                    <p:cond delay="0"/>
                                  </p:stCondLst>
                                  <p:childTnLst>
                                    <p:animMotion origin="layout" path="M -0.15399 0.08323 C -0.37291 -0.04047 -0.59166 -0.16347 -0.57534 -0.22497 C -0.55902 -0.28601 -0.13784 -0.22937 -0.05538 -0.2844 C 0.02709 -0.33943 -0.07691 -0.51052 -0.08125 -0.55561 " pathEditMode="relative" rAng="0" ptsTypes="aaaA">
                                      <p:cBhvr>
                                        <p:cTn id="15" dur="2000" fill="hold"/>
                                        <p:tgtEl>
                                          <p:spTgt spid="71701"/>
                                        </p:tgtEl>
                                        <p:attrNameLst>
                                          <p:attrName>ppt_x</p:attrName>
                                          <p:attrName>ppt_y</p:attrName>
                                        </p:attrNameLst>
                                      </p:cBhvr>
                                      <p:rCtr x="-12830" y="-31954"/>
                                    </p:animMotion>
                                  </p:childTnLst>
                                  <p:subTnLst>
                                    <p:audio>
                                      <p:cMediaNode>
                                        <p:cTn display="0" masterRel="sameClick">
                                          <p:stCondLst>
                                            <p:cond evt="begin" delay="0">
                                              <p:tn val="14"/>
                                            </p:cond>
                                          </p:stCondLst>
                                          <p:endCondLst>
                                            <p:cond evt="onStopAudio" delay="0">
                                              <p:tgtEl>
                                                <p:sldTgt/>
                                              </p:tgtEl>
                                            </p:cond>
                                          </p:endCondLst>
                                        </p:cTn>
                                        <p:tgtEl>
                                          <p:sndTgt r:embed="rId2" name="Recorded Sound"/>
                                        </p:tgtEl>
                                      </p:cMediaNode>
                                    </p:audio>
                                  </p:subTnLst>
                                </p:cTn>
                              </p:par>
                            </p:childTnLst>
                          </p:cTn>
                        </p:par>
                        <p:par>
                          <p:cTn id="16" fill="hold" nodeType="afterGroup">
                            <p:stCondLst>
                              <p:cond delay="3000"/>
                            </p:stCondLst>
                            <p:childTnLst>
                              <p:par>
                                <p:cTn id="17" presetID="2" presetClass="exit" presetSubtype="4" fill="hold" nodeType="afterEffect">
                                  <p:stCondLst>
                                    <p:cond delay="2000"/>
                                  </p:stCondLst>
                                  <p:childTnLst>
                                    <p:anim calcmode="lin" valueType="num">
                                      <p:cBhvr additive="base">
                                        <p:cTn id="18" dur="500"/>
                                        <p:tgtEl>
                                          <p:spTgt spid="71701"/>
                                        </p:tgtEl>
                                        <p:attrNameLst>
                                          <p:attrName>ppt_x</p:attrName>
                                        </p:attrNameLst>
                                      </p:cBhvr>
                                      <p:tavLst>
                                        <p:tav tm="0">
                                          <p:val>
                                            <p:strVal val="ppt_x"/>
                                          </p:val>
                                        </p:tav>
                                        <p:tav tm="100000">
                                          <p:val>
                                            <p:strVal val="ppt_x"/>
                                          </p:val>
                                        </p:tav>
                                      </p:tavLst>
                                    </p:anim>
                                    <p:anim calcmode="lin" valueType="num">
                                      <p:cBhvr additive="base">
                                        <p:cTn id="19" dur="500"/>
                                        <p:tgtEl>
                                          <p:spTgt spid="71701"/>
                                        </p:tgtEl>
                                        <p:attrNameLst>
                                          <p:attrName>ppt_y</p:attrName>
                                        </p:attrNameLst>
                                      </p:cBhvr>
                                      <p:tavLst>
                                        <p:tav tm="0">
                                          <p:val>
                                            <p:strVal val="ppt_y"/>
                                          </p:val>
                                        </p:tav>
                                        <p:tav tm="100000">
                                          <p:val>
                                            <p:strVal val="1+ppt_h/2"/>
                                          </p:val>
                                        </p:tav>
                                      </p:tavLst>
                                    </p:anim>
                                    <p:set>
                                      <p:cBhvr>
                                        <p:cTn id="20" dur="1" fill="hold">
                                          <p:stCondLst>
                                            <p:cond delay="499"/>
                                          </p:stCondLst>
                                        </p:cTn>
                                        <p:tgtEl>
                                          <p:spTgt spid="71701"/>
                                        </p:tgtEl>
                                        <p:attrNameLst>
                                          <p:attrName>style.visibility</p:attrName>
                                        </p:attrNameLst>
                                      </p:cBhvr>
                                      <p:to>
                                        <p:strVal val="hidden"/>
                                      </p:to>
                                    </p:set>
                                  </p:childTnLst>
                                </p:cTn>
                              </p:par>
                            </p:childTnLst>
                          </p:cTn>
                        </p:par>
                      </p:childTnLst>
                    </p:cTn>
                  </p:par>
                </p:childTnLst>
              </p:cTn>
              <p:nextCondLst>
                <p:cond evt="onClick" delay="0">
                  <p:tgtEl>
                    <p:spTgt spid="71692"/>
                  </p:tgtEl>
                </p:cond>
              </p:nextCondLst>
            </p:seq>
            <p:seq concurrent="1" nextAc="seek">
              <p:cTn id="21" restart="whenNotActive" fill="hold" evtFilter="cancelBubble" nodeType="interactiveSeq">
                <p:stCondLst>
                  <p:cond evt="onClick" delay="0">
                    <p:tgtEl>
                      <p:spTgt spid="71695"/>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30" presetClass="entr" presetSubtype="0" fill="hold" nodeType="clickEffect">
                                  <p:stCondLst>
                                    <p:cond delay="0"/>
                                  </p:stCondLst>
                                  <p:childTnLst>
                                    <p:set>
                                      <p:cBhvr>
                                        <p:cTn id="25" dur="1" fill="hold">
                                          <p:stCondLst>
                                            <p:cond delay="0"/>
                                          </p:stCondLst>
                                        </p:cTn>
                                        <p:tgtEl>
                                          <p:spTgt spid="71707"/>
                                        </p:tgtEl>
                                        <p:attrNameLst>
                                          <p:attrName>style.visibility</p:attrName>
                                        </p:attrNameLst>
                                      </p:cBhvr>
                                      <p:to>
                                        <p:strVal val="visible"/>
                                      </p:to>
                                    </p:set>
                                    <p:animEffect transition="in" filter="fade">
                                      <p:cBhvr>
                                        <p:cTn id="26" dur="800" decel="100000"/>
                                        <p:tgtEl>
                                          <p:spTgt spid="71707"/>
                                        </p:tgtEl>
                                      </p:cBhvr>
                                    </p:animEffect>
                                    <p:anim calcmode="lin" valueType="num">
                                      <p:cBhvr>
                                        <p:cTn id="27" dur="800" decel="100000" fill="hold"/>
                                        <p:tgtEl>
                                          <p:spTgt spid="71707"/>
                                        </p:tgtEl>
                                        <p:attrNameLst>
                                          <p:attrName>style.rotation</p:attrName>
                                        </p:attrNameLst>
                                      </p:cBhvr>
                                      <p:tavLst>
                                        <p:tav tm="0">
                                          <p:val>
                                            <p:fltVal val="-90"/>
                                          </p:val>
                                        </p:tav>
                                        <p:tav tm="100000">
                                          <p:val>
                                            <p:fltVal val="0"/>
                                          </p:val>
                                        </p:tav>
                                      </p:tavLst>
                                    </p:anim>
                                    <p:anim calcmode="lin" valueType="num">
                                      <p:cBhvr>
                                        <p:cTn id="28" dur="800" decel="100000" fill="hold"/>
                                        <p:tgtEl>
                                          <p:spTgt spid="71707"/>
                                        </p:tgtEl>
                                        <p:attrNameLst>
                                          <p:attrName>ppt_x</p:attrName>
                                        </p:attrNameLst>
                                      </p:cBhvr>
                                      <p:tavLst>
                                        <p:tav tm="0">
                                          <p:val>
                                            <p:strVal val="#ppt_x+0.4"/>
                                          </p:val>
                                        </p:tav>
                                        <p:tav tm="100000">
                                          <p:val>
                                            <p:strVal val="#ppt_x-0.05"/>
                                          </p:val>
                                        </p:tav>
                                      </p:tavLst>
                                    </p:anim>
                                    <p:anim calcmode="lin" valueType="num">
                                      <p:cBhvr>
                                        <p:cTn id="29" dur="800" decel="100000" fill="hold"/>
                                        <p:tgtEl>
                                          <p:spTgt spid="71707"/>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71707"/>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71707"/>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3" name="applause.wav"/>
                                        </p:tgtEl>
                                      </p:cMediaNode>
                                    </p:audio>
                                  </p:subTnLst>
                                </p:cTn>
                              </p:par>
                            </p:childTnLst>
                          </p:cTn>
                        </p:par>
                        <p:par>
                          <p:cTn id="32" fill="hold" nodeType="afterGroup">
                            <p:stCondLst>
                              <p:cond delay="1000"/>
                            </p:stCondLst>
                            <p:childTnLst>
                              <p:par>
                                <p:cTn id="33" presetID="0" presetClass="path" presetSubtype="0" accel="50000" decel="50000" fill="hold" nodeType="afterEffect">
                                  <p:stCondLst>
                                    <p:cond delay="0"/>
                                  </p:stCondLst>
                                  <p:childTnLst>
                                    <p:animMotion origin="layout" path="M -0.10417 -0.00301 C 0.1059 -0.04792 0.31614 -0.09236 0.3684 -0.15579 C 0.42083 -0.21922 0.23593 -0.34537 0.20937 -0.38334 " pathEditMode="relative" rAng="0" ptsTypes="aaA">
                                      <p:cBhvr>
                                        <p:cTn id="34" dur="2000" fill="hold"/>
                                        <p:tgtEl>
                                          <p:spTgt spid="71707"/>
                                        </p:tgtEl>
                                        <p:attrNameLst>
                                          <p:attrName>ppt_x</p:attrName>
                                          <p:attrName>ppt_y</p:attrName>
                                        </p:attrNameLst>
                                      </p:cBhvr>
                                      <p:rCtr x="26250" y="-19028"/>
                                    </p:animMotion>
                                  </p:childTnLst>
                                  <p:subTnLst>
                                    <p:audio>
                                      <p:cMediaNode>
                                        <p:cTn display="0" masterRel="sameClick">
                                          <p:stCondLst>
                                            <p:cond evt="begin" delay="0">
                                              <p:tn val="33"/>
                                            </p:cond>
                                          </p:stCondLst>
                                          <p:endCondLst>
                                            <p:cond evt="onStopAudio" delay="0">
                                              <p:tgtEl>
                                                <p:sldTgt/>
                                              </p:tgtEl>
                                            </p:cond>
                                          </p:endCondLst>
                                        </p:cTn>
                                        <p:tgtEl>
                                          <p:sndTgt r:embed="rId4" name="Recorded Sound"/>
                                        </p:tgtEl>
                                      </p:cMediaNode>
                                    </p:audio>
                                  </p:subTnLst>
                                </p:cTn>
                              </p:par>
                            </p:childTnLst>
                          </p:cTn>
                        </p:par>
                        <p:par>
                          <p:cTn id="35" fill="hold" nodeType="afterGroup">
                            <p:stCondLst>
                              <p:cond delay="3000"/>
                            </p:stCondLst>
                            <p:childTnLst>
                              <p:par>
                                <p:cTn id="36" presetID="2" presetClass="exit" presetSubtype="8" fill="hold" nodeType="afterEffect">
                                  <p:stCondLst>
                                    <p:cond delay="3000"/>
                                  </p:stCondLst>
                                  <p:childTnLst>
                                    <p:anim calcmode="lin" valueType="num">
                                      <p:cBhvr additive="base">
                                        <p:cTn id="37" dur="500"/>
                                        <p:tgtEl>
                                          <p:spTgt spid="71707"/>
                                        </p:tgtEl>
                                        <p:attrNameLst>
                                          <p:attrName>ppt_x</p:attrName>
                                        </p:attrNameLst>
                                      </p:cBhvr>
                                      <p:tavLst>
                                        <p:tav tm="0">
                                          <p:val>
                                            <p:strVal val="ppt_x"/>
                                          </p:val>
                                        </p:tav>
                                        <p:tav tm="100000">
                                          <p:val>
                                            <p:strVal val="0-ppt_w/2"/>
                                          </p:val>
                                        </p:tav>
                                      </p:tavLst>
                                    </p:anim>
                                    <p:anim calcmode="lin" valueType="num">
                                      <p:cBhvr additive="base">
                                        <p:cTn id="38" dur="500"/>
                                        <p:tgtEl>
                                          <p:spTgt spid="71707"/>
                                        </p:tgtEl>
                                        <p:attrNameLst>
                                          <p:attrName>ppt_y</p:attrName>
                                        </p:attrNameLst>
                                      </p:cBhvr>
                                      <p:tavLst>
                                        <p:tav tm="0">
                                          <p:val>
                                            <p:strVal val="ppt_y"/>
                                          </p:val>
                                        </p:tav>
                                        <p:tav tm="100000">
                                          <p:val>
                                            <p:strVal val="ppt_y"/>
                                          </p:val>
                                        </p:tav>
                                      </p:tavLst>
                                    </p:anim>
                                    <p:set>
                                      <p:cBhvr>
                                        <p:cTn id="39" dur="1" fill="hold">
                                          <p:stCondLst>
                                            <p:cond delay="499"/>
                                          </p:stCondLst>
                                        </p:cTn>
                                        <p:tgtEl>
                                          <p:spTgt spid="71707"/>
                                        </p:tgtEl>
                                        <p:attrNameLst>
                                          <p:attrName>style.visibility</p:attrName>
                                        </p:attrNameLst>
                                      </p:cBhvr>
                                      <p:to>
                                        <p:strVal val="hidden"/>
                                      </p:to>
                                    </p:set>
                                  </p:childTnLst>
                                </p:cTn>
                              </p:par>
                            </p:childTnLst>
                          </p:cTn>
                        </p:par>
                      </p:childTnLst>
                    </p:cTn>
                  </p:par>
                </p:childTnLst>
              </p:cTn>
              <p:nextCondLst>
                <p:cond evt="onClick" delay="0">
                  <p:tgtEl>
                    <p:spTgt spid="71695"/>
                  </p:tgtEl>
                </p:cond>
              </p:nextCondLst>
            </p:seq>
            <p:seq concurrent="1" nextAc="seek">
              <p:cTn id="40" restart="whenNotActive" fill="hold" evtFilter="cancelBubble" nodeType="interactiveSeq">
                <p:stCondLst>
                  <p:cond evt="onClick" delay="0">
                    <p:tgtEl>
                      <p:spTgt spid="71698"/>
                    </p:tgtEl>
                  </p:cond>
                </p:stCondLst>
                <p:endSync evt="end" delay="0">
                  <p:rtn val="all"/>
                </p:endSync>
                <p:childTnLst>
                  <p:par>
                    <p:cTn id="41" fill="hold" nodeType="clickPar">
                      <p:stCondLst>
                        <p:cond delay="0"/>
                      </p:stCondLst>
                      <p:childTnLst>
                        <p:par>
                          <p:cTn id="42" fill="hold" nodeType="withGroup">
                            <p:stCondLst>
                              <p:cond delay="0"/>
                            </p:stCondLst>
                            <p:childTnLst>
                              <p:par>
                                <p:cTn id="43" presetID="30" presetClass="entr" presetSubtype="0" fill="hold" nodeType="clickEffect">
                                  <p:stCondLst>
                                    <p:cond delay="0"/>
                                  </p:stCondLst>
                                  <p:childTnLst>
                                    <p:set>
                                      <p:cBhvr>
                                        <p:cTn id="44" dur="1" fill="hold">
                                          <p:stCondLst>
                                            <p:cond delay="0"/>
                                          </p:stCondLst>
                                        </p:cTn>
                                        <p:tgtEl>
                                          <p:spTgt spid="71704"/>
                                        </p:tgtEl>
                                        <p:attrNameLst>
                                          <p:attrName>style.visibility</p:attrName>
                                        </p:attrNameLst>
                                      </p:cBhvr>
                                      <p:to>
                                        <p:strVal val="visible"/>
                                      </p:to>
                                    </p:set>
                                    <p:animEffect transition="in" filter="fade">
                                      <p:cBhvr>
                                        <p:cTn id="45" dur="800" decel="100000"/>
                                        <p:tgtEl>
                                          <p:spTgt spid="71704"/>
                                        </p:tgtEl>
                                      </p:cBhvr>
                                    </p:animEffect>
                                    <p:anim calcmode="lin" valueType="num">
                                      <p:cBhvr>
                                        <p:cTn id="46" dur="800" decel="100000" fill="hold"/>
                                        <p:tgtEl>
                                          <p:spTgt spid="71704"/>
                                        </p:tgtEl>
                                        <p:attrNameLst>
                                          <p:attrName>style.rotation</p:attrName>
                                        </p:attrNameLst>
                                      </p:cBhvr>
                                      <p:tavLst>
                                        <p:tav tm="0">
                                          <p:val>
                                            <p:fltVal val="-90"/>
                                          </p:val>
                                        </p:tav>
                                        <p:tav tm="100000">
                                          <p:val>
                                            <p:fltVal val="0"/>
                                          </p:val>
                                        </p:tav>
                                      </p:tavLst>
                                    </p:anim>
                                    <p:anim calcmode="lin" valueType="num">
                                      <p:cBhvr>
                                        <p:cTn id="47" dur="800" decel="100000" fill="hold"/>
                                        <p:tgtEl>
                                          <p:spTgt spid="71704"/>
                                        </p:tgtEl>
                                        <p:attrNameLst>
                                          <p:attrName>ppt_x</p:attrName>
                                        </p:attrNameLst>
                                      </p:cBhvr>
                                      <p:tavLst>
                                        <p:tav tm="0">
                                          <p:val>
                                            <p:strVal val="#ppt_x+0.4"/>
                                          </p:val>
                                        </p:tav>
                                        <p:tav tm="100000">
                                          <p:val>
                                            <p:strVal val="#ppt_x-0.05"/>
                                          </p:val>
                                        </p:tav>
                                      </p:tavLst>
                                    </p:anim>
                                    <p:anim calcmode="lin" valueType="num">
                                      <p:cBhvr>
                                        <p:cTn id="48" dur="800" decel="100000" fill="hold"/>
                                        <p:tgtEl>
                                          <p:spTgt spid="71704"/>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71704"/>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71704"/>
                                        </p:tgtEl>
                                        <p:attrNameLst>
                                          <p:attrName>ppt_y</p:attrName>
                                        </p:attrNameLst>
                                      </p:cBhvr>
                                      <p:tavLst>
                                        <p:tav tm="0">
                                          <p:val>
                                            <p:strVal val="#ppt_y+0.1"/>
                                          </p:val>
                                        </p:tav>
                                        <p:tav tm="100000">
                                          <p:val>
                                            <p:strVal val="#ppt_y"/>
                                          </p:val>
                                        </p:tav>
                                      </p:tavLst>
                                    </p:anim>
                                  </p:childTnLst>
                                </p:cTn>
                              </p:par>
                            </p:childTnLst>
                          </p:cTn>
                        </p:par>
                        <p:par>
                          <p:cTn id="51" fill="hold" nodeType="afterGroup">
                            <p:stCondLst>
                              <p:cond delay="1000"/>
                            </p:stCondLst>
                            <p:childTnLst>
                              <p:par>
                                <p:cTn id="52" presetID="0" presetClass="path" presetSubtype="0" accel="50000" decel="50000" fill="hold" nodeType="afterEffect">
                                  <p:stCondLst>
                                    <p:cond delay="0"/>
                                  </p:stCondLst>
                                  <p:childTnLst>
                                    <p:animMotion origin="layout" path="M 0.03299 0.00948 C -0.0059 -0.04532 -0.04479 -0.10035 0.01632 -0.12393 C 0.07743 -0.14751 0.32448 -0.11769 0.39965 -0.13248 C 0.47483 -0.14728 0.47778 -0.19075 0.46754 -0.21272 C 0.45729 -0.23468 0.39514 -0.25618 0.33802 -0.26404 C 0.2809 -0.27191 0.16059 -0.26127 0.12518 -0.26058 " pathEditMode="relative" rAng="0" ptsTypes="aaaaaA">
                                      <p:cBhvr>
                                        <p:cTn id="53" dur="2000" fill="hold"/>
                                        <p:tgtEl>
                                          <p:spTgt spid="71704"/>
                                        </p:tgtEl>
                                        <p:attrNameLst>
                                          <p:attrName>ppt_x</p:attrName>
                                          <p:attrName>ppt_y</p:attrName>
                                        </p:attrNameLst>
                                      </p:cBhvr>
                                      <p:rCtr x="18351" y="-14081"/>
                                    </p:animMotion>
                                  </p:childTnLst>
                                  <p:subTnLst>
                                    <p:audio>
                                      <p:cMediaNode>
                                        <p:cTn display="0" masterRel="sameClick">
                                          <p:stCondLst>
                                            <p:cond evt="begin" delay="0">
                                              <p:tn val="52"/>
                                            </p:cond>
                                          </p:stCondLst>
                                          <p:endCondLst>
                                            <p:cond evt="onStopAudio" delay="0">
                                              <p:tgtEl>
                                                <p:sldTgt/>
                                              </p:tgtEl>
                                            </p:cond>
                                          </p:endCondLst>
                                        </p:cTn>
                                        <p:tgtEl>
                                          <p:sndTgt r:embed="rId5" name="Recorded Sound"/>
                                        </p:tgtEl>
                                      </p:cMediaNode>
                                    </p:audio>
                                  </p:subTnLst>
                                </p:cTn>
                              </p:par>
                            </p:childTnLst>
                          </p:cTn>
                        </p:par>
                        <p:par>
                          <p:cTn id="54" fill="hold" nodeType="afterGroup">
                            <p:stCondLst>
                              <p:cond delay="3000"/>
                            </p:stCondLst>
                            <p:childTnLst>
                              <p:par>
                                <p:cTn id="55" presetID="2" presetClass="exit" presetSubtype="8" fill="hold" nodeType="afterEffect">
                                  <p:stCondLst>
                                    <p:cond delay="3000"/>
                                  </p:stCondLst>
                                  <p:childTnLst>
                                    <p:anim calcmode="lin" valueType="num">
                                      <p:cBhvr additive="base">
                                        <p:cTn id="56" dur="500"/>
                                        <p:tgtEl>
                                          <p:spTgt spid="71704"/>
                                        </p:tgtEl>
                                        <p:attrNameLst>
                                          <p:attrName>ppt_x</p:attrName>
                                        </p:attrNameLst>
                                      </p:cBhvr>
                                      <p:tavLst>
                                        <p:tav tm="0">
                                          <p:val>
                                            <p:strVal val="ppt_x"/>
                                          </p:val>
                                        </p:tav>
                                        <p:tav tm="100000">
                                          <p:val>
                                            <p:strVal val="0-ppt_w/2"/>
                                          </p:val>
                                        </p:tav>
                                      </p:tavLst>
                                    </p:anim>
                                    <p:anim calcmode="lin" valueType="num">
                                      <p:cBhvr additive="base">
                                        <p:cTn id="57" dur="500"/>
                                        <p:tgtEl>
                                          <p:spTgt spid="71704"/>
                                        </p:tgtEl>
                                        <p:attrNameLst>
                                          <p:attrName>ppt_y</p:attrName>
                                        </p:attrNameLst>
                                      </p:cBhvr>
                                      <p:tavLst>
                                        <p:tav tm="0">
                                          <p:val>
                                            <p:strVal val="ppt_y"/>
                                          </p:val>
                                        </p:tav>
                                        <p:tav tm="100000">
                                          <p:val>
                                            <p:strVal val="ppt_y"/>
                                          </p:val>
                                        </p:tav>
                                      </p:tavLst>
                                    </p:anim>
                                    <p:set>
                                      <p:cBhvr>
                                        <p:cTn id="58" dur="1" fill="hold">
                                          <p:stCondLst>
                                            <p:cond delay="499"/>
                                          </p:stCondLst>
                                        </p:cTn>
                                        <p:tgtEl>
                                          <p:spTgt spid="71704"/>
                                        </p:tgtEl>
                                        <p:attrNameLst>
                                          <p:attrName>style.visibility</p:attrName>
                                        </p:attrNameLst>
                                      </p:cBhvr>
                                      <p:to>
                                        <p:strVal val="hidden"/>
                                      </p:to>
                                    </p:set>
                                  </p:childTnLst>
                                </p:cTn>
                              </p:par>
                            </p:childTnLst>
                          </p:cTn>
                        </p:par>
                      </p:childTnLst>
                    </p:cTn>
                  </p:par>
                </p:childTnLst>
              </p:cTn>
              <p:nextCondLst>
                <p:cond evt="onClick" delay="0">
                  <p:tgtEl>
                    <p:spTgt spid="71698"/>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456817" cy="4642304"/>
          </a:xfrm>
        </p:spPr>
        <p:txBody>
          <a:bodyPr/>
          <a:lstStyle/>
          <a:p>
            <a:r>
              <a:rPr lang="en-US" b="1" dirty="0">
                <a:solidFill>
                  <a:srgbClr val="FF0000"/>
                </a:solidFill>
              </a:rPr>
              <a:t>VẬN DỤNG</a:t>
            </a:r>
            <a:br>
              <a:rPr lang="en-US" b="1" dirty="0">
                <a:solidFill>
                  <a:srgbClr val="FF0000"/>
                </a:solidFill>
              </a:rPr>
            </a:br>
            <a:r>
              <a:rPr lang="vi-VN" dirty="0"/>
              <a:t>Hãy sưu tầm thông tin, tìm hiểu về hội chợ Tây Âu thời trung đại và hiện tại. Trên cơ sở đó, viết một đoạn văn ngắn mô tả về một hội chợ truyền thống ở Tây Âu.</a:t>
            </a:r>
            <a:br>
              <a:rPr lang="en-US" dirty="0"/>
            </a:br>
            <a:r>
              <a:rPr lang="en-US" dirty="0">
                <a:solidFill>
                  <a:srgbClr val="FF0000"/>
                </a:solidFill>
              </a:rPr>
              <a:t>(VIẾT VÀO GIẤY KIỂM TRA)</a:t>
            </a:r>
          </a:p>
        </p:txBody>
      </p:sp>
    </p:spTree>
    <p:extLst>
      <p:ext uri="{BB962C8B-B14F-4D97-AF65-F5344CB8AC3E}">
        <p14:creationId xmlns:p14="http://schemas.microsoft.com/office/powerpoint/2010/main" val="999963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o.rada.vn/data/image/2022/07/06/Su-7-bai-1-CTS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353" y="95794"/>
            <a:ext cx="9840687" cy="6662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362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2683A23-AEFE-3F32-5041-7C756C4BA13B}"/>
              </a:ext>
            </a:extLst>
          </p:cNvPr>
          <p:cNvSpPr txBox="1"/>
          <p:nvPr/>
        </p:nvSpPr>
        <p:spPr>
          <a:xfrm>
            <a:off x="2061882" y="87649"/>
            <a:ext cx="8274423" cy="498663"/>
          </a:xfrm>
          <a:prstGeom prst="rect">
            <a:avLst/>
          </a:prstGeom>
          <a:noFill/>
        </p:spPr>
        <p:txBody>
          <a:bodyPr wrap="square">
            <a:spAutoFit/>
          </a:bodyPr>
          <a:lstStyle/>
          <a:p>
            <a:pPr marL="457200" algn="ctr">
              <a:lnSpc>
                <a:spcPct val="150000"/>
              </a:lnSpc>
            </a:pPr>
            <a:r>
              <a:rPr lang="vi-VN" sz="2000" b="1" dirty="0">
                <a:solidFill>
                  <a:srgbClr val="002060"/>
                </a:solidFill>
                <a:effectLst/>
                <a:latin typeface="Times New Roman" panose="02020603050405020304" pitchFamily="18" charset="0"/>
                <a:ea typeface="Times New Roman" panose="02020603050405020304" pitchFamily="18" charset="0"/>
              </a:rPr>
              <a:t>CHƯƠNG I. </a:t>
            </a:r>
            <a:r>
              <a:rPr lang="en-US" sz="2000" b="1" dirty="0">
                <a:solidFill>
                  <a:srgbClr val="002060"/>
                </a:solidFill>
                <a:effectLst/>
                <a:latin typeface="Times New Roman" panose="02020603050405020304" pitchFamily="18" charset="0"/>
                <a:ea typeface="Times New Roman" panose="02020603050405020304" pitchFamily="18" charset="0"/>
              </a:rPr>
              <a:t>TÂY ÂU TỪ THẾ KỈ V ĐẾN NỬA ĐẦU THẾ KỈ XVI</a:t>
            </a:r>
            <a:endParaRPr lang="en-US" sz="1600" dirty="0">
              <a:solidFill>
                <a:srgbClr val="002060"/>
              </a:solidFill>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59455AB1-2C2C-675F-B5AD-1317339C156C}"/>
              </a:ext>
            </a:extLst>
          </p:cNvPr>
          <p:cNvSpPr txBox="1"/>
          <p:nvPr/>
        </p:nvSpPr>
        <p:spPr>
          <a:xfrm>
            <a:off x="1820092" y="417783"/>
            <a:ext cx="9030788" cy="923330"/>
          </a:xfrm>
          <a:prstGeom prst="rect">
            <a:avLst/>
          </a:prstGeom>
          <a:noFill/>
        </p:spPr>
        <p:txBody>
          <a:bodyPr wrap="square">
            <a:spAutoFit/>
          </a:bodyPr>
          <a:lstStyle/>
          <a:p>
            <a:pPr marL="457200" algn="ctr">
              <a:lnSpc>
                <a:spcPct val="150000"/>
              </a:lnSpc>
            </a:pPr>
            <a:r>
              <a:rPr lang="vi-VN" sz="1800" b="1" dirty="0">
                <a:solidFill>
                  <a:srgbClr val="0070C0"/>
                </a:solidFill>
                <a:effectLst/>
                <a:latin typeface="Times New Roman" panose="02020603050405020304" pitchFamily="18" charset="0"/>
                <a:ea typeface="Times New Roman" panose="02020603050405020304" pitchFamily="18" charset="0"/>
              </a:rPr>
              <a:t>Bài 1</a:t>
            </a:r>
            <a:endParaRPr lang="en-US" sz="1400" dirty="0">
              <a:effectLst/>
              <a:latin typeface="Times New Roman" panose="02020603050405020304" pitchFamily="18" charset="0"/>
              <a:ea typeface="Times New Roman" panose="02020603050405020304" pitchFamily="18" charset="0"/>
            </a:endParaRPr>
          </a:p>
          <a:p>
            <a:pPr marL="457200" algn="ctr">
              <a:lnSpc>
                <a:spcPct val="150000"/>
              </a:lnSpc>
            </a:pPr>
            <a:r>
              <a:rPr lang="en-US" sz="1800" b="1" dirty="0">
                <a:solidFill>
                  <a:srgbClr val="0070C0"/>
                </a:solidFill>
                <a:effectLst/>
                <a:latin typeface="Times New Roman" panose="02020603050405020304" pitchFamily="18" charset="0"/>
                <a:ea typeface="Times New Roman" panose="02020603050405020304" pitchFamily="18" charset="0"/>
              </a:rPr>
              <a:t>QUÁ TRÌNH HÌNH THÀNH VÀ PHÁT TRIỂN CHẾ ĐỘ PHONG KIẾN Ở TÂY ÂU</a:t>
            </a:r>
            <a:endParaRPr lang="en-US" sz="1400" dirty="0">
              <a:effectLst/>
              <a:latin typeface="Times New Roman" panose="02020603050405020304" pitchFamily="18" charset="0"/>
              <a:ea typeface="Times New Roman" panose="02020603050405020304" pitchFamily="18" charset="0"/>
            </a:endParaRPr>
          </a:p>
        </p:txBody>
      </p:sp>
      <p:sp>
        <p:nvSpPr>
          <p:cNvPr id="14" name="TextBox 13">
            <a:extLst>
              <a:ext uri="{FF2B5EF4-FFF2-40B4-BE49-F238E27FC236}">
                <a16:creationId xmlns:a16="http://schemas.microsoft.com/office/drawing/2014/main" id="{C47BC5CB-9711-AA6A-8F47-9BC3A194669C}"/>
              </a:ext>
            </a:extLst>
          </p:cNvPr>
          <p:cNvSpPr txBox="1"/>
          <p:nvPr/>
        </p:nvSpPr>
        <p:spPr>
          <a:xfrm>
            <a:off x="152399" y="1341113"/>
            <a:ext cx="6095999" cy="830997"/>
          </a:xfrm>
          <a:prstGeom prst="rect">
            <a:avLst/>
          </a:prstGeom>
          <a:noFill/>
        </p:spPr>
        <p:txBody>
          <a:bodyPr wrap="square">
            <a:spAutoFit/>
          </a:bodyPr>
          <a:lstStyle/>
          <a:p>
            <a:r>
              <a:rPr lang="vi-VN" sz="2400" b="1" dirty="0">
                <a:solidFill>
                  <a:srgbClr val="FF0000"/>
                </a:solidFill>
                <a:effectLst/>
                <a:latin typeface="Times New Roman" panose="02020603050405020304" pitchFamily="18" charset="0"/>
                <a:ea typeface="Times New Roman" panose="02020603050405020304" pitchFamily="18" charset="0"/>
              </a:rPr>
              <a:t>1. Quá trình hình thành xã hội phong kiến ở Tây Âu</a:t>
            </a:r>
            <a:endParaRPr lang="en-US" sz="2400" dirty="0">
              <a:solidFill>
                <a:srgbClr val="FF0000"/>
              </a:solidFill>
            </a:endParaRPr>
          </a:p>
        </p:txBody>
      </p:sp>
      <p:sp>
        <p:nvSpPr>
          <p:cNvPr id="16" name="TextBox 15">
            <a:extLst>
              <a:ext uri="{FF2B5EF4-FFF2-40B4-BE49-F238E27FC236}">
                <a16:creationId xmlns:a16="http://schemas.microsoft.com/office/drawing/2014/main" id="{CFA0FBA6-9890-1EE5-BDA5-5A3A4FD74475}"/>
              </a:ext>
            </a:extLst>
          </p:cNvPr>
          <p:cNvSpPr txBox="1"/>
          <p:nvPr/>
        </p:nvSpPr>
        <p:spPr>
          <a:xfrm>
            <a:off x="268943" y="2145426"/>
            <a:ext cx="11539880" cy="1938992"/>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 </a:t>
            </a: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hội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cấp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lãnh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chúa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nô</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kỉ</a:t>
            </a:r>
            <a:r>
              <a:rPr lang="en-US" sz="3200" dirty="0">
                <a:latin typeface="Times New Roman" panose="02020603050405020304" pitchFamily="18" charset="0"/>
                <a:cs typeface="Times New Roman" panose="02020603050405020304" pitchFamily="18" charset="0"/>
              </a:rPr>
              <a:t> IX,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hội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4647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barn(inVertical)">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Effect transition="in" filter="barn(inVertical)">
                                      <p:cBhvr>
                                        <p:cTn id="17" dur="500"/>
                                        <p:tgtEl>
                                          <p:spTgt spid="1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6">
                                            <p:txEl>
                                              <p:pRg st="2" end="2"/>
                                            </p:txEl>
                                          </p:spTgt>
                                        </p:tgtEl>
                                        <p:attrNameLst>
                                          <p:attrName>style.visibility</p:attrName>
                                        </p:attrNameLst>
                                      </p:cBhvr>
                                      <p:to>
                                        <p:strVal val="visible"/>
                                      </p:to>
                                    </p:set>
                                    <p:animEffect transition="in" filter="barn(inVertical)">
                                      <p:cBhvr>
                                        <p:cTn id="22"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9455AB1-2C2C-675F-B5AD-1317339C156C}"/>
              </a:ext>
            </a:extLst>
          </p:cNvPr>
          <p:cNvSpPr txBox="1"/>
          <p:nvPr/>
        </p:nvSpPr>
        <p:spPr>
          <a:xfrm>
            <a:off x="1245326" y="0"/>
            <a:ext cx="9309463" cy="923330"/>
          </a:xfrm>
          <a:prstGeom prst="rect">
            <a:avLst/>
          </a:prstGeom>
          <a:noFill/>
        </p:spPr>
        <p:txBody>
          <a:bodyPr wrap="square">
            <a:spAutoFit/>
          </a:bodyPr>
          <a:lstStyle/>
          <a:p>
            <a:pPr marL="457200" algn="ctr">
              <a:lnSpc>
                <a:spcPct val="150000"/>
              </a:lnSpc>
            </a:pPr>
            <a:r>
              <a:rPr lang="vi-VN" sz="1800" b="1" dirty="0">
                <a:solidFill>
                  <a:srgbClr val="0070C0"/>
                </a:solidFill>
                <a:effectLst/>
                <a:latin typeface="Times New Roman" panose="02020603050405020304" pitchFamily="18" charset="0"/>
                <a:ea typeface="Times New Roman" panose="02020603050405020304" pitchFamily="18" charset="0"/>
              </a:rPr>
              <a:t>Bài 1</a:t>
            </a:r>
            <a:endParaRPr lang="en-US" sz="1400" dirty="0">
              <a:effectLst/>
              <a:latin typeface="Times New Roman" panose="02020603050405020304" pitchFamily="18" charset="0"/>
              <a:ea typeface="Times New Roman" panose="02020603050405020304" pitchFamily="18" charset="0"/>
            </a:endParaRPr>
          </a:p>
          <a:p>
            <a:pPr marL="457200" algn="ctr">
              <a:lnSpc>
                <a:spcPct val="150000"/>
              </a:lnSpc>
            </a:pPr>
            <a:r>
              <a:rPr lang="en-US" sz="1800" b="1" dirty="0">
                <a:solidFill>
                  <a:srgbClr val="0070C0"/>
                </a:solidFill>
                <a:effectLst/>
                <a:latin typeface="Times New Roman" panose="02020603050405020304" pitchFamily="18" charset="0"/>
                <a:ea typeface="Times New Roman" panose="02020603050405020304" pitchFamily="18" charset="0"/>
              </a:rPr>
              <a:t>QUÁ TRÌNH HÌNH THÀNH VÀ PHÁT TRIỂN CHẾ ĐỘ PHONG KIẾN Ở TÂY ÂU</a:t>
            </a:r>
            <a:endParaRPr lang="en-US" sz="1400" dirty="0">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D99CFB5E-8EFB-990E-B022-AFCBE756EFC8}"/>
              </a:ext>
            </a:extLst>
          </p:cNvPr>
          <p:cNvSpPr txBox="1"/>
          <p:nvPr/>
        </p:nvSpPr>
        <p:spPr>
          <a:xfrm>
            <a:off x="104618" y="836024"/>
            <a:ext cx="10188914" cy="461665"/>
          </a:xfrm>
          <a:prstGeom prst="rect">
            <a:avLst/>
          </a:prstGeom>
          <a:noFill/>
        </p:spPr>
        <p:txBody>
          <a:bodyPr wrap="square">
            <a:spAutoFit/>
          </a:bodyPr>
          <a:lstStyle/>
          <a:p>
            <a:r>
              <a:rPr lang="vi-VN" sz="2400" b="1" dirty="0">
                <a:solidFill>
                  <a:srgbClr val="FF0000"/>
                </a:solidFill>
                <a:effectLst/>
                <a:latin typeface="Times New Roman" panose="02020603050405020304" pitchFamily="18" charset="0"/>
                <a:ea typeface="Times New Roman" panose="02020603050405020304" pitchFamily="18" charset="0"/>
              </a:rPr>
              <a:t>2. Lãnh địa phong kiến và quan hệ xã hội của chế độ phong kiến ở Tây Âu</a:t>
            </a:r>
            <a:endParaRPr lang="en-US" sz="2400" dirty="0">
              <a:solidFill>
                <a:srgbClr val="FF0000"/>
              </a:solidFill>
            </a:endParaRPr>
          </a:p>
        </p:txBody>
      </p:sp>
      <p:sp>
        <p:nvSpPr>
          <p:cNvPr id="8" name="Flowchart: Sequential Access Storage 7">
            <a:extLst>
              <a:ext uri="{FF2B5EF4-FFF2-40B4-BE49-F238E27FC236}">
                <a16:creationId xmlns:a16="http://schemas.microsoft.com/office/drawing/2014/main" id="{C0E7302D-B84C-4A0F-A9E1-6C69CBE7C455}"/>
              </a:ext>
            </a:extLst>
          </p:cNvPr>
          <p:cNvSpPr/>
          <p:nvPr/>
        </p:nvSpPr>
        <p:spPr>
          <a:xfrm>
            <a:off x="354966" y="1915886"/>
            <a:ext cx="10269492" cy="4049484"/>
          </a:xfrm>
          <a:prstGeom prst="flowChartMagneticTape">
            <a:avLst/>
          </a:prstGeom>
          <a:solidFill>
            <a:srgbClr val="FFEF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THẢO LUẬN NHÓM (6P)</a:t>
            </a:r>
          </a:p>
          <a:p>
            <a:pPr algn="ctr"/>
            <a:r>
              <a:rPr lang="en-US" sz="2400" b="1" dirty="0">
                <a:solidFill>
                  <a:schemeClr val="tx1"/>
                </a:solidFill>
                <a:latin typeface="Times New Roman" panose="02020603050405020304" pitchFamily="18" charset="0"/>
                <a:cs typeface="Times New Roman" panose="02020603050405020304" pitchFamily="18" charset="0"/>
              </a:rPr>
              <a:t>THEO KĨ THUẬT KHĂN PHỦ BÀN</a:t>
            </a:r>
          </a:p>
          <a:p>
            <a:pPr algn="ctr"/>
            <a:r>
              <a:rPr lang="en-US" sz="2400" b="1" dirty="0" err="1">
                <a:solidFill>
                  <a:schemeClr val="tx1"/>
                </a:solidFill>
                <a:latin typeface="Times New Roman" panose="02020603050405020304" pitchFamily="18" charset="0"/>
                <a:cs typeface="Times New Roman" panose="02020603050405020304" pitchFamily="18" charset="0"/>
              </a:rPr>
              <a:t>Câu</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hỏi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Nêu</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những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hiểu</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biết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của</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em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về</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lãnh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địa</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phong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kiến</a:t>
            </a:r>
            <a:r>
              <a:rPr lang="en-US" sz="2400" b="1"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223551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886689" y="409467"/>
            <a:ext cx="10182663" cy="570263"/>
          </a:xfrm>
          <a:prstGeom prst="rect">
            <a:avLst/>
          </a:prstGeom>
          <a:solidFill>
            <a:schemeClr val="bg2"/>
          </a:solidFill>
          <a:ln>
            <a:noFill/>
          </a:ln>
        </p:spPr>
        <p:txBody>
          <a:bodyPr anchor="b"/>
          <a:lstStyle>
            <a:lvl1pPr>
              <a:defRPr sz="3600" b="1">
                <a:solidFill>
                  <a:schemeClr val="tx1"/>
                </a:solidFill>
                <a:latin typeface="Times New Roman" panose="02020603050405020304" pitchFamily="18" charset="0"/>
              </a:defRPr>
            </a:lvl1pPr>
            <a:lvl2pPr marL="742950" indent="-285750">
              <a:defRPr sz="3600" b="1">
                <a:solidFill>
                  <a:schemeClr val="tx1"/>
                </a:solidFill>
                <a:latin typeface="Times New Roman" panose="02020603050405020304" pitchFamily="18" charset="0"/>
              </a:defRPr>
            </a:lvl2pPr>
            <a:lvl3pPr marL="1143000" indent="-228600">
              <a:defRPr sz="3600" b="1">
                <a:solidFill>
                  <a:schemeClr val="tx1"/>
                </a:solidFill>
                <a:latin typeface="Times New Roman" panose="02020603050405020304" pitchFamily="18" charset="0"/>
              </a:defRPr>
            </a:lvl3pPr>
            <a:lvl4pPr marL="1600200" indent="-228600">
              <a:defRPr sz="3600" b="1">
                <a:solidFill>
                  <a:schemeClr val="tx1"/>
                </a:solidFill>
                <a:latin typeface="Times New Roman" panose="02020603050405020304" pitchFamily="18" charset="0"/>
              </a:defRPr>
            </a:lvl4pPr>
            <a:lvl5pPr marL="2057400" indent="-228600">
              <a:defRPr sz="3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a:solidFill>
                  <a:schemeClr val="tx1"/>
                </a:solidFill>
                <a:latin typeface="Times New Roman" panose="02020603050405020304" pitchFamily="18" charset="0"/>
              </a:defRPr>
            </a:lvl9pPr>
          </a:lstStyle>
          <a:p>
            <a:pPr algn="ctr" eaLnBrk="1" hangingPunct="1"/>
            <a:r>
              <a:rPr lang="en-US" altLang="vi-VN" sz="2800" dirty="0">
                <a:solidFill>
                  <a:srgbClr val="002060"/>
                </a:solidFill>
              </a:rPr>
              <a:t>Hoạt động nhóm -</a:t>
            </a:r>
            <a:r>
              <a:rPr lang="nl-NL" altLang="vi-VN" sz="2800" b="0" dirty="0">
                <a:solidFill>
                  <a:srgbClr val="002060"/>
                </a:solidFill>
              </a:rPr>
              <a:t> </a:t>
            </a:r>
            <a:r>
              <a:rPr lang="nl-NL" altLang="vi-VN" sz="2800" dirty="0">
                <a:solidFill>
                  <a:srgbClr val="002060"/>
                </a:solidFill>
              </a:rPr>
              <a:t>“</a:t>
            </a:r>
            <a:r>
              <a:rPr lang="nl-NL" altLang="vi-VN" sz="2800" i="1" dirty="0">
                <a:solidFill>
                  <a:srgbClr val="002060"/>
                </a:solidFill>
              </a:rPr>
              <a:t>Khăn trải bàn</a:t>
            </a:r>
            <a:r>
              <a:rPr lang="nl-NL" altLang="vi-VN" sz="2800" b="0" dirty="0">
                <a:solidFill>
                  <a:srgbClr val="002060"/>
                </a:solidFill>
              </a:rPr>
              <a:t>” </a:t>
            </a:r>
            <a:r>
              <a:rPr lang="nl-NL" altLang="vi-VN" sz="2800" dirty="0">
                <a:solidFill>
                  <a:srgbClr val="002060"/>
                </a:solidFill>
              </a:rPr>
              <a:t>– 6 phút</a:t>
            </a:r>
            <a:endParaRPr lang="en-US" altLang="vi-VN" sz="2800" dirty="0">
              <a:solidFill>
                <a:srgbClr val="002060"/>
              </a:solidFill>
            </a:endParaRPr>
          </a:p>
        </p:txBody>
      </p:sp>
      <p:sp>
        <p:nvSpPr>
          <p:cNvPr id="7" name="Rectangle 4"/>
          <p:cNvSpPr>
            <a:spLocks noChangeArrowheads="1"/>
          </p:cNvSpPr>
          <p:nvPr/>
        </p:nvSpPr>
        <p:spPr bwMode="auto">
          <a:xfrm>
            <a:off x="886690" y="1066018"/>
            <a:ext cx="10238509" cy="5802353"/>
          </a:xfrm>
          <a:prstGeom prst="rect">
            <a:avLst/>
          </a:prstGeom>
          <a:solidFill>
            <a:srgbClr val="FFFFFF"/>
          </a:solidFill>
          <a:ln w="9525">
            <a:solidFill>
              <a:srgbClr val="000000"/>
            </a:solidFill>
            <a:miter lim="800000"/>
            <a:headEnd/>
            <a:tailEnd/>
          </a:ln>
        </p:spPr>
        <p:txBody>
          <a:bodyPr/>
          <a:lstStyle>
            <a:lvl1pPr>
              <a:defRPr sz="3600" b="1">
                <a:solidFill>
                  <a:schemeClr val="tx1"/>
                </a:solidFill>
                <a:latin typeface="Times New Roman" panose="02020603050405020304" pitchFamily="18" charset="0"/>
              </a:defRPr>
            </a:lvl1pPr>
            <a:lvl2pPr marL="742950" indent="-285750">
              <a:defRPr sz="3600" b="1">
                <a:solidFill>
                  <a:schemeClr val="tx1"/>
                </a:solidFill>
                <a:latin typeface="Times New Roman" panose="02020603050405020304" pitchFamily="18" charset="0"/>
              </a:defRPr>
            </a:lvl2pPr>
            <a:lvl3pPr marL="1143000" indent="-228600">
              <a:defRPr sz="3600" b="1">
                <a:solidFill>
                  <a:schemeClr val="tx1"/>
                </a:solidFill>
                <a:latin typeface="Times New Roman" panose="02020603050405020304" pitchFamily="18" charset="0"/>
              </a:defRPr>
            </a:lvl3pPr>
            <a:lvl4pPr marL="1600200" indent="-228600">
              <a:defRPr sz="3600" b="1">
                <a:solidFill>
                  <a:schemeClr val="tx1"/>
                </a:solidFill>
                <a:latin typeface="Times New Roman" panose="02020603050405020304" pitchFamily="18" charset="0"/>
              </a:defRPr>
            </a:lvl4pPr>
            <a:lvl5pPr marL="2057400" indent="-228600">
              <a:defRPr sz="3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a:solidFill>
                  <a:schemeClr val="tx1"/>
                </a:solidFill>
                <a:latin typeface="Times New Roman" panose="02020603050405020304" pitchFamily="18" charset="0"/>
              </a:defRPr>
            </a:lvl9pPr>
          </a:lstStyle>
          <a:p>
            <a:endParaRPr lang="en-US" altLang="vi-VN" sz="2400" b="0" dirty="0"/>
          </a:p>
          <a:p>
            <a:pPr algn="ctr"/>
            <a:endParaRPr lang="en-US" altLang="vi-VN" sz="2400" b="0" dirty="0">
              <a:latin typeface="Times" panose="02020603050405020304" pitchFamily="18" charset="0"/>
            </a:endParaRPr>
          </a:p>
        </p:txBody>
      </p:sp>
      <p:sp>
        <p:nvSpPr>
          <p:cNvPr id="8" name="Rectangle 5"/>
          <p:cNvSpPr>
            <a:spLocks noChangeArrowheads="1"/>
          </p:cNvSpPr>
          <p:nvPr/>
        </p:nvSpPr>
        <p:spPr bwMode="auto">
          <a:xfrm>
            <a:off x="2496050" y="2179079"/>
            <a:ext cx="7259781" cy="3491347"/>
          </a:xfrm>
          <a:prstGeom prst="rect">
            <a:avLst/>
          </a:prstGeom>
          <a:solidFill>
            <a:srgbClr val="FFFFFF"/>
          </a:solidFill>
          <a:ln w="9525">
            <a:solidFill>
              <a:srgbClr val="000000"/>
            </a:solidFill>
            <a:miter lim="800000"/>
            <a:headEnd/>
            <a:tailEnd/>
          </a:ln>
        </p:spPr>
        <p:txBody>
          <a:bodyPr/>
          <a:lstStyle>
            <a:lvl1pPr>
              <a:defRPr sz="3600" b="1">
                <a:solidFill>
                  <a:schemeClr val="tx1"/>
                </a:solidFill>
                <a:latin typeface="Times New Roman" panose="02020603050405020304" pitchFamily="18" charset="0"/>
              </a:defRPr>
            </a:lvl1pPr>
            <a:lvl2pPr marL="742950" indent="-285750">
              <a:defRPr sz="3600" b="1">
                <a:solidFill>
                  <a:schemeClr val="tx1"/>
                </a:solidFill>
                <a:latin typeface="Times New Roman" panose="02020603050405020304" pitchFamily="18" charset="0"/>
              </a:defRPr>
            </a:lvl2pPr>
            <a:lvl3pPr marL="1143000" indent="-228600">
              <a:defRPr sz="3600" b="1">
                <a:solidFill>
                  <a:schemeClr val="tx1"/>
                </a:solidFill>
                <a:latin typeface="Times New Roman" panose="02020603050405020304" pitchFamily="18" charset="0"/>
              </a:defRPr>
            </a:lvl3pPr>
            <a:lvl4pPr marL="1600200" indent="-228600">
              <a:defRPr sz="3600" b="1">
                <a:solidFill>
                  <a:schemeClr val="tx1"/>
                </a:solidFill>
                <a:latin typeface="Times New Roman" panose="02020603050405020304" pitchFamily="18" charset="0"/>
              </a:defRPr>
            </a:lvl4pPr>
            <a:lvl5pPr marL="2057400" indent="-228600">
              <a:defRPr sz="3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a:solidFill>
                  <a:schemeClr val="tx1"/>
                </a:solidFill>
                <a:latin typeface="Times New Roman" panose="02020603050405020304" pitchFamily="18" charset="0"/>
              </a:defRPr>
            </a:lvl9pPr>
          </a:lstStyle>
          <a:p>
            <a:pPr algn="just">
              <a:spcAft>
                <a:spcPts val="0"/>
              </a:spcAft>
            </a:pPr>
            <a:endParaRPr lang="en-US" sz="2800" dirty="0">
              <a:cs typeface="Times New Roman" panose="02020603050405020304" pitchFamily="18" charset="0"/>
            </a:endParaRPr>
          </a:p>
        </p:txBody>
      </p:sp>
      <p:sp>
        <p:nvSpPr>
          <p:cNvPr id="15" name="Line 10"/>
          <p:cNvSpPr>
            <a:spLocks noChangeShapeType="1"/>
          </p:cNvSpPr>
          <p:nvPr/>
        </p:nvSpPr>
        <p:spPr bwMode="auto">
          <a:xfrm flipH="1" flipV="1">
            <a:off x="886690" y="1080573"/>
            <a:ext cx="1620562" cy="1079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6" name="Line 9"/>
          <p:cNvSpPr>
            <a:spLocks noChangeShapeType="1"/>
          </p:cNvSpPr>
          <p:nvPr/>
        </p:nvSpPr>
        <p:spPr bwMode="auto">
          <a:xfrm flipH="1">
            <a:off x="886690" y="5698008"/>
            <a:ext cx="1620562" cy="11599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8" name="Line 7"/>
          <p:cNvSpPr>
            <a:spLocks noChangeShapeType="1"/>
          </p:cNvSpPr>
          <p:nvPr/>
        </p:nvSpPr>
        <p:spPr bwMode="auto">
          <a:xfrm>
            <a:off x="9767033" y="5710349"/>
            <a:ext cx="1302320" cy="110167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9" name="Line 6"/>
          <p:cNvSpPr>
            <a:spLocks noChangeShapeType="1"/>
          </p:cNvSpPr>
          <p:nvPr/>
        </p:nvSpPr>
        <p:spPr bwMode="auto">
          <a:xfrm flipV="1">
            <a:off x="9767033" y="1144230"/>
            <a:ext cx="1321803" cy="10500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0" name="Oval 19"/>
          <p:cNvSpPr/>
          <p:nvPr/>
        </p:nvSpPr>
        <p:spPr>
          <a:xfrm>
            <a:off x="5874465" y="1621677"/>
            <a:ext cx="495299" cy="3921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endParaRPr lang="vi-VN" dirty="0"/>
          </a:p>
        </p:txBody>
      </p:sp>
      <p:sp>
        <p:nvSpPr>
          <p:cNvPr id="21" name="Oval 20"/>
          <p:cNvSpPr/>
          <p:nvPr/>
        </p:nvSpPr>
        <p:spPr>
          <a:xfrm>
            <a:off x="5915470" y="5750644"/>
            <a:ext cx="495299" cy="3921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endParaRPr lang="vi-VN" dirty="0"/>
          </a:p>
        </p:txBody>
      </p:sp>
      <p:sp>
        <p:nvSpPr>
          <p:cNvPr id="22" name="Oval 21"/>
          <p:cNvSpPr/>
          <p:nvPr/>
        </p:nvSpPr>
        <p:spPr>
          <a:xfrm rot="5400000">
            <a:off x="1877753" y="3732984"/>
            <a:ext cx="495299" cy="3921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endParaRPr lang="vi-VN" dirty="0"/>
          </a:p>
        </p:txBody>
      </p:sp>
      <p:sp>
        <p:nvSpPr>
          <p:cNvPr id="23" name="Oval 22"/>
          <p:cNvSpPr/>
          <p:nvPr/>
        </p:nvSpPr>
        <p:spPr>
          <a:xfrm rot="16499929">
            <a:off x="9849857" y="3745345"/>
            <a:ext cx="495299" cy="4669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endParaRPr lang="vi-VN" dirty="0"/>
          </a:p>
        </p:txBody>
      </p:sp>
      <p:cxnSp>
        <p:nvCxnSpPr>
          <p:cNvPr id="3" name="Straight Connector 2"/>
          <p:cNvCxnSpPr>
            <a:stCxn id="15" idx="0"/>
            <a:endCxn id="15" idx="1"/>
          </p:cNvCxnSpPr>
          <p:nvPr/>
        </p:nvCxnSpPr>
        <p:spPr>
          <a:xfrm flipH="1" flipV="1">
            <a:off x="886690" y="1080573"/>
            <a:ext cx="1620562" cy="1079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a:stCxn id="19" idx="0"/>
          </p:cNvCxnSpPr>
          <p:nvPr/>
        </p:nvCxnSpPr>
        <p:spPr>
          <a:xfrm flipV="1">
            <a:off x="9767033" y="1080573"/>
            <a:ext cx="1321803" cy="11137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16" idx="1"/>
          </p:cNvCxnSpPr>
          <p:nvPr/>
        </p:nvCxnSpPr>
        <p:spPr>
          <a:xfrm flipH="1">
            <a:off x="886690" y="5670426"/>
            <a:ext cx="1609360" cy="1187573"/>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9767033" y="5670426"/>
            <a:ext cx="1321803" cy="114159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8883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57303" y="1846217"/>
            <a:ext cx="5016137" cy="3861163"/>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gian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80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Miêu</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tả</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lãnh</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địa</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1.3):</a:t>
            </a:r>
          </a:p>
          <a:p>
            <a:pPr>
              <a:lnSpc>
                <a:spcPct val="107000"/>
              </a:lnSpc>
              <a:spcAft>
                <a:spcPts val="80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80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80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80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80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Hoạt</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kinh</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tế</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lãnh</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địa</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a:t>
            </a:r>
          </a:p>
          <a:p>
            <a:pPr algn="ctr">
              <a:lnSpc>
                <a:spcPct val="107000"/>
              </a:lnSpc>
              <a:spcAft>
                <a:spcPts val="8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cxnSp>
        <p:nvCxnSpPr>
          <p:cNvPr id="4" name="Straight Connector 3"/>
          <p:cNvCxnSpPr/>
          <p:nvPr/>
        </p:nvCxnSpPr>
        <p:spPr>
          <a:xfrm flipH="1" flipV="1">
            <a:off x="0" y="0"/>
            <a:ext cx="3439886" cy="1863634"/>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8473440" y="0"/>
            <a:ext cx="3718560" cy="1846217"/>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0" y="5707380"/>
            <a:ext cx="3439886" cy="11506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473440" y="5707380"/>
            <a:ext cx="3718560" cy="115062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7494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A72454B-7EEC-C97E-6841-3329CDDC6E63}"/>
              </a:ext>
            </a:extLst>
          </p:cNvPr>
          <p:cNvPicPr>
            <a:picLocks noChangeAspect="1"/>
          </p:cNvPicPr>
          <p:nvPr/>
        </p:nvPicPr>
        <p:blipFill>
          <a:blip r:embed="rId2"/>
          <a:stretch>
            <a:fillRect/>
          </a:stretch>
        </p:blipFill>
        <p:spPr>
          <a:xfrm>
            <a:off x="1950720" y="6078582"/>
            <a:ext cx="5904642" cy="779417"/>
          </a:xfrm>
          <a:prstGeom prst="rect">
            <a:avLst/>
          </a:prstGeom>
        </p:spPr>
      </p:pic>
      <p:sp>
        <p:nvSpPr>
          <p:cNvPr id="9" name="TextBox 8">
            <a:extLst>
              <a:ext uri="{FF2B5EF4-FFF2-40B4-BE49-F238E27FC236}">
                <a16:creationId xmlns:a16="http://schemas.microsoft.com/office/drawing/2014/main" id="{59455AB1-2C2C-675F-B5AD-1317339C156C}"/>
              </a:ext>
            </a:extLst>
          </p:cNvPr>
          <p:cNvSpPr txBox="1"/>
          <p:nvPr/>
        </p:nvSpPr>
        <p:spPr>
          <a:xfrm>
            <a:off x="1245326" y="0"/>
            <a:ext cx="9309463" cy="923330"/>
          </a:xfrm>
          <a:prstGeom prst="rect">
            <a:avLst/>
          </a:prstGeom>
          <a:noFill/>
        </p:spPr>
        <p:txBody>
          <a:bodyPr wrap="square">
            <a:spAutoFit/>
          </a:bodyPr>
          <a:lstStyle/>
          <a:p>
            <a:pPr marL="457200" algn="ctr">
              <a:lnSpc>
                <a:spcPct val="150000"/>
              </a:lnSpc>
            </a:pPr>
            <a:r>
              <a:rPr lang="vi-VN" sz="1800" b="1" dirty="0">
                <a:solidFill>
                  <a:srgbClr val="0070C0"/>
                </a:solidFill>
                <a:effectLst/>
                <a:latin typeface="Times New Roman" panose="02020603050405020304" pitchFamily="18" charset="0"/>
                <a:ea typeface="Times New Roman" panose="02020603050405020304" pitchFamily="18" charset="0"/>
              </a:rPr>
              <a:t>Bài 1</a:t>
            </a:r>
            <a:endParaRPr lang="en-US" sz="1400" dirty="0">
              <a:effectLst/>
              <a:latin typeface="Times New Roman" panose="02020603050405020304" pitchFamily="18" charset="0"/>
              <a:ea typeface="Times New Roman" panose="02020603050405020304" pitchFamily="18" charset="0"/>
            </a:endParaRPr>
          </a:p>
          <a:p>
            <a:pPr marL="457200" algn="ctr">
              <a:lnSpc>
                <a:spcPct val="150000"/>
              </a:lnSpc>
            </a:pPr>
            <a:r>
              <a:rPr lang="en-US" sz="1800" b="1" dirty="0">
                <a:solidFill>
                  <a:srgbClr val="0070C0"/>
                </a:solidFill>
                <a:effectLst/>
                <a:latin typeface="Times New Roman" panose="02020603050405020304" pitchFamily="18" charset="0"/>
                <a:ea typeface="Times New Roman" panose="02020603050405020304" pitchFamily="18" charset="0"/>
              </a:rPr>
              <a:t>QUÁ TRÌNH HÌNH THÀNH VÀ PHÁT TRIỂN CHẾ ĐỘ PHONG KIẾN Ở TÂY ÂU</a:t>
            </a:r>
            <a:endParaRPr lang="en-US" sz="1400" dirty="0">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D99CFB5E-8EFB-990E-B022-AFCBE756EFC8}"/>
              </a:ext>
            </a:extLst>
          </p:cNvPr>
          <p:cNvSpPr txBox="1"/>
          <p:nvPr/>
        </p:nvSpPr>
        <p:spPr>
          <a:xfrm>
            <a:off x="104618" y="836024"/>
            <a:ext cx="10188914" cy="461665"/>
          </a:xfrm>
          <a:prstGeom prst="rect">
            <a:avLst/>
          </a:prstGeom>
          <a:noFill/>
        </p:spPr>
        <p:txBody>
          <a:bodyPr wrap="square">
            <a:spAutoFit/>
          </a:bodyPr>
          <a:lstStyle/>
          <a:p>
            <a:r>
              <a:rPr lang="vi-VN" sz="2400" b="1" dirty="0">
                <a:solidFill>
                  <a:srgbClr val="FF0000"/>
                </a:solidFill>
                <a:effectLst/>
                <a:latin typeface="Times New Roman" panose="02020603050405020304" pitchFamily="18" charset="0"/>
                <a:ea typeface="Times New Roman" panose="02020603050405020304" pitchFamily="18" charset="0"/>
              </a:rPr>
              <a:t>2. Lãnh địa phong kiến và quan hệ xã hội của chế độ phong kiến ở Tây Âu</a:t>
            </a:r>
            <a:endParaRPr lang="en-US" sz="2400" dirty="0">
              <a:solidFill>
                <a:srgbClr val="FF0000"/>
              </a:solidFill>
            </a:endParaRPr>
          </a:p>
        </p:txBody>
      </p:sp>
      <p:pic>
        <p:nvPicPr>
          <p:cNvPr id="3" name="Picture 2">
            <a:extLst>
              <a:ext uri="{FF2B5EF4-FFF2-40B4-BE49-F238E27FC236}">
                <a16:creationId xmlns:a16="http://schemas.microsoft.com/office/drawing/2014/main" id="{BD2465BF-F2A7-4BB2-AB60-B816C12DE4A0}"/>
              </a:ext>
            </a:extLst>
          </p:cNvPr>
          <p:cNvPicPr>
            <a:picLocks noChangeAspect="1"/>
          </p:cNvPicPr>
          <p:nvPr/>
        </p:nvPicPr>
        <p:blipFill>
          <a:blip r:embed="rId3"/>
          <a:stretch>
            <a:fillRect/>
          </a:stretch>
        </p:blipFill>
        <p:spPr>
          <a:xfrm>
            <a:off x="1645921" y="1297689"/>
            <a:ext cx="8440270" cy="4598014"/>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8260236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par>
                                <p:cTn id="11" presetID="6"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337</TotalTime>
  <Words>2081</Words>
  <Application>Microsoft Office PowerPoint</Application>
  <PresentationFormat>Widescreen</PresentationFormat>
  <Paragraphs>179</Paragraphs>
  <Slides>36</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Calibri Light</vt:lpstr>
      <vt:lpstr>Times</vt:lpstr>
      <vt:lpstr>Times New Roman</vt:lpstr>
      <vt:lpstr>Times New Roman </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Các bạn dựa vào 2 bức ảnh này và hãy cho biết hội chợ của thời nay và thời trung đại khác nhau chỗ nào?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 Hãy sưu tầm thông tin, tìm hiểu về hội chợ Tây Âu thời trung đại và hiện tại. Trên cơ sở đó, viết một đoạn văn ngắn mô tả về một hội chợ truyền thống ở Tây Âu. (VIẾT VÀO GIẤY KIỂM TRA)</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67</cp:revision>
  <dcterms:created xsi:type="dcterms:W3CDTF">2022-09-05T13:54:23Z</dcterms:created>
  <dcterms:modified xsi:type="dcterms:W3CDTF">2024-09-20T01:32:54Z</dcterms:modified>
</cp:coreProperties>
</file>