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96" r:id="rId4"/>
  </p:sldMasterIdLst>
  <p:sldIdLst>
    <p:sldId id="256" r:id="rId5"/>
    <p:sldId id="289" r:id="rId6"/>
    <p:sldId id="290" r:id="rId7"/>
    <p:sldId id="257" r:id="rId8"/>
    <p:sldId id="296" r:id="rId9"/>
    <p:sldId id="283" r:id="rId10"/>
    <p:sldId id="284" r:id="rId11"/>
    <p:sldId id="285" r:id="rId12"/>
    <p:sldId id="286" r:id="rId13"/>
    <p:sldId id="287" r:id="rId14"/>
    <p:sldId id="288" r:id="rId15"/>
    <p:sldId id="294" r:id="rId16"/>
    <p:sldId id="298" r:id="rId17"/>
    <p:sldId id="291" r:id="rId18"/>
    <p:sldId id="293" r:id="rId19"/>
    <p:sldId id="272" r:id="rId20"/>
    <p:sldId id="261" r:id="rId21"/>
    <p:sldId id="265" r:id="rId22"/>
    <p:sldId id="262" r:id="rId23"/>
    <p:sldId id="264" r:id="rId24"/>
    <p:sldId id="275" r:id="rId25"/>
    <p:sldId id="267" r:id="rId26"/>
    <p:sldId id="271" r:id="rId27"/>
    <p:sldId id="269" r:id="rId28"/>
  </p:sldIdLst>
  <p:sldSz cx="18288000" cy="10287000"/>
  <p:notesSz cx="6858000" cy="9144000"/>
  <p:embeddedFontLst>
    <p:embeddedFont>
      <p:font typeface="Cambria Math" pitchFamily="18" charset="0"/>
      <p:regular r:id="rId29"/>
    </p:embeddedFont>
    <p:embeddedFont>
      <p:font typeface="Tahoma" pitchFamily="34" charset="0"/>
      <p:regular r:id="rId30"/>
      <p:bold r:id="rId31"/>
    </p:embeddedFont>
    <p:embeddedFont>
      <p:font typeface="Calibri" pitchFamily="34" charset="0"/>
      <p:regular r:id="rId32"/>
      <p:bold r:id="rId33"/>
      <p:italic r:id="rId34"/>
      <p:boldItalic r:id="rId35"/>
    </p:embeddedFont>
    <p:embeddedFont>
      <p:font typeface="Calibri Light" pitchFamily="34"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19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8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880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484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3"/>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8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480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908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8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5"/>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5" y="2521744"/>
            <a:ext cx="7774782" cy="1235868"/>
          </a:xfrm>
        </p:spPr>
        <p:txBody>
          <a:bodyPr anchor="b"/>
          <a:lstStyle>
            <a:lvl1pPr marL="0" indent="0">
              <a:buNone/>
              <a:defRPr sz="3600" b="1"/>
            </a:lvl1pPr>
            <a:lvl2pPr marL="685800" indent="0">
              <a:buNone/>
              <a:defRPr sz="3000" b="1"/>
            </a:lvl2pPr>
            <a:lvl3pPr marL="1371600" indent="0">
              <a:buNone/>
              <a:defRPr sz="28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5"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724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276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814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5"/>
            <a:ext cx="5898356" cy="5717382"/>
          </a:xfrm>
        </p:spPr>
        <p:txBody>
          <a:bodyPr/>
          <a:lstStyle>
            <a:lvl1pPr marL="0" indent="0">
              <a:buNone/>
              <a:defRPr sz="2400"/>
            </a:lvl1pPr>
            <a:lvl2pPr marL="685800" indent="0">
              <a:buNone/>
              <a:defRPr sz="2200"/>
            </a:lvl2pPr>
            <a:lvl3pPr marL="1371600" indent="0">
              <a:buNone/>
              <a:defRPr sz="1800"/>
            </a:lvl3pPr>
            <a:lvl4pPr marL="2057400" indent="0">
              <a:buNone/>
              <a:defRPr sz="1600"/>
            </a:lvl4pPr>
            <a:lvl5pPr marL="2743200" indent="0">
              <a:buNone/>
              <a:defRPr sz="1600"/>
            </a:lvl5pPr>
            <a:lvl6pPr marL="3429000" indent="0">
              <a:buNone/>
              <a:defRPr sz="1600"/>
            </a:lvl6pPr>
            <a:lvl7pPr marL="4114800" indent="0">
              <a:buNone/>
              <a:defRPr sz="1600"/>
            </a:lvl7pPr>
            <a:lvl8pPr marL="4800600" indent="0">
              <a:buNone/>
              <a:defRPr sz="1600"/>
            </a:lvl8pPr>
            <a:lvl9pPr marL="5486400" indent="0">
              <a:buNone/>
              <a:defRPr sz="16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74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3"/>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5"/>
            <a:ext cx="5898356" cy="5717382"/>
          </a:xfrm>
        </p:spPr>
        <p:txBody>
          <a:bodyPr/>
          <a:lstStyle>
            <a:lvl1pPr marL="0" indent="0">
              <a:buNone/>
              <a:defRPr sz="2400"/>
            </a:lvl1pPr>
            <a:lvl2pPr marL="685800" indent="0">
              <a:buNone/>
              <a:defRPr sz="2200"/>
            </a:lvl2pPr>
            <a:lvl3pPr marL="1371600" indent="0">
              <a:buNone/>
              <a:defRPr sz="1800"/>
            </a:lvl3pPr>
            <a:lvl4pPr marL="2057400" indent="0">
              <a:buNone/>
              <a:defRPr sz="1600"/>
            </a:lvl4pPr>
            <a:lvl5pPr marL="2743200" indent="0">
              <a:buNone/>
              <a:defRPr sz="1600"/>
            </a:lvl5pPr>
            <a:lvl6pPr marL="3429000" indent="0">
              <a:buNone/>
              <a:defRPr sz="1600"/>
            </a:lvl6pPr>
            <a:lvl7pPr marL="4114800" indent="0">
              <a:buNone/>
              <a:defRPr sz="1600"/>
            </a:lvl7pPr>
            <a:lvl8pPr marL="4800600" indent="0">
              <a:buNone/>
              <a:defRPr sz="1600"/>
            </a:lvl8pPr>
            <a:lvl9pPr marL="5486400" indent="0">
              <a:buNone/>
              <a:defRPr sz="16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25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389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3"/>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5" y="547693"/>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840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335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492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550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977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596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116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2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491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984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149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341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441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448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6743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159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177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75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246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155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218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182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89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5"/>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5"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5"/>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3124200" y="6356355"/>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5"/>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182880" tIns="91440" rIns="182880" bIns="9144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182880" tIns="91440" rIns="182880" bIns="9144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182880" tIns="91440" rIns="182880" bIns="9144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cs typeface="Arial"/>
                <a:sym typeface="Arial"/>
              </a:rPr>
              <a:pPr/>
              <a:t>10/10/2024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182880" tIns="91440" rIns="182880" bIns="9144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182880" tIns="91440" rIns="182880" bIns="9144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82630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71600" rtl="0" eaLnBrk="1" latinLnBrk="0" hangingPunct="1">
        <a:defRPr sz="2800" kern="1200">
          <a:solidFill>
            <a:schemeClr val="tx1"/>
          </a:solidFill>
          <a:latin typeface="+mn-lt"/>
          <a:ea typeface="+mn-ea"/>
          <a:cs typeface="+mn-cs"/>
        </a:defRPr>
      </a:lvl1pPr>
      <a:lvl2pPr marL="685800" algn="l" defTabSz="1371600" rtl="0" eaLnBrk="1" latinLnBrk="0" hangingPunct="1">
        <a:defRPr sz="2800" kern="1200">
          <a:solidFill>
            <a:schemeClr val="tx1"/>
          </a:solidFill>
          <a:latin typeface="+mn-lt"/>
          <a:ea typeface="+mn-ea"/>
          <a:cs typeface="+mn-cs"/>
        </a:defRPr>
      </a:lvl2pPr>
      <a:lvl3pPr marL="1371600" algn="l" defTabSz="1371600" rtl="0" eaLnBrk="1" latinLnBrk="0" hangingPunct="1">
        <a:defRPr sz="2800" kern="1200">
          <a:solidFill>
            <a:schemeClr val="tx1"/>
          </a:solidFill>
          <a:latin typeface="+mn-lt"/>
          <a:ea typeface="+mn-ea"/>
          <a:cs typeface="+mn-cs"/>
        </a:defRPr>
      </a:lvl3pPr>
      <a:lvl4pPr marL="2057400" algn="l" defTabSz="1371600" rtl="0" eaLnBrk="1" latinLnBrk="0" hangingPunct="1">
        <a:defRPr sz="2800" kern="1200">
          <a:solidFill>
            <a:schemeClr val="tx1"/>
          </a:solidFill>
          <a:latin typeface="+mn-lt"/>
          <a:ea typeface="+mn-ea"/>
          <a:cs typeface="+mn-cs"/>
        </a:defRPr>
      </a:lvl4pPr>
      <a:lvl5pPr marL="2743200" algn="l" defTabSz="1371600" rtl="0" eaLnBrk="1" latinLnBrk="0" hangingPunct="1">
        <a:defRPr sz="2800" kern="1200">
          <a:solidFill>
            <a:schemeClr val="tx1"/>
          </a:solidFill>
          <a:latin typeface="+mn-lt"/>
          <a:ea typeface="+mn-ea"/>
          <a:cs typeface="+mn-cs"/>
        </a:defRPr>
      </a:lvl5pPr>
      <a:lvl6pPr marL="3429000" algn="l" defTabSz="1371600" rtl="0" eaLnBrk="1" latinLnBrk="0" hangingPunct="1">
        <a:defRPr sz="2800" kern="1200">
          <a:solidFill>
            <a:schemeClr val="tx1"/>
          </a:solidFill>
          <a:latin typeface="+mn-lt"/>
          <a:ea typeface="+mn-ea"/>
          <a:cs typeface="+mn-cs"/>
        </a:defRPr>
      </a:lvl6pPr>
      <a:lvl7pPr marL="4114800" algn="l" defTabSz="1371600" rtl="0" eaLnBrk="1" latinLnBrk="0" hangingPunct="1">
        <a:defRPr sz="2800" kern="1200">
          <a:solidFill>
            <a:schemeClr val="tx1"/>
          </a:solidFill>
          <a:latin typeface="+mn-lt"/>
          <a:ea typeface="+mn-ea"/>
          <a:cs typeface="+mn-cs"/>
        </a:defRPr>
      </a:lvl7pPr>
      <a:lvl8pPr marL="4800600" algn="l" defTabSz="1371600" rtl="0" eaLnBrk="1" latinLnBrk="0" hangingPunct="1">
        <a:defRPr sz="2800" kern="1200">
          <a:solidFill>
            <a:schemeClr val="tx1"/>
          </a:solidFill>
          <a:latin typeface="+mn-lt"/>
          <a:ea typeface="+mn-ea"/>
          <a:cs typeface="+mn-cs"/>
        </a:defRPr>
      </a:lvl8pPr>
      <a:lvl9pPr marL="5486400" algn="l" defTabSz="1371600"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182880" tIns="91440" rIns="182880" bIns="9144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182880" tIns="91440" rIns="182880" bIns="9144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182880" tIns="91440" rIns="182880" bIns="9144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cs typeface="Arial"/>
                <a:sym typeface="Arial"/>
              </a:rPr>
              <a:pPr/>
              <a:t>10/10/2024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182880" tIns="91440" rIns="182880" bIns="9144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182880" tIns="91440" rIns="182880" bIns="9144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0747142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10/10/2024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7726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4.wav"/><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audio" Target="../media/audio3.wav"/><Relationship Id="rId10"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9.xml"/><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47.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0.svg"/><Relationship Id="rId7" Type="http://schemas.openxmlformats.org/officeDocument/2006/relationships/image" Target="../media/image42.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2.sv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8.svg"/><Relationship Id="rId7" Type="http://schemas.openxmlformats.org/officeDocument/2006/relationships/image" Target="../media/image26.svg"/><Relationship Id="rId12" Type="http://schemas.openxmlformats.org/officeDocument/2006/relationships/image" Target="../media/image42.svg"/><Relationship Id="rId2" Type="http://schemas.openxmlformats.org/officeDocument/2006/relationships/image" Target="../media/image58.png"/><Relationship Id="rId1" Type="http://schemas.openxmlformats.org/officeDocument/2006/relationships/slideLayout" Target="../slideLayouts/slideLayout7.xml"/><Relationship Id="rId11" Type="http://schemas.openxmlformats.org/officeDocument/2006/relationships/image" Target="../media/image62.png"/><Relationship Id="rId10" Type="http://schemas.openxmlformats.org/officeDocument/2006/relationships/image" Target="../media/image61.jpg"/><Relationship Id="rId4" Type="http://schemas.openxmlformats.org/officeDocument/2006/relationships/image" Target="../media/image59.png"/><Relationship Id="rId9"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64.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90.png"/><Relationship Id="rId5" Type="http://schemas.openxmlformats.org/officeDocument/2006/relationships/image" Target="../media/image48.sv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38.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36.svg"/><Relationship Id="rId5" Type="http://schemas.openxmlformats.org/officeDocument/2006/relationships/image" Target="../media/image12.sv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34.sv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4.svg"/><Relationship Id="rId3" Type="http://schemas.openxmlformats.org/officeDocument/2006/relationships/image" Target="../media/image20.svg"/><Relationship Id="rId7" Type="http://schemas.openxmlformats.org/officeDocument/2006/relationships/image" Target="../media/image56.svg"/><Relationship Id="rId12"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58.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6.svg"/><Relationship Id="rId7" Type="http://schemas.openxmlformats.org/officeDocument/2006/relationships/image" Target="../media/image50.sv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38.svg"/><Relationship Id="rId4" Type="http://schemas.openxmlformats.org/officeDocument/2006/relationships/image" Target="../media/image15.pn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4.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audio" Target="../media/audio3.wav"/><Relationship Id="rId10"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4.wav"/><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audio" Target="../media/audio3.wav"/><Relationship Id="rId10"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4.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audio" Target="../media/audio3.wav"/><Relationship Id="rId10"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6129" y="-4836629"/>
            <a:ext cx="19960258" cy="199602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5238">
            <a:off x="-507223" y="452655"/>
            <a:ext cx="9111294" cy="19713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66359" y="4758960"/>
            <a:ext cx="3999054" cy="531275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8705" y="6584527"/>
            <a:ext cx="1915766" cy="2667522"/>
          </a:xfrm>
          <a:prstGeom prst="rect">
            <a:avLst/>
          </a:prstGeom>
        </p:spPr>
      </p:pic>
      <p:sp>
        <p:nvSpPr>
          <p:cNvPr id="6" name="TextBox 6"/>
          <p:cNvSpPr txBox="1"/>
          <p:nvPr/>
        </p:nvSpPr>
        <p:spPr>
          <a:xfrm>
            <a:off x="2459164" y="2601763"/>
            <a:ext cx="13369672" cy="5539978"/>
          </a:xfrm>
          <a:prstGeom prst="rect">
            <a:avLst/>
          </a:prstGeom>
        </p:spPr>
        <p:txBody>
          <a:bodyPr wrap="square" lIns="0" tIns="0" rIns="0" bIns="0" rtlCol="0" anchor="t">
            <a:spAutoFit/>
          </a:bodyPr>
          <a:lstStyle/>
          <a:p>
            <a:pPr algn="ctr">
              <a:lnSpc>
                <a:spcPct val="150000"/>
              </a:lnSpc>
            </a:pPr>
            <a:r>
              <a:rPr lang="en-US" sz="8000" b="1" spc="158" dirty="0">
                <a:solidFill>
                  <a:srgbClr val="333034"/>
                </a:solidFill>
                <a:latin typeface="Arial" panose="020B0604020202020204" pitchFamily="34" charset="0"/>
                <a:cs typeface="Arial" panose="020B0604020202020204" pitchFamily="34" charset="0"/>
              </a:rPr>
              <a:t>CHÀO MỪNG </a:t>
            </a:r>
            <a:r>
              <a:rPr lang="en-US" sz="8000" b="1" spc="158" dirty="0" smtClean="0">
                <a:solidFill>
                  <a:srgbClr val="333034"/>
                </a:solidFill>
                <a:latin typeface="Arial" panose="020B0604020202020204" pitchFamily="34" charset="0"/>
                <a:cs typeface="Arial" panose="020B0604020202020204" pitchFamily="34" charset="0"/>
              </a:rPr>
              <a:t>THẦY CÔ VÀCÁC </a:t>
            </a:r>
            <a:r>
              <a:rPr lang="en-US" sz="8000" b="1" spc="158" dirty="0">
                <a:solidFill>
                  <a:srgbClr val="333034"/>
                </a:solidFill>
                <a:latin typeface="Arial" panose="020B0604020202020204" pitchFamily="34" charset="0"/>
                <a:cs typeface="Arial" panose="020B0604020202020204" pitchFamily="34" charset="0"/>
              </a:rPr>
              <a:t>EM ĐẾN VỚI BÀI HỌC </a:t>
            </a:r>
            <a:r>
              <a:rPr lang="en-US" sz="8000" b="1" spc="158" dirty="0" smtClean="0">
                <a:solidFill>
                  <a:srgbClr val="333034"/>
                </a:solidFill>
                <a:latin typeface="Arial" panose="020B0604020202020204" pitchFamily="34" charset="0"/>
                <a:cs typeface="Arial" panose="020B0604020202020204" pitchFamily="34" charset="0"/>
              </a:rPr>
              <a:t>HÔM NAY!</a:t>
            </a:r>
            <a:endParaRPr lang="en-US" sz="8000" b="1" spc="158" dirty="0">
              <a:solidFill>
                <a:srgbClr val="333034"/>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9"/>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4"/>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3" y="1967192"/>
            <a:ext cx="1170534" cy="2121592"/>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4" cy="887044"/>
          </a:xfrm>
          <a:prstGeom prst="rect">
            <a:avLst/>
          </a:prstGeom>
        </p:spPr>
      </p:pic>
      <p:sp>
        <p:nvSpPr>
          <p:cNvPr id="8" name="cauhoi"/>
          <p:cNvSpPr/>
          <p:nvPr/>
        </p:nvSpPr>
        <p:spPr>
          <a:xfrm>
            <a:off x="160018" y="5580992"/>
            <a:ext cx="17967960" cy="15577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defRPr/>
            </a:pPr>
            <a:r>
              <a:rPr lang="vi-VN" sz="4200" b="1" noProof="1">
                <a:solidFill>
                  <a:prstClr val="black"/>
                </a:solidFill>
                <a:latin typeface="Arial "/>
                <a:cs typeface="Arial" panose="020B0604020202020204" pitchFamily="34" charset="0"/>
                <a:sym typeface="Arial"/>
              </a:rPr>
              <a:t>Câu </a:t>
            </a:r>
            <a:r>
              <a:rPr lang="en-US" sz="4200" b="1" noProof="1" smtClean="0">
                <a:solidFill>
                  <a:prstClr val="black"/>
                </a:solidFill>
                <a:latin typeface="Arial "/>
                <a:cs typeface="Arial" panose="020B0604020202020204" pitchFamily="34" charset="0"/>
                <a:sym typeface="Arial"/>
              </a:rPr>
              <a:t>5: </a:t>
            </a:r>
            <a:r>
              <a:rPr lang="en-US" sz="4200" noProof="1" smtClean="0">
                <a:solidFill>
                  <a:prstClr val="black"/>
                </a:solidFill>
                <a:latin typeface="Arial "/>
                <a:cs typeface="Arial" panose="020B0604020202020204" pitchFamily="34" charset="0"/>
                <a:sym typeface="Arial"/>
              </a:rPr>
              <a:t>Cho hình lăng trụ tứ giác như hình bên. Chọn khẳng định </a:t>
            </a:r>
            <a:r>
              <a:rPr lang="en-US" sz="4200" b="1" noProof="1" smtClean="0">
                <a:solidFill>
                  <a:prstClr val="black"/>
                </a:solidFill>
                <a:latin typeface="Arial "/>
                <a:cs typeface="Arial" panose="020B0604020202020204" pitchFamily="34" charset="0"/>
                <a:sym typeface="Arial"/>
              </a:rPr>
              <a:t>Sai</a:t>
            </a:r>
            <a:endParaRPr lang="vi-VN" sz="4200" b="1" noProof="1">
              <a:solidFill>
                <a:prstClr val="black"/>
              </a:solidFill>
              <a:latin typeface="Arial "/>
              <a:cs typeface="Arial" panose="020B0604020202020204" pitchFamily="34" charset="0"/>
              <a:sym typeface="Arial"/>
            </a:endParaRPr>
          </a:p>
        </p:txBody>
      </p:sp>
      <p:sp>
        <p:nvSpPr>
          <p:cNvPr id="9" name="1"/>
          <p:cNvSpPr/>
          <p:nvPr/>
        </p:nvSpPr>
        <p:spPr>
          <a:xfrm>
            <a:off x="160023" y="726588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Arial" panose="020B0604020202020204" pitchFamily="34" charset="0"/>
                <a:sym typeface="Arial"/>
              </a:rPr>
              <a:t>A. </a:t>
            </a:r>
            <a:r>
              <a:rPr lang="en-US" sz="4400" dirty="0" err="1"/>
              <a:t>Các</a:t>
            </a:r>
            <a:r>
              <a:rPr lang="en-US" sz="4400" dirty="0"/>
              <a:t> </a:t>
            </a:r>
            <a:r>
              <a:rPr lang="en-US" sz="4400" dirty="0" err="1"/>
              <a:t>cạnh</a:t>
            </a:r>
            <a:r>
              <a:rPr lang="en-US" sz="4400" dirty="0"/>
              <a:t> </a:t>
            </a:r>
            <a:r>
              <a:rPr lang="en-US" sz="4400" dirty="0" err="1"/>
              <a:t>bên</a:t>
            </a:r>
            <a:r>
              <a:rPr lang="en-US" sz="4400" dirty="0"/>
              <a:t> ME, HQ, GP, NF </a:t>
            </a:r>
            <a:r>
              <a:rPr lang="en-US" sz="4400" dirty="0" err="1"/>
              <a:t>đều</a:t>
            </a:r>
            <a:r>
              <a:rPr lang="en-US" sz="4400" dirty="0"/>
              <a:t> </a:t>
            </a:r>
            <a:r>
              <a:rPr lang="en-US" sz="4400" dirty="0" err="1"/>
              <a:t>bằng</a:t>
            </a:r>
            <a:r>
              <a:rPr lang="en-US" sz="4400" dirty="0"/>
              <a:t> 7cm</a:t>
            </a:r>
            <a:endParaRPr lang="vi-VN" sz="4200" noProof="1">
              <a:solidFill>
                <a:prstClr val="white"/>
              </a:solidFill>
              <a:latin typeface="Arial "/>
              <a:cs typeface="Arial" panose="020B0604020202020204" pitchFamily="34" charset="0"/>
              <a:sym typeface="Arial"/>
            </a:endParaRPr>
          </a:p>
        </p:txBody>
      </p:sp>
      <p:sp>
        <p:nvSpPr>
          <p:cNvPr id="10" name="3"/>
          <p:cNvSpPr/>
          <p:nvPr/>
        </p:nvSpPr>
        <p:spPr>
          <a:xfrm>
            <a:off x="160021" y="882689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Arial" panose="020B0604020202020204" pitchFamily="34" charset="0"/>
                <a:sym typeface="Arial"/>
              </a:rPr>
              <a:t>C. </a:t>
            </a:r>
            <a:r>
              <a:rPr lang="en-US" sz="4200" noProof="1" smtClean="0">
                <a:solidFill>
                  <a:prstClr val="white"/>
                </a:solidFill>
                <a:latin typeface="Arial "/>
                <a:cs typeface="Arial" panose="020B0604020202020204" pitchFamily="34" charset="0"/>
                <a:sym typeface="Arial"/>
              </a:rPr>
              <a:t>Chiều cao lăng trụ bằng 4cm</a:t>
            </a:r>
            <a:endParaRPr lang="vi-VN" sz="4200" noProof="1">
              <a:solidFill>
                <a:prstClr val="white"/>
              </a:solidFill>
              <a:latin typeface="Arial "/>
              <a:cs typeface="Arial" panose="020B0604020202020204" pitchFamily="34" charset="0"/>
              <a:sym typeface="Arial"/>
            </a:endParaRPr>
          </a:p>
        </p:txBody>
      </p:sp>
      <p:sp>
        <p:nvSpPr>
          <p:cNvPr id="11" name="2"/>
          <p:cNvSpPr/>
          <p:nvPr/>
        </p:nvSpPr>
        <p:spPr>
          <a:xfrm>
            <a:off x="9587525" y="726588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Arial" panose="020B0604020202020204" pitchFamily="34" charset="0"/>
                <a:sym typeface="Arial"/>
              </a:rPr>
              <a:t>B. </a:t>
            </a:r>
            <a:r>
              <a:rPr lang="en-US" sz="4200" noProof="1" smtClean="0">
                <a:solidFill>
                  <a:prstClr val="white"/>
                </a:solidFill>
                <a:latin typeface="Arial "/>
                <a:cs typeface="Arial" panose="020B0604020202020204" pitchFamily="34" charset="0"/>
                <a:sym typeface="Arial"/>
              </a:rPr>
              <a:t>QP = 4cm</a:t>
            </a:r>
            <a:endParaRPr lang="vi-VN" sz="4200" noProof="1">
              <a:solidFill>
                <a:prstClr val="white"/>
              </a:solidFill>
              <a:latin typeface="Arial "/>
              <a:cs typeface="Arial" panose="020B0604020202020204" pitchFamily="34" charset="0"/>
              <a:sym typeface="Arial"/>
            </a:endParaRPr>
          </a:p>
        </p:txBody>
      </p:sp>
      <p:sp>
        <p:nvSpPr>
          <p:cNvPr id="12" name="4"/>
          <p:cNvSpPr/>
          <p:nvPr/>
        </p:nvSpPr>
        <p:spPr>
          <a:xfrm>
            <a:off x="9587523" y="8792660"/>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Arial" panose="020B0604020202020204" pitchFamily="34" charset="0"/>
                <a:sym typeface="Arial"/>
              </a:rPr>
              <a:t>D. </a:t>
            </a:r>
            <a:r>
              <a:rPr lang="en-US" sz="4200" noProof="1" smtClean="0">
                <a:solidFill>
                  <a:prstClr val="white"/>
                </a:solidFill>
                <a:latin typeface="Arial "/>
                <a:cs typeface="Arial" panose="020B0604020202020204" pitchFamily="34" charset="0"/>
                <a:sym typeface="Arial"/>
              </a:rPr>
              <a:t>Các mặt bên là hình chữ nhật</a:t>
            </a:r>
            <a:endParaRPr lang="vi-VN" sz="4200" noProof="1">
              <a:solidFill>
                <a:prstClr val="white"/>
              </a:solidFill>
              <a:latin typeface="Arial "/>
              <a:cs typeface="Arial" panose="020B0604020202020204" pitchFamily="34" charset="0"/>
              <a:sym typeface="Arial"/>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80"/>
            <a:ext cx="4334632" cy="2121592"/>
          </a:xfrm>
          <a:prstGeom prst="rect">
            <a:avLst/>
          </a:prstGeom>
        </p:spPr>
      </p:pic>
      <p:pic>
        <p:nvPicPr>
          <p:cNvPr id="4098" name="Picture 15" descr="Chart, radar chart&#10;&#10;Description automatically generate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11783" y="342900"/>
            <a:ext cx="447670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345340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9"/>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4"/>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3" y="1967192"/>
            <a:ext cx="1170534" cy="2121592"/>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4" cy="887044"/>
          </a:xfrm>
          <a:prstGeom prst="rect">
            <a:avLst/>
          </a:prstGeom>
        </p:spPr>
      </p:pic>
      <p:sp>
        <p:nvSpPr>
          <p:cNvPr id="8" name="cauhoi"/>
          <p:cNvSpPr/>
          <p:nvPr/>
        </p:nvSpPr>
        <p:spPr>
          <a:xfrm>
            <a:off x="160018" y="5580992"/>
            <a:ext cx="17967960" cy="15577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vi-VN" sz="4200" b="1" noProof="1">
                <a:solidFill>
                  <a:prstClr val="black"/>
                </a:solidFill>
                <a:latin typeface="Arial "/>
                <a:cs typeface="Arial" panose="020B0604020202020204" pitchFamily="34" charset="0"/>
                <a:sym typeface="Arial"/>
              </a:rPr>
              <a:t>Câu </a:t>
            </a:r>
            <a:r>
              <a:rPr lang="en-US" sz="4200" b="1" noProof="1" smtClean="0">
                <a:solidFill>
                  <a:prstClr val="black"/>
                </a:solidFill>
                <a:latin typeface="Arial "/>
                <a:cs typeface="Arial" panose="020B0604020202020204" pitchFamily="34" charset="0"/>
                <a:sym typeface="Arial"/>
              </a:rPr>
              <a:t>6: </a:t>
            </a:r>
            <a:r>
              <a:rPr lang="en-US" sz="4000" kern="0" dirty="0" smtClean="0">
                <a:solidFill>
                  <a:prstClr val="black"/>
                </a:solidFill>
                <a:latin typeface="Arial "/>
                <a:sym typeface="Arial"/>
              </a:rPr>
              <a:t>Cho </a:t>
            </a:r>
            <a:r>
              <a:rPr lang="en-US" sz="4000" kern="0" dirty="0" err="1" smtClean="0">
                <a:solidFill>
                  <a:prstClr val="black"/>
                </a:solidFill>
                <a:latin typeface="Arial "/>
                <a:sym typeface="Arial"/>
              </a:rPr>
              <a:t>hình</a:t>
            </a:r>
            <a:r>
              <a:rPr lang="en-US" sz="4000" kern="0" dirty="0" smtClean="0">
                <a:solidFill>
                  <a:prstClr val="black"/>
                </a:solidFill>
                <a:latin typeface="Arial "/>
                <a:sym typeface="Arial"/>
              </a:rPr>
              <a:t> </a:t>
            </a:r>
            <a:r>
              <a:rPr lang="en-US" sz="4000" kern="0" dirty="0" err="1" smtClean="0">
                <a:solidFill>
                  <a:prstClr val="black"/>
                </a:solidFill>
                <a:latin typeface="Arial "/>
                <a:sym typeface="Arial"/>
              </a:rPr>
              <a:t>hộp</a:t>
            </a:r>
            <a:r>
              <a:rPr lang="en-US" sz="4000" kern="0" dirty="0" smtClean="0">
                <a:solidFill>
                  <a:prstClr val="black"/>
                </a:solidFill>
                <a:latin typeface="Arial "/>
                <a:sym typeface="Arial"/>
              </a:rPr>
              <a:t> </a:t>
            </a:r>
            <a:r>
              <a:rPr lang="en-US" sz="4000" kern="0" dirty="0" err="1" smtClean="0">
                <a:solidFill>
                  <a:prstClr val="black"/>
                </a:solidFill>
                <a:latin typeface="Arial "/>
                <a:sym typeface="Arial"/>
              </a:rPr>
              <a:t>chữ</a:t>
            </a:r>
            <a:r>
              <a:rPr lang="en-US" sz="4000" kern="0" dirty="0" smtClean="0">
                <a:solidFill>
                  <a:prstClr val="black"/>
                </a:solidFill>
                <a:latin typeface="Arial "/>
                <a:sym typeface="Arial"/>
              </a:rPr>
              <a:t> </a:t>
            </a:r>
            <a:r>
              <a:rPr lang="en-US" sz="4000" kern="0" dirty="0" err="1" smtClean="0">
                <a:solidFill>
                  <a:prstClr val="black"/>
                </a:solidFill>
                <a:latin typeface="Arial "/>
                <a:sym typeface="Arial"/>
              </a:rPr>
              <a:t>nhật</a:t>
            </a:r>
            <a:r>
              <a:rPr lang="en-US" sz="4000" kern="0" dirty="0" smtClean="0">
                <a:solidFill>
                  <a:prstClr val="black"/>
                </a:solidFill>
                <a:latin typeface="Arial "/>
                <a:sym typeface="Arial"/>
              </a:rPr>
              <a:t> ABCD.A’’B’’C’’D’’. </a:t>
            </a:r>
            <a:r>
              <a:rPr lang="en-US" sz="4000" kern="0" dirty="0" err="1" smtClean="0">
                <a:solidFill>
                  <a:prstClr val="black"/>
                </a:solidFill>
                <a:latin typeface="Arial "/>
                <a:sym typeface="Arial"/>
              </a:rPr>
              <a:t>Số</a:t>
            </a:r>
            <a:r>
              <a:rPr lang="en-US" sz="4000" kern="0" dirty="0" smtClean="0">
                <a:solidFill>
                  <a:prstClr val="black"/>
                </a:solidFill>
                <a:latin typeface="Arial "/>
                <a:sym typeface="Arial"/>
              </a:rPr>
              <a:t> </a:t>
            </a:r>
            <a:r>
              <a:rPr lang="en-US" sz="4000" kern="0" dirty="0" err="1" smtClean="0">
                <a:solidFill>
                  <a:prstClr val="black"/>
                </a:solidFill>
                <a:latin typeface="Arial "/>
                <a:sym typeface="Arial"/>
              </a:rPr>
              <a:t>góc</a:t>
            </a:r>
            <a:r>
              <a:rPr lang="en-US" sz="4000" kern="0" dirty="0" smtClean="0">
                <a:solidFill>
                  <a:prstClr val="black"/>
                </a:solidFill>
                <a:latin typeface="Arial "/>
                <a:sym typeface="Arial"/>
              </a:rPr>
              <a:t> </a:t>
            </a:r>
            <a:r>
              <a:rPr lang="en-US" sz="4000" kern="0" dirty="0" err="1" smtClean="0">
                <a:solidFill>
                  <a:prstClr val="black"/>
                </a:solidFill>
                <a:latin typeface="Arial "/>
                <a:sym typeface="Arial"/>
              </a:rPr>
              <a:t>tại</a:t>
            </a:r>
            <a:r>
              <a:rPr lang="en-US" sz="4000" kern="0" dirty="0" smtClean="0">
                <a:solidFill>
                  <a:prstClr val="black"/>
                </a:solidFill>
                <a:latin typeface="Arial "/>
                <a:sym typeface="Arial"/>
              </a:rPr>
              <a:t> </a:t>
            </a:r>
            <a:r>
              <a:rPr lang="en-US" sz="4000" kern="0" dirty="0" err="1" smtClean="0">
                <a:solidFill>
                  <a:prstClr val="black"/>
                </a:solidFill>
                <a:latin typeface="Arial "/>
                <a:sym typeface="Arial"/>
              </a:rPr>
              <a:t>đỉnh</a:t>
            </a:r>
            <a:r>
              <a:rPr lang="en-US" sz="4000" kern="0" dirty="0" smtClean="0">
                <a:solidFill>
                  <a:prstClr val="black"/>
                </a:solidFill>
                <a:latin typeface="Arial "/>
                <a:sym typeface="Arial"/>
              </a:rPr>
              <a:t> A </a:t>
            </a:r>
            <a:r>
              <a:rPr lang="en-US" sz="4000" kern="0" dirty="0" err="1" smtClean="0">
                <a:solidFill>
                  <a:prstClr val="black"/>
                </a:solidFill>
                <a:latin typeface="Arial "/>
                <a:sym typeface="Arial"/>
              </a:rPr>
              <a:t>là</a:t>
            </a:r>
            <a:endParaRPr lang="vi-VN" sz="4000" noProof="1">
              <a:solidFill>
                <a:prstClr val="black"/>
              </a:solidFill>
              <a:latin typeface="Arial "/>
              <a:cs typeface="Arial" panose="020B0604020202020204" pitchFamily="34" charset="0"/>
              <a:sym typeface="Arial"/>
            </a:endParaRPr>
          </a:p>
        </p:txBody>
      </p:sp>
      <p:sp>
        <p:nvSpPr>
          <p:cNvPr id="9" name="1"/>
          <p:cNvSpPr/>
          <p:nvPr/>
        </p:nvSpPr>
        <p:spPr>
          <a:xfrm>
            <a:off x="160023" y="726588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vi-VN" sz="4200" noProof="1">
                <a:solidFill>
                  <a:prstClr val="white"/>
                </a:solidFill>
                <a:latin typeface="Arial "/>
                <a:cs typeface="Arial" panose="020B0604020202020204" pitchFamily="34" charset="0"/>
                <a:sym typeface="Arial"/>
              </a:rPr>
              <a:t>A. </a:t>
            </a:r>
            <a:r>
              <a:rPr lang="en-US" sz="4200" noProof="1" smtClean="0">
                <a:solidFill>
                  <a:prstClr val="white"/>
                </a:solidFill>
                <a:latin typeface="Arial "/>
                <a:cs typeface="Arial" panose="020B0604020202020204" pitchFamily="34" charset="0"/>
                <a:sym typeface="Arial"/>
              </a:rPr>
              <a:t>3 góc</a:t>
            </a:r>
            <a:endParaRPr lang="vi-VN" sz="4200" noProof="1">
              <a:solidFill>
                <a:prstClr val="white"/>
              </a:solidFill>
              <a:latin typeface="Arial "/>
              <a:cs typeface="Arial" panose="020B0604020202020204" pitchFamily="34" charset="0"/>
              <a:sym typeface="Arial"/>
            </a:endParaRPr>
          </a:p>
        </p:txBody>
      </p:sp>
      <p:sp>
        <p:nvSpPr>
          <p:cNvPr id="10" name="3"/>
          <p:cNvSpPr/>
          <p:nvPr/>
        </p:nvSpPr>
        <p:spPr>
          <a:xfrm>
            <a:off x="160021" y="882689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vi-VN" sz="4200" noProof="1">
                <a:solidFill>
                  <a:prstClr val="white"/>
                </a:solidFill>
                <a:latin typeface="Arial "/>
                <a:cs typeface="Arial" panose="020B0604020202020204" pitchFamily="34" charset="0"/>
                <a:sym typeface="Arial"/>
              </a:rPr>
              <a:t>C. </a:t>
            </a:r>
            <a:r>
              <a:rPr lang="en-US" sz="4200" noProof="1" smtClean="0">
                <a:solidFill>
                  <a:prstClr val="white"/>
                </a:solidFill>
                <a:latin typeface="Arial "/>
                <a:cs typeface="Arial" panose="020B0604020202020204" pitchFamily="34" charset="0"/>
                <a:sym typeface="Arial"/>
              </a:rPr>
              <a:t>2 góc</a:t>
            </a:r>
            <a:endParaRPr lang="vi-VN" sz="4200" noProof="1">
              <a:solidFill>
                <a:prstClr val="white"/>
              </a:solidFill>
              <a:latin typeface="Arial "/>
              <a:cs typeface="Arial" panose="020B0604020202020204" pitchFamily="34" charset="0"/>
              <a:sym typeface="Arial"/>
            </a:endParaRPr>
          </a:p>
        </p:txBody>
      </p:sp>
      <p:sp>
        <p:nvSpPr>
          <p:cNvPr id="11" name="2"/>
          <p:cNvSpPr/>
          <p:nvPr/>
        </p:nvSpPr>
        <p:spPr>
          <a:xfrm>
            <a:off x="9587525" y="726588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vi-VN" sz="4200" noProof="1">
                <a:solidFill>
                  <a:prstClr val="white"/>
                </a:solidFill>
                <a:latin typeface="Arial "/>
                <a:cs typeface="Arial" panose="020B0604020202020204" pitchFamily="34" charset="0"/>
                <a:sym typeface="Arial"/>
              </a:rPr>
              <a:t>B. </a:t>
            </a:r>
            <a:r>
              <a:rPr lang="en-US" sz="4200" noProof="1" smtClean="0">
                <a:solidFill>
                  <a:prstClr val="white"/>
                </a:solidFill>
                <a:latin typeface="Arial "/>
                <a:cs typeface="Arial" panose="020B0604020202020204" pitchFamily="34" charset="0"/>
                <a:sym typeface="Arial"/>
              </a:rPr>
              <a:t>1 góc</a:t>
            </a:r>
            <a:endParaRPr lang="vi-VN" sz="4200" noProof="1">
              <a:solidFill>
                <a:prstClr val="white"/>
              </a:solidFill>
              <a:latin typeface="Arial "/>
              <a:cs typeface="Arial" panose="020B0604020202020204" pitchFamily="34" charset="0"/>
              <a:sym typeface="Arial"/>
            </a:endParaRPr>
          </a:p>
        </p:txBody>
      </p:sp>
      <p:sp>
        <p:nvSpPr>
          <p:cNvPr id="12" name="4"/>
          <p:cNvSpPr/>
          <p:nvPr/>
        </p:nvSpPr>
        <p:spPr>
          <a:xfrm>
            <a:off x="9587523" y="8792660"/>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vi-VN" sz="4200" noProof="1">
                <a:solidFill>
                  <a:prstClr val="white"/>
                </a:solidFill>
                <a:latin typeface="Arial "/>
                <a:cs typeface="Arial" panose="020B0604020202020204" pitchFamily="34" charset="0"/>
                <a:sym typeface="Arial"/>
              </a:rPr>
              <a:t>D. </a:t>
            </a:r>
            <a:r>
              <a:rPr lang="en-US" sz="4200" noProof="1" smtClean="0">
                <a:solidFill>
                  <a:prstClr val="white"/>
                </a:solidFill>
                <a:latin typeface="Arial "/>
                <a:cs typeface="Arial" panose="020B0604020202020204" pitchFamily="34" charset="0"/>
                <a:sym typeface="Arial"/>
              </a:rPr>
              <a:t>4 góc</a:t>
            </a:r>
            <a:endParaRPr lang="vi-VN" sz="4200" noProof="1">
              <a:solidFill>
                <a:prstClr val="white"/>
              </a:solidFill>
              <a:latin typeface="Arial "/>
              <a:cs typeface="Arial" panose="020B0604020202020204" pitchFamily="34" charset="0"/>
              <a:sym typeface="Arial"/>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4"/>
            <a:ext cx="4334632" cy="2121592"/>
          </a:xfrm>
          <a:prstGeom prst="rect">
            <a:avLst/>
          </a:prstGeom>
        </p:spPr>
      </p:pic>
      <p:pic>
        <p:nvPicPr>
          <p:cNvPr id="5122"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1573969"/>
            <a:ext cx="591241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44306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471612"/>
          </a:xfrm>
        </p:spPr>
        <p:txBody>
          <a:bodyPr/>
          <a:lstStyle/>
          <a:p>
            <a:pPr algn="ctr"/>
            <a:r>
              <a:rPr lang="en-US" b="1" dirty="0" smtClean="0">
                <a:solidFill>
                  <a:srgbClr val="FF0000"/>
                </a:solidFill>
              </a:rPr>
              <a:t>NHỮNG LƯU Ý </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21829234"/>
              </p:ext>
            </p:extLst>
          </p:nvPr>
        </p:nvGraphicFramePr>
        <p:xfrm>
          <a:off x="609600" y="1714500"/>
          <a:ext cx="17526000" cy="6096000"/>
        </p:xfrm>
        <a:graphic>
          <a:graphicData uri="http://schemas.openxmlformats.org/drawingml/2006/table">
            <a:tbl>
              <a:tblPr firstRow="1" bandRow="1">
                <a:tableStyleId>{5C22544A-7EE6-4342-B048-85BDC9FD1C3A}</a:tableStyleId>
              </a:tblPr>
              <a:tblGrid>
                <a:gridCol w="3154680"/>
                <a:gridCol w="3154680"/>
                <a:gridCol w="2606040"/>
                <a:gridCol w="4419600"/>
                <a:gridCol w="4191000"/>
              </a:tblGrid>
              <a:tr h="370840">
                <a:tc>
                  <a:txBody>
                    <a:bodyPr/>
                    <a:lstStyle/>
                    <a:p>
                      <a:r>
                        <a:rPr lang="en-US" sz="4000" b="1" dirty="0" smtClean="0"/>
                        <a:t>HÌNH</a:t>
                      </a:r>
                      <a:endParaRPr lang="en-US" sz="4000" b="1" dirty="0"/>
                    </a:p>
                  </a:txBody>
                  <a:tcPr/>
                </a:tc>
                <a:tc>
                  <a:txBody>
                    <a:bodyPr/>
                    <a:lstStyle/>
                    <a:p>
                      <a:r>
                        <a:rPr lang="en-US" sz="4000" b="1" dirty="0" smtClean="0"/>
                        <a:t>HỘP</a:t>
                      </a:r>
                      <a:r>
                        <a:rPr lang="en-US" sz="4000" b="1" baseline="0" dirty="0" smtClean="0"/>
                        <a:t> CHỮ NHẬT</a:t>
                      </a:r>
                      <a:endParaRPr lang="en-US" sz="4000" b="1" dirty="0"/>
                    </a:p>
                  </a:txBody>
                  <a:tcPr/>
                </a:tc>
                <a:tc>
                  <a:txBody>
                    <a:bodyPr/>
                    <a:lstStyle/>
                    <a:p>
                      <a:r>
                        <a:rPr lang="en-US" sz="4000" b="1" dirty="0" smtClean="0"/>
                        <a:t>HÌNH</a:t>
                      </a:r>
                      <a:r>
                        <a:rPr lang="en-US" sz="4000" b="1" baseline="0" dirty="0" smtClean="0"/>
                        <a:t> LẬP PHƯƠNG</a:t>
                      </a:r>
                      <a:endParaRPr lang="en-US" sz="4000" b="1" dirty="0"/>
                    </a:p>
                  </a:txBody>
                  <a:tcPr/>
                </a:tc>
                <a:tc>
                  <a:txBody>
                    <a:bodyPr/>
                    <a:lstStyle/>
                    <a:p>
                      <a:r>
                        <a:rPr lang="en-US" sz="4000" b="1" dirty="0" smtClean="0"/>
                        <a:t>LĂNG</a:t>
                      </a:r>
                      <a:r>
                        <a:rPr lang="en-US" sz="4000" b="1" baseline="0" dirty="0" smtClean="0"/>
                        <a:t> TRỤ ĐỨNG TAM GIÁC</a:t>
                      </a:r>
                      <a:endParaRPr lang="en-US" sz="4000" b="1" dirty="0"/>
                    </a:p>
                  </a:txBody>
                  <a:tcPr/>
                </a:tc>
                <a:tc>
                  <a:txBody>
                    <a:bodyPr/>
                    <a:lstStyle/>
                    <a:p>
                      <a:r>
                        <a:rPr lang="en-US" sz="4000" b="1" dirty="0" smtClean="0"/>
                        <a:t>LĂNG</a:t>
                      </a:r>
                      <a:r>
                        <a:rPr lang="en-US" sz="4000" b="1" baseline="0" dirty="0" smtClean="0"/>
                        <a:t> TRỤ ĐỨNG TỨ GIÁC</a:t>
                      </a:r>
                      <a:endParaRPr lang="en-US" sz="4000" b="1" dirty="0"/>
                    </a:p>
                  </a:txBody>
                  <a:tcPr/>
                </a:tc>
              </a:tr>
              <a:tr h="370840">
                <a:tc>
                  <a:txBody>
                    <a:bodyPr/>
                    <a:lstStyle/>
                    <a:p>
                      <a:r>
                        <a:rPr lang="en-US" sz="4000" dirty="0" err="1" smtClean="0"/>
                        <a:t>Mặt</a:t>
                      </a:r>
                      <a:r>
                        <a:rPr lang="en-US" sz="4000" dirty="0" smtClean="0"/>
                        <a:t> </a:t>
                      </a:r>
                      <a:r>
                        <a:rPr lang="en-US" sz="4000" dirty="0" err="1" smtClean="0"/>
                        <a:t>bên</a:t>
                      </a:r>
                      <a:endParaRPr lang="en-US" sz="4000" dirty="0"/>
                    </a:p>
                  </a:txBody>
                  <a:tcPr>
                    <a:solidFill>
                      <a:srgbClr val="92D050"/>
                    </a:solidFill>
                  </a:tcPr>
                </a:tc>
                <a:tc>
                  <a:txBody>
                    <a:bodyPr/>
                    <a:lstStyle/>
                    <a:p>
                      <a:r>
                        <a:rPr lang="en-US" sz="4000" dirty="0" err="1" smtClean="0"/>
                        <a:t>Hình</a:t>
                      </a:r>
                      <a:r>
                        <a:rPr lang="en-US" sz="4000" baseline="0" dirty="0" smtClean="0"/>
                        <a:t> </a:t>
                      </a:r>
                      <a:r>
                        <a:rPr lang="en-US" sz="4000" baseline="0" dirty="0" err="1" smtClean="0"/>
                        <a:t>chữ</a:t>
                      </a:r>
                      <a:r>
                        <a:rPr lang="en-US" sz="4000" baseline="0" dirty="0" smtClean="0"/>
                        <a:t> </a:t>
                      </a:r>
                      <a:r>
                        <a:rPr lang="en-US" sz="4000" baseline="0" dirty="0" err="1" smtClean="0"/>
                        <a:t>nhật</a:t>
                      </a:r>
                      <a:endParaRPr lang="en-US" sz="4000" baseline="0" dirty="0" smtClean="0"/>
                    </a:p>
                    <a:p>
                      <a:r>
                        <a:rPr lang="en-US" sz="4000" baseline="0" dirty="0" err="1" smtClean="0"/>
                        <a:t>Số</a:t>
                      </a:r>
                      <a:r>
                        <a:rPr lang="en-US" sz="4000" baseline="0" dirty="0" smtClean="0"/>
                        <a:t> </a:t>
                      </a:r>
                      <a:r>
                        <a:rPr lang="en-US" sz="4000" baseline="0" dirty="0" err="1" smtClean="0"/>
                        <a:t>mặt</a:t>
                      </a:r>
                      <a:r>
                        <a:rPr lang="en-US" sz="4000" baseline="0" dirty="0" smtClean="0"/>
                        <a:t> : 4</a:t>
                      </a:r>
                      <a:endParaRPr lang="en-US" sz="4000" dirty="0"/>
                    </a:p>
                  </a:txBody>
                  <a:tcPr>
                    <a:solidFill>
                      <a:srgbClr val="92D050"/>
                    </a:solidFill>
                  </a:tcPr>
                </a:tc>
                <a:tc rowSpan="2">
                  <a:txBody>
                    <a:bodyPr/>
                    <a:lstStyle/>
                    <a:p>
                      <a:endParaRPr lang="en-US" sz="4000" baseline="0" dirty="0" smtClean="0"/>
                    </a:p>
                    <a:p>
                      <a:r>
                        <a:rPr lang="en-US" sz="4000" baseline="0" dirty="0" err="1" smtClean="0"/>
                        <a:t>Hình</a:t>
                      </a:r>
                      <a:r>
                        <a:rPr lang="en-US" sz="4000" baseline="0" dirty="0" smtClean="0"/>
                        <a:t> </a:t>
                      </a:r>
                      <a:r>
                        <a:rPr lang="en-US" sz="4000" baseline="0" dirty="0" err="1" smtClean="0"/>
                        <a:t>vuông</a:t>
                      </a:r>
                      <a:endParaRPr lang="en-US" sz="4000" baseline="0" dirty="0" smtClean="0"/>
                    </a:p>
                    <a:p>
                      <a:r>
                        <a:rPr lang="en-US" sz="4000" baseline="0" dirty="0" err="1" smtClean="0"/>
                        <a:t>Số</a:t>
                      </a:r>
                      <a:r>
                        <a:rPr lang="en-US" sz="4000" baseline="0" dirty="0" smtClean="0"/>
                        <a:t> </a:t>
                      </a:r>
                      <a:r>
                        <a:rPr lang="en-US" sz="4000" baseline="0" dirty="0" err="1" smtClean="0"/>
                        <a:t>mặt</a:t>
                      </a:r>
                      <a:r>
                        <a:rPr lang="en-US" sz="4000" baseline="0" dirty="0" smtClean="0"/>
                        <a:t> : 6</a:t>
                      </a:r>
                      <a:endParaRPr lang="en-US" sz="4000" dirty="0"/>
                    </a:p>
                  </a:txBody>
                  <a:tcPr>
                    <a:solidFill>
                      <a:srgbClr val="92D050"/>
                    </a:solidFill>
                  </a:tcPr>
                </a:tc>
                <a:tc>
                  <a:txBody>
                    <a:bodyPr/>
                    <a:lstStyle/>
                    <a:p>
                      <a:r>
                        <a:rPr lang="en-US" sz="4000" baseline="0" dirty="0" err="1" smtClean="0"/>
                        <a:t>Hình</a:t>
                      </a:r>
                      <a:r>
                        <a:rPr lang="en-US" sz="4000" baseline="0" dirty="0" smtClean="0"/>
                        <a:t> </a:t>
                      </a:r>
                      <a:r>
                        <a:rPr lang="en-US" sz="4000" baseline="0" dirty="0" err="1" smtClean="0"/>
                        <a:t>chữ</a:t>
                      </a:r>
                      <a:r>
                        <a:rPr lang="en-US" sz="4000" baseline="0" dirty="0" smtClean="0"/>
                        <a:t> </a:t>
                      </a:r>
                      <a:r>
                        <a:rPr lang="en-US" sz="4000" baseline="0" dirty="0" err="1" smtClean="0"/>
                        <a:t>nhật</a:t>
                      </a:r>
                      <a:endParaRPr lang="en-US" sz="4000" baseline="0" dirty="0" smtClean="0"/>
                    </a:p>
                    <a:p>
                      <a:r>
                        <a:rPr lang="en-US" sz="4000" baseline="0" dirty="0" err="1" smtClean="0"/>
                        <a:t>Số</a:t>
                      </a:r>
                      <a:r>
                        <a:rPr lang="en-US" sz="4000" baseline="0" dirty="0" smtClean="0"/>
                        <a:t> </a:t>
                      </a:r>
                      <a:r>
                        <a:rPr lang="en-US" sz="4000" baseline="0" dirty="0" err="1" smtClean="0"/>
                        <a:t>mặt</a:t>
                      </a:r>
                      <a:r>
                        <a:rPr lang="en-US" sz="4000" baseline="0" dirty="0" smtClean="0"/>
                        <a:t> </a:t>
                      </a:r>
                      <a:r>
                        <a:rPr lang="en-US" sz="4000" baseline="0" dirty="0" err="1" smtClean="0"/>
                        <a:t>bên</a:t>
                      </a:r>
                      <a:r>
                        <a:rPr lang="en-US" sz="4000" baseline="0" dirty="0" smtClean="0"/>
                        <a:t> : 3</a:t>
                      </a:r>
                    </a:p>
                  </a:txBody>
                  <a:tcPr>
                    <a:solidFill>
                      <a:srgbClr val="92D050"/>
                    </a:solidFill>
                  </a:tcPr>
                </a:tc>
                <a:tc>
                  <a:txBody>
                    <a:bodyPr/>
                    <a:lstStyle/>
                    <a:p>
                      <a:r>
                        <a:rPr lang="en-US" sz="4000" baseline="0" dirty="0" err="1" smtClean="0"/>
                        <a:t>Hình</a:t>
                      </a:r>
                      <a:r>
                        <a:rPr lang="en-US" sz="4000" baseline="0" dirty="0" smtClean="0"/>
                        <a:t> </a:t>
                      </a:r>
                      <a:r>
                        <a:rPr lang="en-US" sz="4000" baseline="0" dirty="0" err="1" smtClean="0"/>
                        <a:t>chữ</a:t>
                      </a:r>
                      <a:r>
                        <a:rPr lang="en-US" sz="4000" baseline="0" dirty="0" smtClean="0"/>
                        <a:t> </a:t>
                      </a:r>
                      <a:r>
                        <a:rPr lang="en-US" sz="4000" baseline="0" dirty="0" err="1" smtClean="0"/>
                        <a:t>nhật</a:t>
                      </a:r>
                      <a:endParaRPr lang="en-US" sz="4000" baseline="0" dirty="0" smtClean="0"/>
                    </a:p>
                    <a:p>
                      <a:r>
                        <a:rPr lang="en-US" sz="4000" baseline="0" dirty="0" err="1" smtClean="0"/>
                        <a:t>Số</a:t>
                      </a:r>
                      <a:r>
                        <a:rPr lang="en-US" sz="4000" baseline="0" dirty="0" smtClean="0"/>
                        <a:t> </a:t>
                      </a:r>
                      <a:r>
                        <a:rPr lang="en-US" sz="4000" baseline="0" dirty="0" err="1" smtClean="0"/>
                        <a:t>mặt</a:t>
                      </a:r>
                      <a:r>
                        <a:rPr lang="en-US" sz="4000" baseline="0" dirty="0" smtClean="0"/>
                        <a:t> </a:t>
                      </a:r>
                      <a:r>
                        <a:rPr lang="en-US" sz="4000" baseline="0" dirty="0" err="1" smtClean="0"/>
                        <a:t>bên</a:t>
                      </a:r>
                      <a:r>
                        <a:rPr lang="en-US" sz="4000" baseline="0" dirty="0" smtClean="0"/>
                        <a:t> : 4</a:t>
                      </a:r>
                    </a:p>
                  </a:txBody>
                  <a:tcPr>
                    <a:solidFill>
                      <a:srgbClr val="92D050"/>
                    </a:solidFill>
                  </a:tcPr>
                </a:tc>
              </a:tr>
              <a:tr h="370840">
                <a:tc>
                  <a:txBody>
                    <a:bodyPr/>
                    <a:lstStyle/>
                    <a:p>
                      <a:r>
                        <a:rPr lang="en-US" sz="4000" dirty="0" err="1" smtClean="0"/>
                        <a:t>Mặt</a:t>
                      </a:r>
                      <a:r>
                        <a:rPr lang="en-US" sz="4000" baseline="0" dirty="0" smtClean="0"/>
                        <a:t> </a:t>
                      </a:r>
                      <a:r>
                        <a:rPr lang="en-US" sz="4000" baseline="0" dirty="0" err="1" smtClean="0"/>
                        <a:t>đáy</a:t>
                      </a:r>
                      <a:endParaRPr lang="en-US" sz="4000" dirty="0"/>
                    </a:p>
                  </a:txBody>
                  <a:tcPr>
                    <a:solidFill>
                      <a:srgbClr val="FFFF00"/>
                    </a:solidFill>
                  </a:tcPr>
                </a:tc>
                <a:tc>
                  <a:txBody>
                    <a:bodyPr/>
                    <a:lstStyle/>
                    <a:p>
                      <a:r>
                        <a:rPr lang="en-US" sz="4000" dirty="0" err="1" smtClean="0"/>
                        <a:t>Hình</a:t>
                      </a:r>
                      <a:r>
                        <a:rPr lang="en-US" sz="4000" baseline="0" dirty="0" smtClean="0"/>
                        <a:t> </a:t>
                      </a:r>
                      <a:r>
                        <a:rPr lang="en-US" sz="4000" baseline="0" dirty="0" err="1" smtClean="0"/>
                        <a:t>chữ</a:t>
                      </a:r>
                      <a:r>
                        <a:rPr lang="en-US" sz="4000" baseline="0" dirty="0" smtClean="0"/>
                        <a:t> </a:t>
                      </a:r>
                      <a:r>
                        <a:rPr lang="en-US" sz="4000" baseline="0" dirty="0" err="1" smtClean="0"/>
                        <a:t>nhật</a:t>
                      </a:r>
                      <a:endParaRPr lang="en-US" sz="4000" baseline="0" dirty="0" smtClean="0"/>
                    </a:p>
                    <a:p>
                      <a:r>
                        <a:rPr lang="en-US" sz="4000" baseline="0" dirty="0" err="1" smtClean="0"/>
                        <a:t>Số</a:t>
                      </a:r>
                      <a:r>
                        <a:rPr lang="en-US" sz="4000" baseline="0" dirty="0" smtClean="0"/>
                        <a:t> </a:t>
                      </a:r>
                      <a:r>
                        <a:rPr lang="en-US" sz="4000" baseline="0" dirty="0" err="1" smtClean="0"/>
                        <a:t>mặt</a:t>
                      </a:r>
                      <a:r>
                        <a:rPr lang="en-US" sz="4000" baseline="0" dirty="0" smtClean="0"/>
                        <a:t> </a:t>
                      </a:r>
                      <a:r>
                        <a:rPr lang="en-US" sz="4000" baseline="0" dirty="0" err="1" smtClean="0"/>
                        <a:t>đáy</a:t>
                      </a:r>
                      <a:r>
                        <a:rPr lang="en-US" sz="4000" baseline="0" dirty="0" smtClean="0"/>
                        <a:t> : 2</a:t>
                      </a:r>
                      <a:endParaRPr lang="en-US" sz="4000" dirty="0"/>
                    </a:p>
                  </a:txBody>
                  <a:tcPr>
                    <a:solidFill>
                      <a:srgbClr val="FFFF00"/>
                    </a:solidFill>
                  </a:tcPr>
                </a:tc>
                <a:tc vMerge="1">
                  <a:txBody>
                    <a:bodyPr/>
                    <a:lstStyle/>
                    <a:p>
                      <a:endParaRPr lang="en-US" dirty="0"/>
                    </a:p>
                  </a:txBody>
                  <a:tcPr/>
                </a:tc>
                <a:tc>
                  <a:txBody>
                    <a:bodyPr/>
                    <a:lstStyle/>
                    <a:p>
                      <a:r>
                        <a:rPr lang="en-US" sz="4000" baseline="0" dirty="0" err="1" smtClean="0"/>
                        <a:t>Mặt</a:t>
                      </a:r>
                      <a:r>
                        <a:rPr lang="en-US" sz="4000" baseline="0" dirty="0" smtClean="0"/>
                        <a:t> </a:t>
                      </a:r>
                      <a:r>
                        <a:rPr lang="en-US" sz="4000" baseline="0" dirty="0" err="1" smtClean="0"/>
                        <a:t>đáy</a:t>
                      </a:r>
                      <a:r>
                        <a:rPr lang="en-US" sz="4000" baseline="0" dirty="0" smtClean="0"/>
                        <a:t> : tam </a:t>
                      </a:r>
                      <a:r>
                        <a:rPr lang="en-US" sz="4000" baseline="0" dirty="0" err="1" smtClean="0"/>
                        <a:t>giác</a:t>
                      </a:r>
                      <a:endParaRPr lang="en-US" sz="4000" baseline="0" dirty="0" smtClean="0"/>
                    </a:p>
                    <a:p>
                      <a:r>
                        <a:rPr lang="en-US" sz="4000" baseline="0" dirty="0" err="1" smtClean="0"/>
                        <a:t>Số</a:t>
                      </a:r>
                      <a:r>
                        <a:rPr lang="en-US" sz="4000" baseline="0" dirty="0" smtClean="0"/>
                        <a:t> </a:t>
                      </a:r>
                      <a:r>
                        <a:rPr lang="en-US" sz="4000" baseline="0" dirty="0" err="1" smtClean="0"/>
                        <a:t>mặt</a:t>
                      </a:r>
                      <a:r>
                        <a:rPr lang="en-US" sz="4000" baseline="0" dirty="0" smtClean="0"/>
                        <a:t> </a:t>
                      </a:r>
                      <a:r>
                        <a:rPr lang="en-US" sz="4000" baseline="0" dirty="0" err="1" smtClean="0"/>
                        <a:t>đáy</a:t>
                      </a:r>
                      <a:r>
                        <a:rPr lang="en-US" sz="4000" baseline="0" dirty="0" smtClean="0"/>
                        <a:t> : 2</a:t>
                      </a:r>
                      <a:endParaRPr lang="en-US" sz="4000" dirty="0" smtClean="0"/>
                    </a:p>
                    <a:p>
                      <a:endParaRPr lang="en-US" sz="4000" dirty="0"/>
                    </a:p>
                  </a:txBody>
                  <a:tcPr>
                    <a:solidFill>
                      <a:srgbClr val="FFFF00"/>
                    </a:solidFill>
                  </a:tcPr>
                </a:tc>
                <a:tc>
                  <a:txBody>
                    <a:bodyPr/>
                    <a:lstStyle/>
                    <a:p>
                      <a:r>
                        <a:rPr lang="en-US" sz="4000" baseline="0" dirty="0" err="1" smtClean="0"/>
                        <a:t>Mặt</a:t>
                      </a:r>
                      <a:r>
                        <a:rPr lang="en-US" sz="4000" baseline="0" dirty="0" smtClean="0"/>
                        <a:t> </a:t>
                      </a:r>
                      <a:r>
                        <a:rPr lang="en-US" sz="4000" baseline="0" dirty="0" err="1" smtClean="0"/>
                        <a:t>đáy</a:t>
                      </a:r>
                      <a:r>
                        <a:rPr lang="en-US" sz="4000" baseline="0" dirty="0" smtClean="0"/>
                        <a:t> : </a:t>
                      </a:r>
                      <a:r>
                        <a:rPr lang="en-US" sz="4000" baseline="0" dirty="0" err="1" smtClean="0"/>
                        <a:t>Tứ</a:t>
                      </a:r>
                      <a:r>
                        <a:rPr lang="en-US" sz="4000" baseline="0" dirty="0" smtClean="0"/>
                        <a:t> </a:t>
                      </a:r>
                      <a:r>
                        <a:rPr lang="en-US" sz="4000" baseline="0" dirty="0" err="1" smtClean="0"/>
                        <a:t>giác</a:t>
                      </a:r>
                      <a:endParaRPr lang="en-US" sz="4000" baseline="0" dirty="0" smtClean="0"/>
                    </a:p>
                    <a:p>
                      <a:r>
                        <a:rPr lang="en-US" sz="4000" baseline="0" dirty="0" err="1" smtClean="0"/>
                        <a:t>Số</a:t>
                      </a:r>
                      <a:r>
                        <a:rPr lang="en-US" sz="4000" baseline="0" dirty="0" smtClean="0"/>
                        <a:t> </a:t>
                      </a:r>
                      <a:r>
                        <a:rPr lang="en-US" sz="4000" baseline="0" dirty="0" err="1" smtClean="0"/>
                        <a:t>mặt</a:t>
                      </a:r>
                      <a:r>
                        <a:rPr lang="en-US" sz="4000" baseline="0" dirty="0" smtClean="0"/>
                        <a:t> </a:t>
                      </a:r>
                      <a:r>
                        <a:rPr lang="en-US" sz="4000" baseline="0" dirty="0" err="1" smtClean="0"/>
                        <a:t>đáy</a:t>
                      </a:r>
                      <a:r>
                        <a:rPr lang="en-US" sz="4000" baseline="0" dirty="0" smtClean="0"/>
                        <a:t> : 2</a:t>
                      </a:r>
                    </a:p>
                    <a:p>
                      <a:endParaRPr lang="en-US" sz="4000" baseline="0" dirty="0" smtClean="0"/>
                    </a:p>
                  </a:txBody>
                  <a:tcPr>
                    <a:solidFill>
                      <a:srgbClr val="FFFF00"/>
                    </a:solidFill>
                  </a:tcPr>
                </a:tc>
              </a:tr>
              <a:tr h="370840">
                <a:tc>
                  <a:txBody>
                    <a:bodyPr/>
                    <a:lstStyle/>
                    <a:p>
                      <a:r>
                        <a:rPr lang="en-US" sz="4800" dirty="0" err="1" smtClean="0"/>
                        <a:t>Chiều</a:t>
                      </a:r>
                      <a:r>
                        <a:rPr lang="en-US" sz="4800" baseline="0" dirty="0" smtClean="0"/>
                        <a:t> </a:t>
                      </a:r>
                      <a:r>
                        <a:rPr lang="en-US" sz="4800" baseline="0" dirty="0" err="1" smtClean="0"/>
                        <a:t>cao</a:t>
                      </a:r>
                      <a:endParaRPr lang="en-US" sz="4800" dirty="0"/>
                    </a:p>
                  </a:txBody>
                  <a:tcPr/>
                </a:tc>
                <a:tc>
                  <a:txBody>
                    <a:bodyPr/>
                    <a:lstStyle/>
                    <a:p>
                      <a:r>
                        <a:rPr lang="en-US" sz="4800" dirty="0" err="1" smtClean="0"/>
                        <a:t>Độ</a:t>
                      </a:r>
                      <a:r>
                        <a:rPr lang="en-US" sz="4800" baseline="0" dirty="0" smtClean="0"/>
                        <a:t> </a:t>
                      </a:r>
                      <a:r>
                        <a:rPr lang="en-US" sz="4800" baseline="0" dirty="0" err="1" smtClean="0"/>
                        <a:t>dài</a:t>
                      </a:r>
                      <a:r>
                        <a:rPr lang="en-US" sz="4800" baseline="0" dirty="0" smtClean="0"/>
                        <a:t> </a:t>
                      </a:r>
                      <a:r>
                        <a:rPr lang="en-US" sz="4800" baseline="0" dirty="0" err="1" smtClean="0"/>
                        <a:t>cạnh</a:t>
                      </a:r>
                      <a:r>
                        <a:rPr lang="en-US" sz="4800" baseline="0" dirty="0" smtClean="0"/>
                        <a:t> </a:t>
                      </a:r>
                      <a:r>
                        <a:rPr lang="en-US" sz="4800" baseline="0" dirty="0" err="1" smtClean="0"/>
                        <a:t>bên</a:t>
                      </a:r>
                      <a:endParaRPr lang="en-US" sz="4800" dirty="0"/>
                    </a:p>
                  </a:txBody>
                  <a:tcPr/>
                </a:tc>
                <a:tc>
                  <a:txBody>
                    <a:bodyPr/>
                    <a:lstStyle/>
                    <a:p>
                      <a:endParaRPr lang="en-US" sz="4800" dirty="0"/>
                    </a:p>
                  </a:txBody>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4800" dirty="0" err="1" smtClean="0"/>
                        <a:t>Độ</a:t>
                      </a:r>
                      <a:r>
                        <a:rPr lang="en-US" sz="4800" baseline="0" dirty="0" smtClean="0"/>
                        <a:t> </a:t>
                      </a:r>
                      <a:r>
                        <a:rPr lang="en-US" sz="4800" baseline="0" dirty="0" err="1" smtClean="0"/>
                        <a:t>dài</a:t>
                      </a:r>
                      <a:r>
                        <a:rPr lang="en-US" sz="4800" baseline="0" dirty="0" smtClean="0"/>
                        <a:t> </a:t>
                      </a:r>
                      <a:r>
                        <a:rPr lang="en-US" sz="4800" baseline="0" dirty="0" err="1" smtClean="0"/>
                        <a:t>cạnh</a:t>
                      </a:r>
                      <a:r>
                        <a:rPr lang="en-US" sz="4800" baseline="0" dirty="0" smtClean="0"/>
                        <a:t> </a:t>
                      </a:r>
                      <a:r>
                        <a:rPr lang="en-US" sz="4800" baseline="0" dirty="0" err="1" smtClean="0"/>
                        <a:t>bên</a:t>
                      </a:r>
                      <a:endParaRPr lang="en-US" sz="4800" dirty="0" smtClean="0"/>
                    </a:p>
                    <a:p>
                      <a:endParaRPr lang="en-US" sz="4800" dirty="0"/>
                    </a:p>
                  </a:txBody>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4800" dirty="0" err="1" smtClean="0"/>
                        <a:t>Độ</a:t>
                      </a:r>
                      <a:r>
                        <a:rPr lang="en-US" sz="4800" baseline="0" dirty="0" smtClean="0"/>
                        <a:t> </a:t>
                      </a:r>
                      <a:r>
                        <a:rPr lang="en-US" sz="4800" baseline="0" dirty="0" err="1" smtClean="0"/>
                        <a:t>dài</a:t>
                      </a:r>
                      <a:r>
                        <a:rPr lang="en-US" sz="4800" baseline="0" dirty="0" smtClean="0"/>
                        <a:t> </a:t>
                      </a:r>
                      <a:r>
                        <a:rPr lang="en-US" sz="4800" baseline="0" dirty="0" err="1" smtClean="0"/>
                        <a:t>cạnh</a:t>
                      </a:r>
                      <a:r>
                        <a:rPr lang="en-US" sz="4800" baseline="0" dirty="0" smtClean="0"/>
                        <a:t> </a:t>
                      </a:r>
                      <a:r>
                        <a:rPr lang="en-US" sz="4800" baseline="0" dirty="0" err="1" smtClean="0"/>
                        <a:t>bên</a:t>
                      </a:r>
                      <a:endParaRPr lang="en-US" sz="4800" baseline="0" dirty="0" smtClean="0"/>
                    </a:p>
                  </a:txBody>
                  <a:tcPr/>
                </a:tc>
              </a:tr>
            </a:tbl>
          </a:graphicData>
        </a:graphic>
      </p:graphicFrame>
      <p:sp>
        <p:nvSpPr>
          <p:cNvPr id="5" name="Title 1"/>
          <p:cNvSpPr txBox="1">
            <a:spLocks/>
          </p:cNvSpPr>
          <p:nvPr/>
        </p:nvSpPr>
        <p:spPr>
          <a:xfrm>
            <a:off x="685800" y="8267700"/>
            <a:ext cx="15773400" cy="1471612"/>
          </a:xfrm>
          <a:prstGeom prst="rect">
            <a:avLst/>
          </a:prstGeom>
        </p:spPr>
        <p:txBody>
          <a:bodyPr vert="horz" lIns="182880" tIns="91440" rIns="182880" bIns="91440" rtlCol="0" anchor="ctr">
            <a:normAutofit fontScale="925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en-US" b="1" dirty="0" err="1" smtClean="0">
                <a:solidFill>
                  <a:srgbClr val="FF0000"/>
                </a:solidFill>
              </a:rPr>
              <a:t>Sau</a:t>
            </a:r>
            <a:r>
              <a:rPr lang="en-US" b="1" dirty="0" smtClean="0">
                <a:solidFill>
                  <a:srgbClr val="FF0000"/>
                </a:solidFill>
              </a:rPr>
              <a:t> </a:t>
            </a:r>
            <a:r>
              <a:rPr lang="en-US" b="1" dirty="0" err="1" smtClean="0">
                <a:solidFill>
                  <a:srgbClr val="FF0000"/>
                </a:solidFill>
              </a:rPr>
              <a:t>tiết</a:t>
            </a:r>
            <a:r>
              <a:rPr lang="en-US" b="1" dirty="0" smtClean="0">
                <a:solidFill>
                  <a:srgbClr val="FF0000"/>
                </a:solidFill>
              </a:rPr>
              <a:t> </a:t>
            </a:r>
            <a:r>
              <a:rPr lang="en-US" b="1" dirty="0" err="1" smtClean="0">
                <a:solidFill>
                  <a:srgbClr val="FF0000"/>
                </a:solidFill>
              </a:rPr>
              <a:t>học</a:t>
            </a:r>
            <a:r>
              <a:rPr lang="en-US" b="1" dirty="0" smtClean="0">
                <a:solidFill>
                  <a:srgbClr val="FF0000"/>
                </a:solidFill>
              </a:rPr>
              <a:t> </a:t>
            </a:r>
            <a:r>
              <a:rPr lang="en-US" b="1" dirty="0" err="1" smtClean="0">
                <a:solidFill>
                  <a:srgbClr val="FF0000"/>
                </a:solidFill>
              </a:rPr>
              <a:t>các</a:t>
            </a:r>
            <a:r>
              <a:rPr lang="en-US" b="1" dirty="0" smtClean="0">
                <a:solidFill>
                  <a:srgbClr val="FF0000"/>
                </a:solidFill>
              </a:rPr>
              <a:t> </a:t>
            </a:r>
            <a:r>
              <a:rPr lang="en-US" b="1" dirty="0" err="1" smtClean="0">
                <a:solidFill>
                  <a:srgbClr val="FF0000"/>
                </a:solidFill>
              </a:rPr>
              <a:t>em</a:t>
            </a:r>
            <a:r>
              <a:rPr lang="en-US" b="1" dirty="0" smtClean="0">
                <a:solidFill>
                  <a:srgbClr val="FF0000"/>
                </a:solidFill>
              </a:rPr>
              <a:t> </a:t>
            </a:r>
            <a:r>
              <a:rPr lang="en-US" b="1" dirty="0" err="1" smtClean="0">
                <a:solidFill>
                  <a:srgbClr val="FF0000"/>
                </a:solidFill>
              </a:rPr>
              <a:t>vẽ</a:t>
            </a:r>
            <a:r>
              <a:rPr lang="en-US" b="1" dirty="0" smtClean="0">
                <a:solidFill>
                  <a:srgbClr val="FF0000"/>
                </a:solidFill>
              </a:rPr>
              <a:t> </a:t>
            </a:r>
            <a:r>
              <a:rPr lang="en-US" b="1" dirty="0" err="1" smtClean="0">
                <a:solidFill>
                  <a:srgbClr val="FF0000"/>
                </a:solidFill>
              </a:rPr>
              <a:t>sơ</a:t>
            </a:r>
            <a:r>
              <a:rPr lang="en-US" b="1" dirty="0" smtClean="0">
                <a:solidFill>
                  <a:srgbClr val="FF0000"/>
                </a:solidFill>
              </a:rPr>
              <a:t> </a:t>
            </a:r>
            <a:r>
              <a:rPr lang="en-US" b="1" dirty="0" err="1" smtClean="0">
                <a:solidFill>
                  <a:srgbClr val="FF0000"/>
                </a:solidFill>
              </a:rPr>
              <a:t>đồ</a:t>
            </a:r>
            <a:r>
              <a:rPr lang="en-US" b="1" dirty="0" smtClean="0">
                <a:solidFill>
                  <a:srgbClr val="FF0000"/>
                </a:solidFill>
              </a:rPr>
              <a:t> </a:t>
            </a:r>
            <a:r>
              <a:rPr lang="en-US" b="1" dirty="0" err="1" smtClean="0">
                <a:solidFill>
                  <a:srgbClr val="FF0000"/>
                </a:solidFill>
              </a:rPr>
              <a:t>tư</a:t>
            </a:r>
            <a:r>
              <a:rPr lang="en-US" b="1" dirty="0" smtClean="0">
                <a:solidFill>
                  <a:srgbClr val="FF0000"/>
                </a:solidFill>
              </a:rPr>
              <a:t> </a:t>
            </a:r>
            <a:r>
              <a:rPr lang="en-US" b="1" dirty="0" err="1" smtClean="0">
                <a:solidFill>
                  <a:srgbClr val="FF0000"/>
                </a:solidFill>
              </a:rPr>
              <a:t>duy</a:t>
            </a:r>
            <a:r>
              <a:rPr lang="en-US" b="1" dirty="0" smtClean="0">
                <a:solidFill>
                  <a:srgbClr val="FF0000"/>
                </a:solidFill>
              </a:rPr>
              <a:t> </a:t>
            </a:r>
            <a:r>
              <a:rPr lang="en-US" b="1" dirty="0" err="1" smtClean="0">
                <a:solidFill>
                  <a:srgbClr val="FF0000"/>
                </a:solidFill>
              </a:rPr>
              <a:t>nội</a:t>
            </a:r>
            <a:r>
              <a:rPr lang="en-US" b="1" dirty="0" smtClean="0">
                <a:solidFill>
                  <a:srgbClr val="FF0000"/>
                </a:solidFill>
              </a:rPr>
              <a:t> dung </a:t>
            </a:r>
            <a:r>
              <a:rPr lang="en-US" b="1" dirty="0" err="1" smtClean="0">
                <a:solidFill>
                  <a:srgbClr val="FF0000"/>
                </a:solidFill>
              </a:rPr>
              <a:t>trên</a:t>
            </a:r>
            <a:endParaRPr lang="en-US" b="1" dirty="0">
              <a:solidFill>
                <a:srgbClr val="FF0000"/>
              </a:solidFill>
            </a:endParaRPr>
          </a:p>
        </p:txBody>
      </p:sp>
    </p:spTree>
    <p:extLst>
      <p:ext uri="{BB962C8B-B14F-4D97-AF65-F5344CB8AC3E}">
        <p14:creationId xmlns:p14="http://schemas.microsoft.com/office/powerpoint/2010/main" val="79107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788543300"/>
              </p:ext>
            </p:extLst>
          </p:nvPr>
        </p:nvGraphicFramePr>
        <p:xfrm>
          <a:off x="152400" y="342900"/>
          <a:ext cx="17145000" cy="9494520"/>
        </p:xfrm>
        <a:graphic>
          <a:graphicData uri="http://schemas.openxmlformats.org/drawingml/2006/table">
            <a:tbl>
              <a:tblPr firstRow="1" bandRow="1">
                <a:tableStyleId>{5C22544A-7EE6-4342-B048-85BDC9FD1C3A}</a:tableStyleId>
              </a:tblPr>
              <a:tblGrid>
                <a:gridCol w="6230843"/>
                <a:gridCol w="5212732"/>
                <a:gridCol w="5701425"/>
              </a:tblGrid>
              <a:tr h="370840">
                <a:tc>
                  <a:txBody>
                    <a:bodyPr/>
                    <a:lstStyle/>
                    <a:p>
                      <a:pPr algn="ctr"/>
                      <a:r>
                        <a:rPr lang="en-US" sz="3200" dirty="0" err="1" smtClean="0">
                          <a:solidFill>
                            <a:srgbClr val="FF0000"/>
                          </a:solidFill>
                        </a:rPr>
                        <a:t>Hình</a:t>
                      </a:r>
                      <a:endParaRPr lang="en-US" sz="3200" dirty="0">
                        <a:solidFill>
                          <a:srgbClr val="FF0000"/>
                        </a:solidFill>
                      </a:endParaRPr>
                    </a:p>
                  </a:txBody>
                  <a:tcPr/>
                </a:tc>
                <a:tc>
                  <a:txBody>
                    <a:bodyPr/>
                    <a:lstStyle/>
                    <a:p>
                      <a:pPr algn="ctr"/>
                      <a:r>
                        <a:rPr lang="en-US" sz="3200" dirty="0" err="1" smtClean="0">
                          <a:solidFill>
                            <a:srgbClr val="FF0000"/>
                          </a:solidFill>
                        </a:rPr>
                        <a:t>Diện</a:t>
                      </a:r>
                      <a:r>
                        <a:rPr lang="en-US" sz="3200" dirty="0" smtClean="0">
                          <a:solidFill>
                            <a:srgbClr val="FF0000"/>
                          </a:solidFill>
                        </a:rPr>
                        <a:t> </a:t>
                      </a:r>
                      <a:r>
                        <a:rPr lang="en-US" sz="3200" dirty="0" err="1" smtClean="0">
                          <a:solidFill>
                            <a:srgbClr val="FF0000"/>
                          </a:solidFill>
                        </a:rPr>
                        <a:t>tích</a:t>
                      </a:r>
                      <a:r>
                        <a:rPr lang="en-US" sz="3200" baseline="0" dirty="0" smtClean="0">
                          <a:solidFill>
                            <a:srgbClr val="FF0000"/>
                          </a:solidFill>
                        </a:rPr>
                        <a:t> </a:t>
                      </a:r>
                      <a:r>
                        <a:rPr lang="en-US" sz="3200" baseline="0" dirty="0" err="1" smtClean="0">
                          <a:solidFill>
                            <a:srgbClr val="FF0000"/>
                          </a:solidFill>
                        </a:rPr>
                        <a:t>xung</a:t>
                      </a:r>
                      <a:r>
                        <a:rPr lang="en-US" sz="3200" baseline="0" dirty="0" smtClean="0">
                          <a:solidFill>
                            <a:srgbClr val="FF0000"/>
                          </a:solidFill>
                        </a:rPr>
                        <a:t> </a:t>
                      </a:r>
                      <a:r>
                        <a:rPr lang="en-US" sz="3200" baseline="0" dirty="0" err="1" smtClean="0">
                          <a:solidFill>
                            <a:srgbClr val="FF0000"/>
                          </a:solidFill>
                        </a:rPr>
                        <a:t>quanh</a:t>
                      </a:r>
                      <a:endParaRPr lang="en-US" sz="3200" dirty="0">
                        <a:solidFill>
                          <a:srgbClr val="FF0000"/>
                        </a:solidFill>
                      </a:endParaRPr>
                    </a:p>
                  </a:txBody>
                  <a:tcPr/>
                </a:tc>
                <a:tc>
                  <a:txBody>
                    <a:bodyPr/>
                    <a:lstStyle/>
                    <a:p>
                      <a:pPr algn="ctr"/>
                      <a:r>
                        <a:rPr lang="en-US" sz="3200" dirty="0" err="1" smtClean="0">
                          <a:solidFill>
                            <a:srgbClr val="FF0000"/>
                          </a:solidFill>
                        </a:rPr>
                        <a:t>Thể</a:t>
                      </a:r>
                      <a:r>
                        <a:rPr lang="en-US" sz="3200" baseline="0" dirty="0" smtClean="0">
                          <a:solidFill>
                            <a:srgbClr val="FF0000"/>
                          </a:solidFill>
                        </a:rPr>
                        <a:t> </a:t>
                      </a:r>
                      <a:r>
                        <a:rPr lang="en-US" sz="3200" baseline="0" dirty="0" err="1" smtClean="0">
                          <a:solidFill>
                            <a:srgbClr val="FF0000"/>
                          </a:solidFill>
                        </a:rPr>
                        <a:t>tích</a:t>
                      </a:r>
                      <a:endParaRPr lang="en-US" sz="3200" dirty="0">
                        <a:solidFill>
                          <a:srgbClr val="FF0000"/>
                        </a:solidFill>
                      </a:endParaRPr>
                    </a:p>
                  </a:txBody>
                  <a:tcPr/>
                </a:tc>
              </a:tr>
              <a:tr h="370840">
                <a:tc>
                  <a:txBody>
                    <a:bodyPr/>
                    <a:lstStyle/>
                    <a:p>
                      <a:r>
                        <a:rPr lang="en-US" sz="2700" b="1" kern="1200" dirty="0" smtClean="0">
                          <a:solidFill>
                            <a:schemeClr val="dk1"/>
                          </a:solidFill>
                          <a:effectLst/>
                          <a:latin typeface="+mn-lt"/>
                          <a:ea typeface="+mn-ea"/>
                          <a:cs typeface="+mn-cs"/>
                        </a:rPr>
                        <a:t>HÌNH LẬP PHƯƠNG</a:t>
                      </a:r>
                    </a:p>
                    <a:p>
                      <a:endParaRPr lang="en-US" sz="2700" b="1" kern="1200" dirty="0" smtClean="0">
                        <a:solidFill>
                          <a:schemeClr val="dk1"/>
                        </a:solidFill>
                        <a:effectLst/>
                        <a:latin typeface="+mn-lt"/>
                        <a:ea typeface="+mn-ea"/>
                        <a:cs typeface="+mn-cs"/>
                      </a:endParaRPr>
                    </a:p>
                    <a:p>
                      <a:endParaRPr lang="en-US" sz="2700" b="1" kern="1200" dirty="0" smtClean="0">
                        <a:solidFill>
                          <a:schemeClr val="dk1"/>
                        </a:solidFill>
                        <a:effectLst/>
                        <a:latin typeface="+mn-lt"/>
                        <a:ea typeface="+mn-ea"/>
                        <a:cs typeface="+mn-cs"/>
                      </a:endParaRPr>
                    </a:p>
                    <a:p>
                      <a:endParaRPr lang="en-US" sz="2700" b="1" kern="1200" dirty="0" smtClean="0">
                        <a:solidFill>
                          <a:schemeClr val="dk1"/>
                        </a:solidFill>
                        <a:effectLst/>
                        <a:latin typeface="+mn-lt"/>
                        <a:ea typeface="+mn-ea"/>
                        <a:cs typeface="+mn-cs"/>
                      </a:endParaRPr>
                    </a:p>
                    <a:p>
                      <a:endParaRPr lang="en-US" sz="2700" b="1" kern="1200" dirty="0" smtClean="0">
                        <a:solidFill>
                          <a:schemeClr val="dk1"/>
                        </a:solidFill>
                        <a:effectLst/>
                        <a:latin typeface="+mn-lt"/>
                        <a:ea typeface="+mn-ea"/>
                        <a:cs typeface="+mn-cs"/>
                      </a:endParaRPr>
                    </a:p>
                    <a:p>
                      <a:endParaRPr lang="en-US" dirty="0" smtClean="0"/>
                    </a:p>
                    <a:p>
                      <a:endParaRPr lang="en-US" dirty="0"/>
                    </a:p>
                  </a:txBody>
                  <a:tcPr/>
                </a:tc>
                <a:tc>
                  <a:txBody>
                    <a:bodyPr/>
                    <a:lstStyle/>
                    <a:p>
                      <a:endParaRPr lang="en-US" dirty="0">
                        <a:solidFill>
                          <a:schemeClr val="bg1"/>
                        </a:solidFill>
                      </a:endParaRPr>
                    </a:p>
                  </a:txBody>
                  <a:tcPr/>
                </a:tc>
                <a:tc>
                  <a:txBody>
                    <a:bodyPr/>
                    <a:lstStyle/>
                    <a:p>
                      <a:endParaRPr lang="en-US" dirty="0"/>
                    </a:p>
                  </a:txBody>
                  <a:tcPr/>
                </a:tc>
              </a:tr>
              <a:tr h="370840">
                <a:tc>
                  <a:txBody>
                    <a:bodyPr/>
                    <a:lstStyle/>
                    <a:p>
                      <a:r>
                        <a:rPr lang="en-US" b="1" dirty="0" smtClean="0"/>
                        <a:t>HÌNH</a:t>
                      </a:r>
                      <a:r>
                        <a:rPr lang="en-US" b="1" baseline="0" dirty="0" smtClean="0"/>
                        <a:t> HỘP CHỮ NHẬT</a:t>
                      </a:r>
                      <a:endParaRPr lang="en-US" b="1"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solidFill>
                          <a:schemeClr val="bg1"/>
                        </a:solidFill>
                      </a:endParaRPr>
                    </a:p>
                  </a:txBody>
                  <a:tcPr/>
                </a:tc>
                <a:tc>
                  <a:txBody>
                    <a:bodyPr/>
                    <a:lstStyle/>
                    <a:p>
                      <a:endParaRPr lang="en-US" dirty="0"/>
                    </a:p>
                  </a:txBody>
                  <a:tcPr/>
                </a:tc>
              </a:tr>
              <a:tr h="370840">
                <a:tc>
                  <a:txBody>
                    <a:bodyPr/>
                    <a:lstStyle/>
                    <a:p>
                      <a:r>
                        <a:rPr lang="en-US" b="1" dirty="0" smtClean="0"/>
                        <a:t>HÌNH</a:t>
                      </a:r>
                      <a:r>
                        <a:rPr lang="en-US" b="1" baseline="0" dirty="0" smtClean="0"/>
                        <a:t> LĂNG TRỤ ĐỨNG</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a:txBody>
                  <a:tcPr/>
                </a:tc>
                <a:tc>
                  <a:txBody>
                    <a:bodyPr/>
                    <a:lstStyle/>
                    <a:p>
                      <a:endParaRPr lang="en-US" dirty="0">
                        <a:solidFill>
                          <a:schemeClr val="bg1"/>
                        </a:solidFill>
                      </a:endParaRPr>
                    </a:p>
                  </a:txBody>
                  <a:tcPr/>
                </a:tc>
                <a:tc>
                  <a:txBody>
                    <a:bodyPr/>
                    <a:lstStyle/>
                    <a:p>
                      <a:endParaRPr lang="en-US" dirty="0"/>
                    </a:p>
                  </a:txBody>
                  <a:tcPr>
                    <a:noFill/>
                  </a:tcPr>
                </a:tc>
              </a:tr>
            </a:tbl>
          </a:graphicData>
        </a:graphic>
      </p:graphicFrame>
      <p:pic>
        <p:nvPicPr>
          <p:cNvPr id="12"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638300"/>
            <a:ext cx="2209800" cy="1752600"/>
          </a:xfrm>
          <a:prstGeom prst="rect">
            <a:avLst/>
          </a:prstGeom>
          <a:noFill/>
          <a:ln>
            <a:noFill/>
          </a:ln>
        </p:spPr>
      </p:pic>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642937" y="4686300"/>
            <a:ext cx="4343400" cy="1865168"/>
          </a:xfrm>
          <a:prstGeom prst="rect">
            <a:avLst/>
          </a:prstGeom>
          <a:noFill/>
          <a:ln>
            <a:noFill/>
          </a:ln>
        </p:spPr>
      </p:pic>
      <p:pic>
        <p:nvPicPr>
          <p:cNvPr id="19" name="Picture 18" descr="Giải bài 3 Hình lăng trụ đứng tam giác, hình lăng trụ đứng tứ giá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7581900"/>
            <a:ext cx="3038475" cy="2152650"/>
          </a:xfrm>
          <a:prstGeom prst="rect">
            <a:avLst/>
          </a:prstGeom>
          <a:noFill/>
          <a:ln>
            <a:noFill/>
          </a:ln>
        </p:spPr>
      </p:pic>
    </p:spTree>
    <p:extLst>
      <p:ext uri="{BB962C8B-B14F-4D97-AF65-F5344CB8AC3E}">
        <p14:creationId xmlns:p14="http://schemas.microsoft.com/office/powerpoint/2010/main" val="19786026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41842946"/>
              </p:ext>
            </p:extLst>
          </p:nvPr>
        </p:nvGraphicFramePr>
        <p:xfrm>
          <a:off x="152400" y="342900"/>
          <a:ext cx="17145000" cy="9906000"/>
        </p:xfrm>
        <a:graphic>
          <a:graphicData uri="http://schemas.openxmlformats.org/drawingml/2006/table">
            <a:tbl>
              <a:tblPr firstRow="1" bandRow="1">
                <a:tableStyleId>{5C22544A-7EE6-4342-B048-85BDC9FD1C3A}</a:tableStyleId>
              </a:tblPr>
              <a:tblGrid>
                <a:gridCol w="6230843"/>
                <a:gridCol w="5212732"/>
                <a:gridCol w="5701425"/>
              </a:tblGrid>
              <a:tr h="370840">
                <a:tc>
                  <a:txBody>
                    <a:bodyPr/>
                    <a:lstStyle/>
                    <a:p>
                      <a:pPr algn="ctr"/>
                      <a:r>
                        <a:rPr lang="en-US" sz="3200" dirty="0" err="1" smtClean="0">
                          <a:solidFill>
                            <a:srgbClr val="FF0000"/>
                          </a:solidFill>
                        </a:rPr>
                        <a:t>Hình</a:t>
                      </a:r>
                      <a:endParaRPr lang="en-US" sz="3200" dirty="0">
                        <a:solidFill>
                          <a:srgbClr val="FF0000"/>
                        </a:solidFill>
                      </a:endParaRPr>
                    </a:p>
                  </a:txBody>
                  <a:tcPr/>
                </a:tc>
                <a:tc>
                  <a:txBody>
                    <a:bodyPr/>
                    <a:lstStyle/>
                    <a:p>
                      <a:pPr algn="ctr"/>
                      <a:r>
                        <a:rPr lang="en-US" sz="3200" dirty="0" err="1" smtClean="0">
                          <a:solidFill>
                            <a:srgbClr val="FF0000"/>
                          </a:solidFill>
                        </a:rPr>
                        <a:t>Diện</a:t>
                      </a:r>
                      <a:r>
                        <a:rPr lang="en-US" sz="3200" dirty="0" smtClean="0">
                          <a:solidFill>
                            <a:srgbClr val="FF0000"/>
                          </a:solidFill>
                        </a:rPr>
                        <a:t> </a:t>
                      </a:r>
                      <a:r>
                        <a:rPr lang="en-US" sz="3200" dirty="0" err="1" smtClean="0">
                          <a:solidFill>
                            <a:srgbClr val="FF0000"/>
                          </a:solidFill>
                        </a:rPr>
                        <a:t>tích</a:t>
                      </a:r>
                      <a:r>
                        <a:rPr lang="en-US" sz="3200" baseline="0" dirty="0" smtClean="0">
                          <a:solidFill>
                            <a:srgbClr val="FF0000"/>
                          </a:solidFill>
                        </a:rPr>
                        <a:t> </a:t>
                      </a:r>
                      <a:r>
                        <a:rPr lang="en-US" sz="3200" baseline="0" dirty="0" err="1" smtClean="0">
                          <a:solidFill>
                            <a:srgbClr val="FF0000"/>
                          </a:solidFill>
                        </a:rPr>
                        <a:t>xung</a:t>
                      </a:r>
                      <a:r>
                        <a:rPr lang="en-US" sz="3200" baseline="0" dirty="0" smtClean="0">
                          <a:solidFill>
                            <a:srgbClr val="FF0000"/>
                          </a:solidFill>
                        </a:rPr>
                        <a:t> </a:t>
                      </a:r>
                      <a:r>
                        <a:rPr lang="en-US" sz="3200" baseline="0" dirty="0" err="1" smtClean="0">
                          <a:solidFill>
                            <a:srgbClr val="FF0000"/>
                          </a:solidFill>
                        </a:rPr>
                        <a:t>quanh</a:t>
                      </a:r>
                      <a:endParaRPr lang="en-US" sz="3200" dirty="0">
                        <a:solidFill>
                          <a:srgbClr val="FF0000"/>
                        </a:solidFill>
                      </a:endParaRPr>
                    </a:p>
                  </a:txBody>
                  <a:tcPr/>
                </a:tc>
                <a:tc>
                  <a:txBody>
                    <a:bodyPr/>
                    <a:lstStyle/>
                    <a:p>
                      <a:pPr algn="ctr"/>
                      <a:r>
                        <a:rPr lang="en-US" sz="3200" dirty="0" err="1" smtClean="0">
                          <a:solidFill>
                            <a:srgbClr val="FF0000"/>
                          </a:solidFill>
                        </a:rPr>
                        <a:t>Thể</a:t>
                      </a:r>
                      <a:r>
                        <a:rPr lang="en-US" sz="3200" baseline="0" dirty="0" smtClean="0">
                          <a:solidFill>
                            <a:srgbClr val="FF0000"/>
                          </a:solidFill>
                        </a:rPr>
                        <a:t> </a:t>
                      </a:r>
                      <a:r>
                        <a:rPr lang="en-US" sz="3200" baseline="0" dirty="0" err="1" smtClean="0">
                          <a:solidFill>
                            <a:srgbClr val="FF0000"/>
                          </a:solidFill>
                        </a:rPr>
                        <a:t>tích</a:t>
                      </a:r>
                      <a:endParaRPr lang="en-US" sz="3200" dirty="0">
                        <a:solidFill>
                          <a:srgbClr val="FF0000"/>
                        </a:solidFill>
                      </a:endParaRPr>
                    </a:p>
                  </a:txBody>
                  <a:tcPr/>
                </a:tc>
              </a:tr>
              <a:tr h="370840">
                <a:tc>
                  <a:txBody>
                    <a:bodyPr/>
                    <a:lstStyle/>
                    <a:p>
                      <a:r>
                        <a:rPr lang="en-US" sz="2700" b="1" kern="1200" dirty="0" smtClean="0">
                          <a:solidFill>
                            <a:schemeClr val="dk1"/>
                          </a:solidFill>
                          <a:effectLst/>
                          <a:latin typeface="+mn-lt"/>
                          <a:ea typeface="+mn-ea"/>
                          <a:cs typeface="+mn-cs"/>
                        </a:rPr>
                        <a:t>HÌNH LẬP PHƯƠNG</a:t>
                      </a:r>
                    </a:p>
                    <a:p>
                      <a:endParaRPr lang="en-US" sz="2700" b="1" kern="1200" dirty="0" smtClean="0">
                        <a:solidFill>
                          <a:schemeClr val="dk1"/>
                        </a:solidFill>
                        <a:effectLst/>
                        <a:latin typeface="+mn-lt"/>
                        <a:ea typeface="+mn-ea"/>
                        <a:cs typeface="+mn-cs"/>
                      </a:endParaRPr>
                    </a:p>
                    <a:p>
                      <a:endParaRPr lang="en-US" sz="2700" b="1" kern="1200" dirty="0" smtClean="0">
                        <a:solidFill>
                          <a:schemeClr val="dk1"/>
                        </a:solidFill>
                        <a:effectLst/>
                        <a:latin typeface="+mn-lt"/>
                        <a:ea typeface="+mn-ea"/>
                        <a:cs typeface="+mn-cs"/>
                      </a:endParaRPr>
                    </a:p>
                    <a:p>
                      <a:endParaRPr lang="en-US" sz="2700" b="1" kern="1200" dirty="0" smtClean="0">
                        <a:solidFill>
                          <a:schemeClr val="dk1"/>
                        </a:solidFill>
                        <a:effectLst/>
                        <a:latin typeface="+mn-lt"/>
                        <a:ea typeface="+mn-ea"/>
                        <a:cs typeface="+mn-cs"/>
                      </a:endParaRPr>
                    </a:p>
                    <a:p>
                      <a:endParaRPr lang="en-US" sz="2700" b="1" kern="1200" dirty="0" smtClean="0">
                        <a:solidFill>
                          <a:schemeClr val="dk1"/>
                        </a:solidFill>
                        <a:effectLst/>
                        <a:latin typeface="+mn-lt"/>
                        <a:ea typeface="+mn-ea"/>
                        <a:cs typeface="+mn-cs"/>
                      </a:endParaRPr>
                    </a:p>
                    <a:p>
                      <a:endParaRPr lang="en-US" dirty="0" smtClean="0"/>
                    </a:p>
                    <a:p>
                      <a:endParaRPr lang="en-US" dirty="0" smtClean="0"/>
                    </a:p>
                    <a:p>
                      <a:endParaRPr lang="en-US" dirty="0"/>
                    </a:p>
                  </a:txBody>
                  <a:tcPr/>
                </a:tc>
                <a:tc>
                  <a:txBody>
                    <a:bodyPr/>
                    <a:lstStyle/>
                    <a:p>
                      <a:endParaRPr lang="en-US" dirty="0">
                        <a:solidFill>
                          <a:schemeClr val="bg1"/>
                        </a:solidFill>
                      </a:endParaRPr>
                    </a:p>
                  </a:txBody>
                  <a:tcPr/>
                </a:tc>
                <a:tc>
                  <a:txBody>
                    <a:bodyPr/>
                    <a:lstStyle/>
                    <a:p>
                      <a:endParaRPr lang="en-US" dirty="0"/>
                    </a:p>
                  </a:txBody>
                  <a:tcPr/>
                </a:tc>
              </a:tr>
              <a:tr h="370840">
                <a:tc>
                  <a:txBody>
                    <a:bodyPr/>
                    <a:lstStyle/>
                    <a:p>
                      <a:r>
                        <a:rPr lang="en-US" b="1" dirty="0" smtClean="0"/>
                        <a:t>HÌNH</a:t>
                      </a:r>
                      <a:r>
                        <a:rPr lang="en-US" b="1" baseline="0" dirty="0" smtClean="0"/>
                        <a:t> HỘP CHỮ NHẬT</a:t>
                      </a:r>
                      <a:endParaRPr lang="en-US" b="1"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solidFill>
                          <a:schemeClr val="bg1"/>
                        </a:solidFill>
                      </a:endParaRPr>
                    </a:p>
                  </a:txBody>
                  <a:tcPr/>
                </a:tc>
                <a:tc>
                  <a:txBody>
                    <a:bodyPr/>
                    <a:lstStyle/>
                    <a:p>
                      <a:endParaRPr lang="en-US" dirty="0"/>
                    </a:p>
                  </a:txBody>
                  <a:tcPr/>
                </a:tc>
              </a:tr>
              <a:tr h="370840">
                <a:tc>
                  <a:txBody>
                    <a:bodyPr/>
                    <a:lstStyle/>
                    <a:p>
                      <a:r>
                        <a:rPr lang="en-US" b="1" dirty="0" smtClean="0"/>
                        <a:t>HÌNH</a:t>
                      </a:r>
                      <a:r>
                        <a:rPr lang="en-US" b="1" baseline="0" dirty="0" smtClean="0"/>
                        <a:t> LĂNG TRỤ ĐỨNG</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a:txBody>
                  <a:tcPr/>
                </a:tc>
                <a:tc>
                  <a:txBody>
                    <a:bodyPr/>
                    <a:lstStyle/>
                    <a:p>
                      <a:endParaRPr lang="en-US" dirty="0">
                        <a:solidFill>
                          <a:schemeClr val="bg1"/>
                        </a:solidFill>
                      </a:endParaRPr>
                    </a:p>
                  </a:txBody>
                  <a:tcPr/>
                </a:tc>
                <a:tc>
                  <a:txBody>
                    <a:bodyPr/>
                    <a:lstStyle/>
                    <a:p>
                      <a:endParaRPr lang="en-US" dirty="0"/>
                    </a:p>
                  </a:txBody>
                  <a:tcPr/>
                </a:tc>
              </a:tr>
            </a:tbl>
          </a:graphicData>
        </a:graphic>
      </p:graphicFrame>
      <p:pic>
        <p:nvPicPr>
          <p:cNvPr id="12"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38300"/>
            <a:ext cx="2209800" cy="1752600"/>
          </a:xfrm>
          <a:prstGeom prst="rect">
            <a:avLst/>
          </a:prstGeom>
          <a:noFill/>
          <a:ln>
            <a:noFill/>
          </a:ln>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333500"/>
            <a:ext cx="391538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400" y="1333501"/>
            <a:ext cx="3685238" cy="188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143500"/>
            <a:ext cx="4343400" cy="1865168"/>
          </a:xfrm>
          <a:prstGeom prst="rect">
            <a:avLst/>
          </a:prstGeom>
          <a:noFill/>
          <a:ln>
            <a:noFill/>
          </a:ln>
        </p:spPr>
      </p:pic>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4948238"/>
            <a:ext cx="4566401" cy="112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0" y="4610100"/>
            <a:ext cx="6093602" cy="239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descr="Giải bài 3 Hình lăng trụ đứng tam giác, hình lăng trụ đứng tứ giá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28862" y="7734300"/>
            <a:ext cx="3038475" cy="2152650"/>
          </a:xfrm>
          <a:prstGeom prst="rect">
            <a:avLst/>
          </a:prstGeom>
          <a:noFill/>
          <a:ln>
            <a:noFill/>
          </a:ln>
        </p:spPr>
      </p:pic>
      <p:pic>
        <p:nvPicPr>
          <p:cNvPr id="206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1479" y="7734300"/>
            <a:ext cx="4873841"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0" y="7505701"/>
            <a:ext cx="5139915" cy="2248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981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6129" y="-4836629"/>
            <a:ext cx="19960258" cy="19960258"/>
          </a:xfrm>
          <a:prstGeom prst="rect">
            <a:avLst/>
          </a:prstGeom>
        </p:spPr>
      </p:pic>
      <p:sp>
        <p:nvSpPr>
          <p:cNvPr id="9" name="TextBox 8"/>
          <p:cNvSpPr txBox="1"/>
          <p:nvPr/>
        </p:nvSpPr>
        <p:spPr>
          <a:xfrm>
            <a:off x="838200" y="514260"/>
            <a:ext cx="4800600" cy="707886"/>
          </a:xfrm>
          <a:prstGeom prst="rect">
            <a:avLst/>
          </a:prstGeom>
          <a:noFill/>
        </p:spPr>
        <p:txBody>
          <a:bodyPr wrap="square" lIns="91440" tIns="45720" rIns="91440" bIns="45720" rtlCol="0">
            <a:spAutoFit/>
          </a:bodyPr>
          <a:lstStyle/>
          <a:p>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2 (SGK - tr66)</a:t>
            </a:r>
          </a:p>
        </p:txBody>
      </p:sp>
      <p:sp>
        <p:nvSpPr>
          <p:cNvPr id="10" name="TextBox 9"/>
          <p:cNvSpPr txBox="1"/>
          <p:nvPr/>
        </p:nvSpPr>
        <p:spPr>
          <a:xfrm>
            <a:off x="802758" y="1509154"/>
            <a:ext cx="6896100" cy="8402300"/>
          </a:xfrm>
          <a:prstGeom prst="rect">
            <a:avLst/>
          </a:prstGeom>
          <a:noFill/>
        </p:spPr>
        <p:txBody>
          <a:bodyPr wrap="square" lIns="91440" tIns="45720" rIns="91440" bIns="45720" rtlCol="0">
            <a:spAutoFit/>
          </a:bodyPr>
          <a:lstStyle/>
          <a:p>
            <a:pPr algn="just">
              <a:lnSpc>
                <a:spcPct val="150000"/>
              </a:lnSpc>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hộp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dm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12 </a:t>
            </a:r>
            <a:r>
              <a:rPr lang="en-US" sz="4000" dirty="0" err="1">
                <a:latin typeface="Arial" panose="020B0604020202020204" pitchFamily="34" charset="0"/>
                <a:cs typeface="Arial" panose="020B0604020202020204" pitchFamily="34" charset="0"/>
              </a:rPr>
              <a:t>dm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 dm.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thêm</a:t>
            </a:r>
            <a:r>
              <a:rPr lang="en-US" sz="4000" dirty="0">
                <a:latin typeface="Arial" panose="020B0604020202020204" pitchFamily="34" charset="0"/>
                <a:cs typeface="Arial" panose="020B0604020202020204" pitchFamily="34" charset="0"/>
              </a:rPr>
              <a:t> 1,5 </a:t>
            </a:r>
            <a:r>
              <a:rPr lang="en-US" sz="4000" dirty="0" err="1">
                <a:latin typeface="Arial" panose="020B0604020202020204" pitchFamily="34" charset="0"/>
                <a:cs typeface="Arial" panose="020B0604020202020204" pitchFamily="34" charset="0"/>
              </a:rPr>
              <a:t>dm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cát</a:t>
            </a:r>
            <a:r>
              <a:rPr lang="en-US" sz="4000" dirty="0">
                <a:latin typeface="Arial" panose="020B0604020202020204" pitchFamily="34" charset="0"/>
                <a:cs typeface="Arial" panose="020B0604020202020204" pitchFamily="34" charset="0"/>
              </a:rPr>
              <a:t>.</a:t>
            </a:r>
          </a:p>
        </p:txBody>
      </p:sp>
      <p:sp>
        <p:nvSpPr>
          <p:cNvPr id="11" name="Pentagon 10"/>
          <p:cNvSpPr/>
          <p:nvPr/>
        </p:nvSpPr>
        <p:spPr>
          <a:xfrm>
            <a:off x="8382000" y="6573008"/>
            <a:ext cx="2753360" cy="861060"/>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err="1">
                <a:solidFill>
                  <a:schemeClr val="bg1"/>
                </a:solidFill>
                <a:latin typeface="Arial" panose="020B0604020202020204" pitchFamily="34" charset="0"/>
                <a:cs typeface="Arial" panose="020B0604020202020204" pitchFamily="34" charset="0"/>
              </a:rPr>
              <a:t>Cách</a:t>
            </a:r>
            <a:r>
              <a:rPr lang="en-US" sz="4000" b="1" dirty="0">
                <a:solidFill>
                  <a:schemeClr val="bg1"/>
                </a:solidFill>
                <a:latin typeface="Arial" panose="020B0604020202020204" pitchFamily="34" charset="0"/>
                <a:cs typeface="Arial" panose="020B0604020202020204" pitchFamily="34" charset="0"/>
              </a:rPr>
              <a:t> 1:</a:t>
            </a:r>
          </a:p>
        </p:txBody>
      </p:sp>
      <p:sp>
        <p:nvSpPr>
          <p:cNvPr id="13" name="Rectangle 12"/>
          <p:cNvSpPr/>
          <p:nvPr/>
        </p:nvSpPr>
        <p:spPr>
          <a:xfrm>
            <a:off x="10444309" y="7540041"/>
            <a:ext cx="5375190" cy="1631216"/>
          </a:xfrm>
          <a:prstGeom prst="rect">
            <a:avLst/>
          </a:prstGeom>
          <a:solidFill>
            <a:schemeClr val="accent3">
              <a:lumMod val="60000"/>
              <a:lumOff val="40000"/>
            </a:schemeClr>
          </a:solidFill>
        </p:spPr>
        <p:txBody>
          <a:bodyPr wrap="none" lIns="91440" tIns="45720" rIns="91440" bIns="45720">
            <a:spAutoFit/>
          </a:bodyPr>
          <a:lstStyle/>
          <a:p>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5. 12. 1,5 = 90 (dm</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a:t>
            </a:r>
          </a:p>
        </p:txBody>
      </p:sp>
      <p:sp>
        <p:nvSpPr>
          <p:cNvPr id="14" name="TextBox 13"/>
          <p:cNvSpPr txBox="1"/>
          <p:nvPr/>
        </p:nvSpPr>
        <p:spPr>
          <a:xfrm>
            <a:off x="6743700" y="514260"/>
            <a:ext cx="4800600" cy="1015664"/>
          </a:xfrm>
          <a:prstGeom prst="rect">
            <a:avLst/>
          </a:prstGeom>
          <a:noFill/>
        </p:spPr>
        <p:txBody>
          <a:bodyPr wrap="square" lIns="91440" tIns="45720" rIns="91440" bIns="45720" rtlCol="0">
            <a:spAutoFit/>
          </a:bodyPr>
          <a:lstStyle/>
          <a:p>
            <a:pPr algn="ctr"/>
            <a:r>
              <a:rPr lang="en-US" sz="6000" b="1" dirty="0" smtClean="0">
                <a:solidFill>
                  <a:srgbClr val="C00000"/>
                </a:solidFill>
                <a:latin typeface="Arial" panose="020B0604020202020204" pitchFamily="34" charset="0"/>
                <a:cs typeface="Arial" panose="020B0604020202020204" pitchFamily="34" charset="0"/>
              </a:rPr>
              <a:t>BÀI TẬP</a:t>
            </a:r>
            <a:endParaRPr lang="en-US" sz="6000" b="1" dirty="0">
              <a:solidFill>
                <a:srgbClr val="C00000"/>
              </a:solidFill>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1943100"/>
            <a:ext cx="7975809" cy="417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84863" y="105227"/>
            <a:ext cx="20605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51196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strVal val="#ppt_w+.3"/>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8839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315166">
            <a:off x="-322897" y="-730110"/>
            <a:ext cx="1885978" cy="4298524"/>
          </a:xfrm>
          <a:prstGeom prst="rect">
            <a:avLst/>
          </a:prstGeom>
        </p:spPr>
      </p:pic>
      <p:grpSp>
        <p:nvGrpSpPr>
          <p:cNvPr id="3" name="Group 3"/>
          <p:cNvGrpSpPr/>
          <p:nvPr/>
        </p:nvGrpSpPr>
        <p:grpSpPr>
          <a:xfrm>
            <a:off x="1028700" y="1028700"/>
            <a:ext cx="16230600" cy="8229600"/>
            <a:chOff x="0" y="0"/>
            <a:chExt cx="8454799" cy="4286940"/>
          </a:xfrm>
        </p:grpSpPr>
        <p:sp>
          <p:nvSpPr>
            <p:cNvPr id="4" name="Freeform 4"/>
            <p:cNvSpPr/>
            <p:nvPr/>
          </p:nvSpPr>
          <p:spPr>
            <a:xfrm>
              <a:off x="48260" y="48260"/>
              <a:ext cx="8406539" cy="4238680"/>
            </a:xfrm>
            <a:custGeom>
              <a:avLst/>
              <a:gdLst/>
              <a:ahLst/>
              <a:cxnLst/>
              <a:rect l="l" t="t" r="r" b="b"/>
              <a:pathLst>
                <a:path w="8406539" h="4238680">
                  <a:moveTo>
                    <a:pt x="0" y="0"/>
                  </a:moveTo>
                  <a:lnTo>
                    <a:pt x="8406539" y="0"/>
                  </a:lnTo>
                  <a:lnTo>
                    <a:pt x="8406539" y="4238680"/>
                  </a:lnTo>
                  <a:lnTo>
                    <a:pt x="0" y="4238680"/>
                  </a:lnTo>
                  <a:close/>
                </a:path>
              </a:pathLst>
            </a:custGeom>
            <a:solidFill>
              <a:srgbClr val="3C2F2F"/>
            </a:solidFill>
          </p:spPr>
        </p:sp>
        <p:sp>
          <p:nvSpPr>
            <p:cNvPr id="5" name="Freeform 5"/>
            <p:cNvSpPr/>
            <p:nvPr/>
          </p:nvSpPr>
          <p:spPr>
            <a:xfrm>
              <a:off x="6350" y="6350"/>
              <a:ext cx="8406539" cy="4238680"/>
            </a:xfrm>
            <a:custGeom>
              <a:avLst/>
              <a:gdLst/>
              <a:ahLst/>
              <a:cxnLst/>
              <a:rect l="l" t="t" r="r" b="b"/>
              <a:pathLst>
                <a:path w="8406539" h="4238680">
                  <a:moveTo>
                    <a:pt x="0" y="0"/>
                  </a:moveTo>
                  <a:lnTo>
                    <a:pt x="8406539" y="0"/>
                  </a:lnTo>
                  <a:lnTo>
                    <a:pt x="8406539" y="4238680"/>
                  </a:lnTo>
                  <a:lnTo>
                    <a:pt x="0" y="4238680"/>
                  </a:lnTo>
                  <a:close/>
                </a:path>
              </a:pathLst>
            </a:custGeom>
            <a:solidFill>
              <a:srgbClr val="FFFCF0"/>
            </a:solidFill>
          </p:spPr>
        </p:sp>
        <p:sp>
          <p:nvSpPr>
            <p:cNvPr id="6" name="Freeform 6"/>
            <p:cNvSpPr/>
            <p:nvPr/>
          </p:nvSpPr>
          <p:spPr>
            <a:xfrm>
              <a:off x="0" y="0"/>
              <a:ext cx="8419239" cy="4251380"/>
            </a:xfrm>
            <a:custGeom>
              <a:avLst/>
              <a:gdLst/>
              <a:ahLst/>
              <a:cxnLst/>
              <a:rect l="l" t="t" r="r" b="b"/>
              <a:pathLst>
                <a:path w="8419239" h="4251380">
                  <a:moveTo>
                    <a:pt x="8419239" y="4251380"/>
                  </a:moveTo>
                  <a:lnTo>
                    <a:pt x="0" y="4251380"/>
                  </a:lnTo>
                  <a:lnTo>
                    <a:pt x="0" y="0"/>
                  </a:lnTo>
                  <a:lnTo>
                    <a:pt x="8419239" y="0"/>
                  </a:lnTo>
                  <a:lnTo>
                    <a:pt x="8419239" y="4251380"/>
                  </a:lnTo>
                  <a:close/>
                  <a:moveTo>
                    <a:pt x="12700" y="4238680"/>
                  </a:moveTo>
                  <a:lnTo>
                    <a:pt x="8406539" y="4238680"/>
                  </a:lnTo>
                  <a:lnTo>
                    <a:pt x="8406539" y="12700"/>
                  </a:lnTo>
                  <a:lnTo>
                    <a:pt x="12700" y="12700"/>
                  </a:lnTo>
                  <a:lnTo>
                    <a:pt x="12700" y="4238680"/>
                  </a:lnTo>
                  <a:close/>
                </a:path>
              </a:pathLst>
            </a:custGeom>
            <a:solidFill>
              <a:srgbClr val="3C2F2F"/>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47153">
            <a:off x="12121699" y="-1270645"/>
            <a:ext cx="1856722" cy="459869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4891038" y="5392732"/>
            <a:ext cx="3353264" cy="5605760"/>
          </a:xfrm>
          <a:prstGeom prst="rect">
            <a:avLst/>
          </a:prstGeom>
        </p:spPr>
      </p:pic>
      <p:sp>
        <p:nvSpPr>
          <p:cNvPr id="14" name="Pentagon 13"/>
          <p:cNvSpPr/>
          <p:nvPr/>
        </p:nvSpPr>
        <p:spPr>
          <a:xfrm>
            <a:off x="1040890" y="1562100"/>
            <a:ext cx="2753360" cy="861060"/>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err="1">
                <a:solidFill>
                  <a:schemeClr val="bg1"/>
                </a:solidFill>
                <a:latin typeface="Arial" panose="020B0604020202020204" pitchFamily="34" charset="0"/>
                <a:cs typeface="Arial" panose="020B0604020202020204" pitchFamily="34" charset="0"/>
              </a:rPr>
              <a:t>Cách</a:t>
            </a:r>
            <a:r>
              <a:rPr lang="en-US" sz="4000" b="1" dirty="0">
                <a:solidFill>
                  <a:schemeClr val="bg1"/>
                </a:solidFill>
                <a:latin typeface="Arial" panose="020B0604020202020204" pitchFamily="34" charset="0"/>
                <a:cs typeface="Arial" panose="020B0604020202020204" pitchFamily="34" charset="0"/>
              </a:rPr>
              <a:t> 2:</a:t>
            </a:r>
          </a:p>
        </p:txBody>
      </p:sp>
      <p:sp>
        <p:nvSpPr>
          <p:cNvPr id="15" name="Rectangle 14"/>
          <p:cNvSpPr/>
          <p:nvPr/>
        </p:nvSpPr>
        <p:spPr>
          <a:xfrm>
            <a:off x="3817830" y="2528502"/>
            <a:ext cx="9144000" cy="5632312"/>
          </a:xfrm>
          <a:prstGeom prst="rect">
            <a:avLst/>
          </a:prstGeom>
        </p:spPr>
        <p:txBody>
          <a:bodyPr lIns="91440" tIns="45720" rIns="91440" bIns="45720">
            <a:spAutoFit/>
          </a:bodyPr>
          <a:lstStyle/>
          <a:p>
            <a:pPr algn="just">
              <a:lnSpc>
                <a:spcPct val="150000"/>
              </a:lnSpc>
            </a:pPr>
            <a:r>
              <a:rPr lang="vi-VN" sz="4000" dirty="0">
                <a:latin typeface="Arial" panose="020B0604020202020204" pitchFamily="34" charset="0"/>
                <a:cs typeface="Arial" panose="020B0604020202020204" pitchFamily="34" charset="0"/>
              </a:rPr>
              <a:t>Thể tích </a:t>
            </a:r>
            <a:r>
              <a:rPr lang="vi-VN" sz="4000" dirty="0" smtClean="0">
                <a:latin typeface="Arial" panose="020B0604020202020204" pitchFamily="34" charset="0"/>
                <a:cs typeface="Arial" panose="020B0604020202020204" pitchFamily="34" charset="0"/>
              </a:rPr>
              <a:t>nước </a:t>
            </a:r>
            <a:r>
              <a:rPr lang="vi-VN" sz="4000" dirty="0">
                <a:latin typeface="Arial" panose="020B0604020202020204" pitchFamily="34" charset="0"/>
                <a:cs typeface="Arial" panose="020B0604020202020204" pitchFamily="34" charset="0"/>
              </a:rPr>
              <a:t>ban đầu là:</a:t>
            </a:r>
          </a:p>
          <a:p>
            <a:pPr algn="ctr">
              <a:lnSpc>
                <a:spcPct val="150000"/>
              </a:lnSpc>
            </a:pPr>
            <a:r>
              <a:rPr lang="vi-VN" sz="4000" dirty="0">
                <a:latin typeface="Arial" panose="020B0604020202020204" pitchFamily="34" charset="0"/>
                <a:cs typeface="Arial" panose="020B0604020202020204" pitchFamily="34" charset="0"/>
              </a:rPr>
              <a:t>V</a:t>
            </a:r>
            <a:r>
              <a:rPr lang="vi-VN" sz="4000" baseline="-25000" dirty="0">
                <a:latin typeface="Arial" panose="020B0604020202020204" pitchFamily="34" charset="0"/>
                <a:cs typeface="Arial" panose="020B0604020202020204" pitchFamily="34" charset="0"/>
              </a:rPr>
              <a:t>1</a:t>
            </a:r>
            <a:r>
              <a:rPr lang="vi-VN" sz="4000" dirty="0">
                <a:latin typeface="Arial" panose="020B0604020202020204" pitchFamily="34" charset="0"/>
                <a:cs typeface="Arial" panose="020B0604020202020204" pitchFamily="34" charset="0"/>
              </a:rPr>
              <a:t> = 5.12.7 = 420 (dm</a:t>
            </a:r>
            <a:r>
              <a:rPr lang="vi-VN"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a:t>
            </a:r>
          </a:p>
          <a:p>
            <a:pPr algn="just">
              <a:lnSpc>
                <a:spcPct val="150000"/>
              </a:lnSpc>
            </a:pPr>
            <a:r>
              <a:rPr lang="vi-VN" sz="4000" dirty="0">
                <a:latin typeface="Arial" panose="020B0604020202020204" pitchFamily="34" charset="0"/>
                <a:cs typeface="Arial" panose="020B0604020202020204" pitchFamily="34" charset="0"/>
              </a:rPr>
              <a:t>Thể tích nước và cát sau khi đổ cát là:</a:t>
            </a:r>
          </a:p>
          <a:p>
            <a:pPr algn="ctr">
              <a:lnSpc>
                <a:spcPct val="150000"/>
              </a:lnSpc>
            </a:pPr>
            <a:r>
              <a:rPr lang="vi-VN" sz="4000" dirty="0">
                <a:latin typeface="Arial" panose="020B0604020202020204" pitchFamily="34" charset="0"/>
                <a:cs typeface="Arial" panose="020B0604020202020204" pitchFamily="34" charset="0"/>
              </a:rPr>
              <a:t>V</a:t>
            </a:r>
            <a:r>
              <a:rPr lang="vi-VN" sz="4000" baseline="-25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 5.12. (7</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1,5) = 510 (dm</a:t>
            </a:r>
            <a:r>
              <a:rPr lang="vi-VN"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a:t>
            </a:r>
          </a:p>
          <a:p>
            <a:pPr algn="just">
              <a:lnSpc>
                <a:spcPct val="150000"/>
              </a:lnSpc>
            </a:pPr>
            <a:r>
              <a:rPr lang="vi-VN" sz="4000" dirty="0">
                <a:latin typeface="Arial" panose="020B0604020202020204" pitchFamily="34" charset="0"/>
                <a:cs typeface="Arial" panose="020B0604020202020204" pitchFamily="34" charset="0"/>
              </a:rPr>
              <a:t>Thể tích cát đổ vào là:</a:t>
            </a:r>
          </a:p>
          <a:p>
            <a:pPr algn="ctr">
              <a:lnSpc>
                <a:spcPct val="150000"/>
              </a:lnSpc>
            </a:pPr>
            <a:r>
              <a:rPr lang="vi-VN" sz="4000" dirty="0">
                <a:latin typeface="Arial" panose="020B0604020202020204" pitchFamily="34" charset="0"/>
                <a:cs typeface="Arial" panose="020B0604020202020204" pitchFamily="34" charset="0"/>
              </a:rPr>
              <a:t>V = V</a:t>
            </a:r>
            <a:r>
              <a:rPr lang="vi-VN" sz="4000" baseline="-25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 V</a:t>
            </a:r>
            <a:r>
              <a:rPr lang="vi-VN" sz="4000" baseline="-25000" dirty="0">
                <a:latin typeface="Arial" panose="020B0604020202020204" pitchFamily="34" charset="0"/>
                <a:cs typeface="Arial" panose="020B0604020202020204" pitchFamily="34" charset="0"/>
              </a:rPr>
              <a:t>1</a:t>
            </a:r>
            <a:r>
              <a:rPr lang="vi-VN" sz="4000" dirty="0">
                <a:latin typeface="Arial" panose="020B0604020202020204" pitchFamily="34" charset="0"/>
                <a:cs typeface="Arial" panose="020B0604020202020204" pitchFamily="34" charset="0"/>
              </a:rPr>
              <a:t> = 510 – 420 = 90 (dm</a:t>
            </a:r>
            <a:r>
              <a:rPr lang="vi-VN"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83690" y="1166498"/>
            <a:ext cx="4097708" cy="4097708"/>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150" y="5565830"/>
            <a:ext cx="3785116" cy="3785116"/>
          </a:xfrm>
          <a:prstGeom prst="rect">
            <a:avLst/>
          </a:prstGeom>
        </p:spPr>
      </p:pic>
    </p:spTree>
    <p:extLst>
      <p:ext uri="{BB962C8B-B14F-4D97-AF65-F5344CB8AC3E}">
        <p14:creationId xmlns:p14="http://schemas.microsoft.com/office/powerpoint/2010/main" val="25138573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CCBB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490351" cy="2783840"/>
          </a:xfrm>
        </p:grpSpPr>
        <p:sp>
          <p:nvSpPr>
            <p:cNvPr id="3" name="Freeform 3"/>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sp>
        <p:nvSpPr>
          <p:cNvPr id="4" name="TextBox 4"/>
          <p:cNvSpPr txBox="1"/>
          <p:nvPr/>
        </p:nvSpPr>
        <p:spPr>
          <a:xfrm>
            <a:off x="2057405" y="876301"/>
            <a:ext cx="4809734" cy="1231106"/>
          </a:xfrm>
          <a:prstGeom prst="rect">
            <a:avLst/>
          </a:prstGeom>
        </p:spPr>
        <p:txBody>
          <a:bodyPr wrap="square" lIns="0" tIns="0" rIns="0" bIns="0" rtlCol="0" anchor="t">
            <a:spAutoFit/>
          </a:bodyPr>
          <a:lstStyle/>
          <a:p>
            <a:pPr algn="ctr">
              <a:lnSpc>
                <a:spcPts val="9600"/>
              </a:lnSpc>
            </a:pP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3 (SGK - tr66)</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3244958" y="5939382"/>
            <a:ext cx="2726564" cy="3471320"/>
          </a:xfrm>
          <a:prstGeom prst="rect">
            <a:avLst/>
          </a:prstGeom>
        </p:spPr>
      </p:pic>
      <p:sp>
        <p:nvSpPr>
          <p:cNvPr id="7" name="Rectangle 6"/>
          <p:cNvSpPr/>
          <p:nvPr/>
        </p:nvSpPr>
        <p:spPr>
          <a:xfrm>
            <a:off x="2286000" y="2068799"/>
            <a:ext cx="13716000" cy="3293210"/>
          </a:xfrm>
          <a:prstGeom prst="rect">
            <a:avLst/>
          </a:prstGeom>
        </p:spPr>
        <p:txBody>
          <a:bodyPr wrap="square" lIns="91440" tIns="45720" rIns="91440" bIns="45720">
            <a:spAutoFit/>
          </a:bodyPr>
          <a:lstStyle/>
          <a:p>
            <a:pPr algn="just">
              <a:lnSpc>
                <a:spcPct val="130000"/>
              </a:lnSpc>
            </a:pPr>
            <a:r>
              <a:rPr lang="vi-VN" sz="4000" dirty="0"/>
              <a:t>Một khuôn đúc bê tông có kích thước như Hình 2. Bề dày các mặt bên của khuôn là 1,2 cm. Bề dày mặt đáy của khuôn là 1,9 cm. Thể tích của khối bê tông được khuôn này đúc ra là bao nhiêu xăng ti mét khối?</a:t>
            </a:r>
            <a:endParaRPr lang="en-US" sz="40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5360130"/>
            <a:ext cx="6248400" cy="387880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763" y="7962905"/>
            <a:ext cx="2657566" cy="185949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18337">
            <a:off x="15655919" y="-37534"/>
            <a:ext cx="3206774" cy="2810500"/>
          </a:xfrm>
          <a:prstGeom prst="rect">
            <a:avLst/>
          </a:prstGeom>
        </p:spPr>
      </p:pic>
      <p:pic>
        <p:nvPicPr>
          <p:cNvPr id="11"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468600" y="38771"/>
            <a:ext cx="2678086" cy="206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strVal val="#ppt_w+.3"/>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animEffect transition="in" filter="fade">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57999" y="-4458499"/>
            <a:ext cx="19203998" cy="19203998"/>
          </a:xfrm>
          <a:prstGeom prst="rect">
            <a:avLst/>
          </a:prstGeom>
        </p:spPr>
      </p:pic>
      <p:grpSp>
        <p:nvGrpSpPr>
          <p:cNvPr id="3" name="Group 3"/>
          <p:cNvGrpSpPr/>
          <p:nvPr/>
        </p:nvGrpSpPr>
        <p:grpSpPr>
          <a:xfrm>
            <a:off x="1028700" y="1028700"/>
            <a:ext cx="16230600" cy="8229600"/>
            <a:chOff x="0" y="0"/>
            <a:chExt cx="5490351" cy="2783840"/>
          </a:xfrm>
        </p:grpSpPr>
        <p:sp>
          <p:nvSpPr>
            <p:cNvPr id="4" name="Freeform 4"/>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3E4DF"/>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83018" y="1162074"/>
            <a:ext cx="2705100" cy="2969672"/>
          </a:xfrm>
          <a:prstGeom prst="rect">
            <a:avLst/>
          </a:prstGeom>
        </p:spPr>
      </p:pic>
      <p:sp>
        <p:nvSpPr>
          <p:cNvPr id="8" name="TextBox 8"/>
          <p:cNvSpPr txBox="1"/>
          <p:nvPr/>
        </p:nvSpPr>
        <p:spPr>
          <a:xfrm>
            <a:off x="1599899" y="1924079"/>
            <a:ext cx="4271350" cy="564258"/>
          </a:xfrm>
          <a:prstGeom prst="rect">
            <a:avLst/>
          </a:prstGeom>
        </p:spPr>
        <p:txBody>
          <a:bodyPr lIns="0" tIns="0" rIns="0" bIns="0" rtlCol="0" anchor="t">
            <a:spAutoFit/>
          </a:bodyPr>
          <a:lstStyle/>
          <a:p>
            <a:pPr algn="ctr">
              <a:lnSpc>
                <a:spcPts val="4414"/>
              </a:lnSpc>
            </a:pPr>
            <a:r>
              <a:rPr lang="en-US" sz="4400" b="1" dirty="0" err="1">
                <a:solidFill>
                  <a:srgbClr val="FFFFFF"/>
                </a:solidFill>
                <a:latin typeface="Arial" panose="020B0604020202020204" pitchFamily="34" charset="0"/>
                <a:cs typeface="Arial" panose="020B0604020202020204" pitchFamily="34" charset="0"/>
              </a:rPr>
              <a:t>Giải</a:t>
            </a:r>
            <a:endParaRPr lang="en-US" sz="4400" b="1" dirty="0">
              <a:solidFill>
                <a:srgbClr val="FFFFFF"/>
              </a:solidFill>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131549" y="7761134"/>
            <a:ext cx="2127758" cy="1497168"/>
          </a:xfrm>
          <a:prstGeom prst="rect">
            <a:avLst/>
          </a:prstGeom>
        </p:spPr>
      </p:pic>
      <p:sp>
        <p:nvSpPr>
          <p:cNvPr id="10" name="Rectangle 9"/>
          <p:cNvSpPr/>
          <p:nvPr/>
        </p:nvSpPr>
        <p:spPr>
          <a:xfrm>
            <a:off x="3200400" y="4330885"/>
            <a:ext cx="12687300" cy="4708982"/>
          </a:xfrm>
          <a:prstGeom prst="rect">
            <a:avLst/>
          </a:prstGeom>
        </p:spPr>
        <p:txBody>
          <a:bodyPr wrap="square" lIns="91440" tIns="45720" rIns="91440" bIns="45720">
            <a:spAutoFit/>
          </a:bodyPr>
          <a:lstStyle/>
          <a:p>
            <a:pPr>
              <a:lnSpc>
                <a:spcPct val="150000"/>
              </a:lnSpc>
            </a:pPr>
            <a:r>
              <a:rPr lang="vi-VN" sz="4000" dirty="0">
                <a:latin typeface="Arial" panose="020B0604020202020204" pitchFamily="34" charset="0"/>
                <a:cs typeface="Arial" panose="020B0604020202020204" pitchFamily="34" charset="0"/>
              </a:rPr>
              <a:t>Chiều dài của lõi khuôn là: 23 – 1,2 – 1,2 = 20,6 (cm)</a:t>
            </a:r>
          </a:p>
          <a:p>
            <a:pPr>
              <a:lnSpc>
                <a:spcPct val="150000"/>
              </a:lnSpc>
            </a:pPr>
            <a:r>
              <a:rPr lang="vi-VN" sz="4000" dirty="0">
                <a:latin typeface="Arial" panose="020B0604020202020204" pitchFamily="34" charset="0"/>
                <a:cs typeface="Arial" panose="020B0604020202020204" pitchFamily="34" charset="0"/>
              </a:rPr>
              <a:t>Chiều rộng của lõi khuôn là: 13 – 1,2 – 1,2 = 10,6 (cm)</a:t>
            </a:r>
          </a:p>
          <a:p>
            <a:pPr>
              <a:lnSpc>
                <a:spcPct val="150000"/>
              </a:lnSpc>
            </a:pPr>
            <a:r>
              <a:rPr lang="vi-VN" sz="4000" dirty="0">
                <a:latin typeface="Arial" panose="020B0604020202020204" pitchFamily="34" charset="0"/>
                <a:cs typeface="Arial" panose="020B0604020202020204" pitchFamily="34" charset="0"/>
              </a:rPr>
              <a:t>Chiều cao của lõi khuôn là: 11 – 1,9 = 9,1 (cm)</a:t>
            </a:r>
          </a:p>
          <a:p>
            <a:pPr>
              <a:lnSpc>
                <a:spcPct val="150000"/>
              </a:lnSpc>
            </a:pPr>
            <a:r>
              <a:rPr lang="vi-VN" sz="4000" dirty="0">
                <a:latin typeface="Arial" panose="020B0604020202020204" pitchFamily="34" charset="0"/>
                <a:cs typeface="Arial" panose="020B0604020202020204" pitchFamily="34" charset="0"/>
              </a:rPr>
              <a:t>Thể tích khối bê tông được khuôn này đúc ra là:</a:t>
            </a:r>
          </a:p>
          <a:p>
            <a:pPr algn="ctr">
              <a:lnSpc>
                <a:spcPct val="150000"/>
              </a:lnSpc>
            </a:pPr>
            <a:r>
              <a:rPr lang="vi-VN" sz="4000" dirty="0">
                <a:latin typeface="Arial" panose="020B0604020202020204" pitchFamily="34" charset="0"/>
                <a:cs typeface="Arial" panose="020B0604020202020204" pitchFamily="34" charset="0"/>
              </a:rPr>
              <a:t>V = </a:t>
            </a:r>
            <a:r>
              <a:rPr lang="en-US" sz="4000" dirty="0" err="1" smtClean="0">
                <a:latin typeface="Arial" panose="020B0604020202020204" pitchFamily="34" charset="0"/>
                <a:cs typeface="Arial" panose="020B0604020202020204" pitchFamily="34" charset="0"/>
              </a:rPr>
              <a:t>a.b.h</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20,6 </a:t>
            </a:r>
            <a:r>
              <a:rPr lang="vi-VN" sz="4000" dirty="0">
                <a:latin typeface="Arial" panose="020B0604020202020204" pitchFamily="34" charset="0"/>
                <a:cs typeface="Arial" panose="020B0604020202020204" pitchFamily="34" charset="0"/>
              </a:rPr>
              <a:t>. 10,6 . 9,1 = 1987,076 (cm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79153" y="1159539"/>
            <a:ext cx="4897990" cy="304051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10">
                                            <p:txEl>
                                              <p:pRg st="0" end="0"/>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 calcmode="lin" valueType="num">
                                      <p:cBhvr additive="base">
                                        <p:cTn id="22"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0">
                                            <p:txEl>
                                              <p:pRg st="1" end="1"/>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 calcmode="lin" valueType="num">
                                      <p:cBhvr additive="base">
                                        <p:cTn id="26" dur="5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10">
                                            <p:txEl>
                                              <p:pRg st="2" end="2"/>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 calcmode="lin" valueType="num">
                                      <p:cBhvr additive="base">
                                        <p:cTn id="30"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31" dur="500"/>
                                        <p:tgtEl>
                                          <p:spTgt spid="10">
                                            <p:txEl>
                                              <p:pRg st="3" end="3"/>
                                            </p:txEl>
                                          </p:spTgt>
                                        </p:tgtEl>
                                      </p:cBhvr>
                                    </p:animEffect>
                                  </p:childTnLst>
                                </p:cTn>
                              </p:par>
                              <p:par>
                                <p:cTn id="32" presetID="12" presetClass="entr" presetSubtype="4" fill="hold" nodeType="with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 calcmode="lin" valueType="num">
                                      <p:cBhvr additive="base">
                                        <p:cTn id="34" dur="500"/>
                                        <p:tgtEl>
                                          <p:spTgt spid="10">
                                            <p:txEl>
                                              <p:pRg st="4" end="4"/>
                                            </p:txEl>
                                          </p:spTgt>
                                        </p:tgtEl>
                                        <p:attrNameLst>
                                          <p:attrName>ppt_y</p:attrName>
                                        </p:attrNameLst>
                                      </p:cBhvr>
                                      <p:tavLst>
                                        <p:tav tm="0">
                                          <p:val>
                                            <p:strVal val="#ppt_y+#ppt_h*1.125000"/>
                                          </p:val>
                                        </p:tav>
                                        <p:tav tm="100000">
                                          <p:val>
                                            <p:strVal val="#ppt_y"/>
                                          </p:val>
                                        </p:tav>
                                      </p:tavLst>
                                    </p:anim>
                                    <p:animEffect transition="in" filter="wipe(up)">
                                      <p:cBhvr>
                                        <p:cTn id="35"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57999" y="-4458499"/>
            <a:ext cx="19203998" cy="19203998"/>
          </a:xfrm>
          <a:prstGeom prst="rect">
            <a:avLst/>
          </a:prstGeom>
        </p:spPr>
      </p:pic>
      <p:grpSp>
        <p:nvGrpSpPr>
          <p:cNvPr id="3" name="Group 3"/>
          <p:cNvGrpSpPr/>
          <p:nvPr/>
        </p:nvGrpSpPr>
        <p:grpSpPr>
          <a:xfrm>
            <a:off x="1028700" y="1028700"/>
            <a:ext cx="16230600" cy="8229600"/>
            <a:chOff x="0" y="0"/>
            <a:chExt cx="5490351" cy="2783840"/>
          </a:xfrm>
        </p:grpSpPr>
        <p:sp>
          <p:nvSpPr>
            <p:cNvPr id="4" name="Freeform 4"/>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3E4DF"/>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7505700"/>
            <a:ext cx="3581400" cy="2318144"/>
          </a:xfrm>
          <a:prstGeom prst="rect">
            <a:avLst/>
          </a:prstGeom>
        </p:spPr>
      </p:pic>
      <p:sp>
        <p:nvSpPr>
          <p:cNvPr id="16" name="TextBox 15"/>
          <p:cNvSpPr txBox="1"/>
          <p:nvPr/>
        </p:nvSpPr>
        <p:spPr>
          <a:xfrm>
            <a:off x="1447800" y="1559155"/>
            <a:ext cx="4648200" cy="707886"/>
          </a:xfrm>
          <a:prstGeom prst="rect">
            <a:avLst/>
          </a:prstGeom>
          <a:noFill/>
        </p:spPr>
        <p:txBody>
          <a:bodyPr wrap="square" lIns="91440" tIns="45720" rIns="91440" bIns="45720" rtlCol="0">
            <a:spAutoFit/>
          </a:bodyPr>
          <a:lstStyle/>
          <a:p>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4 (SGK - tr66)</a:t>
            </a:r>
          </a:p>
        </p:txBody>
      </p:sp>
      <p:sp>
        <p:nvSpPr>
          <p:cNvPr id="17" name="Rectangle 16"/>
          <p:cNvSpPr/>
          <p:nvPr/>
        </p:nvSpPr>
        <p:spPr>
          <a:xfrm>
            <a:off x="1447800" y="2354911"/>
            <a:ext cx="15392400" cy="4708982"/>
          </a:xfrm>
          <a:prstGeom prst="rect">
            <a:avLst/>
          </a:prstGeom>
        </p:spPr>
        <p:txBody>
          <a:bodyPr wrap="square" lIns="91440" tIns="45720" rIns="91440" bIns="45720">
            <a:spAutoFit/>
          </a:bodyPr>
          <a:lstStyle/>
          <a:p>
            <a:pPr algn="just">
              <a:lnSpc>
                <a:spcPct val="150000"/>
              </a:lnSpc>
            </a:pPr>
            <a:r>
              <a:rPr lang="vi-VN" sz="4000" dirty="0">
                <a:latin typeface="Arial" panose="020B0604020202020204" pitchFamily="34" charset="0"/>
                <a:cs typeface="Arial" panose="020B0604020202020204" pitchFamily="34" charset="0"/>
              </a:rPr>
              <a:t>Phần bên trong của một cái khuôn làm bánh có dạng hình hộp chữ nhật với đáy là hình vuông cạnh 20 cm, chiều cao 5 cm (Hình 3). Người ta dự định sơn phần bên trong bằng loại sơn không dính. Hỏi với một lượng sơn đủ bao phủ được 100 m</a:t>
            </a:r>
            <a:r>
              <a:rPr lang="vi-VN" sz="4000" baseline="30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thì sơn được bao nhiêu cái khuôn làm bánh?</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9200" y="6370331"/>
            <a:ext cx="4882544" cy="2887974"/>
          </a:xfrm>
          <a:prstGeom prst="rect">
            <a:avLst/>
          </a:prstGeom>
        </p:spPr>
      </p:pic>
      <p:pic>
        <p:nvPicPr>
          <p:cNvPr id="1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644937" y="64005"/>
            <a:ext cx="1643063"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9"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LỚP CHÚNG TA ĐOÀN KẾT - CD CHUẨN BGD -  ÂM NHẠC LỚP 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390"/>
            <a:ext cx="18288000" cy="10286999"/>
          </a:xfrm>
          <a:prstGeom prst="rect">
            <a:avLst/>
          </a:prstGeom>
        </p:spPr>
      </p:pic>
    </p:spTree>
    <p:extLst>
      <p:ext uri="{BB962C8B-B14F-4D97-AF65-F5344CB8AC3E}">
        <p14:creationId xmlns:p14="http://schemas.microsoft.com/office/powerpoint/2010/main" val="330884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E7C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490351" cy="2783840"/>
          </a:xfrm>
        </p:grpSpPr>
        <p:sp>
          <p:nvSpPr>
            <p:cNvPr id="3" name="Freeform 3"/>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DCCBBC"/>
            </a:solidFill>
          </p:spPr>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1" y="1257300"/>
            <a:ext cx="3200402" cy="2057400"/>
          </a:xfrm>
          <a:prstGeom prst="rect">
            <a:avLst/>
          </a:prstGeom>
        </p:spPr>
      </p:pic>
      <p:sp>
        <p:nvSpPr>
          <p:cNvPr id="18" name="TextBox 17"/>
          <p:cNvSpPr txBox="1"/>
          <p:nvPr/>
        </p:nvSpPr>
        <p:spPr>
          <a:xfrm>
            <a:off x="3048000" y="1714505"/>
            <a:ext cx="3657600" cy="769442"/>
          </a:xfrm>
          <a:prstGeom prst="rect">
            <a:avLst/>
          </a:prstGeom>
          <a:noFill/>
        </p:spPr>
        <p:txBody>
          <a:bodyPr wrap="square" lIns="91440" tIns="45720" rIns="91440" bIns="45720" rtlCol="0">
            <a:spAutoFit/>
          </a:bodyP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9" name="TextBox 18"/>
          <p:cNvSpPr txBox="1"/>
          <p:nvPr/>
        </p:nvSpPr>
        <p:spPr>
          <a:xfrm>
            <a:off x="3733800" y="3314705"/>
            <a:ext cx="11353800" cy="4708982"/>
          </a:xfrm>
          <a:prstGeom prst="rect">
            <a:avLst/>
          </a:prstGeom>
          <a:noFill/>
        </p:spPr>
        <p:txBody>
          <a:bodyPr wrap="square" lIns="91440" tIns="45720" rIns="91440" bIns="45720" rtlCol="0">
            <a:spAutoFit/>
          </a:bodyPr>
          <a:lstStyle/>
          <a:p>
            <a:pPr algn="just">
              <a:lnSpc>
                <a:spcPct val="150000"/>
              </a:lnSpc>
            </a:pP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khuôn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20. 5. 4 + 20. 20 = 800 (cm</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khuôn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ctr">
              <a:lnSpc>
                <a:spcPct val="150000"/>
              </a:lnSpc>
            </a:pPr>
            <a:r>
              <a:rPr lang="en-US" sz="4000" dirty="0">
                <a:latin typeface="Arial" panose="020B0604020202020204" pitchFamily="34" charset="0"/>
                <a:cs typeface="Arial" panose="020B0604020202020204" pitchFamily="34" charset="0"/>
              </a:rPr>
              <a:t>1 000 000 : 800 = 1 250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5" y="330588"/>
            <a:ext cx="3212870" cy="2767824"/>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135" y="3098417"/>
            <a:ext cx="2758670" cy="275867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9811" y="5608335"/>
            <a:ext cx="3657590" cy="365759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609600" y="687949"/>
            <a:ext cx="6934200" cy="1712358"/>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308078">
            <a:off x="5773610" y="-2056560"/>
            <a:ext cx="2115992" cy="4822772"/>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177059">
            <a:off x="-1041206" y="7150995"/>
            <a:ext cx="3693832" cy="5828530"/>
          </a:xfrm>
          <a:prstGeom prst="rect">
            <a:avLst/>
          </a:prstGeom>
        </p:spPr>
      </p:pic>
      <p:sp>
        <p:nvSpPr>
          <p:cNvPr id="16" name="TextBox 15"/>
          <p:cNvSpPr txBox="1"/>
          <p:nvPr/>
        </p:nvSpPr>
        <p:spPr>
          <a:xfrm>
            <a:off x="1066800" y="1300457"/>
            <a:ext cx="4648200" cy="707886"/>
          </a:xfrm>
          <a:prstGeom prst="rect">
            <a:avLst/>
          </a:prstGeom>
          <a:noFill/>
        </p:spPr>
        <p:txBody>
          <a:bodyPr wrap="square" lIns="91440" tIns="45720" rIns="91440" bIns="45720" rtlCol="0">
            <a:spAutoFit/>
          </a:bodyPr>
          <a:lstStyle/>
          <a:p>
            <a:r>
              <a:rPr lang="en-US" sz="4000" b="1" dirty="0" err="1">
                <a:solidFill>
                  <a:schemeClr val="tx2">
                    <a:lumMod val="75000"/>
                  </a:schemeClr>
                </a:solidFill>
                <a:latin typeface="Arial" panose="020B0604020202020204" pitchFamily="34" charset="0"/>
                <a:cs typeface="Arial" panose="020B0604020202020204" pitchFamily="34" charset="0"/>
              </a:rPr>
              <a:t>Bài</a:t>
            </a:r>
            <a:r>
              <a:rPr lang="en-US" sz="4000" b="1" dirty="0">
                <a:solidFill>
                  <a:schemeClr val="tx2">
                    <a:lumMod val="75000"/>
                  </a:schemeClr>
                </a:solidFill>
                <a:latin typeface="Arial" panose="020B0604020202020204" pitchFamily="34" charset="0"/>
                <a:cs typeface="Arial" panose="020B0604020202020204" pitchFamily="34" charset="0"/>
              </a:rPr>
              <a:t> 5 (SGK - tr66)</a:t>
            </a:r>
          </a:p>
        </p:txBody>
      </p:sp>
      <p:sp>
        <p:nvSpPr>
          <p:cNvPr id="17" name="Rectangle 16"/>
          <p:cNvSpPr/>
          <p:nvPr/>
        </p:nvSpPr>
        <p:spPr>
          <a:xfrm>
            <a:off x="6521779" y="1418295"/>
            <a:ext cx="9280106" cy="707886"/>
          </a:xfrm>
          <a:prstGeom prst="rect">
            <a:avLst/>
          </a:prstGeom>
        </p:spPr>
        <p:txBody>
          <a:bodyPr wrap="none" lIns="91440" tIns="45720" rIns="91440" bIns="45720">
            <a:spAutoFit/>
          </a:bodyPr>
          <a:lstStyle/>
          <a:p>
            <a:r>
              <a:rPr lang="vi-VN" sz="4000" dirty="0"/>
              <a:t>Một ngôi nhà có kích thước như Hình 4.</a:t>
            </a:r>
            <a:endParaRPr lang="en-US" sz="4000" dirty="0"/>
          </a:p>
        </p:txBody>
      </p:sp>
      <p:sp>
        <p:nvSpPr>
          <p:cNvPr id="19" name="Rectangle 18"/>
          <p:cNvSpPr/>
          <p:nvPr/>
        </p:nvSpPr>
        <p:spPr>
          <a:xfrm>
            <a:off x="1574542" y="2659701"/>
            <a:ext cx="8026660" cy="6555642"/>
          </a:xfrm>
          <a:prstGeom prst="rect">
            <a:avLst/>
          </a:prstGeom>
        </p:spPr>
        <p:txBody>
          <a:bodyPr wrap="square" lIns="91440" tIns="45720" rIns="91440" bIns="45720">
            <a:spAutoFit/>
          </a:bodyPr>
          <a:lstStyle/>
          <a:p>
            <a:pPr algn="just">
              <a:lnSpc>
                <a:spcPct val="150000"/>
              </a:lnSpc>
            </a:pPr>
            <a:r>
              <a:rPr lang="vi-VN" sz="4000" dirty="0">
                <a:latin typeface="Arial" panose="020B0604020202020204" pitchFamily="34" charset="0"/>
                <a:cs typeface="Arial" panose="020B0604020202020204" pitchFamily="34" charset="0"/>
              </a:rPr>
              <a:t>a) Tính thể tích của ngôi nhà.</a:t>
            </a:r>
          </a:p>
          <a:p>
            <a:pPr algn="just">
              <a:lnSpc>
                <a:spcPct val="150000"/>
              </a:lnSpc>
            </a:pPr>
            <a:r>
              <a:rPr lang="vi-VN" sz="4000" dirty="0">
                <a:latin typeface="Arial" panose="020B0604020202020204" pitchFamily="34" charset="0"/>
                <a:cs typeface="Arial" panose="020B0604020202020204" pitchFamily="34" charset="0"/>
              </a:rPr>
              <a:t>b) Biết rằng 1l sơn bao phủ được 4 m</a:t>
            </a:r>
            <a:r>
              <a:rPr lang="vi-VN" sz="4000" baseline="30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tường. Hỏi phải cần ít nhất bao nhiêu lít sơn để sơn phủ được tường mặt ngoài ngôi nhà? (không sơn cửa)? Biết tổng diện tích các cửa là 9 m</a:t>
            </a:r>
            <a:r>
              <a:rPr lang="vi-VN" sz="4000" baseline="30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a:t>
            </a:r>
          </a:p>
        </p:txBody>
      </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0805" y="2648681"/>
            <a:ext cx="6686654" cy="5003514"/>
          </a:xfrm>
          <a:prstGeom prst="rect">
            <a:avLst/>
          </a:prstGeom>
        </p:spPr>
      </p:pic>
      <p:pic>
        <p:nvPicPr>
          <p:cNvPr id="21"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63709">
            <a:off x="12873294" y="7307598"/>
            <a:ext cx="5069592" cy="3069408"/>
          </a:xfrm>
          <a:prstGeom prst="rect">
            <a:avLst/>
          </a:prstGeom>
        </p:spPr>
      </p:pic>
    </p:spTree>
    <p:extLst>
      <p:ext uri="{BB962C8B-B14F-4D97-AF65-F5344CB8AC3E}">
        <p14:creationId xmlns:p14="http://schemas.microsoft.com/office/powerpoint/2010/main" val="2663830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strips(downRight)">
                                      <p:cBhvr>
                                        <p:cTn id="15" dur="500"/>
                                        <p:tgtEl>
                                          <p:spTgt spid="19">
                                            <p:txEl>
                                              <p:pRg st="0" end="0"/>
                                            </p:txEl>
                                          </p:spTgt>
                                        </p:tgtEl>
                                      </p:cBhvr>
                                    </p:animEffect>
                                  </p:childTnLst>
                                </p:cTn>
                              </p:par>
                              <p:par>
                                <p:cTn id="16" presetID="18" presetClass="entr" presetSubtype="6" fill="hold"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strips(downRight)">
                                      <p:cBhvr>
                                        <p:cTn id="18" dur="500"/>
                                        <p:tgtEl>
                                          <p:spTgt spid="19">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57999" y="-4458499"/>
            <a:ext cx="19203998" cy="19203998"/>
          </a:xfrm>
          <a:prstGeom prst="rect">
            <a:avLst/>
          </a:prstGeom>
        </p:spPr>
      </p:pic>
      <p:grpSp>
        <p:nvGrpSpPr>
          <p:cNvPr id="3" name="Group 3"/>
          <p:cNvGrpSpPr/>
          <p:nvPr/>
        </p:nvGrpSpPr>
        <p:grpSpPr>
          <a:xfrm>
            <a:off x="1028700" y="1028700"/>
            <a:ext cx="16230600" cy="8229600"/>
            <a:chOff x="0" y="0"/>
            <a:chExt cx="5490351" cy="2783840"/>
          </a:xfrm>
        </p:grpSpPr>
        <p:sp>
          <p:nvSpPr>
            <p:cNvPr id="4" name="Freeform 4"/>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3E4D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664" y="2811785"/>
            <a:ext cx="2456500" cy="6789322"/>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486882" y="4719263"/>
                <a:ext cx="12344400" cy="4285790"/>
              </a:xfrm>
              <a:prstGeom prst="rect">
                <a:avLst/>
              </a:prstGeom>
            </p:spPr>
            <p:txBody>
              <a:bodyPr wrap="square" lIns="91440" tIns="45720" rIns="91440" bIns="45720">
                <a:spAutoFit/>
              </a:bodyPr>
              <a:lstStyle/>
              <a:p>
                <a:pPr marL="742950" indent="-742950">
                  <a:buAutoNum type="alphaLcParenR"/>
                </a:pPr>
                <a:r>
                  <a:rPr lang="vi-VN" sz="4000" dirty="0">
                    <a:latin typeface="Arial" panose="020B0604020202020204" pitchFamily="34" charset="0"/>
                    <a:cs typeface="Arial" panose="020B0604020202020204" pitchFamily="34" charset="0"/>
                  </a:rPr>
                  <a:t>Thể tích của ngôi nhà là: </a:t>
                </a:r>
                <a:endParaRPr lang="en-US" sz="4000" dirty="0">
                  <a:latin typeface="Arial" panose="020B0604020202020204" pitchFamily="34" charset="0"/>
                  <a:cs typeface="Arial" panose="020B0604020202020204" pitchFamily="34" charset="0"/>
                </a:endParaRPr>
              </a:p>
              <a:p>
                <a:pPr algn="ctr"/>
                <a:r>
                  <a:rPr lang="vi-VN" sz="4000" dirty="0">
                    <a:latin typeface="Arial" panose="020B0604020202020204" pitchFamily="34" charset="0"/>
                    <a:cs typeface="Arial" panose="020B0604020202020204" pitchFamily="34" charset="0"/>
                  </a:rPr>
                  <a:t>20.</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15.</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8 + </a:t>
                </a:r>
                <a14:m>
                  <m:oMath xmlns:m="http://schemas.openxmlformats.org/officeDocument/2006/math">
                    <m:f>
                      <m:fPr>
                        <m:ctrlPr>
                          <a:rPr lang="vi-VN" sz="5400" i="1">
                            <a:latin typeface="Cambria Math"/>
                            <a:cs typeface="Arial" panose="020B0604020202020204" pitchFamily="34" charset="0"/>
                          </a:rPr>
                        </m:ctrlPr>
                      </m:fPr>
                      <m:num>
                        <m:r>
                          <a:rPr lang="en-US" sz="5400" i="1">
                            <a:latin typeface="Cambria Math" panose="02040503050406030204" pitchFamily="18" charset="0"/>
                            <a:cs typeface="Arial" panose="020B0604020202020204" pitchFamily="34" charset="0"/>
                          </a:rPr>
                          <m:t>1</m:t>
                        </m:r>
                      </m:num>
                      <m:den>
                        <m:r>
                          <a:rPr lang="en-US" sz="5400" i="1">
                            <a:latin typeface="Cambria Math" panose="02040503050406030204" pitchFamily="18" charset="0"/>
                            <a:cs typeface="Arial" panose="020B0604020202020204" pitchFamily="34" charset="0"/>
                          </a:rPr>
                          <m:t>2</m:t>
                        </m:r>
                      </m:den>
                    </m:f>
                  </m:oMath>
                </a14:m>
                <a:r>
                  <a:rPr lang="vi-VN" sz="4000" dirty="0">
                    <a:latin typeface="Arial" panose="020B0604020202020204" pitchFamily="34" charset="0"/>
                    <a:cs typeface="Arial" panose="020B0604020202020204" pitchFamily="34" charset="0"/>
                  </a:rPr>
                  <a:t>.7.</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15.</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20 = 3</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450 (m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a:t>
                </a:r>
              </a:p>
              <a:p>
                <a:r>
                  <a:rPr lang="vi-VN" sz="4000" dirty="0">
                    <a:latin typeface="Arial" panose="020B0604020202020204" pitchFamily="34" charset="0"/>
                    <a:cs typeface="Arial" panose="020B0604020202020204" pitchFamily="34" charset="0"/>
                  </a:rPr>
                  <a:t>b) Diện tích xung quanh của ngôi nhà là: </a:t>
                </a:r>
                <a:endParaRPr lang="en-US" sz="4000" dirty="0">
                  <a:latin typeface="Arial" panose="020B0604020202020204" pitchFamily="34" charset="0"/>
                  <a:cs typeface="Arial" panose="020B0604020202020204" pitchFamily="34" charset="0"/>
                </a:endParaRPr>
              </a:p>
              <a:p>
                <a:pPr algn="ctr"/>
                <a:r>
                  <a:rPr lang="vi-VN" sz="4000" dirty="0">
                    <a:latin typeface="Arial" panose="020B0604020202020204" pitchFamily="34" charset="0"/>
                    <a:cs typeface="Arial" panose="020B0604020202020204" pitchFamily="34" charset="0"/>
                  </a:rPr>
                  <a:t>(20 + 15).</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8  + </a:t>
                </a:r>
                <a14:m>
                  <m:oMath xmlns:m="http://schemas.openxmlformats.org/officeDocument/2006/math">
                    <m:f>
                      <m:fPr>
                        <m:ctrlPr>
                          <a:rPr lang="vi-VN" sz="5400" i="1">
                            <a:latin typeface="Cambria Math"/>
                            <a:cs typeface="Arial" panose="020B0604020202020204" pitchFamily="34" charset="0"/>
                          </a:rPr>
                        </m:ctrlPr>
                      </m:fPr>
                      <m:num>
                        <m:r>
                          <a:rPr lang="en-US" sz="5400" i="1">
                            <a:latin typeface="Cambria Math" panose="02040503050406030204" pitchFamily="18" charset="0"/>
                            <a:cs typeface="Arial" panose="020B0604020202020204" pitchFamily="34" charset="0"/>
                          </a:rPr>
                          <m:t>1</m:t>
                        </m:r>
                      </m:num>
                      <m:den>
                        <m:r>
                          <a:rPr lang="en-US" sz="5400" i="1">
                            <a:latin typeface="Cambria Math" panose="02040503050406030204" pitchFamily="18" charset="0"/>
                            <a:cs typeface="Arial" panose="020B0604020202020204" pitchFamily="34" charset="0"/>
                          </a:rPr>
                          <m:t>2</m:t>
                        </m:r>
                      </m:den>
                    </m:f>
                  </m:oMath>
                </a14:m>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7.</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15.</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 = 665  (m</a:t>
                </a:r>
                <a:r>
                  <a:rPr lang="en-US" sz="4000" baseline="30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a:t>
                </a:r>
              </a:p>
              <a:p>
                <a:r>
                  <a:rPr lang="vi-VN" sz="4000" dirty="0">
                    <a:latin typeface="Arial" panose="020B0604020202020204" pitchFamily="34" charset="0"/>
                    <a:cs typeface="Arial" panose="020B0604020202020204" pitchFamily="34" charset="0"/>
                  </a:rPr>
                  <a:t>Diện tích cần sơn là: 665 - 9 = 656 (m</a:t>
                </a:r>
                <a:r>
                  <a:rPr lang="en-US" sz="4000" baseline="30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486881" y="4719258"/>
                <a:ext cx="12344400" cy="4285789"/>
              </a:xfrm>
              <a:prstGeom prst="rect">
                <a:avLst/>
              </a:prstGeom>
              <a:blipFill rotWithShape="0">
                <a:blip r:embed="rId6"/>
                <a:stretch>
                  <a:fillRect l="-1728" t="-2560" b="-5121"/>
                </a:stretch>
              </a:blipFill>
            </p:spPr>
            <p:txBody>
              <a:bodyPr/>
              <a:lstStyle/>
              <a:p>
                <a:r>
                  <a:rPr lang="en-US">
                    <a:noFill/>
                  </a:rPr>
                  <a:t> </a:t>
                </a:r>
              </a:p>
            </p:txBody>
          </p:sp>
        </mc:Fallback>
      </mc:AlternateContent>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77127">
            <a:off x="15068790" y="719041"/>
            <a:ext cx="2286000" cy="2294930"/>
          </a:xfrm>
          <a:prstGeom prst="rect">
            <a:avLst/>
          </a:prstGeom>
        </p:spPr>
      </p:pic>
      <p:sp>
        <p:nvSpPr>
          <p:cNvPr id="11" name="TextBox 10"/>
          <p:cNvSpPr txBox="1"/>
          <p:nvPr/>
        </p:nvSpPr>
        <p:spPr>
          <a:xfrm>
            <a:off x="15278340" y="1560087"/>
            <a:ext cx="1828800" cy="707886"/>
          </a:xfrm>
          <a:prstGeom prst="rect">
            <a:avLst/>
          </a:prstGeom>
          <a:noFill/>
        </p:spPr>
        <p:txBody>
          <a:bodyPr wrap="square" lIns="91440" tIns="45720" rIns="91440" bIns="45720"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2587409" y="1172801"/>
            <a:ext cx="11947586" cy="3293210"/>
          </a:xfrm>
          <a:prstGeom prst="rect">
            <a:avLst/>
          </a:prstGeom>
        </p:spPr>
        <p:txBody>
          <a:bodyPr wrap="square" lIns="91440" tIns="45720" rIns="91440" bIns="45720">
            <a:spAutoFit/>
          </a:bodyPr>
          <a:lstStyle/>
          <a:p>
            <a:pPr algn="just">
              <a:lnSpc>
                <a:spcPct val="130000"/>
              </a:lnSpc>
            </a:pPr>
            <a:r>
              <a:rPr lang="vi-VN" sz="4000" dirty="0"/>
              <a:t>Chia ngôi nhà thành 1 hình hộp chữ nhật với đáy có chiều dài 20 m, chiều rộng 15 m; chiều cao 8 m và 1 hình lăng trụ tam giác có đáy là tam giác có đáy là 15 m, chiều cao tương ứng là 15 – 8 = 7 m.</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slow">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down)">
                                      <p:cBhvr>
                                        <p:cTn id="25" dur="500"/>
                                        <p:tgtEl>
                                          <p:spTgt spid="9">
                                            <p:txEl>
                                              <p:pRg st="0" end="0"/>
                                            </p:txEl>
                                          </p:spTgt>
                                        </p:tgtEl>
                                      </p:cBhvr>
                                    </p:animEffect>
                                  </p:childTnLst>
                                </p:cTn>
                              </p:par>
                              <p:par>
                                <p:cTn id="26" presetID="12" presetClass="entr" presetSubtype="1" fill="hold" nodeType="with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 calcmode="lin" valueType="num">
                                      <p:cBhvr additive="base">
                                        <p:cTn id="28"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down)">
                                      <p:cBhvr>
                                        <p:cTn id="29" dur="500"/>
                                        <p:tgtEl>
                                          <p:spTgt spid="9">
                                            <p:txEl>
                                              <p:pRg st="1" end="1"/>
                                            </p:txEl>
                                          </p:spTgt>
                                        </p:tgtEl>
                                      </p:cBhvr>
                                    </p:animEffect>
                                  </p:childTnLst>
                                </p:cTn>
                              </p:par>
                              <p:par>
                                <p:cTn id="30" presetID="12" presetClass="entr" presetSubtype="1" fill="hold" nodeType="with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 calcmode="lin" valueType="num">
                                      <p:cBhvr additive="base">
                                        <p:cTn id="32"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down)">
                                      <p:cBhvr>
                                        <p:cTn id="33" dur="500"/>
                                        <p:tgtEl>
                                          <p:spTgt spid="9">
                                            <p:txEl>
                                              <p:pRg st="2" end="2"/>
                                            </p:txEl>
                                          </p:spTgt>
                                        </p:tgtEl>
                                      </p:cBhvr>
                                    </p:animEffect>
                                  </p:childTnLst>
                                </p:cTn>
                              </p:par>
                              <p:par>
                                <p:cTn id="34" presetID="12" presetClass="entr" presetSubtype="1" fill="hold" nodeType="with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 calcmode="lin" valueType="num">
                                      <p:cBhvr additive="base">
                                        <p:cTn id="36" dur="500"/>
                                        <p:tgtEl>
                                          <p:spTgt spid="9">
                                            <p:txEl>
                                              <p:pRg st="3" end="3"/>
                                            </p:txEl>
                                          </p:spTgt>
                                        </p:tgtEl>
                                        <p:attrNameLst>
                                          <p:attrName>ppt_y</p:attrName>
                                        </p:attrNameLst>
                                      </p:cBhvr>
                                      <p:tavLst>
                                        <p:tav tm="0">
                                          <p:val>
                                            <p:strVal val="#ppt_y-#ppt_h*1.125000"/>
                                          </p:val>
                                        </p:tav>
                                        <p:tav tm="100000">
                                          <p:val>
                                            <p:strVal val="#ppt_y"/>
                                          </p:val>
                                        </p:tav>
                                      </p:tavLst>
                                    </p:anim>
                                    <p:animEffect transition="in" filter="wipe(down)">
                                      <p:cBhvr>
                                        <p:cTn id="37" dur="500"/>
                                        <p:tgtEl>
                                          <p:spTgt spid="9">
                                            <p:txEl>
                                              <p:pRg st="3" end="3"/>
                                            </p:txEl>
                                          </p:spTgt>
                                        </p:tgtEl>
                                      </p:cBhvr>
                                    </p:animEffect>
                                  </p:childTnLst>
                                </p:cTn>
                              </p:par>
                              <p:par>
                                <p:cTn id="38" presetID="12" presetClass="entr" presetSubtype="1" fill="hold" nodeType="with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 calcmode="lin" valueType="num">
                                      <p:cBhvr additive="base">
                                        <p:cTn id="40" dur="500"/>
                                        <p:tgtEl>
                                          <p:spTgt spid="9">
                                            <p:txEl>
                                              <p:pRg st="4" end="4"/>
                                            </p:txEl>
                                          </p:spTgt>
                                        </p:tgtEl>
                                        <p:attrNameLst>
                                          <p:attrName>ppt_y</p:attrName>
                                        </p:attrNameLst>
                                      </p:cBhvr>
                                      <p:tavLst>
                                        <p:tav tm="0">
                                          <p:val>
                                            <p:strVal val="#ppt_y-#ppt_h*1.125000"/>
                                          </p:val>
                                        </p:tav>
                                        <p:tav tm="100000">
                                          <p:val>
                                            <p:strVal val="#ppt_y"/>
                                          </p:val>
                                        </p:tav>
                                      </p:tavLst>
                                    </p:anim>
                                    <p:animEffect transition="in" filter="wipe(down)">
                                      <p:cBhvr>
                                        <p:cTn id="4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532961">
            <a:off x="4636761" y="-4207791"/>
            <a:ext cx="6957650" cy="691416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02187">
            <a:off x="11257354" y="3602977"/>
            <a:ext cx="8486900" cy="803073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19200" y="647705"/>
            <a:ext cx="990148" cy="1833606"/>
          </a:xfrm>
          <a:prstGeom prst="rect">
            <a:avLst/>
          </a:prstGeom>
        </p:spPr>
      </p:pic>
      <p:grpSp>
        <p:nvGrpSpPr>
          <p:cNvPr id="9" name="Group 4"/>
          <p:cNvGrpSpPr/>
          <p:nvPr/>
        </p:nvGrpSpPr>
        <p:grpSpPr>
          <a:xfrm>
            <a:off x="2734773" y="1028700"/>
            <a:ext cx="12581434" cy="1975764"/>
            <a:chOff x="0" y="0"/>
            <a:chExt cx="7978401" cy="1176304"/>
          </a:xfrm>
        </p:grpSpPr>
        <p:sp>
          <p:nvSpPr>
            <p:cNvPr id="10" name="Freeform 5"/>
            <p:cNvSpPr/>
            <p:nvPr/>
          </p:nvSpPr>
          <p:spPr>
            <a:xfrm>
              <a:off x="48260" y="48260"/>
              <a:ext cx="7930141" cy="1128044"/>
            </a:xfrm>
            <a:custGeom>
              <a:avLst/>
              <a:gdLst/>
              <a:ahLst/>
              <a:cxnLst/>
              <a:rect l="l" t="t" r="r" b="b"/>
              <a:pathLst>
                <a:path w="7930141" h="1128044">
                  <a:moveTo>
                    <a:pt x="0" y="0"/>
                  </a:moveTo>
                  <a:lnTo>
                    <a:pt x="7930141" y="0"/>
                  </a:lnTo>
                  <a:lnTo>
                    <a:pt x="7930141" y="1128044"/>
                  </a:lnTo>
                  <a:lnTo>
                    <a:pt x="0" y="1128044"/>
                  </a:lnTo>
                  <a:close/>
                </a:path>
              </a:pathLst>
            </a:custGeom>
            <a:solidFill>
              <a:srgbClr val="3C2F2F"/>
            </a:solidFill>
          </p:spPr>
        </p:sp>
        <p:sp>
          <p:nvSpPr>
            <p:cNvPr id="11" name="Freeform 6"/>
            <p:cNvSpPr/>
            <p:nvPr/>
          </p:nvSpPr>
          <p:spPr>
            <a:xfrm>
              <a:off x="6350" y="6350"/>
              <a:ext cx="7930141" cy="1128044"/>
            </a:xfrm>
            <a:custGeom>
              <a:avLst/>
              <a:gdLst/>
              <a:ahLst/>
              <a:cxnLst/>
              <a:rect l="l" t="t" r="r" b="b"/>
              <a:pathLst>
                <a:path w="7930141" h="1128044">
                  <a:moveTo>
                    <a:pt x="0" y="0"/>
                  </a:moveTo>
                  <a:lnTo>
                    <a:pt x="7930141" y="0"/>
                  </a:lnTo>
                  <a:lnTo>
                    <a:pt x="7930141" y="1128044"/>
                  </a:lnTo>
                  <a:lnTo>
                    <a:pt x="0" y="1128044"/>
                  </a:lnTo>
                  <a:close/>
                </a:path>
              </a:pathLst>
            </a:custGeom>
            <a:solidFill>
              <a:srgbClr val="FFFCF0"/>
            </a:solidFill>
          </p:spPr>
        </p:sp>
        <p:sp>
          <p:nvSpPr>
            <p:cNvPr id="12" name="Freeform 7"/>
            <p:cNvSpPr/>
            <p:nvPr/>
          </p:nvSpPr>
          <p:spPr>
            <a:xfrm>
              <a:off x="0" y="0"/>
              <a:ext cx="7942841" cy="1140744"/>
            </a:xfrm>
            <a:custGeom>
              <a:avLst/>
              <a:gdLst/>
              <a:ahLst/>
              <a:cxnLst/>
              <a:rect l="l" t="t" r="r" b="b"/>
              <a:pathLst>
                <a:path w="7942841" h="1140744">
                  <a:moveTo>
                    <a:pt x="7942841" y="1140744"/>
                  </a:moveTo>
                  <a:lnTo>
                    <a:pt x="0" y="1140744"/>
                  </a:lnTo>
                  <a:lnTo>
                    <a:pt x="0" y="0"/>
                  </a:lnTo>
                  <a:lnTo>
                    <a:pt x="7942841" y="0"/>
                  </a:lnTo>
                  <a:lnTo>
                    <a:pt x="7942841" y="1140744"/>
                  </a:lnTo>
                  <a:close/>
                  <a:moveTo>
                    <a:pt x="12700" y="1128044"/>
                  </a:moveTo>
                  <a:lnTo>
                    <a:pt x="7930141" y="1128044"/>
                  </a:lnTo>
                  <a:lnTo>
                    <a:pt x="7930141" y="12700"/>
                  </a:lnTo>
                  <a:lnTo>
                    <a:pt x="12700" y="12700"/>
                  </a:lnTo>
                  <a:lnTo>
                    <a:pt x="12700" y="1128044"/>
                  </a:lnTo>
                  <a:close/>
                </a:path>
              </a:pathLst>
            </a:custGeom>
            <a:solidFill>
              <a:srgbClr val="3C2F2F"/>
            </a:solidFill>
          </p:spPr>
        </p:sp>
      </p:grpSp>
      <p:sp>
        <p:nvSpPr>
          <p:cNvPr id="13" name="TextBox 8"/>
          <p:cNvSpPr txBox="1"/>
          <p:nvPr/>
        </p:nvSpPr>
        <p:spPr>
          <a:xfrm>
            <a:off x="1064701" y="5779580"/>
            <a:ext cx="4789194" cy="487312"/>
          </a:xfrm>
          <a:prstGeom prst="rect">
            <a:avLst/>
          </a:prstGeom>
        </p:spPr>
        <p:txBody>
          <a:bodyPr lIns="0" tIns="0" rIns="0" bIns="0" rtlCol="0" anchor="t">
            <a:spAutoFit/>
          </a:bodyPr>
          <a:lstStyle/>
          <a:p>
            <a:pPr algn="ctr">
              <a:lnSpc>
                <a:spcPts val="3770"/>
              </a:lnSpc>
            </a:pPr>
            <a:r>
              <a:rPr lang="en-US" sz="5400" b="1" dirty="0">
                <a:solidFill>
                  <a:srgbClr val="002060"/>
                </a:solidFill>
                <a:latin typeface="Arial" panose="020B0604020202020204" pitchFamily="34" charset="0"/>
                <a:cs typeface="Arial" panose="020B0604020202020204" pitchFamily="34" charset="0"/>
              </a:rPr>
              <a:t>01</a:t>
            </a:r>
          </a:p>
        </p:txBody>
      </p:sp>
      <p:sp>
        <p:nvSpPr>
          <p:cNvPr id="14" name="TextBox 9"/>
          <p:cNvSpPr txBox="1"/>
          <p:nvPr/>
        </p:nvSpPr>
        <p:spPr>
          <a:xfrm>
            <a:off x="6287257" y="5756610"/>
            <a:ext cx="4569386" cy="487312"/>
          </a:xfrm>
          <a:prstGeom prst="rect">
            <a:avLst/>
          </a:prstGeom>
        </p:spPr>
        <p:txBody>
          <a:bodyPr lIns="0" tIns="0" rIns="0" bIns="0" rtlCol="0" anchor="t">
            <a:spAutoFit/>
          </a:bodyPr>
          <a:lstStyle/>
          <a:p>
            <a:pPr algn="ctr">
              <a:lnSpc>
                <a:spcPts val="3770"/>
              </a:lnSpc>
            </a:pPr>
            <a:r>
              <a:rPr lang="en-US" sz="5400" b="1" dirty="0">
                <a:solidFill>
                  <a:srgbClr val="002060"/>
                </a:solidFill>
                <a:latin typeface="Arial" panose="020B0604020202020204" pitchFamily="34" charset="0"/>
                <a:cs typeface="Arial" panose="020B0604020202020204" pitchFamily="34" charset="0"/>
              </a:rPr>
              <a:t>02</a:t>
            </a:r>
          </a:p>
        </p:txBody>
      </p:sp>
      <p:sp>
        <p:nvSpPr>
          <p:cNvPr id="15" name="TextBox 10"/>
          <p:cNvSpPr txBox="1"/>
          <p:nvPr/>
        </p:nvSpPr>
        <p:spPr>
          <a:xfrm>
            <a:off x="11743517" y="5794516"/>
            <a:ext cx="4569386" cy="487312"/>
          </a:xfrm>
          <a:prstGeom prst="rect">
            <a:avLst/>
          </a:prstGeom>
        </p:spPr>
        <p:txBody>
          <a:bodyPr lIns="0" tIns="0" rIns="0" bIns="0" rtlCol="0" anchor="t">
            <a:spAutoFit/>
          </a:bodyPr>
          <a:lstStyle/>
          <a:p>
            <a:pPr algn="ctr">
              <a:lnSpc>
                <a:spcPts val="3770"/>
              </a:lnSpc>
            </a:pPr>
            <a:r>
              <a:rPr lang="en-US" sz="5400" b="1" dirty="0">
                <a:solidFill>
                  <a:srgbClr val="002060"/>
                </a:solidFill>
                <a:latin typeface="Arial" panose="020B0604020202020204" pitchFamily="34" charset="0"/>
                <a:cs typeface="Arial" panose="020B0604020202020204" pitchFamily="34" charset="0"/>
              </a:rPr>
              <a:t>03</a:t>
            </a:r>
          </a:p>
        </p:txBody>
      </p:sp>
      <p:sp>
        <p:nvSpPr>
          <p:cNvPr id="16" name="TextBox 14"/>
          <p:cNvSpPr txBox="1"/>
          <p:nvPr/>
        </p:nvSpPr>
        <p:spPr>
          <a:xfrm>
            <a:off x="2209805" y="1562105"/>
            <a:ext cx="13911242" cy="1077218"/>
          </a:xfrm>
          <a:prstGeom prst="rect">
            <a:avLst/>
          </a:prstGeom>
        </p:spPr>
        <p:txBody>
          <a:bodyPr lIns="0" tIns="0" rIns="0" bIns="0" rtlCol="0" anchor="t">
            <a:spAutoFit/>
          </a:bodyPr>
          <a:lstStyle/>
          <a:p>
            <a:pPr algn="ctr">
              <a:lnSpc>
                <a:spcPts val="8400"/>
              </a:lnSpc>
            </a:pPr>
            <a:r>
              <a:rPr lang="en-US" sz="6600" b="1" dirty="0">
                <a:solidFill>
                  <a:srgbClr val="3C2F2F"/>
                </a:solidFill>
                <a:latin typeface="Arial" panose="020B0604020202020204" pitchFamily="34" charset="0"/>
                <a:cs typeface="Arial" panose="020B0604020202020204" pitchFamily="34" charset="0"/>
              </a:rPr>
              <a:t>HƯỚNG DẪN VỀ NHÀ</a:t>
            </a:r>
          </a:p>
        </p:txBody>
      </p:sp>
      <p:pic>
        <p:nvPicPr>
          <p:cNvPr id="17"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855015" y="3645518"/>
            <a:ext cx="1169842" cy="1404832"/>
          </a:xfrm>
          <a:prstGeom prst="rect">
            <a:avLst/>
          </a:prstGeom>
          <a:ln>
            <a:noFill/>
          </a:ln>
          <a:effectLst>
            <a:outerShdw blurRad="190500" algn="tl" rotWithShape="0">
              <a:srgbClr val="000000">
                <a:alpha val="70000"/>
              </a:srgbClr>
            </a:outerShdw>
          </a:effectLst>
        </p:spPr>
      </p:pic>
      <p:pic>
        <p:nvPicPr>
          <p:cNvPr id="18"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734766" y="3737452"/>
            <a:ext cx="1404832" cy="1266904"/>
          </a:xfrm>
          <a:prstGeom prst="rect">
            <a:avLst/>
          </a:prstGeom>
          <a:ln>
            <a:noFill/>
          </a:ln>
          <a:effectLst>
            <a:outerShdw blurRad="190500" algn="tl" rotWithShape="0">
              <a:srgbClr val="000000">
                <a:alpha val="70000"/>
              </a:srgbClr>
            </a:outerShdw>
          </a:effectLst>
        </p:spPr>
      </p:pic>
      <p:pic>
        <p:nvPicPr>
          <p:cNvPr id="19"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379266" y="3761292"/>
            <a:ext cx="1253656" cy="1249096"/>
          </a:xfrm>
          <a:prstGeom prst="rect">
            <a:avLst/>
          </a:prstGeom>
          <a:ln>
            <a:noFill/>
          </a:ln>
          <a:effectLst>
            <a:outerShdw blurRad="190500" algn="tl" rotWithShape="0">
              <a:srgbClr val="000000">
                <a:alpha val="70000"/>
              </a:srgbClr>
            </a:outerShdw>
          </a:effectLst>
        </p:spPr>
      </p:pic>
      <p:sp>
        <p:nvSpPr>
          <p:cNvPr id="20" name="Rectangle 19"/>
          <p:cNvSpPr/>
          <p:nvPr/>
        </p:nvSpPr>
        <p:spPr>
          <a:xfrm>
            <a:off x="1088786" y="6317674"/>
            <a:ext cx="4621188" cy="1938992"/>
          </a:xfrm>
          <a:prstGeom prst="rect">
            <a:avLst/>
          </a:prstGeom>
        </p:spPr>
        <p:txBody>
          <a:bodyPr wrap="square" lIns="91440" tIns="45720" rIns="91440" bIns="45720">
            <a:spAutoFit/>
          </a:bodyPr>
          <a:lstStyle/>
          <a:p>
            <a:pPr algn="ctr">
              <a:lnSpc>
                <a:spcPct val="150000"/>
              </a:lnSpc>
            </a:pPr>
            <a:r>
              <a:rPr lang="vi-VN" sz="4000" dirty="0"/>
              <a:t>Ôn lại toàn bộ kiến thức trong chương</a:t>
            </a:r>
            <a:endParaRPr lang="en-US" sz="4000" dirty="0"/>
          </a:p>
        </p:txBody>
      </p:sp>
      <p:sp>
        <p:nvSpPr>
          <p:cNvPr id="21" name="Rectangle 20"/>
          <p:cNvSpPr/>
          <p:nvPr/>
        </p:nvSpPr>
        <p:spPr>
          <a:xfrm>
            <a:off x="6311572" y="6294704"/>
            <a:ext cx="4393584" cy="1938992"/>
          </a:xfrm>
          <a:prstGeom prst="rect">
            <a:avLst/>
          </a:prstGeom>
        </p:spPr>
        <p:txBody>
          <a:bodyPr wrap="square" lIns="91440" tIns="45720" rIns="91440" bIns="45720">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SBT</a:t>
            </a:r>
          </a:p>
        </p:txBody>
      </p:sp>
      <p:sp>
        <p:nvSpPr>
          <p:cNvPr id="22" name="Rectangle 21"/>
          <p:cNvSpPr/>
          <p:nvPr/>
        </p:nvSpPr>
        <p:spPr>
          <a:xfrm>
            <a:off x="10790732" y="6317679"/>
            <a:ext cx="7275652" cy="1938992"/>
          </a:xfrm>
          <a:prstGeom prst="rect">
            <a:avLst/>
          </a:prstGeom>
        </p:spPr>
        <p:txBody>
          <a:bodyPr wrap="square" lIns="91440" tIns="45720" rIns="91440" bIns="45720">
            <a:spAutoFit/>
          </a:bodyPr>
          <a:lstStyle/>
          <a:p>
            <a:pPr algn="ctr">
              <a:lnSpc>
                <a:spcPct val="150000"/>
              </a:lnSpc>
            </a:pPr>
            <a:r>
              <a:rPr lang="vi-VN" sz="4000" dirty="0">
                <a:latin typeface="Arial" panose="020B0604020202020204" pitchFamily="34" charset="0"/>
                <a:cs typeface="Arial" panose="020B0604020202020204" pitchFamily="34" charset="0"/>
              </a:rPr>
              <a:t>Chuẩn bị bài </a:t>
            </a:r>
            <a:r>
              <a:rPr lang="vi-VN" sz="4000" dirty="0" smtClean="0">
                <a:latin typeface="Arial" panose="020B0604020202020204" pitchFamily="34" charset="0"/>
                <a:cs typeface="Arial" panose="020B0604020202020204" pitchFamily="34" charset="0"/>
              </a:rPr>
              <a:t>mới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cụ</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tạo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dựng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trụ</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đứng</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8395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strVal val="#ppt_w+.3"/>
                                          </p:val>
                                        </p:tav>
                                        <p:tav tm="100000">
                                          <p:val>
                                            <p:strVal val="#ppt_w"/>
                                          </p:val>
                                        </p:tav>
                                      </p:tavLst>
                                    </p:anim>
                                    <p:anim calcmode="lin" valueType="num">
                                      <p:cBhvr>
                                        <p:cTn id="39" dur="500" fill="hold"/>
                                        <p:tgtEl>
                                          <p:spTgt spid="19"/>
                                        </p:tgtEl>
                                        <p:attrNameLst>
                                          <p:attrName>ppt_h</p:attrName>
                                        </p:attrNameLst>
                                      </p:cBhvr>
                                      <p:tavLst>
                                        <p:tav tm="0">
                                          <p:val>
                                            <p:strVal val="#ppt_h"/>
                                          </p:val>
                                        </p:tav>
                                        <p:tav tm="100000">
                                          <p:val>
                                            <p:strVal val="#ppt_h"/>
                                          </p:val>
                                        </p:tav>
                                      </p:tavLst>
                                    </p:anim>
                                    <p:animEffect transition="in" filter="fade">
                                      <p:cBhvr>
                                        <p:cTn id="40" dur="500"/>
                                        <p:tgtEl>
                                          <p:spTgt spid="1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strVal val="#ppt_w+.3"/>
                                          </p:val>
                                        </p:tav>
                                        <p:tav tm="100000">
                                          <p:val>
                                            <p:strVal val="#ppt_w"/>
                                          </p:val>
                                        </p:tav>
                                      </p:tavLst>
                                    </p:anim>
                                    <p:anim calcmode="lin" valueType="num">
                                      <p:cBhvr>
                                        <p:cTn id="44" dur="500" fill="hold"/>
                                        <p:tgtEl>
                                          <p:spTgt spid="15"/>
                                        </p:tgtEl>
                                        <p:attrNameLst>
                                          <p:attrName>ppt_h</p:attrName>
                                        </p:attrNameLst>
                                      </p:cBhvr>
                                      <p:tavLst>
                                        <p:tav tm="0">
                                          <p:val>
                                            <p:strVal val="#ppt_h"/>
                                          </p:val>
                                        </p:tav>
                                        <p:tav tm="100000">
                                          <p:val>
                                            <p:strVal val="#ppt_h"/>
                                          </p:val>
                                        </p:tav>
                                      </p:tavLst>
                                    </p:anim>
                                    <p:animEffect transition="in" filter="fade">
                                      <p:cBhvr>
                                        <p:cTn id="45" dur="500"/>
                                        <p:tgtEl>
                                          <p:spTgt spid="15"/>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strVal val="#ppt_w+.3"/>
                                          </p:val>
                                        </p:tav>
                                        <p:tav tm="100000">
                                          <p:val>
                                            <p:strVal val="#ppt_w"/>
                                          </p:val>
                                        </p:tav>
                                      </p:tavLst>
                                    </p:anim>
                                    <p:anim calcmode="lin" valueType="num">
                                      <p:cBhvr>
                                        <p:cTn id="49" dur="500" fill="hold"/>
                                        <p:tgtEl>
                                          <p:spTgt spid="22"/>
                                        </p:tgtEl>
                                        <p:attrNameLst>
                                          <p:attrName>ppt_h</p:attrName>
                                        </p:attrNameLst>
                                      </p:cBhvr>
                                      <p:tavLst>
                                        <p:tav tm="0">
                                          <p:val>
                                            <p:strVal val="#ppt_h"/>
                                          </p:val>
                                        </p:tav>
                                        <p:tav tm="100000">
                                          <p:val>
                                            <p:strVal val="#ppt_h"/>
                                          </p:val>
                                        </p:tav>
                                      </p:tavLst>
                                    </p:anim>
                                    <p:animEffect transition="in" filter="fade">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6129" y="-4836629"/>
            <a:ext cx="19960258" cy="19960258"/>
          </a:xfrm>
          <a:prstGeom prst="rect">
            <a:avLst/>
          </a:prstGeom>
        </p:spPr>
      </p:pic>
      <p:sp>
        <p:nvSpPr>
          <p:cNvPr id="3" name="TextBox 3"/>
          <p:cNvSpPr txBox="1"/>
          <p:nvPr/>
        </p:nvSpPr>
        <p:spPr>
          <a:xfrm>
            <a:off x="3331182" y="2552705"/>
            <a:ext cx="12282676" cy="3693318"/>
          </a:xfrm>
          <a:prstGeom prst="rect">
            <a:avLst/>
          </a:prstGeom>
        </p:spPr>
        <p:txBody>
          <a:bodyPr wrap="square" lIns="0" tIns="0" rIns="0" bIns="0" rtlCol="0" anchor="t">
            <a:spAutoFit/>
          </a:bodyPr>
          <a:lstStyle/>
          <a:p>
            <a:pPr algn="ctr">
              <a:lnSpc>
                <a:spcPct val="150000"/>
              </a:lnSpc>
            </a:pPr>
            <a:r>
              <a:rPr lang="en-US" sz="8000" b="1" spc="196" dirty="0">
                <a:solidFill>
                  <a:srgbClr val="C00000"/>
                </a:solidFill>
                <a:latin typeface="Arial" panose="020B0604020202020204" pitchFamily="34" charset="0"/>
                <a:cs typeface="Arial" panose="020B0604020202020204" pitchFamily="34" charset="0"/>
              </a:rPr>
              <a:t>HẸN GẶP LẠI CÁC EM TRONG TIẾT HỌC SAU!</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048" y="3148441"/>
            <a:ext cx="3078676" cy="691131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30059" y="5653270"/>
            <a:ext cx="1597146" cy="448178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944862" y="7894167"/>
            <a:ext cx="2255336" cy="221433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055396" y="6799819"/>
            <a:ext cx="2097176" cy="1094346"/>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90780">
            <a:off x="9572999" y="650723"/>
            <a:ext cx="9111294" cy="19713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50" y="3922782"/>
            <a:ext cx="3238500" cy="34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743200" y="792240"/>
            <a:ext cx="14097000" cy="830997"/>
          </a:xfrm>
          <a:prstGeom prst="rect">
            <a:avLst/>
          </a:prstGeom>
          <a:noFill/>
        </p:spPr>
        <p:txBody>
          <a:bodyPr wrap="square" rtlCol="0">
            <a:spAutoFit/>
          </a:bodyPr>
          <a:lstStyle/>
          <a:p>
            <a:r>
              <a:rPr lang="en-US" sz="4800" dirty="0" err="1" smtClean="0">
                <a:solidFill>
                  <a:srgbClr val="FF0000"/>
                </a:solidFill>
                <a:latin typeface="Times New Roman" pitchFamily="18" charset="0"/>
                <a:cs typeface="Times New Roman" pitchFamily="18" charset="0"/>
              </a:rPr>
              <a:t>Hãy</a:t>
            </a:r>
            <a:r>
              <a:rPr lang="en-US" sz="4800" dirty="0" smtClean="0">
                <a:solidFill>
                  <a:srgbClr val="FF0000"/>
                </a:solidFill>
                <a:latin typeface="Times New Roman" pitchFamily="18" charset="0"/>
                <a:cs typeface="Times New Roman" pitchFamily="18" charset="0"/>
              </a:rPr>
              <a:t> </a:t>
            </a:r>
            <a:r>
              <a:rPr lang="en-US" sz="4800" dirty="0" err="1" smtClean="0">
                <a:solidFill>
                  <a:srgbClr val="FF0000"/>
                </a:solidFill>
                <a:latin typeface="Times New Roman" pitchFamily="18" charset="0"/>
                <a:cs typeface="Times New Roman" pitchFamily="18" charset="0"/>
              </a:rPr>
              <a:t>cho</a:t>
            </a:r>
            <a:r>
              <a:rPr lang="en-US" sz="4800" dirty="0" smtClean="0">
                <a:solidFill>
                  <a:srgbClr val="FF0000"/>
                </a:solidFill>
                <a:latin typeface="Times New Roman" pitchFamily="18" charset="0"/>
                <a:cs typeface="Times New Roman" pitchFamily="18" charset="0"/>
              </a:rPr>
              <a:t> </a:t>
            </a:r>
            <a:r>
              <a:rPr lang="en-US" sz="4800" dirty="0" err="1" smtClean="0">
                <a:solidFill>
                  <a:srgbClr val="FF0000"/>
                </a:solidFill>
                <a:latin typeface="Times New Roman" pitchFamily="18" charset="0"/>
                <a:cs typeface="Times New Roman" pitchFamily="18" charset="0"/>
              </a:rPr>
              <a:t>biết</a:t>
            </a:r>
            <a:r>
              <a:rPr lang="en-US" sz="4800" dirty="0" smtClean="0">
                <a:solidFill>
                  <a:srgbClr val="FF0000"/>
                </a:solidFill>
                <a:latin typeface="Times New Roman" pitchFamily="18" charset="0"/>
                <a:cs typeface="Times New Roman" pitchFamily="18" charset="0"/>
              </a:rPr>
              <a:t> </a:t>
            </a:r>
            <a:r>
              <a:rPr lang="en-US" sz="4800" dirty="0" err="1" smtClean="0">
                <a:solidFill>
                  <a:srgbClr val="FF0000"/>
                </a:solidFill>
                <a:latin typeface="Times New Roman" pitchFamily="18" charset="0"/>
                <a:cs typeface="Times New Roman" pitchFamily="18" charset="0"/>
              </a:rPr>
              <a:t>tên</a:t>
            </a:r>
            <a:r>
              <a:rPr lang="en-US" sz="4800" dirty="0" smtClean="0">
                <a:solidFill>
                  <a:srgbClr val="FF0000"/>
                </a:solidFill>
                <a:latin typeface="Times New Roman" pitchFamily="18" charset="0"/>
                <a:cs typeface="Times New Roman" pitchFamily="18" charset="0"/>
              </a:rPr>
              <a:t> </a:t>
            </a:r>
            <a:r>
              <a:rPr lang="en-US" sz="4800" dirty="0" err="1" smtClean="0">
                <a:solidFill>
                  <a:srgbClr val="FF0000"/>
                </a:solidFill>
                <a:latin typeface="Times New Roman" pitchFamily="18" charset="0"/>
                <a:cs typeface="Times New Roman" pitchFamily="18" charset="0"/>
              </a:rPr>
              <a:t>gọi</a:t>
            </a:r>
            <a:r>
              <a:rPr lang="en-US" sz="4800" dirty="0" smtClean="0">
                <a:solidFill>
                  <a:srgbClr val="FF0000"/>
                </a:solidFill>
                <a:latin typeface="Times New Roman" pitchFamily="18" charset="0"/>
                <a:cs typeface="Times New Roman" pitchFamily="18" charset="0"/>
              </a:rPr>
              <a:t> </a:t>
            </a:r>
            <a:r>
              <a:rPr lang="en-US" sz="4800" dirty="0" err="1" smtClean="0">
                <a:solidFill>
                  <a:srgbClr val="FF0000"/>
                </a:solidFill>
                <a:latin typeface="Times New Roman" pitchFamily="18" charset="0"/>
                <a:cs typeface="Times New Roman" pitchFamily="18" charset="0"/>
              </a:rPr>
              <a:t>của</a:t>
            </a:r>
            <a:r>
              <a:rPr lang="en-US" sz="4800" dirty="0" smtClean="0">
                <a:solidFill>
                  <a:srgbClr val="FF0000"/>
                </a:solidFill>
                <a:latin typeface="Times New Roman" pitchFamily="18" charset="0"/>
                <a:cs typeface="Times New Roman" pitchFamily="18" charset="0"/>
              </a:rPr>
              <a:t> </a:t>
            </a:r>
            <a:r>
              <a:rPr lang="en-US" sz="4800" dirty="0" err="1" smtClean="0">
                <a:solidFill>
                  <a:srgbClr val="FF0000"/>
                </a:solidFill>
                <a:latin typeface="Times New Roman" pitchFamily="18" charset="0"/>
                <a:cs typeface="Times New Roman" pitchFamily="18" charset="0"/>
              </a:rPr>
              <a:t>các</a:t>
            </a:r>
            <a:r>
              <a:rPr lang="en-US" sz="4800" dirty="0" smtClean="0">
                <a:solidFill>
                  <a:srgbClr val="FF0000"/>
                </a:solidFill>
                <a:latin typeface="Times New Roman" pitchFamily="18" charset="0"/>
                <a:cs typeface="Times New Roman" pitchFamily="18" charset="0"/>
              </a:rPr>
              <a:t> </a:t>
            </a:r>
            <a:r>
              <a:rPr lang="en-US" sz="4800" dirty="0" err="1" smtClean="0">
                <a:solidFill>
                  <a:srgbClr val="FF0000"/>
                </a:solidFill>
                <a:latin typeface="Times New Roman" pitchFamily="18" charset="0"/>
                <a:cs typeface="Times New Roman" pitchFamily="18" charset="0"/>
              </a:rPr>
              <a:t>hình</a:t>
            </a:r>
            <a:r>
              <a:rPr lang="en-US" sz="4800" dirty="0" smtClean="0">
                <a:solidFill>
                  <a:srgbClr val="FF0000"/>
                </a:solidFill>
                <a:latin typeface="Times New Roman" pitchFamily="18" charset="0"/>
                <a:cs typeface="Times New Roman" pitchFamily="18" charset="0"/>
              </a:rPr>
              <a:t> </a:t>
            </a:r>
            <a:r>
              <a:rPr lang="en-US" sz="4800" dirty="0" err="1" smtClean="0">
                <a:solidFill>
                  <a:srgbClr val="FF0000"/>
                </a:solidFill>
                <a:latin typeface="Times New Roman" pitchFamily="18" charset="0"/>
                <a:cs typeface="Times New Roman" pitchFamily="18" charset="0"/>
              </a:rPr>
              <a:t>sau</a:t>
            </a:r>
            <a:r>
              <a:rPr lang="en-US" sz="4800" dirty="0" smtClean="0">
                <a:solidFill>
                  <a:srgbClr val="FF0000"/>
                </a:solidFill>
                <a:latin typeface="Times New Roman" pitchFamily="18" charset="0"/>
                <a:cs typeface="Times New Roman" pitchFamily="18" charset="0"/>
              </a:rPr>
              <a:t>:</a:t>
            </a:r>
            <a:endParaRPr lang="en-US" sz="4800" dirty="0">
              <a:solidFill>
                <a:srgbClr val="FF0000"/>
              </a:solidFill>
              <a:latin typeface="Times New Roman" pitchFamily="18" charset="0"/>
              <a:cs typeface="Times New Roman" pitchFamily="18" charset="0"/>
            </a:endParaRPr>
          </a:p>
        </p:txBody>
      </p:sp>
      <p:pic>
        <p:nvPicPr>
          <p:cNvPr id="4" name="Picture 3"/>
          <p:cNvPicPr/>
          <p:nvPr/>
        </p:nvPicPr>
        <p:blipFill>
          <a:blip r:embed="rId3"/>
          <a:stretch>
            <a:fillRect/>
          </a:stretch>
        </p:blipFill>
        <p:spPr>
          <a:xfrm>
            <a:off x="1066800" y="1638300"/>
            <a:ext cx="6324600" cy="3352800"/>
          </a:xfrm>
          <a:prstGeom prst="rect">
            <a:avLst/>
          </a:prstGeom>
        </p:spPr>
      </p:pic>
      <p:pic>
        <p:nvPicPr>
          <p:cNvPr id="614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6409" y="5658791"/>
            <a:ext cx="4430919" cy="408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140036" y="4950905"/>
            <a:ext cx="2438400" cy="584775"/>
          </a:xfrm>
          <a:prstGeom prst="rect">
            <a:avLst/>
          </a:prstGeom>
          <a:noFill/>
        </p:spPr>
        <p:txBody>
          <a:bodyPr wrap="square" rtlCol="0">
            <a:spAutoFit/>
          </a:bodyPr>
          <a:lstStyle/>
          <a:p>
            <a:r>
              <a:rPr lang="en-US" sz="3200" i="1" dirty="0" err="1" smtClean="0"/>
              <a:t>Hình</a:t>
            </a:r>
            <a:r>
              <a:rPr lang="en-US" sz="3200" i="1" dirty="0" smtClean="0"/>
              <a:t> 1</a:t>
            </a:r>
            <a:endParaRPr lang="en-US" sz="3200" i="1" dirty="0"/>
          </a:p>
        </p:txBody>
      </p:sp>
      <p:sp>
        <p:nvSpPr>
          <p:cNvPr id="13" name="TextBox 12"/>
          <p:cNvSpPr txBox="1"/>
          <p:nvPr/>
        </p:nvSpPr>
        <p:spPr>
          <a:xfrm>
            <a:off x="10723418" y="9007614"/>
            <a:ext cx="2438400" cy="584775"/>
          </a:xfrm>
          <a:prstGeom prst="rect">
            <a:avLst/>
          </a:prstGeom>
          <a:noFill/>
        </p:spPr>
        <p:txBody>
          <a:bodyPr wrap="square" rtlCol="0">
            <a:spAutoFit/>
          </a:bodyPr>
          <a:lstStyle/>
          <a:p>
            <a:r>
              <a:rPr lang="en-US" sz="3200" i="1" dirty="0" err="1" smtClean="0"/>
              <a:t>Hình</a:t>
            </a:r>
            <a:r>
              <a:rPr lang="en-US" sz="3200" i="1" dirty="0" smtClean="0"/>
              <a:t> 4</a:t>
            </a:r>
            <a:endParaRPr lang="en-US" sz="3200" i="1"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6800" y="0"/>
            <a:ext cx="3048000" cy="534987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352" y="5063580"/>
            <a:ext cx="3749696" cy="5087616"/>
          </a:xfrm>
          <a:prstGeom prst="rect">
            <a:avLst/>
          </a:prstGeom>
        </p:spPr>
      </p:pic>
    </p:spTree>
    <p:extLst>
      <p:ext uri="{BB962C8B-B14F-4D97-AF65-F5344CB8AC3E}">
        <p14:creationId xmlns:p14="http://schemas.microsoft.com/office/powerpoint/2010/main" val="33459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CCBB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490351" cy="2783840"/>
          </a:xfrm>
        </p:grpSpPr>
        <p:sp>
          <p:nvSpPr>
            <p:cNvPr id="3" name="Freeform 3"/>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3E4D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200" y="4313196"/>
            <a:ext cx="3009060" cy="572658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20805" y="920150"/>
            <a:ext cx="1763166" cy="1772836"/>
          </a:xfrm>
          <a:prstGeom prst="rect">
            <a:avLst/>
          </a:prstGeom>
        </p:spPr>
      </p:pic>
      <p:sp>
        <p:nvSpPr>
          <p:cNvPr id="6" name="TextBox 6"/>
          <p:cNvSpPr txBox="1"/>
          <p:nvPr/>
        </p:nvSpPr>
        <p:spPr>
          <a:xfrm>
            <a:off x="1524000" y="1073929"/>
            <a:ext cx="14880072" cy="3693318"/>
          </a:xfrm>
          <a:prstGeom prst="rect">
            <a:avLst/>
          </a:prstGeom>
        </p:spPr>
        <p:txBody>
          <a:bodyPr wrap="square" lIns="0" tIns="0" rIns="0" bIns="0" rtlCol="0" anchor="t">
            <a:spAutoFit/>
          </a:bodyPr>
          <a:lstStyle/>
          <a:p>
            <a:pPr algn="ctr">
              <a:lnSpc>
                <a:spcPct val="150000"/>
              </a:lnSpc>
            </a:pPr>
            <a:r>
              <a:rPr lang="en-US" sz="8000" b="1" spc="136" dirty="0">
                <a:solidFill>
                  <a:srgbClr val="C00000"/>
                </a:solidFill>
                <a:latin typeface="Arial" panose="020B0604020202020204" pitchFamily="34" charset="0"/>
                <a:cs typeface="Arial" panose="020B0604020202020204" pitchFamily="34" charset="0"/>
              </a:rPr>
              <a:t>BÀI TẬP CUỐI CHƯƠNG 3 </a:t>
            </a:r>
          </a:p>
          <a:p>
            <a:pPr algn="ctr">
              <a:lnSpc>
                <a:spcPct val="150000"/>
              </a:lnSpc>
            </a:pPr>
            <a:r>
              <a:rPr lang="en-US" sz="8000" b="1" spc="136" dirty="0">
                <a:solidFill>
                  <a:srgbClr val="C00000"/>
                </a:solidFill>
                <a:latin typeface="Arial" panose="020B0604020202020204" pitchFamily="34" charset="0"/>
                <a:cs typeface="Arial" panose="020B0604020202020204" pitchFamily="34" charset="0"/>
              </a:rPr>
              <a:t>(2 </a:t>
            </a:r>
            <a:r>
              <a:rPr lang="en-US" sz="8000" b="1" spc="136" dirty="0" err="1">
                <a:solidFill>
                  <a:srgbClr val="C00000"/>
                </a:solidFill>
                <a:latin typeface="Arial" panose="020B0604020202020204" pitchFamily="34" charset="0"/>
                <a:cs typeface="Arial" panose="020B0604020202020204" pitchFamily="34" charset="0"/>
              </a:rPr>
              <a:t>Tiết</a:t>
            </a:r>
            <a:r>
              <a:rPr lang="en-US" sz="8000" b="1" spc="136" dirty="0">
                <a:solidFill>
                  <a:srgbClr val="C00000"/>
                </a:solidFill>
                <a:latin typeface="Arial" panose="020B0604020202020204" pitchFamily="34" charset="0"/>
                <a:cs typeface="Arial" panose="020B0604020202020204" pitchFamily="34" charset="0"/>
              </a:rPr>
              <a:t>)</a:t>
            </a: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885480" y="5561836"/>
            <a:ext cx="2984056" cy="3696464"/>
          </a:xfrm>
          <a:prstGeom prst="rect">
            <a:avLst/>
          </a:prstGeom>
        </p:spPr>
      </p:pic>
    </p:spTree>
  </p:cSld>
  <p:clrMapOvr>
    <a:masterClrMapping/>
  </p:clrMapOvr>
  <p:transition spd="slow">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106" t="868" r="28177"/>
          <a:stretch>
            <a:fillRect/>
          </a:stretch>
        </p:blipFill>
        <p:spPr>
          <a:xfrm rot="5400000">
            <a:off x="4652645" y="-2907182"/>
            <a:ext cx="8305628" cy="162388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389">
            <a:off x="2403740" y="2406901"/>
            <a:ext cx="13436991" cy="6352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632204">
            <a:off x="-1367851" y="-736276"/>
            <a:ext cx="4107789" cy="35657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047082" flipH="1">
            <a:off x="15321842" y="5611763"/>
            <a:ext cx="1051683" cy="7141054"/>
          </a:xfrm>
          <a:prstGeom prst="rect">
            <a:avLst/>
          </a:prstGeom>
        </p:spPr>
      </p:pic>
      <p:sp>
        <p:nvSpPr>
          <p:cNvPr id="13" name="TextBox 4"/>
          <p:cNvSpPr txBox="1"/>
          <p:nvPr/>
        </p:nvSpPr>
        <p:spPr>
          <a:xfrm>
            <a:off x="4962919" y="1277855"/>
            <a:ext cx="7892818" cy="1052404"/>
          </a:xfrm>
          <a:prstGeom prst="rect">
            <a:avLst/>
          </a:prstGeom>
        </p:spPr>
        <p:txBody>
          <a:bodyPr wrap="square" lIns="0" tIns="0" rIns="0" bIns="0" rtlCol="0" anchor="t">
            <a:spAutoFit/>
          </a:bodyPr>
          <a:lstStyle/>
          <a:p>
            <a:pPr>
              <a:lnSpc>
                <a:spcPts val="8959"/>
              </a:lnSpc>
              <a:spcBef>
                <a:spcPct val="0"/>
              </a:spcBef>
            </a:pPr>
            <a:r>
              <a:rPr lang="en-US" sz="6399" b="1" dirty="0" smtClean="0">
                <a:solidFill>
                  <a:srgbClr val="1F497D"/>
                </a:solidFill>
                <a:latin typeface="Arial" panose="020B0604020202020204" pitchFamily="34" charset="0"/>
                <a:cs typeface="Arial" panose="020B0604020202020204" pitchFamily="34" charset="0"/>
              </a:rPr>
              <a:t>NỘI DUNG BÀI HỌC</a:t>
            </a:r>
            <a:endParaRPr lang="en-US" sz="6399" b="1" dirty="0">
              <a:solidFill>
                <a:srgbClr val="1F497D"/>
              </a:solidFill>
              <a:latin typeface="Arial" panose="020B0604020202020204" pitchFamily="34" charset="0"/>
              <a:cs typeface="Arial" panose="020B0604020202020204" pitchFamily="34" charset="0"/>
            </a:endParaRPr>
          </a:p>
        </p:txBody>
      </p:sp>
      <p:sp>
        <p:nvSpPr>
          <p:cNvPr id="14" name="Oval 13"/>
          <p:cNvSpPr/>
          <p:nvPr/>
        </p:nvSpPr>
        <p:spPr>
          <a:xfrm>
            <a:off x="1480097" y="3159593"/>
            <a:ext cx="1083062" cy="1083062"/>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prstClr val="white"/>
                </a:solidFill>
                <a:latin typeface="Arial" panose="020B0604020202020204" pitchFamily="34" charset="0"/>
                <a:cs typeface="Arial" panose="020B0604020202020204" pitchFamily="34" charset="0"/>
              </a:rPr>
              <a:t>1</a:t>
            </a:r>
            <a:endParaRPr lang="en-US" sz="5400" b="1" dirty="0">
              <a:solidFill>
                <a:prstClr val="white"/>
              </a:solidFill>
              <a:latin typeface="Arial" panose="020B0604020202020204" pitchFamily="34" charset="0"/>
              <a:cs typeface="Arial" panose="020B0604020202020204" pitchFamily="34" charset="0"/>
            </a:endParaRPr>
          </a:p>
        </p:txBody>
      </p:sp>
      <p:sp>
        <p:nvSpPr>
          <p:cNvPr id="15" name="TextBox 14"/>
          <p:cNvSpPr txBox="1"/>
          <p:nvPr/>
        </p:nvSpPr>
        <p:spPr>
          <a:xfrm>
            <a:off x="2796772" y="2939689"/>
            <a:ext cx="4705642" cy="2862322"/>
          </a:xfrm>
          <a:prstGeom prst="rect">
            <a:avLst/>
          </a:prstGeom>
          <a:noFill/>
        </p:spPr>
        <p:txBody>
          <a:bodyPr wrap="square" rtlCol="0">
            <a:spAutoFit/>
          </a:bodyPr>
          <a:lstStyle/>
          <a:p>
            <a:pPr algn="just">
              <a:lnSpc>
                <a:spcPct val="150000"/>
              </a:lnSpc>
            </a:pPr>
            <a:r>
              <a:rPr lang="en-US" sz="4000" dirty="0" err="1" smtClean="0">
                <a:solidFill>
                  <a:prstClr val="black"/>
                </a:solidFill>
                <a:latin typeface="Arial" panose="020B0604020202020204" pitchFamily="34" charset="0"/>
                <a:cs typeface="Arial" panose="020B0604020202020204" pitchFamily="34" charset="0"/>
              </a:rPr>
              <a:t>Ôn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tập</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các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yếu</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tố</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cơ</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bản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của</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Hình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khối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trong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thực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tiễn</a:t>
            </a:r>
            <a:endParaRPr lang="en-US" sz="4000" dirty="0">
              <a:solidFill>
                <a:prstClr val="black"/>
              </a:solidFill>
              <a:latin typeface="Arial" panose="020B0604020202020204" pitchFamily="34" charset="0"/>
              <a:cs typeface="Arial" panose="020B0604020202020204" pitchFamily="34" charset="0"/>
            </a:endParaRPr>
          </a:p>
        </p:txBody>
      </p:sp>
      <p:sp>
        <p:nvSpPr>
          <p:cNvPr id="16" name="Oval 15"/>
          <p:cNvSpPr/>
          <p:nvPr/>
        </p:nvSpPr>
        <p:spPr>
          <a:xfrm>
            <a:off x="1480097" y="6371472"/>
            <a:ext cx="1083062" cy="1083062"/>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Arial" panose="020B0604020202020204" pitchFamily="34" charset="0"/>
                <a:cs typeface="Arial" panose="020B0604020202020204" pitchFamily="34" charset="0"/>
              </a:rPr>
              <a:t>2</a:t>
            </a:r>
          </a:p>
        </p:txBody>
      </p:sp>
      <p:sp>
        <p:nvSpPr>
          <p:cNvPr id="17" name="TextBox 16"/>
          <p:cNvSpPr txBox="1"/>
          <p:nvPr/>
        </p:nvSpPr>
        <p:spPr>
          <a:xfrm>
            <a:off x="2486353" y="6517464"/>
            <a:ext cx="6422975" cy="1938992"/>
          </a:xfrm>
          <a:prstGeom prst="rect">
            <a:avLst/>
          </a:prstGeom>
          <a:noFill/>
        </p:spPr>
        <p:txBody>
          <a:bodyPr wrap="square" rtlCol="0">
            <a:spAutoFit/>
          </a:bodyPr>
          <a:lstStyle/>
          <a:p>
            <a:r>
              <a:rPr lang="en-US" sz="4000" dirty="0" err="1" smtClean="0">
                <a:solidFill>
                  <a:prstClr val="black"/>
                </a:solidFill>
                <a:latin typeface="Arial" panose="020B0604020202020204" pitchFamily="34" charset="0"/>
                <a:cs typeface="Arial" panose="020B0604020202020204" pitchFamily="34" charset="0"/>
              </a:rPr>
              <a:t>Ôn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tập</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công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thức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tính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diện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tích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xung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quanh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thể</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tích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các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Hình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khối</a:t>
            </a:r>
            <a:endParaRPr lang="en-US" sz="4000" dirty="0">
              <a:solidFill>
                <a:prstClr val="black"/>
              </a:solidFill>
              <a:latin typeface="Arial" panose="020B0604020202020204" pitchFamily="34" charset="0"/>
              <a:cs typeface="Arial" panose="020B0604020202020204" pitchFamily="34" charset="0"/>
            </a:endParaRPr>
          </a:p>
        </p:txBody>
      </p:sp>
      <p:sp>
        <p:nvSpPr>
          <p:cNvPr id="18" name="Oval 17"/>
          <p:cNvSpPr/>
          <p:nvPr/>
        </p:nvSpPr>
        <p:spPr>
          <a:xfrm>
            <a:off x="9238572" y="3584311"/>
            <a:ext cx="1083062" cy="108306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Arial" panose="020B0604020202020204" pitchFamily="34" charset="0"/>
                <a:cs typeface="Arial" panose="020B0604020202020204" pitchFamily="34" charset="0"/>
              </a:rPr>
              <a:t>3</a:t>
            </a:r>
          </a:p>
        </p:txBody>
      </p:sp>
      <p:sp>
        <p:nvSpPr>
          <p:cNvPr id="19" name="TextBox 18"/>
          <p:cNvSpPr txBox="1"/>
          <p:nvPr/>
        </p:nvSpPr>
        <p:spPr>
          <a:xfrm>
            <a:off x="10564159" y="3555615"/>
            <a:ext cx="5257799" cy="901593"/>
          </a:xfrm>
          <a:prstGeom prst="rect">
            <a:avLst/>
          </a:prstGeom>
          <a:noFill/>
        </p:spPr>
        <p:txBody>
          <a:bodyPr wrap="square" rtlCol="0">
            <a:spAutoFit/>
          </a:bodyPr>
          <a:lstStyle/>
          <a:p>
            <a:pPr algn="just">
              <a:lnSpc>
                <a:spcPct val="150000"/>
              </a:lnSpc>
            </a:pPr>
            <a:r>
              <a:rPr lang="en-US" sz="4000" dirty="0" err="1" smtClean="0">
                <a:solidFill>
                  <a:prstClr val="black"/>
                </a:solidFill>
                <a:latin typeface="Arial" panose="020B0604020202020204" pitchFamily="34" charset="0"/>
                <a:cs typeface="Arial" panose="020B0604020202020204" pitchFamily="34" charset="0"/>
              </a:rPr>
              <a:t>Các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bài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tập</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vận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dụng</a:t>
            </a:r>
            <a:endParaRPr lang="en-US" sz="4000" dirty="0">
              <a:solidFill>
                <a:prstClr val="black"/>
              </a:solidFill>
              <a:latin typeface="Arial" panose="020B0604020202020204" pitchFamily="34" charset="0"/>
              <a:cs typeface="Arial" panose="020B0604020202020204" pitchFamily="34" charset="0"/>
            </a:endParaRPr>
          </a:p>
        </p:txBody>
      </p:sp>
      <p:sp>
        <p:nvSpPr>
          <p:cNvPr id="20" name="Oval 19"/>
          <p:cNvSpPr/>
          <p:nvPr/>
        </p:nvSpPr>
        <p:spPr>
          <a:xfrm>
            <a:off x="9481097" y="5860007"/>
            <a:ext cx="1083062" cy="108306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prstClr val="white"/>
                </a:solidFill>
                <a:latin typeface="Arial" panose="020B0604020202020204" pitchFamily="34" charset="0"/>
                <a:cs typeface="Arial" panose="020B0604020202020204" pitchFamily="34" charset="0"/>
              </a:rPr>
              <a:t>4</a:t>
            </a:r>
            <a:endParaRPr lang="en-US" sz="5400" b="1" dirty="0">
              <a:solidFill>
                <a:prstClr val="white"/>
              </a:solidFill>
              <a:latin typeface="Arial" panose="020B0604020202020204" pitchFamily="34" charset="0"/>
              <a:cs typeface="Arial" panose="020B0604020202020204" pitchFamily="34" charset="0"/>
            </a:endParaRPr>
          </a:p>
        </p:txBody>
      </p:sp>
      <p:sp>
        <p:nvSpPr>
          <p:cNvPr id="21" name="TextBox 20"/>
          <p:cNvSpPr txBox="1"/>
          <p:nvPr/>
        </p:nvSpPr>
        <p:spPr>
          <a:xfrm>
            <a:off x="10564159" y="6029294"/>
            <a:ext cx="5805853" cy="1938992"/>
          </a:xfrm>
          <a:prstGeom prst="rect">
            <a:avLst/>
          </a:prstGeom>
          <a:noFill/>
        </p:spPr>
        <p:txBody>
          <a:bodyPr wrap="square" rtlCol="0">
            <a:spAutoFit/>
          </a:bodyPr>
          <a:lstStyle/>
          <a:p>
            <a:pPr algn="just">
              <a:lnSpc>
                <a:spcPct val="150000"/>
              </a:lnSpc>
            </a:pPr>
            <a:r>
              <a:rPr lang="en-US" sz="4000" dirty="0" err="1" smtClean="0">
                <a:solidFill>
                  <a:prstClr val="black"/>
                </a:solidFill>
                <a:latin typeface="Arial" panose="020B0604020202020204" pitchFamily="34" charset="0"/>
                <a:cs typeface="Arial" panose="020B0604020202020204" pitchFamily="34" charset="0"/>
              </a:rPr>
              <a:t>Ôn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tập</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cách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tạo</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dựng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hình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lăng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trụ</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đứng</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603739"/>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p:tgtEl>
                                          <p:spTgt spid="18"/>
                                        </p:tgtEl>
                                        <p:attrNameLst>
                                          <p:attrName>ppt_y</p:attrName>
                                        </p:attrNameLst>
                                      </p:cBhvr>
                                      <p:tavLst>
                                        <p:tav tm="0">
                                          <p:val>
                                            <p:strVal val="#ppt_y+#ppt_h*1.125000"/>
                                          </p:val>
                                        </p:tav>
                                        <p:tav tm="100000">
                                          <p:val>
                                            <p:strVal val="#ppt_y"/>
                                          </p:val>
                                        </p:tav>
                                      </p:tavLst>
                                    </p:anim>
                                    <p:animEffect transition="in" filter="wipe(up)">
                                      <p:cBhvr>
                                        <p:cTn id="30" dur="500"/>
                                        <p:tgtEl>
                                          <p:spTgt spid="18"/>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strVal val="#ppt_w+.3"/>
                                          </p:val>
                                        </p:tav>
                                        <p:tav tm="100000">
                                          <p:val>
                                            <p:strVal val="#ppt_w"/>
                                          </p:val>
                                        </p:tav>
                                      </p:tavLst>
                                    </p:anim>
                                    <p:anim calcmode="lin" valueType="num">
                                      <p:cBhvr>
                                        <p:cTn id="40" dur="500" fill="hold"/>
                                        <p:tgtEl>
                                          <p:spTgt spid="20"/>
                                        </p:tgtEl>
                                        <p:attrNameLst>
                                          <p:attrName>ppt_h</p:attrName>
                                        </p:attrNameLst>
                                      </p:cBhvr>
                                      <p:tavLst>
                                        <p:tav tm="0">
                                          <p:val>
                                            <p:strVal val="#ppt_h"/>
                                          </p:val>
                                        </p:tav>
                                        <p:tav tm="100000">
                                          <p:val>
                                            <p:strVal val="#ppt_h"/>
                                          </p:val>
                                        </p:tav>
                                      </p:tavLst>
                                    </p:anim>
                                    <p:animEffect transition="in" filter="fade">
                                      <p:cBhvr>
                                        <p:cTn id="41" dur="500"/>
                                        <p:tgtEl>
                                          <p:spTgt spid="20"/>
                                        </p:tgtEl>
                                      </p:cBhvr>
                                    </p:animEffect>
                                  </p:childTnLst>
                                </p:cTn>
                              </p:par>
                              <p:par>
                                <p:cTn id="42" presetID="50" presetClass="entr" presetSubtype="0" decel="10000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strVal val="#ppt_w+.3"/>
                                          </p:val>
                                        </p:tav>
                                        <p:tav tm="100000">
                                          <p:val>
                                            <p:strVal val="#ppt_w"/>
                                          </p:val>
                                        </p:tav>
                                      </p:tavLst>
                                    </p:anim>
                                    <p:anim calcmode="lin" valueType="num">
                                      <p:cBhvr>
                                        <p:cTn id="45" dur="500" fill="hold"/>
                                        <p:tgtEl>
                                          <p:spTgt spid="21"/>
                                        </p:tgtEl>
                                        <p:attrNameLst>
                                          <p:attrName>ppt_h</p:attrName>
                                        </p:attrNameLst>
                                      </p:cBhvr>
                                      <p:tavLst>
                                        <p:tav tm="0">
                                          <p:val>
                                            <p:strVal val="#ppt_h"/>
                                          </p:val>
                                        </p:tav>
                                        <p:tav tm="100000">
                                          <p:val>
                                            <p:strVal val="#ppt_h"/>
                                          </p:val>
                                        </p:tav>
                                      </p:tavLst>
                                    </p:anim>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8" grpId="0" animBg="1"/>
      <p:bldP spid="19" grpId="0"/>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73"/>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4"/>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5" y="1967192"/>
            <a:ext cx="1170534" cy="2121592"/>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4" cy="887044"/>
          </a:xfrm>
          <a:prstGeom prst="rect">
            <a:avLst/>
          </a:prstGeom>
        </p:spPr>
      </p:pic>
      <p:sp>
        <p:nvSpPr>
          <p:cNvPr id="8" name="cauhoi"/>
          <p:cNvSpPr/>
          <p:nvPr/>
        </p:nvSpPr>
        <p:spPr>
          <a:xfrm>
            <a:off x="320040" y="4088788"/>
            <a:ext cx="17967960" cy="21984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lgn="ctr"/>
            <a:r>
              <a:rPr lang="vi-VN" sz="3600" b="1" noProof="1">
                <a:solidFill>
                  <a:schemeClr val="tx1"/>
                </a:solidFill>
                <a:latin typeface="Arial "/>
                <a:cs typeface="Arial" panose="020B0604020202020204" pitchFamily="34" charset="0"/>
                <a:sym typeface="Arial"/>
              </a:rPr>
              <a:t>Câu </a:t>
            </a:r>
            <a:r>
              <a:rPr lang="en-US" sz="3600" b="1" noProof="1">
                <a:solidFill>
                  <a:schemeClr val="tx1"/>
                </a:solidFill>
                <a:latin typeface="Arial "/>
                <a:cs typeface="Arial" panose="020B0604020202020204" pitchFamily="34" charset="0"/>
                <a:sym typeface="Arial"/>
              </a:rPr>
              <a:t>1: </a:t>
            </a:r>
            <a:r>
              <a:rPr lang="en-US" sz="3600" dirty="0">
                <a:solidFill>
                  <a:schemeClr val="tx1"/>
                </a:solidFill>
              </a:rPr>
              <a:t>Cho </a:t>
            </a:r>
            <a:r>
              <a:rPr lang="en-US" sz="3600" dirty="0" err="1">
                <a:solidFill>
                  <a:schemeClr val="tx1"/>
                </a:solidFill>
              </a:rPr>
              <a:t>hình</a:t>
            </a:r>
            <a:r>
              <a:rPr lang="en-US" sz="3600" dirty="0">
                <a:solidFill>
                  <a:schemeClr val="tx1"/>
                </a:solidFill>
              </a:rPr>
              <a:t> </a:t>
            </a:r>
            <a:r>
              <a:rPr lang="en-US" sz="3600" dirty="0" err="1">
                <a:solidFill>
                  <a:schemeClr val="tx1"/>
                </a:solidFill>
              </a:rPr>
              <a:t>hộp</a:t>
            </a:r>
            <a:r>
              <a:rPr lang="en-US" sz="3600" dirty="0">
                <a:solidFill>
                  <a:schemeClr val="tx1"/>
                </a:solidFill>
              </a:rPr>
              <a:t> </a:t>
            </a:r>
            <a:r>
              <a:rPr lang="en-US" sz="3600" dirty="0" err="1">
                <a:solidFill>
                  <a:schemeClr val="tx1"/>
                </a:solidFill>
              </a:rPr>
              <a:t>chữ</a:t>
            </a:r>
            <a:r>
              <a:rPr lang="en-US" sz="3600" dirty="0">
                <a:solidFill>
                  <a:schemeClr val="tx1"/>
                </a:solidFill>
              </a:rPr>
              <a:t> </a:t>
            </a:r>
            <a:r>
              <a:rPr lang="en-US" sz="3600" dirty="0" err="1">
                <a:solidFill>
                  <a:schemeClr val="tx1"/>
                </a:solidFill>
              </a:rPr>
              <a:t>nhật</a:t>
            </a:r>
            <a:r>
              <a:rPr lang="en-US" sz="3600" dirty="0">
                <a:solidFill>
                  <a:schemeClr val="tx1"/>
                </a:solidFill>
              </a:rPr>
              <a:t> ABCD.A’B’C’D’, </a:t>
            </a:r>
            <a:r>
              <a:rPr lang="en-US" sz="3600" dirty="0" err="1">
                <a:solidFill>
                  <a:schemeClr val="tx1"/>
                </a:solidFill>
              </a:rPr>
              <a:t>một</a:t>
            </a:r>
            <a:r>
              <a:rPr lang="en-US" sz="3600" dirty="0">
                <a:solidFill>
                  <a:schemeClr val="tx1"/>
                </a:solidFill>
              </a:rPr>
              <a:t> </a:t>
            </a:r>
            <a:r>
              <a:rPr lang="en-US" sz="3600" dirty="0" err="1">
                <a:solidFill>
                  <a:schemeClr val="tx1"/>
                </a:solidFill>
              </a:rPr>
              <a:t>đường</a:t>
            </a:r>
            <a:r>
              <a:rPr lang="en-US" sz="3600" dirty="0">
                <a:solidFill>
                  <a:schemeClr val="tx1"/>
                </a:solidFill>
              </a:rPr>
              <a:t> </a:t>
            </a:r>
            <a:r>
              <a:rPr lang="en-US" sz="3600" dirty="0" err="1">
                <a:solidFill>
                  <a:schemeClr val="tx1"/>
                </a:solidFill>
              </a:rPr>
              <a:t>chéo</a:t>
            </a:r>
            <a:r>
              <a:rPr lang="en-US" sz="3600" dirty="0">
                <a:solidFill>
                  <a:schemeClr val="tx1"/>
                </a:solidFill>
              </a:rPr>
              <a:t> </a:t>
            </a:r>
            <a:r>
              <a:rPr lang="en-US" sz="3600" dirty="0" err="1">
                <a:solidFill>
                  <a:schemeClr val="tx1"/>
                </a:solidFill>
              </a:rPr>
              <a:t>của</a:t>
            </a:r>
            <a:r>
              <a:rPr lang="en-US" sz="3600" dirty="0">
                <a:solidFill>
                  <a:schemeClr val="tx1"/>
                </a:solidFill>
              </a:rPr>
              <a:t> </a:t>
            </a:r>
            <a:r>
              <a:rPr lang="en-US" sz="3600" dirty="0" err="1">
                <a:solidFill>
                  <a:schemeClr val="tx1"/>
                </a:solidFill>
              </a:rPr>
              <a:t>hình</a:t>
            </a:r>
            <a:r>
              <a:rPr lang="en-US" sz="3600" dirty="0">
                <a:solidFill>
                  <a:schemeClr val="tx1"/>
                </a:solidFill>
              </a:rPr>
              <a:t> </a:t>
            </a:r>
            <a:r>
              <a:rPr lang="en-US" sz="3600" dirty="0" err="1">
                <a:solidFill>
                  <a:schemeClr val="tx1"/>
                </a:solidFill>
              </a:rPr>
              <a:t>hộp</a:t>
            </a:r>
            <a:r>
              <a:rPr lang="en-US" sz="3600" dirty="0">
                <a:solidFill>
                  <a:schemeClr val="tx1"/>
                </a:solidFill>
              </a:rPr>
              <a:t> </a:t>
            </a:r>
            <a:r>
              <a:rPr lang="en-US" sz="3600" dirty="0" err="1">
                <a:solidFill>
                  <a:schemeClr val="tx1"/>
                </a:solidFill>
              </a:rPr>
              <a:t>chữ</a:t>
            </a:r>
            <a:r>
              <a:rPr lang="en-US" sz="3600" dirty="0">
                <a:solidFill>
                  <a:schemeClr val="tx1"/>
                </a:solidFill>
              </a:rPr>
              <a:t> </a:t>
            </a:r>
            <a:r>
              <a:rPr lang="en-US" sz="3600" dirty="0" err="1">
                <a:solidFill>
                  <a:schemeClr val="tx1"/>
                </a:solidFill>
              </a:rPr>
              <a:t>nhật</a:t>
            </a:r>
            <a:r>
              <a:rPr lang="en-US" sz="3600" dirty="0">
                <a:solidFill>
                  <a:schemeClr val="tx1"/>
                </a:solidFill>
              </a:rPr>
              <a:t> </a:t>
            </a:r>
            <a:r>
              <a:rPr lang="en-US" sz="3600" dirty="0" err="1">
                <a:solidFill>
                  <a:schemeClr val="tx1"/>
                </a:solidFill>
              </a:rPr>
              <a:t>là</a:t>
            </a:r>
            <a:r>
              <a:rPr lang="en-US" sz="3600" dirty="0">
                <a:solidFill>
                  <a:schemeClr val="tx1"/>
                </a:solidFill>
              </a:rPr>
              <a:t>:</a:t>
            </a:r>
          </a:p>
          <a:p>
            <a:pPr algn="ctr">
              <a:buFont typeface="Arial"/>
              <a:buNone/>
            </a:pPr>
            <a:endParaRPr lang="vi-VN" sz="3600" noProof="1">
              <a:solidFill>
                <a:prstClr val="black"/>
              </a:solidFill>
              <a:latin typeface="Arial "/>
              <a:cs typeface="Arial" panose="020B0604020202020204" pitchFamily="34" charset="0"/>
              <a:sym typeface="Arial"/>
            </a:endParaRPr>
          </a:p>
        </p:txBody>
      </p:sp>
      <p:sp>
        <p:nvSpPr>
          <p:cNvPr id="9" name="1"/>
          <p:cNvSpPr/>
          <p:nvPr/>
        </p:nvSpPr>
        <p:spPr>
          <a:xfrm>
            <a:off x="160027" y="726588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vi-VN" sz="4200" noProof="1">
                <a:solidFill>
                  <a:prstClr val="white"/>
                </a:solidFill>
                <a:latin typeface="Arial "/>
                <a:cs typeface="Arial" panose="020B0604020202020204" pitchFamily="34" charset="0"/>
                <a:sym typeface="Arial"/>
              </a:rPr>
              <a:t>A. </a:t>
            </a:r>
            <a:r>
              <a:rPr lang="en-US" sz="4200" noProof="1">
                <a:solidFill>
                  <a:prstClr val="white"/>
                </a:solidFill>
                <a:latin typeface="Arial "/>
                <a:cs typeface="Arial" panose="020B0604020202020204" pitchFamily="34" charset="0"/>
                <a:sym typeface="Arial"/>
              </a:rPr>
              <a:t>A’’C</a:t>
            </a:r>
            <a:endParaRPr lang="vi-VN" sz="4200" noProof="1">
              <a:solidFill>
                <a:prstClr val="white"/>
              </a:solidFill>
              <a:latin typeface="Arial "/>
              <a:cs typeface="Arial" panose="020B0604020202020204" pitchFamily="34" charset="0"/>
              <a:sym typeface="Arial"/>
            </a:endParaRPr>
          </a:p>
        </p:txBody>
      </p:sp>
      <p:sp>
        <p:nvSpPr>
          <p:cNvPr id="10" name="3"/>
          <p:cNvSpPr/>
          <p:nvPr/>
        </p:nvSpPr>
        <p:spPr>
          <a:xfrm>
            <a:off x="160025" y="882689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vi-VN" sz="4200" noProof="1">
                <a:solidFill>
                  <a:prstClr val="white"/>
                </a:solidFill>
                <a:latin typeface="Arial "/>
                <a:cs typeface="Arial" panose="020B0604020202020204" pitchFamily="34" charset="0"/>
                <a:sym typeface="Arial"/>
              </a:rPr>
              <a:t>C. </a:t>
            </a:r>
            <a:r>
              <a:rPr lang="en-US" sz="4200" noProof="1">
                <a:solidFill>
                  <a:prstClr val="white"/>
                </a:solidFill>
                <a:latin typeface="Arial "/>
                <a:cs typeface="Arial" panose="020B0604020202020204" pitchFamily="34" charset="0"/>
                <a:sym typeface="Arial"/>
              </a:rPr>
              <a:t>B’’A</a:t>
            </a:r>
            <a:endParaRPr lang="vi-VN" sz="4200" noProof="1">
              <a:solidFill>
                <a:prstClr val="white"/>
              </a:solidFill>
              <a:latin typeface="Arial "/>
              <a:cs typeface="Arial" panose="020B0604020202020204" pitchFamily="34" charset="0"/>
              <a:sym typeface="Arial"/>
            </a:endParaRPr>
          </a:p>
        </p:txBody>
      </p:sp>
      <p:sp>
        <p:nvSpPr>
          <p:cNvPr id="11" name="2"/>
          <p:cNvSpPr/>
          <p:nvPr/>
        </p:nvSpPr>
        <p:spPr>
          <a:xfrm>
            <a:off x="9587529" y="726588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vi-VN" sz="4200" noProof="1">
                <a:solidFill>
                  <a:prstClr val="white"/>
                </a:solidFill>
                <a:latin typeface="Arial "/>
                <a:cs typeface="Arial" panose="020B0604020202020204" pitchFamily="34" charset="0"/>
                <a:sym typeface="Arial"/>
              </a:rPr>
              <a:t>B. </a:t>
            </a:r>
            <a:r>
              <a:rPr lang="en-US" sz="4200" noProof="1">
                <a:solidFill>
                  <a:prstClr val="white"/>
                </a:solidFill>
                <a:latin typeface="Arial "/>
                <a:cs typeface="Arial" panose="020B0604020202020204" pitchFamily="34" charset="0"/>
                <a:sym typeface="Arial"/>
              </a:rPr>
              <a:t>BD</a:t>
            </a:r>
            <a:endParaRPr lang="vi-VN" sz="4200" noProof="1">
              <a:solidFill>
                <a:prstClr val="white"/>
              </a:solidFill>
              <a:latin typeface="Arial "/>
              <a:cs typeface="Arial" panose="020B0604020202020204" pitchFamily="34" charset="0"/>
              <a:sym typeface="Arial"/>
            </a:endParaRPr>
          </a:p>
        </p:txBody>
      </p:sp>
      <p:sp>
        <p:nvSpPr>
          <p:cNvPr id="12" name="4"/>
          <p:cNvSpPr/>
          <p:nvPr/>
        </p:nvSpPr>
        <p:spPr>
          <a:xfrm>
            <a:off x="9587527" y="8858070"/>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vi-VN" sz="4200" noProof="1">
                <a:solidFill>
                  <a:prstClr val="white"/>
                </a:solidFill>
                <a:latin typeface="Arial "/>
                <a:cs typeface="Arial" panose="020B0604020202020204" pitchFamily="34" charset="0"/>
                <a:sym typeface="Arial"/>
              </a:rPr>
              <a:t>D. </a:t>
            </a:r>
            <a:r>
              <a:rPr lang="en-US" sz="4200" noProof="1">
                <a:solidFill>
                  <a:prstClr val="white"/>
                </a:solidFill>
                <a:latin typeface="Arial "/>
                <a:cs typeface="Arial" panose="020B0604020202020204" pitchFamily="34" charset="0"/>
                <a:sym typeface="Arial"/>
              </a:rPr>
              <a:t>AC</a:t>
            </a:r>
            <a:endParaRPr lang="vi-VN" sz="4200" noProof="1">
              <a:solidFill>
                <a:prstClr val="white"/>
              </a:solidFill>
              <a:latin typeface="Arial "/>
              <a:cs typeface="Arial" panose="020B0604020202020204" pitchFamily="34" charset="0"/>
              <a:sym typeface="Arial"/>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4"/>
            <a:ext cx="4334632" cy="2121592"/>
          </a:xfrm>
          <a:prstGeom prst="rect">
            <a:avLst/>
          </a:prstGeom>
        </p:spPr>
      </p:pic>
      <p:pic>
        <p:nvPicPr>
          <p:cNvPr id="1026"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3" y="615333"/>
            <a:ext cx="4980710" cy="353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552974"/>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73"/>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4"/>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5" y="1967192"/>
            <a:ext cx="1170534" cy="2121592"/>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4" cy="887044"/>
          </a:xfrm>
          <a:prstGeom prst="rect">
            <a:avLst/>
          </a:prstGeom>
        </p:spPr>
      </p:pic>
      <p:sp>
        <p:nvSpPr>
          <p:cNvPr id="8" name="cauhoi"/>
          <p:cNvSpPr/>
          <p:nvPr/>
        </p:nvSpPr>
        <p:spPr>
          <a:xfrm>
            <a:off x="160018" y="5580992"/>
            <a:ext cx="17967960" cy="15577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r>
              <a:rPr lang="vi-VN" sz="4200" b="1" noProof="1">
                <a:solidFill>
                  <a:prstClr val="black"/>
                </a:solidFill>
                <a:latin typeface="Arial "/>
                <a:cs typeface="Arial" panose="020B0604020202020204" pitchFamily="34" charset="0"/>
                <a:sym typeface="Arial"/>
              </a:rPr>
              <a:t>Câu </a:t>
            </a:r>
            <a:r>
              <a:rPr lang="en-US" sz="4200" b="1" noProof="1">
                <a:solidFill>
                  <a:prstClr val="black"/>
                </a:solidFill>
                <a:latin typeface="Arial "/>
                <a:cs typeface="Arial" panose="020B0604020202020204" pitchFamily="34" charset="0"/>
                <a:sym typeface="Arial"/>
              </a:rPr>
              <a:t>2: </a:t>
            </a:r>
            <a:r>
              <a:rPr lang="en-US" sz="6000" dirty="0" err="1">
                <a:solidFill>
                  <a:schemeClr val="tx1"/>
                </a:solidFill>
              </a:rPr>
              <a:t>Các</a:t>
            </a:r>
            <a:r>
              <a:rPr lang="en-US" sz="6000" dirty="0">
                <a:solidFill>
                  <a:schemeClr val="tx1"/>
                </a:solidFill>
              </a:rPr>
              <a:t> </a:t>
            </a:r>
            <a:r>
              <a:rPr lang="en-US" sz="6000" dirty="0" err="1">
                <a:solidFill>
                  <a:schemeClr val="tx1"/>
                </a:solidFill>
              </a:rPr>
              <a:t>mặt</a:t>
            </a:r>
            <a:r>
              <a:rPr lang="en-US" sz="6000" dirty="0">
                <a:solidFill>
                  <a:schemeClr val="tx1"/>
                </a:solidFill>
              </a:rPr>
              <a:t> </a:t>
            </a:r>
            <a:r>
              <a:rPr lang="en-US" sz="6000" dirty="0" err="1">
                <a:solidFill>
                  <a:schemeClr val="tx1"/>
                </a:solidFill>
              </a:rPr>
              <a:t>của</a:t>
            </a:r>
            <a:r>
              <a:rPr lang="en-US" sz="6000" dirty="0">
                <a:solidFill>
                  <a:schemeClr val="tx1"/>
                </a:solidFill>
              </a:rPr>
              <a:t> </a:t>
            </a:r>
            <a:r>
              <a:rPr lang="en-US" sz="6000" dirty="0" err="1">
                <a:solidFill>
                  <a:schemeClr val="tx1"/>
                </a:solidFill>
              </a:rPr>
              <a:t>hình</a:t>
            </a:r>
            <a:r>
              <a:rPr lang="en-US" sz="6000" dirty="0">
                <a:solidFill>
                  <a:schemeClr val="tx1"/>
                </a:solidFill>
              </a:rPr>
              <a:t> </a:t>
            </a:r>
            <a:r>
              <a:rPr lang="en-US" sz="6000" dirty="0" err="1">
                <a:solidFill>
                  <a:schemeClr val="tx1"/>
                </a:solidFill>
              </a:rPr>
              <a:t>lập</a:t>
            </a:r>
            <a:r>
              <a:rPr lang="en-US" sz="6000" dirty="0">
                <a:solidFill>
                  <a:schemeClr val="tx1"/>
                </a:solidFill>
              </a:rPr>
              <a:t> </a:t>
            </a:r>
            <a:r>
              <a:rPr lang="en-US" sz="6000" dirty="0" err="1">
                <a:solidFill>
                  <a:schemeClr val="tx1"/>
                </a:solidFill>
              </a:rPr>
              <a:t>phương</a:t>
            </a:r>
            <a:r>
              <a:rPr lang="en-US" sz="6000" dirty="0">
                <a:solidFill>
                  <a:schemeClr val="tx1"/>
                </a:solidFill>
              </a:rPr>
              <a:t> </a:t>
            </a:r>
            <a:r>
              <a:rPr lang="en-US" sz="6000" dirty="0" err="1">
                <a:solidFill>
                  <a:schemeClr val="tx1"/>
                </a:solidFill>
              </a:rPr>
              <a:t>đều</a:t>
            </a:r>
            <a:r>
              <a:rPr lang="en-US" sz="6000" dirty="0">
                <a:solidFill>
                  <a:schemeClr val="tx1"/>
                </a:solidFill>
              </a:rPr>
              <a:t> </a:t>
            </a:r>
            <a:r>
              <a:rPr lang="en-US" sz="6000" dirty="0" err="1">
                <a:solidFill>
                  <a:schemeClr val="tx1"/>
                </a:solidFill>
              </a:rPr>
              <a:t>là</a:t>
            </a:r>
            <a:r>
              <a:rPr lang="en-US" sz="6000" dirty="0"/>
              <a:t>:</a:t>
            </a:r>
          </a:p>
        </p:txBody>
      </p:sp>
      <p:sp>
        <p:nvSpPr>
          <p:cNvPr id="9" name="1"/>
          <p:cNvSpPr/>
          <p:nvPr/>
        </p:nvSpPr>
        <p:spPr>
          <a:xfrm>
            <a:off x="160027" y="726588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Arial" panose="020B0604020202020204" pitchFamily="34" charset="0"/>
                <a:sym typeface="Arial"/>
              </a:rPr>
              <a:t>A. </a:t>
            </a:r>
            <a:r>
              <a:rPr lang="en-US" sz="4200" noProof="1">
                <a:solidFill>
                  <a:prstClr val="white"/>
                </a:solidFill>
                <a:latin typeface="Arial "/>
                <a:cs typeface="Arial" panose="020B0604020202020204" pitchFamily="34" charset="0"/>
                <a:sym typeface="Arial"/>
              </a:rPr>
              <a:t>Hình chữ nhật</a:t>
            </a:r>
            <a:endParaRPr lang="vi-VN" sz="4200" noProof="1">
              <a:solidFill>
                <a:prstClr val="white"/>
              </a:solidFill>
              <a:latin typeface="Arial "/>
              <a:cs typeface="Arial" panose="020B0604020202020204" pitchFamily="34" charset="0"/>
              <a:sym typeface="Arial"/>
            </a:endParaRPr>
          </a:p>
        </p:txBody>
      </p:sp>
      <p:sp>
        <p:nvSpPr>
          <p:cNvPr id="10" name="3"/>
          <p:cNvSpPr/>
          <p:nvPr/>
        </p:nvSpPr>
        <p:spPr>
          <a:xfrm>
            <a:off x="160025" y="882689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Arial" panose="020B0604020202020204" pitchFamily="34" charset="0"/>
                <a:sym typeface="Arial"/>
              </a:rPr>
              <a:t>C.</a:t>
            </a:r>
            <a:r>
              <a:rPr lang="en-US" sz="4200" noProof="1">
                <a:solidFill>
                  <a:prstClr val="white"/>
                </a:solidFill>
                <a:latin typeface="Arial "/>
                <a:cs typeface="Arial" panose="020B0604020202020204" pitchFamily="34" charset="0"/>
                <a:sym typeface="Arial"/>
              </a:rPr>
              <a:t> Hình vuông</a:t>
            </a:r>
            <a:endParaRPr lang="vi-VN" sz="4200" noProof="1">
              <a:solidFill>
                <a:prstClr val="white"/>
              </a:solidFill>
              <a:latin typeface="Arial "/>
              <a:cs typeface="Arial" panose="020B0604020202020204" pitchFamily="34" charset="0"/>
              <a:sym typeface="Arial"/>
            </a:endParaRPr>
          </a:p>
        </p:txBody>
      </p:sp>
      <p:sp>
        <p:nvSpPr>
          <p:cNvPr id="11" name="2"/>
          <p:cNvSpPr/>
          <p:nvPr/>
        </p:nvSpPr>
        <p:spPr>
          <a:xfrm>
            <a:off x="9587529" y="726588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Arial" panose="020B0604020202020204" pitchFamily="34" charset="0"/>
                <a:sym typeface="Arial"/>
              </a:rPr>
              <a:t>B.</a:t>
            </a:r>
            <a:r>
              <a:rPr lang="en-US" sz="4200" noProof="1">
                <a:solidFill>
                  <a:prstClr val="white"/>
                </a:solidFill>
                <a:latin typeface="Arial "/>
                <a:cs typeface="Arial" panose="020B0604020202020204" pitchFamily="34" charset="0"/>
                <a:sym typeface="Arial"/>
              </a:rPr>
              <a:t> Hình thoi</a:t>
            </a:r>
            <a:endParaRPr lang="vi-VN" sz="4200" noProof="1">
              <a:solidFill>
                <a:prstClr val="white"/>
              </a:solidFill>
              <a:latin typeface="Arial "/>
              <a:cs typeface="Arial" panose="020B0604020202020204" pitchFamily="34" charset="0"/>
              <a:sym typeface="Arial"/>
            </a:endParaRPr>
          </a:p>
        </p:txBody>
      </p:sp>
      <p:sp>
        <p:nvSpPr>
          <p:cNvPr id="12" name="4"/>
          <p:cNvSpPr/>
          <p:nvPr/>
        </p:nvSpPr>
        <p:spPr>
          <a:xfrm>
            <a:off x="9587527" y="8792660"/>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Arial" panose="020B0604020202020204" pitchFamily="34" charset="0"/>
                <a:sym typeface="Arial"/>
              </a:rPr>
              <a:t>D. </a:t>
            </a:r>
            <a:r>
              <a:rPr lang="en-US" sz="4200" noProof="1">
                <a:solidFill>
                  <a:prstClr val="white"/>
                </a:solidFill>
                <a:latin typeface="Arial "/>
                <a:cs typeface="Arial" panose="020B0604020202020204" pitchFamily="34" charset="0"/>
                <a:sym typeface="Arial"/>
              </a:rPr>
              <a:t>Hình bình hành</a:t>
            </a:r>
            <a:endParaRPr lang="vi-VN" sz="4200" noProof="1">
              <a:solidFill>
                <a:prstClr val="white"/>
              </a:solidFill>
              <a:latin typeface="Arial "/>
              <a:cs typeface="Arial" panose="020B0604020202020204" pitchFamily="34" charset="0"/>
              <a:sym typeface="Arial"/>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80"/>
            <a:ext cx="4334632" cy="2121592"/>
          </a:xfrm>
          <a:prstGeom prst="rect">
            <a:avLst/>
          </a:prstGeom>
        </p:spPr>
      </p:pic>
    </p:spTree>
    <p:extLst>
      <p:ext uri="{BB962C8B-B14F-4D97-AF65-F5344CB8AC3E}">
        <p14:creationId xmlns:p14="http://schemas.microsoft.com/office/powerpoint/2010/main" val="2472147960"/>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9"/>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8" y="1144160"/>
            <a:ext cx="1892972" cy="2944624"/>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41" y="1805480"/>
            <a:ext cx="1170534" cy="2121592"/>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4" cy="887044"/>
          </a:xfrm>
          <a:prstGeom prst="rect">
            <a:avLst/>
          </a:prstGeom>
        </p:spPr>
      </p:pic>
      <p:sp>
        <p:nvSpPr>
          <p:cNvPr id="8" name="cauhoi"/>
          <p:cNvSpPr/>
          <p:nvPr/>
        </p:nvSpPr>
        <p:spPr>
          <a:xfrm>
            <a:off x="160018" y="5580992"/>
            <a:ext cx="17967960" cy="15577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defRPr/>
            </a:pPr>
            <a:r>
              <a:rPr lang="vi-VN" sz="4200" b="1" noProof="1">
                <a:solidFill>
                  <a:prstClr val="black"/>
                </a:solidFill>
                <a:latin typeface="Arial "/>
                <a:cs typeface="Tahoma" panose="020B0604030504040204" pitchFamily="34" charset="0"/>
                <a:sym typeface="Arial"/>
              </a:rPr>
              <a:t>Câu </a:t>
            </a:r>
            <a:r>
              <a:rPr lang="en-US" sz="4200" b="1" noProof="1" smtClean="0">
                <a:solidFill>
                  <a:prstClr val="black"/>
                </a:solidFill>
                <a:latin typeface="Arial "/>
                <a:cs typeface="Tahoma" panose="020B0604030504040204" pitchFamily="34" charset="0"/>
                <a:sym typeface="Arial"/>
              </a:rPr>
              <a:t>3: </a:t>
            </a:r>
            <a:r>
              <a:rPr lang="pt-BR" sz="4400" dirty="0">
                <a:solidFill>
                  <a:schemeClr val="tx1"/>
                </a:solidFill>
              </a:rPr>
              <a:t>Cho hình lăng trụ đứng tam giác như hình bên. </a:t>
            </a:r>
            <a:r>
              <a:rPr lang="en-US" sz="4400" dirty="0" err="1">
                <a:solidFill>
                  <a:schemeClr val="tx1"/>
                </a:solidFill>
              </a:rPr>
              <a:t>Mặt</a:t>
            </a:r>
            <a:r>
              <a:rPr lang="en-US" sz="4400" dirty="0">
                <a:solidFill>
                  <a:schemeClr val="tx1"/>
                </a:solidFill>
              </a:rPr>
              <a:t> </a:t>
            </a:r>
            <a:r>
              <a:rPr lang="en-US" sz="4400" dirty="0" err="1">
                <a:solidFill>
                  <a:schemeClr val="tx1"/>
                </a:solidFill>
              </a:rPr>
              <a:t>đáy</a:t>
            </a:r>
            <a:r>
              <a:rPr lang="en-US" sz="4400" dirty="0">
                <a:solidFill>
                  <a:schemeClr val="tx1"/>
                </a:solidFill>
              </a:rPr>
              <a:t> </a:t>
            </a:r>
            <a:r>
              <a:rPr lang="en-US" sz="4400" dirty="0" err="1">
                <a:solidFill>
                  <a:schemeClr val="tx1"/>
                </a:solidFill>
              </a:rPr>
              <a:t>của</a:t>
            </a:r>
            <a:r>
              <a:rPr lang="en-US" sz="4400" dirty="0">
                <a:solidFill>
                  <a:schemeClr val="tx1"/>
                </a:solidFill>
              </a:rPr>
              <a:t> </a:t>
            </a:r>
            <a:r>
              <a:rPr lang="en-US" sz="4400" dirty="0" err="1">
                <a:solidFill>
                  <a:schemeClr val="tx1"/>
                </a:solidFill>
              </a:rPr>
              <a:t>lăng</a:t>
            </a:r>
            <a:r>
              <a:rPr lang="en-US" sz="4400" dirty="0">
                <a:solidFill>
                  <a:schemeClr val="tx1"/>
                </a:solidFill>
              </a:rPr>
              <a:t> </a:t>
            </a:r>
            <a:r>
              <a:rPr lang="en-US" sz="4400" dirty="0" err="1">
                <a:solidFill>
                  <a:schemeClr val="tx1"/>
                </a:solidFill>
              </a:rPr>
              <a:t>trụ</a:t>
            </a:r>
            <a:r>
              <a:rPr lang="en-US" sz="4400" dirty="0">
                <a:solidFill>
                  <a:schemeClr val="tx1"/>
                </a:solidFill>
              </a:rPr>
              <a:t> </a:t>
            </a:r>
            <a:r>
              <a:rPr lang="en-US" sz="4400" dirty="0" err="1"/>
              <a:t>đứng</a:t>
            </a:r>
            <a:r>
              <a:rPr lang="en-US" sz="4400" dirty="0"/>
              <a:t> </a:t>
            </a:r>
            <a:r>
              <a:rPr lang="en-US" sz="4400" dirty="0" err="1"/>
              <a:t>là</a:t>
            </a:r>
            <a:r>
              <a:rPr lang="en-US" sz="4400" dirty="0"/>
              <a:t>:</a:t>
            </a:r>
            <a:endParaRPr lang="vi-VN" sz="4200" noProof="1">
              <a:solidFill>
                <a:prstClr val="black"/>
              </a:solidFill>
              <a:latin typeface="Arial "/>
              <a:cs typeface="Tahoma" panose="020B0604030504040204" pitchFamily="34" charset="0"/>
              <a:sym typeface="Arial"/>
            </a:endParaRPr>
          </a:p>
        </p:txBody>
      </p:sp>
      <p:sp>
        <p:nvSpPr>
          <p:cNvPr id="9" name="1"/>
          <p:cNvSpPr/>
          <p:nvPr/>
        </p:nvSpPr>
        <p:spPr>
          <a:xfrm>
            <a:off x="160023" y="726588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Tahoma" panose="020B0604030504040204" pitchFamily="34" charset="0"/>
                <a:sym typeface="Arial"/>
              </a:rPr>
              <a:t>A. </a:t>
            </a:r>
            <a:r>
              <a:rPr lang="en-US" sz="4200" noProof="1" smtClean="0">
                <a:solidFill>
                  <a:prstClr val="white"/>
                </a:solidFill>
                <a:latin typeface="Arial "/>
                <a:cs typeface="Tahoma" panose="020B0604030504040204" pitchFamily="34" charset="0"/>
                <a:sym typeface="Arial"/>
              </a:rPr>
              <a:t>ABED</a:t>
            </a:r>
            <a:endParaRPr lang="vi-VN" sz="4200" noProof="1">
              <a:solidFill>
                <a:prstClr val="white"/>
              </a:solidFill>
              <a:latin typeface="Arial "/>
              <a:cs typeface="Tahoma" panose="020B0604030504040204" pitchFamily="34" charset="0"/>
              <a:sym typeface="Arial"/>
            </a:endParaRPr>
          </a:p>
        </p:txBody>
      </p:sp>
      <p:sp>
        <p:nvSpPr>
          <p:cNvPr id="10" name="3"/>
          <p:cNvSpPr/>
          <p:nvPr/>
        </p:nvSpPr>
        <p:spPr>
          <a:xfrm>
            <a:off x="160021" y="882689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Tahoma" panose="020B0604030504040204" pitchFamily="34" charset="0"/>
                <a:sym typeface="Arial"/>
              </a:rPr>
              <a:t>C. </a:t>
            </a:r>
            <a:r>
              <a:rPr lang="en-US" sz="4200" noProof="1" smtClean="0">
                <a:solidFill>
                  <a:prstClr val="white"/>
                </a:solidFill>
                <a:latin typeface="Arial "/>
                <a:cs typeface="Tahoma" panose="020B0604030504040204" pitchFamily="34" charset="0"/>
                <a:sym typeface="Arial"/>
              </a:rPr>
              <a:t>ADFC</a:t>
            </a:r>
            <a:endParaRPr lang="vi-VN" sz="4200" noProof="1">
              <a:solidFill>
                <a:prstClr val="white"/>
              </a:solidFill>
              <a:latin typeface="Arial "/>
              <a:cs typeface="Tahoma" panose="020B0604030504040204" pitchFamily="34" charset="0"/>
              <a:sym typeface="Arial"/>
            </a:endParaRPr>
          </a:p>
        </p:txBody>
      </p:sp>
      <p:sp>
        <p:nvSpPr>
          <p:cNvPr id="11" name="2"/>
          <p:cNvSpPr/>
          <p:nvPr/>
        </p:nvSpPr>
        <p:spPr>
          <a:xfrm>
            <a:off x="9587525" y="726588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smtClean="0">
                <a:solidFill>
                  <a:prstClr val="white"/>
                </a:solidFill>
                <a:latin typeface="Arial "/>
                <a:cs typeface="Tahoma" panose="020B0604030504040204" pitchFamily="34" charset="0"/>
                <a:sym typeface="Arial"/>
              </a:rPr>
              <a:t>B.</a:t>
            </a:r>
            <a:r>
              <a:rPr lang="en-US" sz="4200" noProof="1" smtClean="0">
                <a:solidFill>
                  <a:prstClr val="white"/>
                </a:solidFill>
                <a:latin typeface="Arial "/>
                <a:cs typeface="Tahoma" panose="020B0604030504040204" pitchFamily="34" charset="0"/>
                <a:sym typeface="Arial"/>
              </a:rPr>
              <a:t>DEF</a:t>
            </a:r>
            <a:r>
              <a:rPr lang="vi-VN" sz="4200" noProof="1" smtClean="0">
                <a:solidFill>
                  <a:prstClr val="white"/>
                </a:solidFill>
                <a:latin typeface="Arial "/>
                <a:cs typeface="Tahoma" panose="020B0604030504040204" pitchFamily="34" charset="0"/>
                <a:sym typeface="Arial"/>
              </a:rPr>
              <a:t> </a:t>
            </a:r>
            <a:endParaRPr lang="vi-VN" sz="4200" noProof="1">
              <a:solidFill>
                <a:prstClr val="white"/>
              </a:solidFill>
              <a:latin typeface="Arial "/>
              <a:cs typeface="Tahoma" panose="020B0604030504040204" pitchFamily="34" charset="0"/>
              <a:sym typeface="Arial"/>
            </a:endParaRPr>
          </a:p>
        </p:txBody>
      </p:sp>
      <p:sp>
        <p:nvSpPr>
          <p:cNvPr id="12" name="4"/>
          <p:cNvSpPr/>
          <p:nvPr/>
        </p:nvSpPr>
        <p:spPr>
          <a:xfrm>
            <a:off x="9587523" y="8792660"/>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Tahoma" panose="020B0604030504040204" pitchFamily="34" charset="0"/>
                <a:sym typeface="Arial"/>
              </a:rPr>
              <a:t>D. </a:t>
            </a:r>
            <a:r>
              <a:rPr lang="en-US" sz="4200" noProof="1" smtClean="0">
                <a:solidFill>
                  <a:prstClr val="white"/>
                </a:solidFill>
                <a:latin typeface="Arial "/>
                <a:cs typeface="Tahoma" panose="020B0604030504040204" pitchFamily="34" charset="0"/>
                <a:sym typeface="Arial"/>
              </a:rPr>
              <a:t>BEFC</a:t>
            </a:r>
            <a:endParaRPr lang="vi-VN" sz="4200" noProof="1">
              <a:solidFill>
                <a:prstClr val="white"/>
              </a:solidFill>
              <a:latin typeface="Arial "/>
              <a:cs typeface="Tahoma" panose="020B0604030504040204" pitchFamily="34" charset="0"/>
              <a:sym typeface="Arial"/>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2" cy="2121592"/>
          </a:xfrm>
          <a:prstGeom prst="rect">
            <a:avLst/>
          </a:prstGeom>
        </p:spPr>
      </p:pic>
      <p:pic>
        <p:nvPicPr>
          <p:cNvPr id="2050" name="Picture 16" descr="Chart, radar chart&#10;&#10;Description automatically generate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8089" y="1333500"/>
            <a:ext cx="48482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58714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9"/>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8" y="1244172"/>
            <a:ext cx="1892972" cy="2944624"/>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3" y="1892470"/>
            <a:ext cx="1170534" cy="2121592"/>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4" cy="887044"/>
          </a:xfrm>
          <a:prstGeom prst="rect">
            <a:avLst/>
          </a:prstGeom>
        </p:spPr>
      </p:pic>
      <p:sp>
        <p:nvSpPr>
          <p:cNvPr id="8" name="cauhoi"/>
          <p:cNvSpPr/>
          <p:nvPr/>
        </p:nvSpPr>
        <p:spPr>
          <a:xfrm>
            <a:off x="160018" y="5580992"/>
            <a:ext cx="17967960" cy="15577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buFont typeface="Arial"/>
              <a:buNone/>
              <a:defRPr/>
            </a:pPr>
            <a:r>
              <a:rPr lang="vi-VN" sz="4200" b="1" noProof="1">
                <a:solidFill>
                  <a:prstClr val="black"/>
                </a:solidFill>
                <a:latin typeface="Arial "/>
                <a:cs typeface="Arial" panose="020B0604020202020204" pitchFamily="34" charset="0"/>
                <a:sym typeface="Arial"/>
              </a:rPr>
              <a:t>Câu </a:t>
            </a:r>
            <a:r>
              <a:rPr lang="en-US" sz="4200" b="1" noProof="1" smtClean="0">
                <a:solidFill>
                  <a:prstClr val="black"/>
                </a:solidFill>
                <a:latin typeface="Arial "/>
                <a:cs typeface="Arial" panose="020B0604020202020204" pitchFamily="34" charset="0"/>
                <a:sym typeface="Arial"/>
              </a:rPr>
              <a:t>4: </a:t>
            </a:r>
            <a:r>
              <a:rPr lang="en-US" sz="4400" dirty="0" err="1">
                <a:solidFill>
                  <a:schemeClr val="tx1"/>
                </a:solidFill>
              </a:rPr>
              <a:t>Một</a:t>
            </a:r>
            <a:r>
              <a:rPr lang="en-US" sz="4400" dirty="0">
                <a:solidFill>
                  <a:schemeClr val="tx1"/>
                </a:solidFill>
              </a:rPr>
              <a:t> </a:t>
            </a:r>
            <a:r>
              <a:rPr lang="en-US" sz="4400" dirty="0" err="1">
                <a:solidFill>
                  <a:schemeClr val="tx1"/>
                </a:solidFill>
              </a:rPr>
              <a:t>hình</a:t>
            </a:r>
            <a:r>
              <a:rPr lang="en-US" sz="4400" dirty="0">
                <a:solidFill>
                  <a:schemeClr val="tx1"/>
                </a:solidFill>
              </a:rPr>
              <a:t> </a:t>
            </a:r>
            <a:r>
              <a:rPr lang="en-US" sz="4400" dirty="0" err="1">
                <a:solidFill>
                  <a:schemeClr val="tx1"/>
                </a:solidFill>
              </a:rPr>
              <a:t>lăng</a:t>
            </a:r>
            <a:r>
              <a:rPr lang="en-US" sz="4400" dirty="0">
                <a:solidFill>
                  <a:schemeClr val="tx1"/>
                </a:solidFill>
              </a:rPr>
              <a:t> </a:t>
            </a:r>
            <a:r>
              <a:rPr lang="en-US" sz="4400" dirty="0" err="1">
                <a:solidFill>
                  <a:schemeClr val="tx1"/>
                </a:solidFill>
              </a:rPr>
              <a:t>trụ</a:t>
            </a:r>
            <a:r>
              <a:rPr lang="en-US" sz="4400" dirty="0">
                <a:solidFill>
                  <a:schemeClr val="tx1"/>
                </a:solidFill>
              </a:rPr>
              <a:t> </a:t>
            </a:r>
            <a:r>
              <a:rPr lang="en-US" sz="4400" dirty="0" err="1">
                <a:solidFill>
                  <a:schemeClr val="tx1"/>
                </a:solidFill>
              </a:rPr>
              <a:t>đứng</a:t>
            </a:r>
            <a:r>
              <a:rPr lang="en-US" sz="4400" dirty="0">
                <a:solidFill>
                  <a:schemeClr val="tx1"/>
                </a:solidFill>
              </a:rPr>
              <a:t> </a:t>
            </a:r>
            <a:r>
              <a:rPr lang="en-US" sz="4400" dirty="0" smtClean="0">
                <a:solidFill>
                  <a:schemeClr val="tx1"/>
                </a:solidFill>
              </a:rPr>
              <a:t>tam </a:t>
            </a:r>
            <a:r>
              <a:rPr lang="en-US" sz="4400" dirty="0" err="1">
                <a:solidFill>
                  <a:schemeClr val="tx1"/>
                </a:solidFill>
              </a:rPr>
              <a:t>giác</a:t>
            </a:r>
            <a:r>
              <a:rPr lang="en-US" sz="4400" dirty="0">
                <a:solidFill>
                  <a:schemeClr val="tx1"/>
                </a:solidFill>
              </a:rPr>
              <a:t> </a:t>
            </a:r>
            <a:r>
              <a:rPr lang="en-US" sz="4400" dirty="0" err="1">
                <a:solidFill>
                  <a:schemeClr val="tx1"/>
                </a:solidFill>
              </a:rPr>
              <a:t>có</a:t>
            </a:r>
            <a:r>
              <a:rPr lang="en-US" sz="4400" dirty="0">
                <a:solidFill>
                  <a:schemeClr val="tx1"/>
                </a:solidFill>
              </a:rPr>
              <a:t> </a:t>
            </a:r>
            <a:r>
              <a:rPr lang="en-US" sz="4400" dirty="0" err="1" smtClean="0">
                <a:solidFill>
                  <a:schemeClr val="tx1"/>
                </a:solidFill>
              </a:rPr>
              <a:t>số</a:t>
            </a:r>
            <a:r>
              <a:rPr lang="en-US" sz="4400" dirty="0" smtClean="0">
                <a:solidFill>
                  <a:schemeClr val="tx1"/>
                </a:solidFill>
              </a:rPr>
              <a:t> </a:t>
            </a:r>
            <a:r>
              <a:rPr lang="en-US" sz="4400" dirty="0" err="1" smtClean="0">
                <a:solidFill>
                  <a:schemeClr val="tx1"/>
                </a:solidFill>
              </a:rPr>
              <a:t>mặt</a:t>
            </a:r>
            <a:r>
              <a:rPr lang="en-US" sz="4400" dirty="0">
                <a:solidFill>
                  <a:schemeClr val="tx1"/>
                </a:solidFill>
              </a:rPr>
              <a:t> </a:t>
            </a:r>
            <a:r>
              <a:rPr lang="en-US" sz="4400" dirty="0" err="1" smtClean="0">
                <a:solidFill>
                  <a:schemeClr val="tx1"/>
                </a:solidFill>
              </a:rPr>
              <a:t>là</a:t>
            </a:r>
            <a:r>
              <a:rPr lang="en-US" sz="4400" dirty="0" smtClean="0">
                <a:solidFill>
                  <a:schemeClr val="tx1"/>
                </a:solidFill>
              </a:rPr>
              <a:t>:</a:t>
            </a:r>
            <a:endParaRPr lang="vi-VN" sz="4200" noProof="1">
              <a:solidFill>
                <a:schemeClr val="tx1"/>
              </a:solidFill>
              <a:cs typeface="Arial" panose="020B0604020202020204" pitchFamily="34" charset="0"/>
              <a:sym typeface="Arial"/>
            </a:endParaRPr>
          </a:p>
        </p:txBody>
      </p:sp>
      <p:sp>
        <p:nvSpPr>
          <p:cNvPr id="9" name="1"/>
          <p:cNvSpPr/>
          <p:nvPr/>
        </p:nvSpPr>
        <p:spPr>
          <a:xfrm>
            <a:off x="160023" y="726588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Arial" panose="020B0604020202020204" pitchFamily="34" charset="0"/>
                <a:sym typeface="Arial"/>
              </a:rPr>
              <a:t>A. </a:t>
            </a:r>
            <a:r>
              <a:rPr lang="en-US" sz="4200" noProof="1" smtClean="0">
                <a:solidFill>
                  <a:prstClr val="white"/>
                </a:solidFill>
                <a:latin typeface="Arial "/>
                <a:cs typeface="Arial" panose="020B0604020202020204" pitchFamily="34" charset="0"/>
                <a:sym typeface="Arial"/>
              </a:rPr>
              <a:t>6</a:t>
            </a:r>
            <a:endParaRPr lang="vi-VN" sz="4200" noProof="1">
              <a:solidFill>
                <a:prstClr val="white"/>
              </a:solidFill>
              <a:latin typeface="Arial "/>
              <a:cs typeface="Arial" panose="020B0604020202020204" pitchFamily="34" charset="0"/>
              <a:sym typeface="Arial"/>
            </a:endParaRPr>
          </a:p>
        </p:txBody>
      </p:sp>
      <p:sp>
        <p:nvSpPr>
          <p:cNvPr id="10" name="3"/>
          <p:cNvSpPr/>
          <p:nvPr/>
        </p:nvSpPr>
        <p:spPr>
          <a:xfrm>
            <a:off x="160021" y="882689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Arial" panose="020B0604020202020204" pitchFamily="34" charset="0"/>
                <a:sym typeface="Arial"/>
              </a:rPr>
              <a:t>C. </a:t>
            </a:r>
            <a:r>
              <a:rPr lang="en-US" sz="4200" noProof="1">
                <a:solidFill>
                  <a:prstClr val="white"/>
                </a:solidFill>
                <a:latin typeface="Arial "/>
                <a:cs typeface="Arial" panose="020B0604020202020204" pitchFamily="34" charset="0"/>
                <a:sym typeface="Arial"/>
              </a:rPr>
              <a:t>3</a:t>
            </a:r>
            <a:endParaRPr lang="vi-VN" sz="4200" noProof="1">
              <a:solidFill>
                <a:prstClr val="white"/>
              </a:solidFill>
              <a:latin typeface="Arial "/>
              <a:cs typeface="Arial" panose="020B0604020202020204" pitchFamily="34" charset="0"/>
              <a:sym typeface="Arial"/>
            </a:endParaRPr>
          </a:p>
        </p:txBody>
      </p:sp>
      <p:sp>
        <p:nvSpPr>
          <p:cNvPr id="11" name="2"/>
          <p:cNvSpPr/>
          <p:nvPr/>
        </p:nvSpPr>
        <p:spPr>
          <a:xfrm>
            <a:off x="9587525" y="7265886"/>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Arial" panose="020B0604020202020204" pitchFamily="34" charset="0"/>
                <a:sym typeface="Arial"/>
              </a:rPr>
              <a:t>B.</a:t>
            </a:r>
            <a:r>
              <a:rPr lang="en-US" sz="4200" noProof="1">
                <a:solidFill>
                  <a:prstClr val="white"/>
                </a:solidFill>
                <a:latin typeface="Arial "/>
                <a:cs typeface="Arial" panose="020B0604020202020204" pitchFamily="34" charset="0"/>
                <a:sym typeface="Arial"/>
              </a:rPr>
              <a:t> </a:t>
            </a:r>
            <a:r>
              <a:rPr lang="en-US" sz="4200" noProof="1" smtClean="0">
                <a:solidFill>
                  <a:prstClr val="white"/>
                </a:solidFill>
                <a:latin typeface="Arial "/>
                <a:cs typeface="Arial" panose="020B0604020202020204" pitchFamily="34" charset="0"/>
                <a:sym typeface="Arial"/>
              </a:rPr>
              <a:t>4</a:t>
            </a:r>
            <a:endParaRPr lang="vi-VN" sz="4200" noProof="1">
              <a:solidFill>
                <a:prstClr val="white"/>
              </a:solidFill>
              <a:latin typeface="Arial "/>
              <a:cs typeface="Arial" panose="020B0604020202020204" pitchFamily="34" charset="0"/>
              <a:sym typeface="Arial"/>
            </a:endParaRPr>
          </a:p>
        </p:txBody>
      </p:sp>
      <p:sp>
        <p:nvSpPr>
          <p:cNvPr id="12" name="4"/>
          <p:cNvSpPr/>
          <p:nvPr/>
        </p:nvSpPr>
        <p:spPr>
          <a:xfrm>
            <a:off x="9587523" y="8792660"/>
            <a:ext cx="8540458" cy="13360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vi-VN" sz="4200" noProof="1">
                <a:solidFill>
                  <a:prstClr val="white"/>
                </a:solidFill>
                <a:latin typeface="Arial "/>
                <a:cs typeface="Arial" panose="020B0604020202020204" pitchFamily="34" charset="0"/>
                <a:sym typeface="Arial"/>
              </a:rPr>
              <a:t>D. </a:t>
            </a:r>
            <a:r>
              <a:rPr lang="en-US" sz="4200" noProof="1" smtClean="0">
                <a:solidFill>
                  <a:prstClr val="white"/>
                </a:solidFill>
                <a:latin typeface="Arial "/>
                <a:cs typeface="Arial" panose="020B0604020202020204" pitchFamily="34" charset="0"/>
                <a:sym typeface="Arial"/>
              </a:rPr>
              <a:t>5</a:t>
            </a:r>
            <a:endParaRPr lang="vi-VN" sz="4200" noProof="1">
              <a:solidFill>
                <a:prstClr val="white"/>
              </a:solidFill>
              <a:latin typeface="Arial "/>
              <a:cs typeface="Arial" panose="020B0604020202020204" pitchFamily="34" charset="0"/>
              <a:sym typeface="Arial"/>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0" y="183376"/>
            <a:ext cx="4334632" cy="2121592"/>
          </a:xfrm>
          <a:prstGeom prst="rect">
            <a:avLst/>
          </a:prstGeom>
        </p:spPr>
      </p:pic>
    </p:spTree>
    <p:extLst>
      <p:ext uri="{BB962C8B-B14F-4D97-AF65-F5344CB8AC3E}">
        <p14:creationId xmlns:p14="http://schemas.microsoft.com/office/powerpoint/2010/main" val="133966021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TotalTime>
  <Words>1025</Words>
  <Application>Microsoft Office PowerPoint</Application>
  <PresentationFormat>Custom</PresentationFormat>
  <Paragraphs>157</Paragraphs>
  <Slides>24</Slides>
  <Notes>0</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vt:i4>
      </vt:variant>
    </vt:vector>
  </HeadingPairs>
  <TitlesOfParts>
    <vt:vector size="35" baseType="lpstr">
      <vt:lpstr>Arial</vt:lpstr>
      <vt:lpstr>Times New Roman</vt:lpstr>
      <vt:lpstr>Cambria Math</vt:lpstr>
      <vt:lpstr>Arial </vt:lpstr>
      <vt:lpstr>Tahoma</vt:lpstr>
      <vt:lpstr>Calibri</vt:lpstr>
      <vt:lpstr>Calibri Light</vt:lpstr>
      <vt:lpstr>Office Theme</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LƯU 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class</dc:title>
  <dc:creator>User</dc:creator>
  <cp:lastModifiedBy>ismail - [2010]</cp:lastModifiedBy>
  <cp:revision>36</cp:revision>
  <dcterms:created xsi:type="dcterms:W3CDTF">2006-08-16T00:00:00Z</dcterms:created>
  <dcterms:modified xsi:type="dcterms:W3CDTF">2024-10-10T01:02:54Z</dcterms:modified>
  <dc:identifier>DAFD8QqN0sk</dc:identifier>
</cp:coreProperties>
</file>