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6" r:id="rId2"/>
    <p:sldId id="261" r:id="rId3"/>
    <p:sldId id="257" r:id="rId4"/>
    <p:sldId id="258" r:id="rId5"/>
    <p:sldId id="262" r:id="rId6"/>
    <p:sldId id="264" r:id="rId7"/>
    <p:sldId id="265" r:id="rId8"/>
    <p:sldId id="267" r:id="rId9"/>
    <p:sldId id="268" r:id="rId10"/>
    <p:sldId id="276" r:id="rId11"/>
    <p:sldId id="272" r:id="rId12"/>
    <p:sldId id="263" r:id="rId13"/>
    <p:sldId id="270" r:id="rId14"/>
    <p:sldId id="283" r:id="rId15"/>
    <p:sldId id="285" r:id="rId16"/>
    <p:sldId id="287" r:id="rId17"/>
    <p:sldId id="275" r:id="rId18"/>
    <p:sldId id="278" r:id="rId19"/>
    <p:sldId id="286" r:id="rId20"/>
    <p:sldId id="288" r:id="rId21"/>
    <p:sldId id="279" r:id="rId22"/>
    <p:sldId id="281"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41" autoAdjust="0"/>
    <p:restoredTop sz="94660"/>
  </p:normalViewPr>
  <p:slideViewPr>
    <p:cSldViewPr snapToGrid="0">
      <p:cViewPr varScale="1">
        <p:scale>
          <a:sx n="88" d="100"/>
          <a:sy n="88" d="100"/>
        </p:scale>
        <p:origin x="6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39A58-C8CA-46C2-997D-8DA890F9F7C1}" type="datetimeFigureOut">
              <a:rPr lang="en-US" smtClean="0"/>
              <a:t>11/2/24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60BE9-78E6-4D52-9B66-2FF41E415DFE}" type="slidenum">
              <a:rPr lang="en-US" smtClean="0"/>
              <a:t>‹#›</a:t>
            </a:fld>
            <a:endParaRPr lang="en-US"/>
          </a:p>
        </p:txBody>
      </p:sp>
    </p:spTree>
    <p:extLst>
      <p:ext uri="{BB962C8B-B14F-4D97-AF65-F5344CB8AC3E}">
        <p14:creationId xmlns:p14="http://schemas.microsoft.com/office/powerpoint/2010/main" val="405298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3ADE9D-3568-4C27-8D47-57A7CA452ACD}" type="slidenum">
              <a:rPr lang="zh-CN" altLang="en-US" smtClean="0">
                <a:solidFill>
                  <a:prstClr val="black"/>
                </a:solidFill>
                <a:latin typeface="等线" panose="020F0502020204030204"/>
              </a: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39420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solidFill>
                  <a:prstClr val="black"/>
                </a:solidFill>
                <a:latin typeface="等线" panose="020F0502020204030204"/>
              </a:rPr>
              <a:pPr/>
              <a:t>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96763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solidFill>
                  <a:prstClr val="black"/>
                </a:solidFill>
                <a:latin typeface="等线" panose="020F0502020204030204"/>
              </a:rPr>
              <a:pPr/>
              <a:t>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89783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5f391192_06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2" name="Google Shape;7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8036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solidFill>
                  <a:prstClr val="black"/>
                </a:solidFill>
                <a:latin typeface="等线" panose="020F0502020204030204"/>
              </a: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70543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a:solidFill>
                  <a:prstClr val="black"/>
                </a:solidFill>
                <a:latin typeface="等线" panose="020F0502020204030204"/>
              </a:rPr>
              <a:p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73715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5f391192_06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2" name="Google Shape;7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90833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a:solidFill>
                  <a:prstClr val="black"/>
                </a:solidFill>
                <a:latin typeface="等线" panose="020F0502020204030204"/>
              </a:rPr>
              <a:pPr/>
              <a:t>17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05082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solidFill>
                  <a:prstClr val="black"/>
                </a:solidFill>
                <a:latin typeface="等线" panose="020F0502020204030204"/>
              </a: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85482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EE3DEE-F189-4276-818F-89BD68A534A3}" type="datetimeFigureOut">
              <a:rPr lang="en-US" smtClean="0"/>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89551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E3DEE-F189-4276-818F-89BD68A534A3}" type="datetimeFigureOut">
              <a:rPr lang="en-US" smtClean="0"/>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86227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E3DEE-F189-4276-818F-89BD68A534A3}" type="datetimeFigureOut">
              <a:rPr lang="en-US" smtClean="0"/>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491019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D9D9D9"/>
        </a:solidFill>
        <a:effectLst/>
      </p:bgPr>
    </p:bg>
    <p:spTree>
      <p:nvGrpSpPr>
        <p:cNvPr id="1" name="Shape 470"/>
        <p:cNvGrpSpPr/>
        <p:nvPr/>
      </p:nvGrpSpPr>
      <p:grpSpPr>
        <a:xfrm>
          <a:off x="0" y="0"/>
          <a:ext cx="0" cy="0"/>
          <a:chOff x="0" y="0"/>
          <a:chExt cx="0" cy="0"/>
        </a:xfrm>
      </p:grpSpPr>
      <p:grpSp>
        <p:nvGrpSpPr>
          <p:cNvPr id="471" name="Google Shape;471;p9"/>
          <p:cNvGrpSpPr/>
          <p:nvPr/>
        </p:nvGrpSpPr>
        <p:grpSpPr>
          <a:xfrm>
            <a:off x="10619833" y="-101604"/>
            <a:ext cx="1368967" cy="5138864"/>
            <a:chOff x="818425" y="238125"/>
            <a:chExt cx="1395575" cy="5238750"/>
          </a:xfrm>
        </p:grpSpPr>
        <p:sp>
          <p:nvSpPr>
            <p:cNvPr id="472" name="Google Shape;472;p9"/>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3" name="Google Shape;473;p9"/>
            <p:cNvGrpSpPr/>
            <p:nvPr/>
          </p:nvGrpSpPr>
          <p:grpSpPr>
            <a:xfrm>
              <a:off x="818425" y="1334150"/>
              <a:ext cx="925100" cy="1370950"/>
              <a:chOff x="3112200" y="1334150"/>
              <a:chExt cx="925100" cy="1370950"/>
            </a:xfrm>
          </p:grpSpPr>
          <p:sp>
            <p:nvSpPr>
              <p:cNvPr id="474" name="Google Shape;474;p9"/>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9"/>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9"/>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9"/>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9"/>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9"/>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9"/>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9"/>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9"/>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9"/>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9"/>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9"/>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9"/>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9"/>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9"/>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9"/>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9"/>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9"/>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9"/>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3" name="Google Shape;493;p9"/>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4" name="Google Shape;494;p9"/>
            <p:cNvGrpSpPr/>
            <p:nvPr/>
          </p:nvGrpSpPr>
          <p:grpSpPr>
            <a:xfrm>
              <a:off x="1583150" y="1350000"/>
              <a:ext cx="216775" cy="269625"/>
              <a:chOff x="3876925" y="1350000"/>
              <a:chExt cx="216775" cy="269625"/>
            </a:xfrm>
          </p:grpSpPr>
          <p:sp>
            <p:nvSpPr>
              <p:cNvPr id="495" name="Google Shape;495;p9"/>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9"/>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9"/>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9"/>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9"/>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0" name="Google Shape;500;p9"/>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9"/>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9"/>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9"/>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9"/>
            <p:cNvGrpSpPr/>
            <p:nvPr/>
          </p:nvGrpSpPr>
          <p:grpSpPr>
            <a:xfrm>
              <a:off x="1863325" y="2900650"/>
              <a:ext cx="206200" cy="244975"/>
              <a:chOff x="4157100" y="2900650"/>
              <a:chExt cx="206200" cy="244975"/>
            </a:xfrm>
          </p:grpSpPr>
          <p:sp>
            <p:nvSpPr>
              <p:cNvPr id="505" name="Google Shape;505;p9"/>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9"/>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9"/>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8" name="Google Shape;508;p9"/>
            <p:cNvGrpSpPr/>
            <p:nvPr/>
          </p:nvGrpSpPr>
          <p:grpSpPr>
            <a:xfrm>
              <a:off x="1923250" y="773800"/>
              <a:ext cx="290750" cy="361250"/>
              <a:chOff x="4217025" y="773800"/>
              <a:chExt cx="290750" cy="361250"/>
            </a:xfrm>
          </p:grpSpPr>
          <p:sp>
            <p:nvSpPr>
              <p:cNvPr id="509" name="Google Shape;509;p9"/>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9"/>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2" name="Google Shape;512;p9"/>
            <p:cNvGrpSpPr/>
            <p:nvPr/>
          </p:nvGrpSpPr>
          <p:grpSpPr>
            <a:xfrm>
              <a:off x="959375" y="2320925"/>
              <a:ext cx="149800" cy="299575"/>
              <a:chOff x="3253150" y="2320925"/>
              <a:chExt cx="149800" cy="299575"/>
            </a:xfrm>
          </p:grpSpPr>
          <p:sp>
            <p:nvSpPr>
              <p:cNvPr id="513" name="Google Shape;513;p9"/>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9"/>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5" name="Google Shape;515;p9"/>
            <p:cNvGrpSpPr/>
            <p:nvPr/>
          </p:nvGrpSpPr>
          <p:grpSpPr>
            <a:xfrm>
              <a:off x="1193750" y="3986125"/>
              <a:ext cx="766525" cy="1452000"/>
              <a:chOff x="3487525" y="3986125"/>
              <a:chExt cx="766525" cy="1452000"/>
            </a:xfrm>
          </p:grpSpPr>
          <p:sp>
            <p:nvSpPr>
              <p:cNvPr id="516" name="Google Shape;516;p9"/>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9"/>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9"/>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9"/>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0" name="Google Shape;520;p9"/>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9"/>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9"/>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23" name="Google Shape;523;p9"/>
            <p:cNvGrpSpPr/>
            <p:nvPr/>
          </p:nvGrpSpPr>
          <p:grpSpPr>
            <a:xfrm>
              <a:off x="1216650" y="5036325"/>
              <a:ext cx="169175" cy="269650"/>
              <a:chOff x="3510425" y="5036325"/>
              <a:chExt cx="169175" cy="269650"/>
            </a:xfrm>
          </p:grpSpPr>
          <p:sp>
            <p:nvSpPr>
              <p:cNvPr id="524" name="Google Shape;524;p9"/>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9"/>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9"/>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9"/>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528" name="Google Shape;528;p9"/>
          <p:cNvGrpSpPr/>
          <p:nvPr/>
        </p:nvGrpSpPr>
        <p:grpSpPr>
          <a:xfrm rot="10800000">
            <a:off x="203199" y="1820729"/>
            <a:ext cx="1368967" cy="5138864"/>
            <a:chOff x="818425" y="238125"/>
            <a:chExt cx="1395575" cy="5238750"/>
          </a:xfrm>
        </p:grpSpPr>
        <p:sp>
          <p:nvSpPr>
            <p:cNvPr id="529" name="Google Shape;529;p9"/>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0" name="Google Shape;530;p9"/>
            <p:cNvGrpSpPr/>
            <p:nvPr/>
          </p:nvGrpSpPr>
          <p:grpSpPr>
            <a:xfrm>
              <a:off x="818425" y="1334150"/>
              <a:ext cx="925100" cy="1370950"/>
              <a:chOff x="3112200" y="1334150"/>
              <a:chExt cx="925100" cy="1370950"/>
            </a:xfrm>
          </p:grpSpPr>
          <p:sp>
            <p:nvSpPr>
              <p:cNvPr id="531" name="Google Shape;531;p9"/>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9"/>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9"/>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9"/>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9"/>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9"/>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9"/>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9"/>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9"/>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9"/>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9"/>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9"/>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9"/>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9"/>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9"/>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9"/>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50" name="Google Shape;550;p9"/>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51" name="Google Shape;551;p9"/>
            <p:cNvGrpSpPr/>
            <p:nvPr/>
          </p:nvGrpSpPr>
          <p:grpSpPr>
            <a:xfrm>
              <a:off x="1583150" y="1350000"/>
              <a:ext cx="216775" cy="269625"/>
              <a:chOff x="3876925" y="1350000"/>
              <a:chExt cx="216775" cy="269625"/>
            </a:xfrm>
          </p:grpSpPr>
          <p:sp>
            <p:nvSpPr>
              <p:cNvPr id="552" name="Google Shape;552;p9"/>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57" name="Google Shape;557;p9"/>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1" name="Google Shape;561;p9"/>
            <p:cNvGrpSpPr/>
            <p:nvPr/>
          </p:nvGrpSpPr>
          <p:grpSpPr>
            <a:xfrm>
              <a:off x="1863325" y="2900650"/>
              <a:ext cx="206200" cy="244975"/>
              <a:chOff x="4157100" y="2900650"/>
              <a:chExt cx="206200" cy="244975"/>
            </a:xfrm>
          </p:grpSpPr>
          <p:sp>
            <p:nvSpPr>
              <p:cNvPr id="562" name="Google Shape;562;p9"/>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5" name="Google Shape;565;p9"/>
            <p:cNvGrpSpPr/>
            <p:nvPr/>
          </p:nvGrpSpPr>
          <p:grpSpPr>
            <a:xfrm>
              <a:off x="1923250" y="773800"/>
              <a:ext cx="290750" cy="361250"/>
              <a:chOff x="4217025" y="773800"/>
              <a:chExt cx="290750" cy="361250"/>
            </a:xfrm>
          </p:grpSpPr>
          <p:sp>
            <p:nvSpPr>
              <p:cNvPr id="566" name="Google Shape;566;p9"/>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9" name="Google Shape;569;p9"/>
            <p:cNvGrpSpPr/>
            <p:nvPr/>
          </p:nvGrpSpPr>
          <p:grpSpPr>
            <a:xfrm>
              <a:off x="959375" y="2320925"/>
              <a:ext cx="149800" cy="299575"/>
              <a:chOff x="3253150" y="2320925"/>
              <a:chExt cx="149800" cy="299575"/>
            </a:xfrm>
          </p:grpSpPr>
          <p:sp>
            <p:nvSpPr>
              <p:cNvPr id="570" name="Google Shape;570;p9"/>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72" name="Google Shape;572;p9"/>
            <p:cNvGrpSpPr/>
            <p:nvPr/>
          </p:nvGrpSpPr>
          <p:grpSpPr>
            <a:xfrm>
              <a:off x="1193750" y="3986125"/>
              <a:ext cx="766525" cy="1452000"/>
              <a:chOff x="3487525" y="3986125"/>
              <a:chExt cx="766525" cy="1452000"/>
            </a:xfrm>
          </p:grpSpPr>
          <p:sp>
            <p:nvSpPr>
              <p:cNvPr id="573" name="Google Shape;573;p9"/>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77" name="Google Shape;577;p9"/>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0" name="Google Shape;580;p9"/>
            <p:cNvGrpSpPr/>
            <p:nvPr/>
          </p:nvGrpSpPr>
          <p:grpSpPr>
            <a:xfrm>
              <a:off x="1216650" y="5036325"/>
              <a:ext cx="169175" cy="269650"/>
              <a:chOff x="3510425" y="5036325"/>
              <a:chExt cx="169175" cy="269650"/>
            </a:xfrm>
          </p:grpSpPr>
          <p:sp>
            <p:nvSpPr>
              <p:cNvPr id="581" name="Google Shape;581;p9"/>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9"/>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9"/>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9"/>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585" name="Google Shape;585;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196144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E3DEE-F189-4276-818F-89BD68A534A3}" type="datetimeFigureOut">
              <a:rPr lang="en-US" smtClean="0"/>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304773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EE3DEE-F189-4276-818F-89BD68A534A3}" type="datetimeFigureOut">
              <a:rPr lang="en-US" smtClean="0"/>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396787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EE3DEE-F189-4276-818F-89BD68A534A3}" type="datetimeFigureOut">
              <a:rPr lang="en-US" smtClean="0"/>
              <a:t>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2754626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EE3DEE-F189-4276-818F-89BD68A534A3}" type="datetimeFigureOut">
              <a:rPr lang="en-US" smtClean="0"/>
              <a:t>11/2/24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200249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EE3DEE-F189-4276-818F-89BD68A534A3}" type="datetimeFigureOut">
              <a:rPr lang="en-US" smtClean="0"/>
              <a:t>11/2/24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650039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E3DEE-F189-4276-818F-89BD68A534A3}" type="datetimeFigureOut">
              <a:rPr lang="en-US" smtClean="0"/>
              <a:t>11/2/24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32637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E3DEE-F189-4276-818F-89BD68A534A3}" type="datetimeFigureOut">
              <a:rPr lang="en-US" smtClean="0"/>
              <a:t>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216425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E3DEE-F189-4276-818F-89BD68A534A3}" type="datetimeFigureOut">
              <a:rPr lang="en-US" smtClean="0"/>
              <a:t>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29342-00C5-4F65-9840-187C6797796C}" type="slidenum">
              <a:rPr lang="en-US" smtClean="0"/>
              <a:t>‹#›</a:t>
            </a:fld>
            <a:endParaRPr lang="en-US"/>
          </a:p>
        </p:txBody>
      </p:sp>
    </p:spTree>
    <p:extLst>
      <p:ext uri="{BB962C8B-B14F-4D97-AF65-F5344CB8AC3E}">
        <p14:creationId xmlns:p14="http://schemas.microsoft.com/office/powerpoint/2010/main" val="4137900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E3DEE-F189-4276-818F-89BD68A534A3}" type="datetimeFigureOut">
              <a:rPr lang="en-US" smtClean="0"/>
              <a:t>11/2/24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29342-00C5-4F65-9840-187C6797796C}" type="slidenum">
              <a:rPr lang="en-US" smtClean="0"/>
              <a:t>‹#›</a:t>
            </a:fld>
            <a:endParaRPr lang="en-US"/>
          </a:p>
        </p:txBody>
      </p:sp>
    </p:spTree>
    <p:extLst>
      <p:ext uri="{BB962C8B-B14F-4D97-AF65-F5344CB8AC3E}">
        <p14:creationId xmlns:p14="http://schemas.microsoft.com/office/powerpoint/2010/main" val="2251089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40.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05323915"/>
              </p:ext>
            </p:extLst>
          </p:nvPr>
        </p:nvGraphicFramePr>
        <p:xfrm>
          <a:off x="163773" y="150127"/>
          <a:ext cx="11682484" cy="3596640"/>
        </p:xfrm>
        <a:graphic>
          <a:graphicData uri="http://schemas.openxmlformats.org/drawingml/2006/table">
            <a:tbl>
              <a:tblPr firstRow="1" bandRow="1">
                <a:tableStyleId>{0505E3EF-67EA-436B-97B2-0124C06EBD24}</a:tableStyleId>
              </a:tblPr>
              <a:tblGrid>
                <a:gridCol w="3287462">
                  <a:extLst>
                    <a:ext uri="{9D8B030D-6E8A-4147-A177-3AD203B41FA5}">
                      <a16:colId xmlns:a16="http://schemas.microsoft.com/office/drawing/2014/main" val="20000"/>
                    </a:ext>
                  </a:extLst>
                </a:gridCol>
                <a:gridCol w="2652545">
                  <a:extLst>
                    <a:ext uri="{9D8B030D-6E8A-4147-A177-3AD203B41FA5}">
                      <a16:colId xmlns:a16="http://schemas.microsoft.com/office/drawing/2014/main" val="20001"/>
                    </a:ext>
                  </a:extLst>
                </a:gridCol>
                <a:gridCol w="1848315">
                  <a:extLst>
                    <a:ext uri="{9D8B030D-6E8A-4147-A177-3AD203B41FA5}">
                      <a16:colId xmlns:a16="http://schemas.microsoft.com/office/drawing/2014/main" val="20002"/>
                    </a:ext>
                  </a:extLst>
                </a:gridCol>
                <a:gridCol w="1876535">
                  <a:extLst>
                    <a:ext uri="{9D8B030D-6E8A-4147-A177-3AD203B41FA5}">
                      <a16:colId xmlns:a16="http://schemas.microsoft.com/office/drawing/2014/main" val="20003"/>
                    </a:ext>
                  </a:extLst>
                </a:gridCol>
                <a:gridCol w="2017627">
                  <a:extLst>
                    <a:ext uri="{9D8B030D-6E8A-4147-A177-3AD203B41FA5}">
                      <a16:colId xmlns:a16="http://schemas.microsoft.com/office/drawing/2014/main" val="20004"/>
                    </a:ext>
                  </a:extLst>
                </a:gridCol>
              </a:tblGrid>
              <a:tr h="928046">
                <a:tc>
                  <a:txBody>
                    <a:bodyPr/>
                    <a:lstStyle/>
                    <a:p>
                      <a:pPr algn="ctr"/>
                      <a:r>
                        <a:rPr lang="en-US" sz="4000" dirty="0" err="1">
                          <a:latin typeface="Times New Roman" panose="02020603050405020304" pitchFamily="18" charset="0"/>
                          <a:cs typeface="Times New Roman" panose="02020603050405020304" pitchFamily="18" charset="0"/>
                        </a:rPr>
                        <a:t>Tế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bào</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err="1">
                          <a:latin typeface="Times New Roman" panose="02020603050405020304" pitchFamily="18" charset="0"/>
                          <a:cs typeface="Times New Roman" panose="02020603050405020304" pitchFamily="18" charset="0"/>
                        </a:rPr>
                        <a:t>Vật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chất</a:t>
                      </a:r>
                      <a:r>
                        <a:rPr lang="en-US" sz="4000" baseline="0" dirty="0">
                          <a:latin typeface="Times New Roman" panose="02020603050405020304" pitchFamily="18" charset="0"/>
                          <a:cs typeface="Times New Roman" panose="02020603050405020304" pitchFamily="18" charset="0"/>
                        </a:rPr>
                        <a:t> di </a:t>
                      </a:r>
                      <a:r>
                        <a:rPr lang="en-US" sz="4000" baseline="0" dirty="0" err="1">
                          <a:latin typeface="Times New Roman" panose="02020603050405020304" pitchFamily="18" charset="0"/>
                          <a:cs typeface="Times New Roman" panose="02020603050405020304" pitchFamily="18" charset="0"/>
                        </a:rPr>
                        <a:t>truyền</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err="1">
                          <a:latin typeface="Times New Roman" panose="02020603050405020304" pitchFamily="18" charset="0"/>
                          <a:cs typeface="Times New Roman" panose="02020603050405020304" pitchFamily="18" charset="0"/>
                        </a:rPr>
                        <a:t>Màng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nhân</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err="1">
                          <a:latin typeface="Times New Roman" panose="02020603050405020304" pitchFamily="18" charset="0"/>
                          <a:cs typeface="Times New Roman" panose="02020603050405020304" pitchFamily="18" charset="0"/>
                        </a:rPr>
                        <a:t>Lục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lạp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err="1">
                          <a:latin typeface="Times New Roman" panose="02020603050405020304" pitchFamily="18" charset="0"/>
                          <a:cs typeface="Times New Roman" panose="02020603050405020304" pitchFamily="18" charset="0"/>
                        </a:rPr>
                        <a:t>Thành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tế</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bào</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62643">
                <a:tc>
                  <a:txBody>
                    <a:bodyPr/>
                    <a:lstStyle/>
                    <a:p>
                      <a:pPr algn="ctr"/>
                      <a:r>
                        <a:rPr lang="en-US" sz="4400" dirty="0">
                          <a:latin typeface="Times New Roman" panose="02020603050405020304" pitchFamily="18" charset="0"/>
                          <a:cs typeface="Times New Roman" panose="02020603050405020304" pitchFamily="18" charset="0"/>
                        </a:rPr>
                        <a:t> (1)</a:t>
                      </a:r>
                    </a:p>
                  </a:txBody>
                  <a:tcPr/>
                </a:tc>
                <a:tc>
                  <a:txBody>
                    <a:bodyPr/>
                    <a:lstStyle/>
                    <a:p>
                      <a:pPr algn="ctr"/>
                      <a:r>
                        <a:rPr lang="en-US" sz="4400" dirty="0" err="1">
                          <a:latin typeface="Times New Roman" panose="02020603050405020304" pitchFamily="18" charset="0"/>
                          <a:cs typeface="Times New Roman" panose="02020603050405020304" pitchFamily="18" charset="0"/>
                        </a:rPr>
                        <a:t>có</a:t>
                      </a:r>
                      <a:endParaRPr lang="en-US" sz="4400" dirty="0">
                        <a:latin typeface="Times New Roman" panose="02020603050405020304" pitchFamily="18" charset="0"/>
                        <a:cs typeface="Times New Roman" panose="02020603050405020304" pitchFamily="18" charset="0"/>
                      </a:endParaRPr>
                    </a:p>
                  </a:txBody>
                  <a:tcPr/>
                </a:tc>
                <a:tc>
                  <a:txBody>
                    <a:bodyPr/>
                    <a:lstStyle/>
                    <a:p>
                      <a:pPr algn="ctr"/>
                      <a:r>
                        <a:rPr lang="en-US" sz="4400" dirty="0" err="1">
                          <a:latin typeface="Times New Roman" panose="02020603050405020304" pitchFamily="18" charset="0"/>
                          <a:cs typeface="Times New Roman" panose="02020603050405020304" pitchFamily="18" charset="0"/>
                        </a:rPr>
                        <a:t>không</a:t>
                      </a:r>
                      <a:endParaRPr lang="en-US" sz="4400" dirty="0">
                        <a:latin typeface="Times New Roman" panose="02020603050405020304" pitchFamily="18" charset="0"/>
                        <a:cs typeface="Times New Roman" panose="02020603050405020304" pitchFamily="18" charset="0"/>
                      </a:endParaRPr>
                    </a:p>
                  </a:txBody>
                  <a:tcPr/>
                </a:tc>
                <a:tc>
                  <a:txBody>
                    <a:bodyPr/>
                    <a:lstStyle/>
                    <a:p>
                      <a:pPr algn="ctr"/>
                      <a:r>
                        <a:rPr lang="en-US" sz="4400" dirty="0" err="1">
                          <a:latin typeface="Times New Roman" panose="02020603050405020304" pitchFamily="18" charset="0"/>
                          <a:cs typeface="Times New Roman" panose="02020603050405020304" pitchFamily="18" charset="0"/>
                        </a:rPr>
                        <a:t>không</a:t>
                      </a:r>
                      <a:endParaRPr lang="en-US" sz="4400" dirty="0">
                        <a:latin typeface="Times New Roman" panose="02020603050405020304" pitchFamily="18" charset="0"/>
                        <a:cs typeface="Times New Roman" panose="02020603050405020304" pitchFamily="18" charset="0"/>
                      </a:endParaRPr>
                    </a:p>
                  </a:txBody>
                  <a:tcPr/>
                </a:tc>
                <a:tc>
                  <a:txBody>
                    <a:bodyPr/>
                    <a:lstStyle/>
                    <a:p>
                      <a:pPr algn="ctr"/>
                      <a:r>
                        <a:rPr lang="en-US" sz="4400" dirty="0" err="1">
                          <a:latin typeface="Times New Roman" panose="02020603050405020304" pitchFamily="18" charset="0"/>
                          <a:cs typeface="Times New Roman" panose="02020603050405020304" pitchFamily="18" charset="0"/>
                        </a:rPr>
                        <a:t>không</a:t>
                      </a:r>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462643">
                <a:tc>
                  <a:txBody>
                    <a:bodyPr/>
                    <a:lstStyle/>
                    <a:p>
                      <a:pPr algn="ctr"/>
                      <a:r>
                        <a:rPr lang="en-US" sz="4400" dirty="0">
                          <a:latin typeface="Times New Roman" panose="02020603050405020304" pitchFamily="18" charset="0"/>
                          <a:cs typeface="Times New Roman" panose="02020603050405020304" pitchFamily="18" charset="0"/>
                        </a:rPr>
                        <a:t>(2)</a:t>
                      </a:r>
                    </a:p>
                  </a:txBody>
                  <a:tcPr/>
                </a:tc>
                <a:tc>
                  <a:txBody>
                    <a:bodyPr/>
                    <a:lstStyle/>
                    <a:p>
                      <a:pPr algn="ctr"/>
                      <a:r>
                        <a:rPr lang="en-US" sz="4400" dirty="0" err="1">
                          <a:latin typeface="Times New Roman" panose="02020603050405020304" pitchFamily="18" charset="0"/>
                          <a:cs typeface="Times New Roman" panose="02020603050405020304" pitchFamily="18" charset="0"/>
                        </a:rPr>
                        <a:t>có</a:t>
                      </a:r>
                      <a:endParaRPr lang="en-US" sz="4400" dirty="0">
                        <a:latin typeface="Times New Roman" panose="02020603050405020304" pitchFamily="18" charset="0"/>
                        <a:cs typeface="Times New Roman" panose="02020603050405020304" pitchFamily="18" charset="0"/>
                      </a:endParaRPr>
                    </a:p>
                  </a:txBody>
                  <a:tcPr/>
                </a:tc>
                <a:tc>
                  <a:txBody>
                    <a:bodyPr/>
                    <a:lstStyle/>
                    <a:p>
                      <a:pPr algn="ctr"/>
                      <a:r>
                        <a:rPr lang="en-US" sz="4400" dirty="0" err="1">
                          <a:latin typeface="Times New Roman" panose="02020603050405020304" pitchFamily="18" charset="0"/>
                          <a:cs typeface="Times New Roman" panose="02020603050405020304" pitchFamily="18" charset="0"/>
                        </a:rPr>
                        <a:t>có</a:t>
                      </a:r>
                      <a:endParaRPr lang="en-US" sz="4400" dirty="0">
                        <a:latin typeface="Times New Roman" panose="02020603050405020304" pitchFamily="18" charset="0"/>
                        <a:cs typeface="Times New Roman" panose="02020603050405020304" pitchFamily="18" charset="0"/>
                      </a:endParaRPr>
                    </a:p>
                  </a:txBody>
                  <a:tcPr/>
                </a:tc>
                <a:tc>
                  <a:txBody>
                    <a:bodyPr/>
                    <a:lstStyle/>
                    <a:p>
                      <a:pPr algn="ctr"/>
                      <a:r>
                        <a:rPr lang="en-US" sz="4400" dirty="0" err="1">
                          <a:latin typeface="Times New Roman" panose="02020603050405020304" pitchFamily="18" charset="0"/>
                          <a:cs typeface="Times New Roman" panose="02020603050405020304" pitchFamily="18" charset="0"/>
                        </a:rPr>
                        <a:t>không</a:t>
                      </a:r>
                      <a:endParaRPr lang="en-US" sz="4400" dirty="0">
                        <a:latin typeface="Times New Roman" panose="02020603050405020304" pitchFamily="18" charset="0"/>
                        <a:cs typeface="Times New Roman" panose="02020603050405020304" pitchFamily="18" charset="0"/>
                      </a:endParaRPr>
                    </a:p>
                  </a:txBody>
                  <a:tcPr/>
                </a:tc>
                <a:tc>
                  <a:txBody>
                    <a:bodyPr/>
                    <a:lstStyle/>
                    <a:p>
                      <a:pPr algn="ctr"/>
                      <a:r>
                        <a:rPr lang="en-US" sz="4400" dirty="0" err="1">
                          <a:latin typeface="Times New Roman" panose="02020603050405020304" pitchFamily="18" charset="0"/>
                          <a:cs typeface="Times New Roman" panose="02020603050405020304" pitchFamily="18" charset="0"/>
                        </a:rPr>
                        <a:t>không</a:t>
                      </a:r>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462643">
                <a:tc>
                  <a:txBody>
                    <a:bodyPr/>
                    <a:lstStyle/>
                    <a:p>
                      <a:pPr algn="ctr"/>
                      <a:r>
                        <a:rPr lang="en-US" sz="4400" dirty="0">
                          <a:latin typeface="Times New Roman" panose="02020603050405020304" pitchFamily="18" charset="0"/>
                          <a:cs typeface="Times New Roman" panose="02020603050405020304" pitchFamily="18" charset="0"/>
                        </a:rPr>
                        <a:t>(3)</a:t>
                      </a:r>
                    </a:p>
                  </a:txBody>
                  <a:tcPr/>
                </a:tc>
                <a:tc>
                  <a:txBody>
                    <a:bodyPr/>
                    <a:lstStyle/>
                    <a:p>
                      <a:pPr algn="ctr"/>
                      <a:r>
                        <a:rPr lang="en-US" sz="4400" dirty="0" err="1">
                          <a:latin typeface="Times New Roman" panose="02020603050405020304" pitchFamily="18" charset="0"/>
                          <a:cs typeface="Times New Roman" panose="02020603050405020304" pitchFamily="18" charset="0"/>
                        </a:rPr>
                        <a:t>có</a:t>
                      </a:r>
                      <a:endParaRPr lang="en-US" sz="4400" dirty="0">
                        <a:latin typeface="Times New Roman" panose="02020603050405020304" pitchFamily="18" charset="0"/>
                        <a:cs typeface="Times New Roman" panose="02020603050405020304" pitchFamily="18" charset="0"/>
                      </a:endParaRPr>
                    </a:p>
                  </a:txBody>
                  <a:tcPr/>
                </a:tc>
                <a:tc>
                  <a:txBody>
                    <a:bodyPr/>
                    <a:lstStyle/>
                    <a:p>
                      <a:pPr algn="ctr"/>
                      <a:r>
                        <a:rPr lang="en-US" sz="4400" dirty="0" err="1">
                          <a:latin typeface="Times New Roman" panose="02020603050405020304" pitchFamily="18" charset="0"/>
                          <a:cs typeface="Times New Roman" panose="02020603050405020304" pitchFamily="18" charset="0"/>
                        </a:rPr>
                        <a:t>có</a:t>
                      </a:r>
                      <a:endParaRPr lang="en-US" sz="4400" dirty="0">
                        <a:latin typeface="Times New Roman" panose="02020603050405020304" pitchFamily="18" charset="0"/>
                        <a:cs typeface="Times New Roman" panose="02020603050405020304" pitchFamily="18" charset="0"/>
                      </a:endParaRPr>
                    </a:p>
                  </a:txBody>
                  <a:tcPr/>
                </a:tc>
                <a:tc>
                  <a:txBody>
                    <a:bodyPr/>
                    <a:lstStyle/>
                    <a:p>
                      <a:pPr algn="ctr"/>
                      <a:r>
                        <a:rPr lang="en-US" sz="4400" dirty="0" err="1">
                          <a:latin typeface="Times New Roman" panose="02020603050405020304" pitchFamily="18" charset="0"/>
                          <a:cs typeface="Times New Roman" panose="02020603050405020304" pitchFamily="18" charset="0"/>
                        </a:rPr>
                        <a:t>có</a:t>
                      </a:r>
                      <a:endParaRPr lang="en-US" sz="4400" dirty="0">
                        <a:latin typeface="Times New Roman" panose="02020603050405020304" pitchFamily="18" charset="0"/>
                        <a:cs typeface="Times New Roman" panose="02020603050405020304" pitchFamily="18" charset="0"/>
                      </a:endParaRPr>
                    </a:p>
                  </a:txBody>
                  <a:tcPr/>
                </a:tc>
                <a:tc>
                  <a:txBody>
                    <a:bodyPr/>
                    <a:lstStyle/>
                    <a:p>
                      <a:pPr algn="ctr"/>
                      <a:r>
                        <a:rPr lang="en-US" sz="4400" dirty="0" err="1">
                          <a:latin typeface="Times New Roman" panose="02020603050405020304" pitchFamily="18" charset="0"/>
                          <a:cs typeface="Times New Roman" panose="02020603050405020304" pitchFamily="18" charset="0"/>
                        </a:rPr>
                        <a:t>có</a:t>
                      </a:r>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709683" y="3841790"/>
            <a:ext cx="10945505" cy="3016210"/>
          </a:xfrm>
          <a:prstGeom prst="rect">
            <a:avLst/>
          </a:prstGeom>
          <a:noFill/>
        </p:spPr>
        <p:txBody>
          <a:bodyPr wrap="square" rtlCol="0">
            <a:spAutoFit/>
          </a:bodyPr>
          <a:lstStyle/>
          <a:p>
            <a:r>
              <a:rPr lang="en-US" sz="3800" dirty="0" err="1">
                <a:latin typeface="Times New Roman" panose="02020603050405020304" pitchFamily="18" charset="0"/>
                <a:cs typeface="Times New Roman" panose="02020603050405020304" pitchFamily="18" charset="0"/>
              </a:rPr>
              <a:t>Trong</a:t>
            </a:r>
            <a:r>
              <a:rPr lang="en-US" sz="3800" dirty="0">
                <a:latin typeface="Times New Roman" panose="02020603050405020304" pitchFamily="18" charset="0"/>
                <a:cs typeface="Times New Roman" panose="02020603050405020304" pitchFamily="18" charset="0"/>
              </a:rPr>
              <a:t> 3 </a:t>
            </a: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này</a:t>
            </a:r>
            <a:r>
              <a:rPr lang="en-US" sz="3800" dirty="0">
                <a:latin typeface="Times New Roman" panose="02020603050405020304" pitchFamily="18" charset="0"/>
                <a:cs typeface="Times New Roman" panose="02020603050405020304" pitchFamily="18" charset="0"/>
              </a:rPr>
              <a:t>:</a:t>
            </a:r>
          </a:p>
          <a:p>
            <a:pPr marL="742950" indent="-742950">
              <a:buAutoNum type="alphaLcPeriod"/>
            </a:pP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sơ</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thực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sao</a:t>
            </a:r>
            <a:r>
              <a:rPr lang="en-US" sz="3800" dirty="0">
                <a:latin typeface="Times New Roman" panose="02020603050405020304" pitchFamily="18" charset="0"/>
                <a:cs typeface="Times New Roman" panose="02020603050405020304" pitchFamily="18" charset="0"/>
              </a:rPr>
              <a:t>?</a:t>
            </a:r>
          </a:p>
          <a:p>
            <a:pPr marL="742950" indent="-742950">
              <a:buFontTx/>
              <a:buAutoNum type="alphaLcPeriod"/>
            </a:pP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động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vật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thực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vật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sao</a:t>
            </a:r>
            <a:r>
              <a:rPr lang="en-US" sz="3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232012" y="1540278"/>
            <a:ext cx="3070746" cy="646331"/>
          </a:xfrm>
          <a:prstGeom prst="rect">
            <a:avLst/>
          </a:prstGeom>
          <a:solidFill>
            <a:schemeClr val="accent4">
              <a:lumMod val="40000"/>
              <a:lumOff val="60000"/>
            </a:schemeClr>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32012" y="2316593"/>
            <a:ext cx="3166281" cy="646331"/>
          </a:xfrm>
          <a:prstGeom prst="rect">
            <a:avLst/>
          </a:prstGeom>
          <a:solidFill>
            <a:schemeClr val="accent4">
              <a:lumMod val="40000"/>
              <a:lumOff val="60000"/>
            </a:schemeClr>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32011" y="3065475"/>
            <a:ext cx="3166281" cy="646331"/>
          </a:xfrm>
          <a:prstGeom prst="rect">
            <a:avLst/>
          </a:prstGeom>
          <a:solidFill>
            <a:schemeClr val="accent4">
              <a:lumMod val="40000"/>
              <a:lumOff val="60000"/>
            </a:schemeClr>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29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descr="Амёба обыкновенная - 3D-сцены - Цифровое образование и обучение Мozai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60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491806" y="1283255"/>
            <a:ext cx="10986276" cy="6238475"/>
            <a:chOff x="4628993" y="2131575"/>
            <a:chExt cx="5461186" cy="5636693"/>
          </a:xfrm>
        </p:grpSpPr>
        <p:pic>
          <p:nvPicPr>
            <p:cNvPr id="19458" name="Picture 2" descr="Trùng roi xanh - Cảnh 3D - Giáo dục và học tập kỹ thuật số Mozai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2555" y="4620078"/>
              <a:ext cx="1685680" cy="18745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stretch>
              <a:fillRect/>
            </a:stretch>
          </p:blipFill>
          <p:spPr>
            <a:xfrm>
              <a:off x="4642555" y="2131575"/>
              <a:ext cx="1715732" cy="1770099"/>
            </a:xfrm>
            <a:prstGeom prst="rect">
              <a:avLst/>
            </a:prstGeom>
          </p:spPr>
        </p:pic>
        <p:sp>
          <p:nvSpPr>
            <p:cNvPr id="19" name="TextBox 18"/>
            <p:cNvSpPr txBox="1"/>
            <p:nvPr/>
          </p:nvSpPr>
          <p:spPr>
            <a:xfrm>
              <a:off x="4642931" y="6567939"/>
              <a:ext cx="1712259" cy="120032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Trùng roi</a:t>
              </a:r>
            </a:p>
          </p:txBody>
        </p:sp>
        <p:sp>
          <p:nvSpPr>
            <p:cNvPr id="80" name="TextBox 79"/>
            <p:cNvSpPr txBox="1"/>
            <p:nvPr/>
          </p:nvSpPr>
          <p:spPr>
            <a:xfrm>
              <a:off x="4628993" y="3895387"/>
              <a:ext cx="1712259" cy="120032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Trùng amid</a:t>
              </a:r>
            </a:p>
          </p:txBody>
        </p:sp>
        <p:pic>
          <p:nvPicPr>
            <p:cNvPr id="19462" name="Picture 6" descr="Phát hiện thuốc mới điều trị ký sinh trùng sốt rét “thể ng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680" y="2186682"/>
              <a:ext cx="1463512" cy="1714993"/>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6557974" y="3826156"/>
              <a:ext cx="1712259" cy="120032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Trùng sốt rét</a:t>
              </a:r>
            </a:p>
          </p:txBody>
        </p:sp>
        <p:pic>
          <p:nvPicPr>
            <p:cNvPr id="19466" name="Picture 10" descr="Hình thái của trực khuẩn lao | Vinm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993" y="2131575"/>
              <a:ext cx="1641186" cy="1704459"/>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8668140" y="3882175"/>
              <a:ext cx="1262241" cy="583984"/>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Vi khuẩn lao</a:t>
              </a:r>
            </a:p>
          </p:txBody>
        </p:sp>
        <p:pic>
          <p:nvPicPr>
            <p:cNvPr id="19468" name="Picture 12" descr="Đặc điểm của vi khuẩn than | Vinmec"/>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324" b="11523"/>
            <a:stretch/>
          </p:blipFill>
          <p:spPr bwMode="auto">
            <a:xfrm>
              <a:off x="6743680" y="4620078"/>
              <a:ext cx="1463512" cy="182836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6794429" y="6567939"/>
              <a:ext cx="1412763" cy="583984"/>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Vi khuẩn than</a:t>
              </a:r>
            </a:p>
          </p:txBody>
        </p:sp>
        <p:pic>
          <p:nvPicPr>
            <p:cNvPr id="19470" name="Picture 14" descr="Vi khuẩn lam và những điều bạn chưa biết về loài tảo lục lam nà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2701"/>
            <a:stretch/>
          </p:blipFill>
          <p:spPr bwMode="auto">
            <a:xfrm>
              <a:off x="8448993" y="4620078"/>
              <a:ext cx="1641186" cy="1828368"/>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8508343" y="6494586"/>
              <a:ext cx="1581836" cy="583984"/>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Vi khuẩn lam</a:t>
              </a:r>
            </a:p>
          </p:txBody>
        </p:sp>
      </p:grpSp>
      <p:sp>
        <p:nvSpPr>
          <p:cNvPr id="41" name="TextBox 40"/>
          <p:cNvSpPr txBox="1"/>
          <p:nvPr/>
        </p:nvSpPr>
        <p:spPr>
          <a:xfrm>
            <a:off x="519907" y="82926"/>
            <a:ext cx="11305887" cy="1200329"/>
          </a:xfrm>
          <a:prstGeom prst="rect">
            <a:avLst/>
          </a:prstGeom>
          <a:noFill/>
        </p:spPr>
        <p:txBody>
          <a:bodyPr wrap="square" rtlCol="0">
            <a:spAutoFit/>
          </a:bodyPr>
          <a:lstStyle/>
          <a:p>
            <a:pPr algn="just"/>
            <a:r>
              <a:rPr lang="vi-VN" sz="3600" dirty="0">
                <a:solidFill>
                  <a:srgbClr val="0045D0"/>
                </a:solidFill>
                <a:latin typeface="Times New Roman" panose="02020603050405020304" pitchFamily="18" charset="0"/>
                <a:cs typeface="Times New Roman" panose="02020603050405020304" pitchFamily="18" charset="0"/>
              </a:rPr>
              <a:t>Em hãy kể tên một số cơ thể sinh vật mà em không nhìn thấy được bằng mắt thường.</a:t>
            </a:r>
          </a:p>
        </p:txBody>
      </p:sp>
    </p:spTree>
    <p:extLst>
      <p:ext uri="{BB962C8B-B14F-4D97-AF65-F5344CB8AC3E}">
        <p14:creationId xmlns:p14="http://schemas.microsoft.com/office/powerpoint/2010/main" val="3522643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5636" y="371191"/>
            <a:ext cx="10565393" cy="1772793"/>
          </a:xfrm>
          <a:prstGeom prst="rect">
            <a:avLst/>
          </a:prstGeom>
          <a:noFill/>
        </p:spPr>
        <p:txBody>
          <a:bodyPr wrap="square" rtlCol="0">
            <a:spAutoFit/>
          </a:bodyPr>
          <a:lstStyle/>
          <a:p>
            <a:pPr algn="just">
              <a:lnSpc>
                <a:spcPct val="130000"/>
              </a:lnSpc>
            </a:pPr>
            <a:r>
              <a:rPr lang="vi-VN" sz="2400" b="1" dirty="0">
                <a:solidFill>
                  <a:srgbClr val="FF0000"/>
                </a:solidFill>
                <a:latin typeface="Arial" panose="020B0604020202020204" pitchFamily="34" charset="0"/>
                <a:cs typeface="Arial" panose="020B0604020202020204" pitchFamily="34" charset="0"/>
              </a:rPr>
              <a:t>Tìm hiểu thêm</a:t>
            </a:r>
          </a:p>
          <a:p>
            <a:pPr lvl="1" algn="just">
              <a:lnSpc>
                <a:spcPct val="130000"/>
              </a:lnSpc>
            </a:pPr>
            <a:r>
              <a:rPr lang="vi-VN" sz="2000" dirty="0">
                <a:latin typeface="Arial" panose="020B0604020202020204" pitchFamily="34" charset="0"/>
                <a:cs typeface="Arial" panose="020B0604020202020204" pitchFamily="34" charset="0"/>
              </a:rPr>
              <a:t>Trùng giày là sinh vật đơn bào sống phổ biến. Cơ thể của trùng giày tuy chỉ là một tế bào nhưng thực hiện đầy đủ các hoạt động sống của một sinh vật</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Hãy tìm hiểu trùng giày thực hiện các hoạt động sống như thế nào.</a:t>
            </a:r>
          </a:p>
        </p:txBody>
      </p:sp>
      <p:pic>
        <p:nvPicPr>
          <p:cNvPr id="1026" name="Picture 2" descr="13. Từ tế bào đến cơ thể - Hoc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417" y="2263366"/>
            <a:ext cx="6531899" cy="3983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74480" y="6246891"/>
            <a:ext cx="5513560" cy="369332"/>
          </a:xfrm>
          <a:prstGeom prst="rect">
            <a:avLst/>
          </a:prstGeom>
          <a:noFill/>
        </p:spPr>
        <p:txBody>
          <a:bodyPr wrap="square" rtlCol="0">
            <a:spAutoFit/>
          </a:bodyPr>
          <a:lstStyle/>
          <a:p>
            <a:pPr algn="ctr"/>
            <a:r>
              <a:rPr lang="vi-VN" dirty="0">
                <a:solidFill>
                  <a:srgbClr val="002060"/>
                </a:solidFill>
                <a:latin typeface="Arial" panose="020B0604020202020204" pitchFamily="34" charset="0"/>
                <a:cs typeface="Arial" panose="020B0604020202020204" pitchFamily="34" charset="0"/>
              </a:rPr>
              <a:t>Sơ đồ mô tả một số hoạt động sống của trùng giày</a:t>
            </a:r>
          </a:p>
        </p:txBody>
      </p:sp>
      <p:pic>
        <p:nvPicPr>
          <p:cNvPr id="5" name="Picture 4"/>
          <p:cNvPicPr>
            <a:picLocks noChangeAspect="1"/>
          </p:cNvPicPr>
          <p:nvPr/>
        </p:nvPicPr>
        <p:blipFill>
          <a:blip r:embed="rId3"/>
          <a:stretch>
            <a:fillRect/>
          </a:stretch>
        </p:blipFill>
        <p:spPr>
          <a:xfrm>
            <a:off x="7878636" y="3331958"/>
            <a:ext cx="3876675" cy="2457450"/>
          </a:xfrm>
          <a:prstGeom prst="rect">
            <a:avLst/>
          </a:prstGeom>
        </p:spPr>
      </p:pic>
      <p:sp>
        <p:nvSpPr>
          <p:cNvPr id="7" name="TextBox 6"/>
          <p:cNvSpPr txBox="1"/>
          <p:nvPr/>
        </p:nvSpPr>
        <p:spPr>
          <a:xfrm>
            <a:off x="7060193" y="6246891"/>
            <a:ext cx="5513560" cy="369332"/>
          </a:xfrm>
          <a:prstGeom prst="rect">
            <a:avLst/>
          </a:prstGeom>
          <a:noFill/>
        </p:spPr>
        <p:txBody>
          <a:bodyPr wrap="square" rtlCol="0">
            <a:spAutoFit/>
          </a:bodyPr>
          <a:lstStyle/>
          <a:p>
            <a:pPr algn="ctr"/>
            <a:r>
              <a:rPr lang="vi-VN" dirty="0">
                <a:solidFill>
                  <a:srgbClr val="002060"/>
                </a:solidFill>
                <a:latin typeface="Arial" panose="020B0604020202020204" pitchFamily="34" charset="0"/>
                <a:cs typeface="Arial" panose="020B0604020202020204" pitchFamily="34" charset="0"/>
              </a:rPr>
              <a:t>Sơ đồ mô tả sự sinh sản của trùng giày</a:t>
            </a:r>
          </a:p>
        </p:txBody>
      </p:sp>
    </p:spTree>
    <p:extLst>
      <p:ext uri="{BB962C8B-B14F-4D97-AF65-F5344CB8AC3E}">
        <p14:creationId xmlns:p14="http://schemas.microsoft.com/office/powerpoint/2010/main" val="2416202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矩形: 圆角 5">
            <a:extLst>
              <a:ext uri="{FF2B5EF4-FFF2-40B4-BE49-F238E27FC236}">
                <a16:creationId xmlns:a16="http://schemas.microsoft.com/office/drawing/2014/main" id="{16C44810-A3B4-4FEF-A33B-641A81552BA5}"/>
              </a:ext>
            </a:extLst>
          </p:cNvPr>
          <p:cNvSpPr/>
          <p:nvPr/>
        </p:nvSpPr>
        <p:spPr>
          <a:xfrm>
            <a:off x="648930" y="1275301"/>
            <a:ext cx="10891580" cy="3258293"/>
          </a:xfrm>
          <a:prstGeom prst="roundRect">
            <a:avLst>
              <a:gd name="adj" fmla="val 0"/>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rgbClr val="FFFFFF"/>
              </a:solidFill>
              <a:latin typeface="Times New Roman" panose="02020603050405020304" pitchFamily="18" charset="0"/>
              <a:cs typeface="Times New Roman" panose="02020603050405020304" pitchFamily="18" charset="0"/>
            </a:endParaRPr>
          </a:p>
        </p:txBody>
      </p:sp>
      <p:sp useBgFill="1">
        <p:nvSpPr>
          <p:cNvPr id="5" name="矩形 4">
            <a:extLst>
              <a:ext uri="{FF2B5EF4-FFF2-40B4-BE49-F238E27FC236}">
                <a16:creationId xmlns:a16="http://schemas.microsoft.com/office/drawing/2014/main" id="{BB06BCEF-3B2A-418C-A19B-313DD1DC0E92}"/>
              </a:ext>
            </a:extLst>
          </p:cNvPr>
          <p:cNvSpPr/>
          <p:nvPr/>
        </p:nvSpPr>
        <p:spPr>
          <a:xfrm>
            <a:off x="1406257" y="90767"/>
            <a:ext cx="6056023" cy="1015663"/>
          </a:xfrm>
          <a:prstGeom prst="rect">
            <a:avLst/>
          </a:prstGeom>
        </p:spPr>
        <p:txBody>
          <a:bodyPr wrap="square">
            <a:spAutoFit/>
          </a:bodyPr>
          <a:lstStyle/>
          <a:p>
            <a:pPr algn="ctr"/>
            <a:r>
              <a:rPr lang="en-US" altLang="zh-CN" sz="6000" b="1" dirty="0">
                <a:solidFill>
                  <a:srgbClr val="0045D0"/>
                </a:solidFill>
                <a:latin typeface="Times New Roman" panose="02020603050405020304" pitchFamily="18" charset="0"/>
                <a:ea typeface="方正楷体繁体" panose="03000509000000000000" pitchFamily="65" charset="-122"/>
                <a:cs typeface="Times New Roman" panose="02020603050405020304" pitchFamily="18" charset="0"/>
              </a:rPr>
              <a:t>I. </a:t>
            </a:r>
            <a:r>
              <a:rPr lang="vi-VN" altLang="zh-CN" sz="6000" b="1" dirty="0">
                <a:solidFill>
                  <a:srgbClr val="0045D0"/>
                </a:solidFill>
                <a:latin typeface="Times New Roman" panose="02020603050405020304" pitchFamily="18" charset="0"/>
                <a:ea typeface="方正楷体繁体" panose="03000509000000000000" pitchFamily="65" charset="-122"/>
                <a:cs typeface="Times New Roman" panose="02020603050405020304" pitchFamily="18" charset="0"/>
              </a:rPr>
              <a:t>Cơ thể đơn bào</a:t>
            </a:r>
          </a:p>
        </p:txBody>
      </p:sp>
      <p:sp>
        <p:nvSpPr>
          <p:cNvPr id="8" name="矩形 7">
            <a:extLst>
              <a:ext uri="{FF2B5EF4-FFF2-40B4-BE49-F238E27FC236}">
                <a16:creationId xmlns:a16="http://schemas.microsoft.com/office/drawing/2014/main" id="{FDD93252-8DD9-4964-899E-40BE50DA70CB}"/>
              </a:ext>
            </a:extLst>
          </p:cNvPr>
          <p:cNvSpPr/>
          <p:nvPr/>
        </p:nvSpPr>
        <p:spPr>
          <a:xfrm>
            <a:off x="5893124" y="4070506"/>
            <a:ext cx="4667533" cy="707886"/>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vi-VN" altLang="zh-CN" sz="4000" dirty="0">
                <a:solidFill>
                  <a:schemeClr val="bg1"/>
                </a:solidFill>
                <a:latin typeface="Times New Roman" panose="02020603050405020304" pitchFamily="18" charset="0"/>
                <a:ea typeface="方正楷体繁体" panose="03000509000000000000" pitchFamily="65" charset="-122"/>
                <a:cs typeface="Times New Roman" panose="02020603050405020304" pitchFamily="18" charset="0"/>
              </a:rPr>
              <a:t>Ví dụ:</a:t>
            </a:r>
          </a:p>
        </p:txBody>
      </p:sp>
      <p:pic>
        <p:nvPicPr>
          <p:cNvPr id="10" name="图片 9">
            <a:extLst>
              <a:ext uri="{FF2B5EF4-FFF2-40B4-BE49-F238E27FC236}">
                <a16:creationId xmlns:a16="http://schemas.microsoft.com/office/drawing/2014/main" id="{F0640160-F5D2-4B34-B331-A3203E0E3C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37133">
            <a:off x="9711605" y="-646883"/>
            <a:ext cx="2728018" cy="2512431"/>
          </a:xfrm>
          <a:prstGeom prst="rect">
            <a:avLst/>
          </a:prstGeom>
        </p:spPr>
      </p:pic>
      <p:pic>
        <p:nvPicPr>
          <p:cNvPr id="11" name="图片 10">
            <a:extLst>
              <a:ext uri="{FF2B5EF4-FFF2-40B4-BE49-F238E27FC236}">
                <a16:creationId xmlns:a16="http://schemas.microsoft.com/office/drawing/2014/main" id="{B58CA21E-5C10-4F84-AFCD-2EFD27079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59335">
            <a:off x="105204" y="4226174"/>
            <a:ext cx="2987125" cy="2751062"/>
          </a:xfrm>
          <a:prstGeom prst="rect">
            <a:avLst/>
          </a:prstGeom>
        </p:spPr>
      </p:pic>
      <p:sp>
        <p:nvSpPr>
          <p:cNvPr id="2" name="TextBox 1"/>
          <p:cNvSpPr txBox="1"/>
          <p:nvPr/>
        </p:nvSpPr>
        <p:spPr>
          <a:xfrm>
            <a:off x="877841" y="1316930"/>
            <a:ext cx="10030567" cy="3120854"/>
          </a:xfrm>
          <a:prstGeom prst="rect">
            <a:avLst/>
          </a:prstGeom>
          <a:noFill/>
        </p:spPr>
        <p:txBody>
          <a:bodyPr wrap="square" rtlCol="0">
            <a:spAutoFit/>
          </a:bodyPr>
          <a:lstStyle/>
          <a:p>
            <a:pPr algn="just">
              <a:lnSpc>
                <a:spcPct val="120000"/>
              </a:lnSpc>
            </a:pPr>
            <a:r>
              <a:rPr lang="en-US" sz="44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Đ</a:t>
            </a:r>
            <a:r>
              <a:rPr lang="vi-VN" sz="4000" dirty="0">
                <a:latin typeface="Times New Roman" panose="02020603050405020304" pitchFamily="18" charset="0"/>
                <a:cs typeface="Times New Roman" panose="02020603050405020304" pitchFamily="18" charset="0"/>
              </a:rPr>
              <a:t>ược cấu tạo </a:t>
            </a:r>
            <a:r>
              <a:rPr lang="vi-VN" sz="4000" b="1" i="1" u="sng" dirty="0">
                <a:latin typeface="Times New Roman" panose="02020603050405020304" pitchFamily="18" charset="0"/>
                <a:cs typeface="Times New Roman" panose="02020603050405020304" pitchFamily="18" charset="0"/>
              </a:rPr>
              <a:t>từ một tế bào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a:t>
            </a:r>
            <a:endParaRPr lang="en-US" sz="4000" b="1" i="1" u="sng" dirty="0">
              <a:latin typeface="Times New Roman" panose="02020603050405020304" pitchFamily="18" charset="0"/>
              <a:cs typeface="Times New Roman" panose="02020603050405020304" pitchFamily="18" charset="0"/>
            </a:endParaRPr>
          </a:p>
          <a:p>
            <a:pPr algn="just">
              <a:lnSpc>
                <a:spcPct val="120000"/>
              </a:lnSpc>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Tế bào đó thực hiện 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vi-VN" sz="4000" dirty="0">
                <a:latin typeface="Times New Roman" panose="02020603050405020304" pitchFamily="18" charset="0"/>
                <a:cs typeface="Times New Roman" panose="02020603050405020304" pitchFamily="18" charset="0"/>
              </a:rPr>
              <a:t> chức năng của một cơ thể sống.</a:t>
            </a:r>
          </a:p>
        </p:txBody>
      </p:sp>
      <p:pic>
        <p:nvPicPr>
          <p:cNvPr id="15362" name="Picture 2" descr="Ứng dụng ghi chú trên PDF - GoodNotes 4"/>
          <p:cNvPicPr>
            <a:picLocks noChangeAspect="1" noChangeArrowheads="1"/>
          </p:cNvPicPr>
          <p:nvPr/>
        </p:nvPicPr>
        <p:blipFill rotWithShape="1">
          <a:blip r:embed="rId4">
            <a:extLst>
              <a:ext uri="{28A0092B-C50C-407E-A947-70E740481C1C}">
                <a14:useLocalDpi xmlns:a14="http://schemas.microsoft.com/office/drawing/2010/main" val="0"/>
              </a:ext>
            </a:extLst>
          </a:blip>
          <a:srcRect l="9520" t="8291" r="2032" b="14367"/>
          <a:stretch/>
        </p:blipFill>
        <p:spPr bwMode="auto">
          <a:xfrm>
            <a:off x="-33785" y="-140114"/>
            <a:ext cx="1440042" cy="1259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72697" y="4770783"/>
            <a:ext cx="10001607" cy="1938992"/>
          </a:xfrm>
          <a:prstGeom prst="rect">
            <a:avLst/>
          </a:prstGeom>
          <a:noFill/>
        </p:spPr>
        <p:txBody>
          <a:bodyPr wrap="square" rtlCol="0">
            <a:spAutoFit/>
          </a:bodyPr>
          <a:lstStyle/>
          <a:p>
            <a:pPr marL="285750" indent="-285750">
              <a:buFont typeface="Wingdings" panose="05000000000000000000" pitchFamily="2" charset="2"/>
              <a:buChar char="§"/>
            </a:pPr>
            <a:r>
              <a:rPr lang="vi-VN" sz="4000" dirty="0">
                <a:solidFill>
                  <a:srgbClr val="002060"/>
                </a:solidFill>
                <a:latin typeface="Times New Roman" panose="02020603050405020304" pitchFamily="18" charset="0"/>
                <a:cs typeface="Times New Roman" panose="02020603050405020304" pitchFamily="18" charset="0"/>
              </a:rPr>
              <a:t>Trùng roi, trùng giày, trùng biến hình</a:t>
            </a:r>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Tảo lục, tảo silic,…</a:t>
            </a:r>
          </a:p>
          <a:p>
            <a:pPr marL="285750" indent="-285750">
              <a:buFont typeface="Wingdings" panose="05000000000000000000" pitchFamily="2" charset="2"/>
              <a:buChar char="§"/>
            </a:pPr>
            <a:r>
              <a:rPr lang="vi-VN" sz="4000" dirty="0">
                <a:solidFill>
                  <a:srgbClr val="002060"/>
                </a:solidFill>
                <a:latin typeface="Times New Roman" panose="02020603050405020304" pitchFamily="18" charset="0"/>
                <a:cs typeface="Times New Roman" panose="02020603050405020304" pitchFamily="18" charset="0"/>
              </a:rPr>
              <a:t>Vi khuẩn E.coli, vi khuẩn lao</a:t>
            </a:r>
          </a:p>
        </p:txBody>
      </p:sp>
    </p:spTree>
    <p:extLst>
      <p:ext uri="{BB962C8B-B14F-4D97-AF65-F5344CB8AC3E}">
        <p14:creationId xmlns:p14="http://schemas.microsoft.com/office/powerpoint/2010/main" val="1338481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5" name="Google Shape;715;p23"/>
          <p:cNvSpPr txBox="1">
            <a:spLocks noGrp="1"/>
          </p:cNvSpPr>
          <p:nvPr>
            <p:ph type="sldNum" idx="12"/>
          </p:nvPr>
        </p:nvSpPr>
        <p:spPr>
          <a:xfrm>
            <a:off x="11409044" y="6333135"/>
            <a:ext cx="1164813" cy="524800"/>
          </a:xfrm>
          <a:prstGeom prst="rect">
            <a:avLst/>
          </a:prstGeom>
        </p:spPr>
        <p:txBody>
          <a:bodyPr spcFirstLastPara="1" wrap="square" lIns="121900" tIns="121900" rIns="121900" bIns="121900" anchor="t" anchorCtr="0">
            <a:noAutofit/>
          </a:bodyPr>
          <a:lstStyle/>
          <a:p>
            <a:fld id="{00000000-1234-1234-1234-123412341234}" type="slidenum">
              <a:rPr lang="en" sz="4400">
                <a:latin typeface="Times New Roman" panose="02020603050405020304" pitchFamily="18" charset="0"/>
                <a:cs typeface="Times New Roman" panose="02020603050405020304" pitchFamily="18" charset="0"/>
              </a:rPr>
              <a:pPr/>
              <a:t>13</a:t>
            </a:fld>
            <a:endParaRPr sz="4400">
              <a:latin typeface="Times New Roman" panose="02020603050405020304" pitchFamily="18" charset="0"/>
              <a:cs typeface="Times New Roman" panose="02020603050405020304" pitchFamily="18" charset="0"/>
            </a:endParaRPr>
          </a:p>
        </p:txBody>
      </p:sp>
      <p:sp>
        <p:nvSpPr>
          <p:cNvPr id="4" name="Rounded Rectangle 3"/>
          <p:cNvSpPr/>
          <p:nvPr/>
        </p:nvSpPr>
        <p:spPr>
          <a:xfrm>
            <a:off x="491320" y="218364"/>
            <a:ext cx="7670041" cy="1214651"/>
          </a:xfrm>
          <a:prstGeom prst="roundRect">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II. CƠ THỂ ĐA BÀO</a:t>
            </a:r>
          </a:p>
        </p:txBody>
      </p:sp>
      <p:pic>
        <p:nvPicPr>
          <p:cNvPr id="9" name="Picture 10" descr="Lý thuyết - Học trực tuyến OL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690" y="2738756"/>
            <a:ext cx="5438310" cy="4078733"/>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4872942" y="15461"/>
            <a:ext cx="7319057" cy="2635142"/>
          </a:xfrm>
          <a:prstGeom prst="cloudCallout">
            <a:avLst>
              <a:gd name="adj1" fmla="val -53571"/>
              <a:gd name="adj2" fmla="val 52917"/>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Hãy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nêu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biệt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lượng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tế</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giữa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sinh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vật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hình</a:t>
            </a:r>
            <a:r>
              <a:rPr lang="en-US" sz="3600" dirty="0">
                <a:solidFill>
                  <a:schemeClr val="tx1"/>
                </a:solidFill>
                <a:latin typeface="Times New Roman" panose="02020603050405020304" pitchFamily="18" charset="0"/>
                <a:cs typeface="Times New Roman" panose="02020603050405020304" pitchFamily="18" charset="0"/>
              </a:rPr>
              <a:t> 19.1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19.2.</a:t>
            </a:r>
          </a:p>
        </p:txBody>
      </p:sp>
      <p:pic>
        <p:nvPicPr>
          <p:cNvPr id="2" name="Picture 1" descr="Hãy chỉ ra đặc điểm chung nhất của cơ thể trong hình 19.1a, 19.1b">
            <a:extLst>
              <a:ext uri="{FF2B5EF4-FFF2-40B4-BE49-F238E27FC236}">
                <a16:creationId xmlns:a16="http://schemas.microsoft.com/office/drawing/2014/main" id="{A2E814EE-04B5-75DD-9AB5-F91464084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5" y="2650603"/>
            <a:ext cx="5978928" cy="4166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1720D3-DA59-724D-BD62-21A65140D1DB}"/>
              </a:ext>
            </a:extLst>
          </p:cNvPr>
          <p:cNvSpPr/>
          <p:nvPr/>
        </p:nvSpPr>
        <p:spPr>
          <a:xfrm>
            <a:off x="2419108" y="6333135"/>
            <a:ext cx="1548415" cy="376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19.1</a:t>
            </a:r>
          </a:p>
        </p:txBody>
      </p:sp>
      <p:sp>
        <p:nvSpPr>
          <p:cNvPr id="6" name="Rectangle 5">
            <a:extLst>
              <a:ext uri="{FF2B5EF4-FFF2-40B4-BE49-F238E27FC236}">
                <a16:creationId xmlns:a16="http://schemas.microsoft.com/office/drawing/2014/main" id="{58F707F2-CC3E-B842-B6CA-686B83827DC6}"/>
              </a:ext>
            </a:extLst>
          </p:cNvPr>
          <p:cNvSpPr/>
          <p:nvPr/>
        </p:nvSpPr>
        <p:spPr>
          <a:xfrm>
            <a:off x="6849621" y="6334027"/>
            <a:ext cx="1548415" cy="376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19.2</a:t>
            </a:r>
          </a:p>
        </p:txBody>
      </p:sp>
    </p:spTree>
    <p:extLst>
      <p:ext uri="{BB962C8B-B14F-4D97-AF65-F5344CB8AC3E}">
        <p14:creationId xmlns:p14="http://schemas.microsoft.com/office/powerpoint/2010/main" val="32857078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5"/>
                                        </p:tgtEl>
                                      </p:cBhvr>
                                    </p:animEffect>
                                    <p:anim calcmode="lin" valueType="num">
                                      <p:cBhvr>
                                        <p:cTn id="26" dur="1000"/>
                                        <p:tgtEl>
                                          <p:spTgt spid="5"/>
                                        </p:tgtEl>
                                        <p:attrNameLst>
                                          <p:attrName>ppt_x</p:attrName>
                                        </p:attrNameLst>
                                      </p:cBhvr>
                                      <p:tavLst>
                                        <p:tav tm="0">
                                          <p:val>
                                            <p:strVal val="ppt_x"/>
                                          </p:val>
                                        </p:tav>
                                        <p:tav tm="100000">
                                          <p:val>
                                            <p:strVal val="ppt_x"/>
                                          </p:val>
                                        </p:tav>
                                      </p:tavLst>
                                    </p:anim>
                                    <p:anim calcmode="lin" valueType="num">
                                      <p:cBhvr>
                                        <p:cTn id="27" dur="1000"/>
                                        <p:tgtEl>
                                          <p:spTgt spid="5"/>
                                        </p:tgtEl>
                                        <p:attrNameLst>
                                          <p:attrName>ppt_y</p:attrName>
                                        </p:attrNameLst>
                                      </p:cBhvr>
                                      <p:tavLst>
                                        <p:tav tm="0">
                                          <p:val>
                                            <p:strVal val="ppt_y"/>
                                          </p:val>
                                        </p:tav>
                                        <p:tav tm="100000">
                                          <p:val>
                                            <p:strVal val="ppt_y+.1"/>
                                          </p:val>
                                        </p:tav>
                                      </p:tavLst>
                                    </p:anim>
                                    <p:set>
                                      <p:cBhvr>
                                        <p:cTn id="28" dur="1" fill="hold">
                                          <p:stCondLst>
                                            <p:cond delay="9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DFFAEC-59DA-30B6-47FA-EFDBB89B7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64" y="92597"/>
            <a:ext cx="12037671" cy="6765403"/>
          </a:xfrm>
          <a:prstGeom prst="rect">
            <a:avLst/>
          </a:prstGeom>
        </p:spPr>
      </p:pic>
      <p:cxnSp>
        <p:nvCxnSpPr>
          <p:cNvPr id="8" name="Straight Arrow Connector 7">
            <a:extLst>
              <a:ext uri="{FF2B5EF4-FFF2-40B4-BE49-F238E27FC236}">
                <a16:creationId xmlns:a16="http://schemas.microsoft.com/office/drawing/2014/main" id="{8E028914-17B1-39A3-BD31-DBABFAF20B0E}"/>
              </a:ext>
            </a:extLst>
          </p:cNvPr>
          <p:cNvCxnSpPr/>
          <p:nvPr/>
        </p:nvCxnSpPr>
        <p:spPr>
          <a:xfrm>
            <a:off x="6435523" y="2488557"/>
            <a:ext cx="1872000" cy="0"/>
          </a:xfrm>
          <a:prstGeom prst="straightConnector1">
            <a:avLst/>
          </a:prstGeom>
          <a:ln w="50800">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7E5093F4-47E6-1206-7D54-144A59062BA2}"/>
              </a:ext>
            </a:extLst>
          </p:cNvPr>
          <p:cNvCxnSpPr>
            <a:cxnSpLocks/>
          </p:cNvCxnSpPr>
          <p:nvPr/>
        </p:nvCxnSpPr>
        <p:spPr>
          <a:xfrm>
            <a:off x="6334704" y="3878914"/>
            <a:ext cx="1036819" cy="1748163"/>
          </a:xfrm>
          <a:prstGeom prst="straightConnector1">
            <a:avLst/>
          </a:prstGeom>
          <a:ln w="50800">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606A27FE-09A2-9AD7-3E9D-8975C4513B15}"/>
              </a:ext>
            </a:extLst>
          </p:cNvPr>
          <p:cNvCxnSpPr>
            <a:cxnSpLocks/>
          </p:cNvCxnSpPr>
          <p:nvPr/>
        </p:nvCxnSpPr>
        <p:spPr>
          <a:xfrm flipV="1">
            <a:off x="6334704" y="3878914"/>
            <a:ext cx="1543204" cy="1519311"/>
          </a:xfrm>
          <a:prstGeom prst="straightConnector1">
            <a:avLst/>
          </a:prstGeom>
          <a:ln w="50800">
            <a:tailEnd type="triangle"/>
          </a:ln>
        </p:spPr>
        <p:style>
          <a:lnRef idx="3">
            <a:schemeClr val="accent2"/>
          </a:lnRef>
          <a:fillRef idx="0">
            <a:schemeClr val="accent2"/>
          </a:fillRef>
          <a:effectRef idx="2">
            <a:schemeClr val="accent2"/>
          </a:effectRef>
          <a:fontRef idx="minor">
            <a:schemeClr val="tx1"/>
          </a:fontRef>
        </p:style>
      </p:cxnSp>
      <p:sp>
        <p:nvSpPr>
          <p:cNvPr id="14" name="Rectangle 13">
            <a:extLst>
              <a:ext uri="{FF2B5EF4-FFF2-40B4-BE49-F238E27FC236}">
                <a16:creationId xmlns:a16="http://schemas.microsoft.com/office/drawing/2014/main" id="{001A3EB5-C2EA-E87A-4C54-2EBFDBE96232}"/>
              </a:ext>
            </a:extLst>
          </p:cNvPr>
          <p:cNvSpPr/>
          <p:nvPr/>
        </p:nvSpPr>
        <p:spPr>
          <a:xfrm>
            <a:off x="77164" y="92596"/>
            <a:ext cx="12114836" cy="1138323"/>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T</a:t>
            </a:r>
            <a:r>
              <a:rPr lang="en-VN" sz="3600" dirty="0">
                <a:solidFill>
                  <a:srgbClr val="FF0000"/>
                </a:solidFill>
                <a:latin typeface="Times New Roman" panose="02020603050405020304" pitchFamily="18" charset="0"/>
                <a:cs typeface="Times New Roman" panose="02020603050405020304" pitchFamily="18" charset="0"/>
              </a:rPr>
              <a:t>rong cơ thể đa bào, các tế bào khác nhau thực hiện chức năng khác nhau.</a:t>
            </a:r>
          </a:p>
        </p:txBody>
      </p:sp>
    </p:spTree>
    <p:extLst>
      <p:ext uri="{BB962C8B-B14F-4D97-AF65-F5344CB8AC3E}">
        <p14:creationId xmlns:p14="http://schemas.microsoft.com/office/powerpoint/2010/main" val="20132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76BF7-9E10-AE18-59D3-6B5571C71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341" y="119709"/>
            <a:ext cx="7821638" cy="6280956"/>
          </a:xfrm>
          <a:prstGeom prst="rect">
            <a:avLst/>
          </a:prstGeom>
        </p:spPr>
      </p:pic>
    </p:spTree>
    <p:extLst>
      <p:ext uri="{BB962C8B-B14F-4D97-AF65-F5344CB8AC3E}">
        <p14:creationId xmlns:p14="http://schemas.microsoft.com/office/powerpoint/2010/main" val="641498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FB369-955D-094E-5A6F-EE9D02EB4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08" y="57475"/>
            <a:ext cx="12040545" cy="6800525"/>
          </a:xfrm>
          <a:prstGeom prst="rect">
            <a:avLst/>
          </a:prstGeom>
        </p:spPr>
      </p:pic>
      <p:sp>
        <p:nvSpPr>
          <p:cNvPr id="4" name="Rectangle 3">
            <a:extLst>
              <a:ext uri="{FF2B5EF4-FFF2-40B4-BE49-F238E27FC236}">
                <a16:creationId xmlns:a16="http://schemas.microsoft.com/office/drawing/2014/main" id="{B45BE08E-2EF6-0948-28C1-E59F6B6048A6}"/>
              </a:ext>
            </a:extLst>
          </p:cNvPr>
          <p:cNvSpPr/>
          <p:nvPr/>
        </p:nvSpPr>
        <p:spPr>
          <a:xfrm>
            <a:off x="0" y="2560319"/>
            <a:ext cx="12759397" cy="46142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57937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矩形 4">
            <a:extLst>
              <a:ext uri="{FF2B5EF4-FFF2-40B4-BE49-F238E27FC236}">
                <a16:creationId xmlns:a16="http://schemas.microsoft.com/office/drawing/2014/main" id="{BB06BCEF-3B2A-418C-A19B-313DD1DC0E92}"/>
              </a:ext>
            </a:extLst>
          </p:cNvPr>
          <p:cNvSpPr/>
          <p:nvPr/>
        </p:nvSpPr>
        <p:spPr>
          <a:xfrm>
            <a:off x="1406257" y="20839"/>
            <a:ext cx="6056023" cy="1015663"/>
          </a:xfrm>
          <a:prstGeom prst="rect">
            <a:avLst/>
          </a:prstGeom>
        </p:spPr>
        <p:txBody>
          <a:bodyPr wrap="square">
            <a:spAutoFit/>
          </a:bodyPr>
          <a:lstStyle/>
          <a:p>
            <a:pPr algn="ctr"/>
            <a:r>
              <a:rPr lang="en-US" altLang="zh-CN" sz="6000" b="1" dirty="0">
                <a:solidFill>
                  <a:srgbClr val="0045D0"/>
                </a:solidFill>
                <a:latin typeface="Times New Roman" panose="02020603050405020304" pitchFamily="18" charset="0"/>
                <a:ea typeface="方正楷体繁体" panose="03000509000000000000" pitchFamily="65" charset="-122"/>
                <a:cs typeface="Times New Roman" panose="02020603050405020304" pitchFamily="18" charset="0"/>
              </a:rPr>
              <a:t>II. </a:t>
            </a:r>
            <a:r>
              <a:rPr lang="vi-VN" altLang="zh-CN" sz="6000" b="1" dirty="0">
                <a:solidFill>
                  <a:srgbClr val="0045D0"/>
                </a:solidFill>
                <a:latin typeface="Times New Roman" panose="02020603050405020304" pitchFamily="18" charset="0"/>
                <a:ea typeface="方正楷体繁体" panose="03000509000000000000" pitchFamily="65" charset="-122"/>
                <a:cs typeface="Times New Roman" panose="02020603050405020304" pitchFamily="18" charset="0"/>
              </a:rPr>
              <a:t>Cơ thể đ</a:t>
            </a:r>
            <a:r>
              <a:rPr lang="en-US" altLang="zh-CN" sz="6000" b="1" dirty="0">
                <a:solidFill>
                  <a:srgbClr val="0045D0"/>
                </a:solidFill>
                <a:latin typeface="Times New Roman" panose="02020603050405020304" pitchFamily="18" charset="0"/>
                <a:ea typeface="方正楷体繁体" panose="03000509000000000000" pitchFamily="65" charset="-122"/>
                <a:cs typeface="Times New Roman" panose="02020603050405020304" pitchFamily="18" charset="0"/>
              </a:rPr>
              <a:t>a</a:t>
            </a:r>
            <a:r>
              <a:rPr lang="vi-VN" altLang="zh-CN" sz="6000" b="1" dirty="0">
                <a:solidFill>
                  <a:srgbClr val="0045D0"/>
                </a:solidFill>
                <a:latin typeface="Times New Roman" panose="02020603050405020304" pitchFamily="18" charset="0"/>
                <a:ea typeface="方正楷体繁体" panose="03000509000000000000" pitchFamily="65" charset="-122"/>
                <a:cs typeface="Times New Roman" panose="02020603050405020304" pitchFamily="18" charset="0"/>
              </a:rPr>
              <a:t> bào</a:t>
            </a:r>
          </a:p>
        </p:txBody>
      </p:sp>
      <p:pic>
        <p:nvPicPr>
          <p:cNvPr id="10" name="图片 9">
            <a:extLst>
              <a:ext uri="{FF2B5EF4-FFF2-40B4-BE49-F238E27FC236}">
                <a16:creationId xmlns:a16="http://schemas.microsoft.com/office/drawing/2014/main" id="{F0640160-F5D2-4B34-B331-A3203E0E3C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37133">
            <a:off x="9927268" y="-709591"/>
            <a:ext cx="2408576" cy="2218234"/>
          </a:xfrm>
          <a:prstGeom prst="rect">
            <a:avLst/>
          </a:prstGeom>
        </p:spPr>
      </p:pic>
      <p:pic>
        <p:nvPicPr>
          <p:cNvPr id="11" name="图片 10">
            <a:extLst>
              <a:ext uri="{FF2B5EF4-FFF2-40B4-BE49-F238E27FC236}">
                <a16:creationId xmlns:a16="http://schemas.microsoft.com/office/drawing/2014/main" id="{B58CA21E-5C10-4F84-AFCD-2EFD27079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59335">
            <a:off x="-501116" y="5335489"/>
            <a:ext cx="2344883" cy="1837383"/>
          </a:xfrm>
          <a:prstGeom prst="rect">
            <a:avLst/>
          </a:prstGeom>
        </p:spPr>
      </p:pic>
      <p:sp>
        <p:nvSpPr>
          <p:cNvPr id="2" name="TextBox 1"/>
          <p:cNvSpPr txBox="1"/>
          <p:nvPr/>
        </p:nvSpPr>
        <p:spPr>
          <a:xfrm>
            <a:off x="614149" y="1125806"/>
            <a:ext cx="11104239" cy="3721212"/>
          </a:xfrm>
          <a:prstGeom prst="rect">
            <a:avLst/>
          </a:prstGeom>
          <a:noFill/>
        </p:spPr>
        <p:txBody>
          <a:bodyPr wrap="square" rtlCol="0">
            <a:spAutoFit/>
          </a:bodyPr>
          <a:lstStyle/>
          <a:p>
            <a:pPr algn="just">
              <a:lnSpc>
                <a:spcPct val="120000"/>
              </a:lnSpc>
            </a:pPr>
            <a:r>
              <a:rPr lang="en-US" sz="4000" dirty="0">
                <a:latin typeface="Times New Roman" panose="02020603050405020304" pitchFamily="18" charset="0"/>
                <a:cs typeface="Times New Roman" panose="02020603050405020304" pitchFamily="18" charset="0"/>
              </a:rPr>
              <a:t>-  Đ</a:t>
            </a:r>
            <a:r>
              <a:rPr lang="vi-VN" sz="4000" dirty="0">
                <a:latin typeface="Times New Roman" panose="02020603050405020304" pitchFamily="18" charset="0"/>
                <a:cs typeface="Times New Roman" panose="02020603050405020304" pitchFamily="18" charset="0"/>
              </a:rPr>
              <a:t>ược cấu tạo từ </a:t>
            </a:r>
            <a:r>
              <a:rPr lang="en-US" sz="4000" b="1" i="1" u="sng" dirty="0" err="1">
                <a:latin typeface="Times New Roman" panose="02020603050405020304" pitchFamily="18" charset="0"/>
                <a:cs typeface="Times New Roman" panose="02020603050405020304" pitchFamily="18" charset="0"/>
              </a:rPr>
              <a:t>nhiều</a:t>
            </a:r>
            <a:r>
              <a:rPr lang="vi-VN" sz="4000" b="1" i="1" u="sng" dirty="0">
                <a:latin typeface="Times New Roman" panose="02020603050405020304" pitchFamily="18" charset="0"/>
                <a:cs typeface="Times New Roman" panose="02020603050405020304" pitchFamily="18" charset="0"/>
              </a:rPr>
              <a:t> tế bào</a:t>
            </a:r>
            <a:r>
              <a:rPr lang="vi-VN" sz="40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p>
            <a:pPr algn="just">
              <a:lnSpc>
                <a:spcPct val="12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(TB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TB </a:t>
            </a:r>
            <a:r>
              <a:rPr lang="en-US" sz="4000" dirty="0" err="1">
                <a:latin typeface="Times New Roman" panose="02020603050405020304" pitchFamily="18" charset="0"/>
                <a:cs typeface="Times New Roman" panose="02020603050405020304" pitchFamily="18" charset="0"/>
              </a:rPr>
              <a:t>mạch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dưỡng</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p:txBody>
      </p:sp>
      <p:pic>
        <p:nvPicPr>
          <p:cNvPr id="15362" name="Picture 2" descr="Ứng dụng ghi chú trên PDF - GoodNotes 4"/>
          <p:cNvPicPr>
            <a:picLocks noChangeAspect="1" noChangeArrowheads="1"/>
          </p:cNvPicPr>
          <p:nvPr/>
        </p:nvPicPr>
        <p:blipFill rotWithShape="1">
          <a:blip r:embed="rId5">
            <a:extLst>
              <a:ext uri="{28A0092B-C50C-407E-A947-70E740481C1C}">
                <a14:useLocalDpi xmlns:a14="http://schemas.microsoft.com/office/drawing/2010/main" val="0"/>
              </a:ext>
            </a:extLst>
          </a:blip>
          <a:srcRect l="9520" t="8291" r="2032" b="14367"/>
          <a:stretch/>
        </p:blipFill>
        <p:spPr bwMode="auto">
          <a:xfrm>
            <a:off x="-33785" y="-140114"/>
            <a:ext cx="1440042" cy="1259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85107" y="5265643"/>
            <a:ext cx="10268978" cy="707886"/>
          </a:xfrm>
          <a:prstGeom prst="rect">
            <a:avLst/>
          </a:prstGeom>
          <a:noFill/>
        </p:spPr>
        <p:txBody>
          <a:bodyPr wrap="square" rtlCol="0">
            <a:spAutoFit/>
          </a:bodyPr>
          <a:lstStyle/>
          <a:p>
            <a:r>
              <a:rPr lang="en-US" sz="4000" dirty="0">
                <a:solidFill>
                  <a:srgbClr val="002060"/>
                </a:solidFill>
                <a:latin typeface="Times New Roman" panose="02020603050405020304" pitchFamily="18" charset="0"/>
                <a:cs typeface="Times New Roman" panose="02020603050405020304" pitchFamily="18" charset="0"/>
              </a:rPr>
              <a:t>VD: </a:t>
            </a:r>
            <a:r>
              <a:rPr lang="en-US" sz="4000" dirty="0" err="1">
                <a:solidFill>
                  <a:srgbClr val="002060"/>
                </a:solidFill>
                <a:latin typeface="Times New Roman" panose="02020603050405020304" pitchFamily="18" charset="0"/>
                <a:cs typeface="Times New Roman" panose="02020603050405020304" pitchFamily="18" charset="0"/>
              </a:rPr>
              <a:t>Cây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phượng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hoa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sen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giun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đất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kiến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voi</a:t>
            </a:r>
            <a:r>
              <a:rPr lang="en-US" sz="4000" dirty="0">
                <a:solidFill>
                  <a:srgbClr val="002060"/>
                </a:solidFill>
                <a:latin typeface="Times New Roman" panose="02020603050405020304" pitchFamily="18" charset="0"/>
                <a:cs typeface="Times New Roman" panose="02020603050405020304" pitchFamily="18" charset="0"/>
              </a:rPr>
              <a:t>,…</a:t>
            </a:r>
            <a:endParaRPr lang="vi-VN"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842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2357578" y="1072047"/>
            <a:ext cx="1005278" cy="338365"/>
          </a:xfrm>
          <a:prstGeom prst="rect">
            <a:avLst/>
          </a:prstGeom>
        </p:spPr>
        <p:txBody>
          <a:bodyPr wrap="none" lIns="91378" tIns="45690" rIns="91378" bIns="45690">
            <a:spAutoFit/>
          </a:bodyPr>
          <a:lstStyle/>
          <a:p>
            <a:r>
              <a:rPr lang="zh-CN" altLang="en-US" sz="1599" dirty="0">
                <a:solidFill>
                  <a:srgbClr val="FFFFFF"/>
                </a:solidFill>
                <a:latin typeface="微软雅黑" panose="020B0503020204020204" pitchFamily="34" charset="-122"/>
                <a:ea typeface="微软雅黑" panose="020B0503020204020204" pitchFamily="34" charset="-122"/>
              </a:rPr>
              <a:t>添加标题</a:t>
            </a:r>
            <a:endParaRPr lang="en-US" altLang="zh-CN" sz="1599" dirty="0">
              <a:solidFill>
                <a:srgbClr val="FFFFFF"/>
              </a:solidFill>
              <a:latin typeface="微软雅黑" panose="020B0503020204020204" pitchFamily="34" charset="-122"/>
              <a:ea typeface="微软雅黑" panose="020B0503020204020204" pitchFamily="34" charset="-122"/>
            </a:endParaRPr>
          </a:p>
        </p:txBody>
      </p:sp>
      <p:sp>
        <p:nvSpPr>
          <p:cNvPr id="67" name="矩形 47"/>
          <p:cNvSpPr>
            <a:spLocks noChangeArrowheads="1"/>
          </p:cNvSpPr>
          <p:nvPr/>
        </p:nvSpPr>
        <p:spPr bwMode="auto">
          <a:xfrm>
            <a:off x="2341823" y="2213010"/>
            <a:ext cx="2811063"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Font typeface="Arial" panose="020B0604020202020204" pitchFamily="34" charset="0"/>
              <a:buNone/>
            </a:pPr>
            <a:r>
              <a:rPr lang="zh-CN" altLang="en-US" sz="1200" dirty="0">
                <a:solidFill>
                  <a:srgbClr val="FFFFFF"/>
                </a:solidFill>
                <a:sym typeface="微软雅黑" panose="020B0503020204020204" pitchFamily="34" charset="-122"/>
              </a:rPr>
              <a:t>在此录入上述图表的描述说明，在此录入上述图表的描述说明。</a:t>
            </a:r>
          </a:p>
        </p:txBody>
      </p:sp>
      <p:sp>
        <p:nvSpPr>
          <p:cNvPr id="68" name="矩形 67"/>
          <p:cNvSpPr/>
          <p:nvPr/>
        </p:nvSpPr>
        <p:spPr>
          <a:xfrm>
            <a:off x="2357578" y="3236053"/>
            <a:ext cx="1005278" cy="338365"/>
          </a:xfrm>
          <a:prstGeom prst="rect">
            <a:avLst/>
          </a:prstGeom>
        </p:spPr>
        <p:txBody>
          <a:bodyPr wrap="none" lIns="91378" tIns="45690" rIns="91378" bIns="45690">
            <a:spAutoFit/>
          </a:bodyPr>
          <a:lstStyle/>
          <a:p>
            <a:r>
              <a:rPr lang="zh-CN" altLang="en-US" sz="1599" dirty="0">
                <a:solidFill>
                  <a:srgbClr val="FFFFFF"/>
                </a:solidFill>
                <a:latin typeface="微软雅黑" panose="020B0503020204020204" pitchFamily="34" charset="-122"/>
                <a:ea typeface="微软雅黑" panose="020B0503020204020204" pitchFamily="34" charset="-122"/>
              </a:rPr>
              <a:t>添加标题</a:t>
            </a:r>
            <a:endParaRPr lang="en-US" altLang="zh-CN" sz="1599" dirty="0">
              <a:solidFill>
                <a:srgbClr val="FFFFFF"/>
              </a:solidFill>
              <a:latin typeface="微软雅黑" panose="020B0503020204020204" pitchFamily="34" charset="-122"/>
              <a:ea typeface="微软雅黑" panose="020B0503020204020204" pitchFamily="34" charset="-122"/>
            </a:endParaRPr>
          </a:p>
        </p:txBody>
      </p:sp>
      <p:sp>
        <p:nvSpPr>
          <p:cNvPr id="58" name="等腰三角形 57">
            <a:extLst>
              <a:ext uri="{FF2B5EF4-FFF2-40B4-BE49-F238E27FC236}">
                <a16:creationId xmlns:a16="http://schemas.microsoft.com/office/drawing/2014/main" id="{3D0B54DA-AEB4-4D70-84BA-6B1681D8D3CC}"/>
              </a:ext>
            </a:extLst>
          </p:cNvPr>
          <p:cNvSpPr/>
          <p:nvPr/>
        </p:nvSpPr>
        <p:spPr>
          <a:xfrm>
            <a:off x="207233" y="160421"/>
            <a:ext cx="673768" cy="689810"/>
          </a:xfrm>
          <a:prstGeom prst="triangle">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12654351"/>
              </p:ext>
            </p:extLst>
          </p:nvPr>
        </p:nvGraphicFramePr>
        <p:xfrm>
          <a:off x="207234" y="160420"/>
          <a:ext cx="11502984" cy="6824761"/>
        </p:xfrm>
        <a:graphic>
          <a:graphicData uri="http://schemas.openxmlformats.org/drawingml/2006/table">
            <a:tbl>
              <a:tblPr firstRow="1" bandRow="1">
                <a:tableStyleId>{5C22544A-7EE6-4342-B048-85BDC9FD1C3A}</a:tableStyleId>
              </a:tblPr>
              <a:tblGrid>
                <a:gridCol w="2875746">
                  <a:extLst>
                    <a:ext uri="{9D8B030D-6E8A-4147-A177-3AD203B41FA5}">
                      <a16:colId xmlns:a16="http://schemas.microsoft.com/office/drawing/2014/main" val="20000"/>
                    </a:ext>
                  </a:extLst>
                </a:gridCol>
                <a:gridCol w="2875746">
                  <a:extLst>
                    <a:ext uri="{9D8B030D-6E8A-4147-A177-3AD203B41FA5}">
                      <a16:colId xmlns:a16="http://schemas.microsoft.com/office/drawing/2014/main" val="20001"/>
                    </a:ext>
                  </a:extLst>
                </a:gridCol>
                <a:gridCol w="2875746">
                  <a:extLst>
                    <a:ext uri="{9D8B030D-6E8A-4147-A177-3AD203B41FA5}">
                      <a16:colId xmlns:a16="http://schemas.microsoft.com/office/drawing/2014/main" val="20002"/>
                    </a:ext>
                  </a:extLst>
                </a:gridCol>
                <a:gridCol w="2875746">
                  <a:extLst>
                    <a:ext uri="{9D8B030D-6E8A-4147-A177-3AD203B41FA5}">
                      <a16:colId xmlns:a16="http://schemas.microsoft.com/office/drawing/2014/main" val="20003"/>
                    </a:ext>
                  </a:extLst>
                </a:gridCol>
              </a:tblGrid>
              <a:tr h="854213">
                <a:tc rowSpan="2">
                  <a:txBody>
                    <a:bodyPr/>
                    <a:lstStyle/>
                    <a:p>
                      <a:pPr algn="ctr"/>
                      <a:r>
                        <a:rPr lang="vi-VN" sz="4000" noProof="0" dirty="0">
                          <a:latin typeface="+mj-lt"/>
                        </a:rPr>
                        <a:t>Cơ</a:t>
                      </a:r>
                      <a:r>
                        <a:rPr lang="vi-VN" sz="4000" baseline="0" noProof="0" dirty="0">
                          <a:latin typeface="+mj-lt"/>
                        </a:rPr>
                        <a:t> thể</a:t>
                      </a:r>
                      <a:endParaRPr lang="vi-VN" sz="4000" noProof="0" dirty="0">
                        <a:latin typeface="+mj-lt"/>
                      </a:endParaRPr>
                    </a:p>
                  </a:txBody>
                  <a:tcPr anchor="ctr"/>
                </a:tc>
                <a:tc rowSpan="2">
                  <a:txBody>
                    <a:bodyPr/>
                    <a:lstStyle/>
                    <a:p>
                      <a:pPr algn="ctr"/>
                      <a:r>
                        <a:rPr lang="vi-VN" sz="4000" noProof="0" dirty="0">
                          <a:latin typeface="+mj-lt"/>
                        </a:rPr>
                        <a:t>Số tế</a:t>
                      </a:r>
                      <a:r>
                        <a:rPr lang="vi-VN" sz="4000" baseline="0" noProof="0" dirty="0">
                          <a:latin typeface="+mj-lt"/>
                        </a:rPr>
                        <a:t> bào cấu tạo nên cơ thể</a:t>
                      </a:r>
                      <a:endParaRPr lang="vi-VN" sz="4000" noProof="0" dirty="0">
                        <a:latin typeface="+mj-lt"/>
                      </a:endParaRPr>
                    </a:p>
                  </a:txBody>
                  <a:tcPr anchor="ctr"/>
                </a:tc>
                <a:tc gridSpan="2">
                  <a:txBody>
                    <a:bodyPr/>
                    <a:lstStyle/>
                    <a:p>
                      <a:pPr algn="ctr"/>
                      <a:r>
                        <a:rPr lang="vi-VN" sz="4000" noProof="0" dirty="0">
                          <a:latin typeface="+mj-lt"/>
                        </a:rPr>
                        <a:t>Là</a:t>
                      </a:r>
                      <a:r>
                        <a:rPr lang="vi-VN" sz="4000" baseline="0" noProof="0" dirty="0">
                          <a:latin typeface="+mj-lt"/>
                        </a:rPr>
                        <a:t> cơ thể</a:t>
                      </a:r>
                      <a:endParaRPr lang="vi-VN" sz="4000" noProof="0" dirty="0">
                        <a:latin typeface="+mj-lt"/>
                      </a:endParaRPr>
                    </a:p>
                  </a:txBody>
                  <a:tcPr anchor="ctr"/>
                </a:tc>
                <a:tc hMerge="1">
                  <a:txBody>
                    <a:bodyPr/>
                    <a:lstStyle/>
                    <a:p>
                      <a:endParaRPr lang="en-US" dirty="0">
                        <a:latin typeface="#9Slide03 FS Neusa Bold" panose="00000800000000000000" pitchFamily="2" charset="0"/>
                      </a:endParaRPr>
                    </a:p>
                  </a:txBody>
                  <a:tcPr/>
                </a:tc>
                <a:extLst>
                  <a:ext uri="{0D108BD9-81ED-4DB2-BD59-A6C34878D82A}">
                    <a16:rowId xmlns:a16="http://schemas.microsoft.com/office/drawing/2014/main" val="10000"/>
                  </a:ext>
                </a:extLst>
              </a:tr>
              <a:tr h="1589053">
                <a:tc vMerge="1">
                  <a:txBody>
                    <a:bodyPr/>
                    <a:lstStyle/>
                    <a:p>
                      <a:endParaRPr lang="en-US" dirty="0">
                        <a:latin typeface="#9Slide03 FS Neusa Bold" panose="00000800000000000000" pitchFamily="2" charset="0"/>
                      </a:endParaRPr>
                    </a:p>
                  </a:txBody>
                  <a:tcPr/>
                </a:tc>
                <a:tc vMerge="1">
                  <a:txBody>
                    <a:bodyPr/>
                    <a:lstStyle/>
                    <a:p>
                      <a:endParaRPr lang="en-US" dirty="0">
                        <a:latin typeface="#9Slide03 FS Neusa Bold" panose="00000800000000000000" pitchFamily="2" charset="0"/>
                      </a:endParaRPr>
                    </a:p>
                  </a:txBody>
                  <a:tcPr/>
                </a:tc>
                <a:tc>
                  <a:txBody>
                    <a:bodyPr/>
                    <a:lstStyle/>
                    <a:p>
                      <a:pPr algn="ctr"/>
                      <a:r>
                        <a:rPr lang="vi-VN" sz="4000" noProof="0" dirty="0">
                          <a:latin typeface="+mj-lt"/>
                        </a:rPr>
                        <a:t>Đơn</a:t>
                      </a:r>
                      <a:r>
                        <a:rPr lang="vi-VN" sz="4000" baseline="0" noProof="0" dirty="0">
                          <a:latin typeface="+mj-lt"/>
                        </a:rPr>
                        <a:t> bào</a:t>
                      </a:r>
                      <a:endParaRPr lang="vi-VN" sz="4000" noProof="0" dirty="0">
                        <a:latin typeface="+mj-lt"/>
                      </a:endParaRPr>
                    </a:p>
                  </a:txBody>
                  <a:tcPr anchor="ctr"/>
                </a:tc>
                <a:tc>
                  <a:txBody>
                    <a:bodyPr/>
                    <a:lstStyle/>
                    <a:p>
                      <a:pPr algn="ctr"/>
                      <a:r>
                        <a:rPr lang="vi-VN" sz="4000" noProof="0" dirty="0">
                          <a:latin typeface="+mj-lt"/>
                        </a:rPr>
                        <a:t>Đa</a:t>
                      </a:r>
                      <a:r>
                        <a:rPr lang="vi-VN" sz="4000" baseline="0" noProof="0" dirty="0">
                          <a:latin typeface="+mj-lt"/>
                        </a:rPr>
                        <a:t> bào</a:t>
                      </a:r>
                      <a:endParaRPr lang="vi-VN" sz="4000" noProof="0" dirty="0">
                        <a:latin typeface="+mj-lt"/>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79576">
                <a:tc>
                  <a:txBody>
                    <a:bodyPr/>
                    <a:lstStyle/>
                    <a:p>
                      <a:pPr algn="ctr"/>
                      <a:r>
                        <a:rPr lang="vi-VN" sz="4000" noProof="0" dirty="0">
                          <a:latin typeface="+mj-lt"/>
                        </a:rPr>
                        <a:t>Vi khuẩn</a:t>
                      </a:r>
                      <a:r>
                        <a:rPr lang="vi-VN" sz="4000" baseline="0" noProof="0" dirty="0">
                          <a:latin typeface="+mj-lt"/>
                        </a:rPr>
                        <a:t> E.coli </a:t>
                      </a:r>
                      <a:endParaRPr lang="vi-VN" sz="4000" noProof="0" dirty="0">
                        <a:latin typeface="+mj-lt"/>
                      </a:endParaRPr>
                    </a:p>
                  </a:txBody>
                  <a:tcPr anchor="ctr"/>
                </a:tc>
                <a:tc>
                  <a:txBody>
                    <a:bodyPr/>
                    <a:lstStyle/>
                    <a:p>
                      <a:pPr algn="ctr"/>
                      <a:r>
                        <a:rPr lang="vi-VN" sz="4000" noProof="0" dirty="0">
                          <a:latin typeface="+mj-lt"/>
                        </a:rPr>
                        <a:t>Một tế</a:t>
                      </a:r>
                      <a:r>
                        <a:rPr lang="vi-VN" sz="4000" baseline="0" noProof="0" dirty="0">
                          <a:latin typeface="+mj-lt"/>
                        </a:rPr>
                        <a:t> bào</a:t>
                      </a:r>
                      <a:endParaRPr lang="vi-VN" sz="4000" noProof="0" dirty="0">
                        <a:latin typeface="+mj-lt"/>
                      </a:endParaRPr>
                    </a:p>
                  </a:txBody>
                  <a:tcPr anchor="ctr"/>
                </a:tc>
                <a:tc>
                  <a:txBody>
                    <a:bodyPr/>
                    <a:lstStyle/>
                    <a:p>
                      <a:pPr algn="ctr"/>
                      <a:endParaRPr lang="vi-VN" sz="4000" noProof="0" dirty="0">
                        <a:latin typeface="+mj-lt"/>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vi-VN" sz="4000" noProof="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93493">
                <a:tc>
                  <a:txBody>
                    <a:bodyPr/>
                    <a:lstStyle/>
                    <a:p>
                      <a:pPr algn="ctr"/>
                      <a:r>
                        <a:rPr lang="vi-VN" sz="4000" noProof="0" dirty="0">
                          <a:latin typeface="+mj-lt"/>
                        </a:rPr>
                        <a:t>Cây</a:t>
                      </a:r>
                      <a:r>
                        <a:rPr lang="vi-VN" sz="4000" baseline="0" noProof="0" dirty="0">
                          <a:latin typeface="+mj-lt"/>
                        </a:rPr>
                        <a:t> bưởi</a:t>
                      </a:r>
                      <a:endParaRPr lang="vi-VN" sz="4000" noProof="0" dirty="0">
                        <a:latin typeface="+mj-lt"/>
                      </a:endParaRPr>
                    </a:p>
                  </a:txBody>
                  <a:tcPr anchor="ctr"/>
                </a:tc>
                <a:tc>
                  <a:txBody>
                    <a:bodyPr/>
                    <a:lstStyle/>
                    <a:p>
                      <a:pPr algn="ctr"/>
                      <a:r>
                        <a:rPr lang="vi-VN" sz="4000" noProof="0" dirty="0">
                          <a:latin typeface="+mj-lt"/>
                        </a:rPr>
                        <a:t>Nhiều tế</a:t>
                      </a:r>
                      <a:r>
                        <a:rPr lang="vi-VN" sz="4000" baseline="0" noProof="0" dirty="0">
                          <a:latin typeface="+mj-lt"/>
                        </a:rPr>
                        <a:t> bào</a:t>
                      </a:r>
                      <a:endParaRPr lang="vi-VN" sz="4000" noProof="0" dirty="0">
                        <a:latin typeface="+mj-lt"/>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vi-VN" sz="4000" noProof="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4000" noProof="0" dirty="0">
                        <a:latin typeface="+mj-l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54213">
                <a:tc>
                  <a:txBody>
                    <a:bodyPr/>
                    <a:lstStyle/>
                    <a:p>
                      <a:pPr algn="ctr"/>
                      <a:r>
                        <a:rPr lang="vi-VN" sz="4000" noProof="0" dirty="0">
                          <a:latin typeface="+mj-lt"/>
                        </a:rPr>
                        <a:t>Trùng</a:t>
                      </a:r>
                      <a:r>
                        <a:rPr lang="vi-VN" sz="4000" baseline="0" noProof="0" dirty="0">
                          <a:latin typeface="+mj-lt"/>
                        </a:rPr>
                        <a:t> roi</a:t>
                      </a:r>
                      <a:endParaRPr lang="vi-VN" sz="4000" noProof="0" dirty="0">
                        <a:latin typeface="+mj-lt"/>
                      </a:endParaRPr>
                    </a:p>
                  </a:txBody>
                  <a:tcPr anchor="ctr">
                    <a:lnR w="12700" cap="flat" cmpd="sng" algn="ctr">
                      <a:solidFill>
                        <a:schemeClr val="tx1"/>
                      </a:solidFill>
                      <a:prstDash val="solid"/>
                      <a:round/>
                      <a:headEnd type="none" w="med" len="med"/>
                      <a:tailEnd type="none" w="med" len="med"/>
                    </a:lnR>
                  </a:tcPr>
                </a:tc>
                <a:tc>
                  <a:txBody>
                    <a:bodyPr/>
                    <a:lstStyle/>
                    <a:p>
                      <a:pPr algn="ctr"/>
                      <a:r>
                        <a:rPr lang="vi-VN" sz="4000" noProof="0" dirty="0">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noProof="0" dirty="0">
                          <a:latin typeface="+mj-lt"/>
                        </a:rPr>
                        <a:t>?</a:t>
                      </a:r>
                      <a:endParaRPr lang="vi-VN" sz="4000" noProof="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noProof="0" dirty="0">
                          <a:latin typeface="+mj-lt"/>
                        </a:rPr>
                        <a:t>?</a:t>
                      </a:r>
                      <a:endParaRPr lang="vi-VN" sz="4000" noProof="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854213">
                <a:tc>
                  <a:txBody>
                    <a:bodyPr/>
                    <a:lstStyle/>
                    <a:p>
                      <a:pPr algn="ctr"/>
                      <a:r>
                        <a:rPr lang="vi-VN" sz="4000" noProof="0" dirty="0">
                          <a:latin typeface="+mj-lt"/>
                        </a:rPr>
                        <a:t>Con ếch</a:t>
                      </a:r>
                    </a:p>
                  </a:txBody>
                  <a:tcPr anchor="ctr">
                    <a:lnR w="12700" cap="flat" cmpd="sng" algn="ctr">
                      <a:solidFill>
                        <a:schemeClr val="tx1"/>
                      </a:solidFill>
                      <a:prstDash val="solid"/>
                      <a:round/>
                      <a:headEnd type="none" w="med" len="med"/>
                      <a:tailEnd type="none" w="med" len="med"/>
                    </a:lnR>
                  </a:tcPr>
                </a:tc>
                <a:tc>
                  <a:txBody>
                    <a:bodyPr/>
                    <a:lstStyle/>
                    <a:p>
                      <a:pPr algn="ctr"/>
                      <a:r>
                        <a:rPr lang="vi-VN" sz="4000" noProof="0" dirty="0">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noProof="0" dirty="0">
                          <a:latin typeface="+mj-lt"/>
                        </a:rPr>
                        <a:t>?</a:t>
                      </a:r>
                      <a:endParaRPr lang="vi-VN" sz="4000" noProof="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noProof="0" dirty="0">
                          <a:latin typeface="+mj-lt"/>
                        </a:rPr>
                        <a:t>?</a:t>
                      </a:r>
                      <a:endParaRPr lang="vi-VN" sz="4000" noProof="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8" name="Flowchart: Connector 7"/>
          <p:cNvSpPr/>
          <p:nvPr/>
        </p:nvSpPr>
        <p:spPr>
          <a:xfrm>
            <a:off x="7306235" y="3369509"/>
            <a:ext cx="376518" cy="409818"/>
          </a:xfrm>
          <a:prstGeom prst="flowChartConnector">
            <a:avLst/>
          </a:prstGeom>
          <a:solidFill>
            <a:srgbClr val="00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p:cNvSpPr/>
          <p:nvPr/>
        </p:nvSpPr>
        <p:spPr>
          <a:xfrm>
            <a:off x="10322426" y="4514559"/>
            <a:ext cx="376518" cy="409818"/>
          </a:xfrm>
          <a:prstGeom prst="flowChartConnector">
            <a:avLst/>
          </a:prstGeom>
          <a:solidFill>
            <a:srgbClr val="00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54253" y="5291412"/>
            <a:ext cx="2639961" cy="646331"/>
          </a:xfrm>
          <a:prstGeom prst="rect">
            <a:avLst/>
          </a:prstGeom>
          <a:solidFill>
            <a:schemeClr val="bg1"/>
          </a:solidFill>
        </p:spPr>
        <p:txBody>
          <a:bodyPr wrap="square" rtlCol="0">
            <a:spAutoFit/>
          </a:bodyPr>
          <a:lstStyle/>
          <a:p>
            <a:pPr algn="ctr"/>
            <a:r>
              <a:rPr lang="vi-VN" sz="3600" noProof="0" dirty="0">
                <a:solidFill>
                  <a:srgbClr val="0045D0"/>
                </a:solidFill>
                <a:latin typeface="+mj-lt"/>
              </a:rPr>
              <a:t>Một tế</a:t>
            </a:r>
            <a:r>
              <a:rPr lang="vi-VN" sz="3600" baseline="0" noProof="0" dirty="0">
                <a:solidFill>
                  <a:srgbClr val="0045D0"/>
                </a:solidFill>
                <a:latin typeface="+mj-lt"/>
              </a:rPr>
              <a:t> bào</a:t>
            </a:r>
            <a:endParaRPr lang="vi-VN" sz="3600" noProof="0" dirty="0">
              <a:solidFill>
                <a:srgbClr val="0045D0"/>
              </a:solidFill>
              <a:latin typeface="+mj-lt"/>
            </a:endParaRPr>
          </a:p>
        </p:txBody>
      </p:sp>
      <p:sp>
        <p:nvSpPr>
          <p:cNvPr id="42" name="TextBox 41"/>
          <p:cNvSpPr txBox="1"/>
          <p:nvPr/>
        </p:nvSpPr>
        <p:spPr>
          <a:xfrm>
            <a:off x="3233467" y="6211669"/>
            <a:ext cx="2639961" cy="646331"/>
          </a:xfrm>
          <a:prstGeom prst="rect">
            <a:avLst/>
          </a:prstGeom>
          <a:solidFill>
            <a:schemeClr val="bg1"/>
          </a:solidFill>
        </p:spPr>
        <p:txBody>
          <a:bodyPr wrap="square" rtlCol="0">
            <a:spAutoFit/>
          </a:bodyPr>
          <a:lstStyle/>
          <a:p>
            <a:pPr algn="ctr"/>
            <a:r>
              <a:rPr lang="vi-VN" sz="3600" dirty="0">
                <a:solidFill>
                  <a:srgbClr val="0045D0"/>
                </a:solidFill>
                <a:latin typeface="+mj-lt"/>
              </a:rPr>
              <a:t>Nhiều</a:t>
            </a:r>
            <a:r>
              <a:rPr lang="vi-VN" sz="3600" noProof="0" dirty="0">
                <a:solidFill>
                  <a:srgbClr val="0045D0"/>
                </a:solidFill>
                <a:latin typeface="+mj-lt"/>
              </a:rPr>
              <a:t> tế</a:t>
            </a:r>
            <a:r>
              <a:rPr lang="vi-VN" sz="3600" baseline="0" noProof="0" dirty="0">
                <a:solidFill>
                  <a:srgbClr val="0045D0"/>
                </a:solidFill>
                <a:latin typeface="+mj-lt"/>
              </a:rPr>
              <a:t> bào</a:t>
            </a:r>
            <a:endParaRPr lang="vi-VN" sz="3600" noProof="0" dirty="0">
              <a:solidFill>
                <a:srgbClr val="0045D0"/>
              </a:solidFill>
              <a:latin typeface="+mj-lt"/>
            </a:endParaRPr>
          </a:p>
        </p:txBody>
      </p:sp>
      <p:sp>
        <p:nvSpPr>
          <p:cNvPr id="44" name="Flowchart: Connector 43"/>
          <p:cNvSpPr/>
          <p:nvPr/>
        </p:nvSpPr>
        <p:spPr>
          <a:xfrm>
            <a:off x="7220058" y="5527925"/>
            <a:ext cx="376518" cy="409818"/>
          </a:xfrm>
          <a:prstGeom prst="flowChartConnector">
            <a:avLst/>
          </a:prstGeom>
          <a:solidFill>
            <a:srgbClr val="FF00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p:cNvSpPr/>
          <p:nvPr/>
        </p:nvSpPr>
        <p:spPr>
          <a:xfrm>
            <a:off x="10134167" y="6329925"/>
            <a:ext cx="376518" cy="409818"/>
          </a:xfrm>
          <a:prstGeom prst="flowChartConnector">
            <a:avLst/>
          </a:prstGeom>
          <a:solidFill>
            <a:srgbClr val="FF00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566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75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ppt_x"/>
                                          </p:val>
                                        </p:tav>
                                        <p:tav tm="100000">
                                          <p:val>
                                            <p:strVal val="#ppt_x"/>
                                          </p:val>
                                        </p:tav>
                                      </p:tavLst>
                                    </p:anim>
                                    <p:anim calcmode="lin" valueType="num">
                                      <p:cBhvr additive="base">
                                        <p:cTn id="23" dur="500" fill="hold"/>
                                        <p:tgtEl>
                                          <p:spTgt spid="4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ppt_x"/>
                                          </p:val>
                                        </p:tav>
                                        <p:tav tm="100000">
                                          <p:val>
                                            <p:strVal val="#ppt_x"/>
                                          </p:val>
                                        </p:tav>
                                      </p:tavLst>
                                    </p:anim>
                                    <p:anim calcmode="lin" valueType="num">
                                      <p:cBhvr additive="base">
                                        <p:cTn id="2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2" grpId="0" animBg="1"/>
      <p:bldP spid="42"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54EA4F-FADA-DBD5-4D49-968FEEA4A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695"/>
            <a:ext cx="11816798" cy="6724610"/>
          </a:xfrm>
          <a:prstGeom prst="rect">
            <a:avLst/>
          </a:prstGeom>
        </p:spPr>
      </p:pic>
      <p:sp>
        <p:nvSpPr>
          <p:cNvPr id="6" name="TextBox 5">
            <a:extLst>
              <a:ext uri="{FF2B5EF4-FFF2-40B4-BE49-F238E27FC236}">
                <a16:creationId xmlns:a16="http://schemas.microsoft.com/office/drawing/2014/main" id="{0E85DF86-9CD2-9C78-8826-90C81F1A8476}"/>
              </a:ext>
            </a:extLst>
          </p:cNvPr>
          <p:cNvSpPr txBox="1"/>
          <p:nvPr/>
        </p:nvSpPr>
        <p:spPr>
          <a:xfrm>
            <a:off x="5228455" y="2405574"/>
            <a:ext cx="867545" cy="584775"/>
          </a:xfrm>
          <a:prstGeom prst="rect">
            <a:avLst/>
          </a:prstGeom>
          <a:noFill/>
        </p:spPr>
        <p:txBody>
          <a:bodyPr wrap="none" rtlCol="0">
            <a:spAutoFit/>
          </a:bodyPr>
          <a:lstStyle/>
          <a:p>
            <a:r>
              <a:rPr lang="en-VN" sz="3200" b="1" dirty="0">
                <a:solidFill>
                  <a:srgbClr val="FF0000"/>
                </a:solidFill>
                <a:latin typeface="Times New Roman" panose="02020603050405020304" pitchFamily="18" charset="0"/>
                <a:cs typeface="Times New Roman" panose="02020603050405020304" pitchFamily="18" charset="0"/>
              </a:rPr>
              <a:t>một</a:t>
            </a:r>
          </a:p>
        </p:txBody>
      </p:sp>
      <p:sp>
        <p:nvSpPr>
          <p:cNvPr id="7" name="TextBox 6">
            <a:extLst>
              <a:ext uri="{FF2B5EF4-FFF2-40B4-BE49-F238E27FC236}">
                <a16:creationId xmlns:a16="http://schemas.microsoft.com/office/drawing/2014/main" id="{41E22C36-BC4B-4856-A0FF-BA361B136E37}"/>
              </a:ext>
            </a:extLst>
          </p:cNvPr>
          <p:cNvSpPr txBox="1"/>
          <p:nvPr/>
        </p:nvSpPr>
        <p:spPr>
          <a:xfrm>
            <a:off x="8841507" y="2405574"/>
            <a:ext cx="1164101" cy="584775"/>
          </a:xfrm>
          <a:prstGeom prst="rect">
            <a:avLst/>
          </a:prstGeom>
          <a:noFill/>
        </p:spPr>
        <p:txBody>
          <a:bodyPr wrap="none" rtlCol="0">
            <a:spAutoFit/>
          </a:bodyPr>
          <a:lstStyle/>
          <a:p>
            <a:r>
              <a:rPr lang="en-VN" sz="3200" b="1" dirty="0">
                <a:solidFill>
                  <a:srgbClr val="FF0000"/>
                </a:solidFill>
                <a:latin typeface="Times New Roman" panose="02020603050405020304" pitchFamily="18" charset="0"/>
                <a:cs typeface="Times New Roman" panose="02020603050405020304" pitchFamily="18" charset="0"/>
              </a:rPr>
              <a:t>nhiều</a:t>
            </a:r>
          </a:p>
        </p:txBody>
      </p:sp>
      <p:sp>
        <p:nvSpPr>
          <p:cNvPr id="8" name="TextBox 7">
            <a:extLst>
              <a:ext uri="{FF2B5EF4-FFF2-40B4-BE49-F238E27FC236}">
                <a16:creationId xmlns:a16="http://schemas.microsoft.com/office/drawing/2014/main" id="{714A183B-41AA-059B-219D-F471E3F2019C}"/>
              </a:ext>
            </a:extLst>
          </p:cNvPr>
          <p:cNvSpPr txBox="1"/>
          <p:nvPr/>
        </p:nvSpPr>
        <p:spPr>
          <a:xfrm>
            <a:off x="4708440" y="3606042"/>
            <a:ext cx="2715808"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n</a:t>
            </a:r>
            <a:r>
              <a:rPr lang="en-VN" sz="2800" b="1" dirty="0">
                <a:solidFill>
                  <a:srgbClr val="FF0000"/>
                </a:solidFill>
                <a:latin typeface="Times New Roman" panose="02020603050405020304" pitchFamily="18" charset="0"/>
                <a:cs typeface="Times New Roman" panose="02020603050405020304" pitchFamily="18" charset="0"/>
              </a:rPr>
              <a:t>hiều chức năng</a:t>
            </a:r>
          </a:p>
        </p:txBody>
      </p:sp>
      <p:sp>
        <p:nvSpPr>
          <p:cNvPr id="9" name="TextBox 8">
            <a:extLst>
              <a:ext uri="{FF2B5EF4-FFF2-40B4-BE49-F238E27FC236}">
                <a16:creationId xmlns:a16="http://schemas.microsoft.com/office/drawing/2014/main" id="{0D1F7C94-0BFA-29F1-3754-55B3AFDED782}"/>
              </a:ext>
            </a:extLst>
          </p:cNvPr>
          <p:cNvSpPr txBox="1"/>
          <p:nvPr/>
        </p:nvSpPr>
        <p:spPr>
          <a:xfrm>
            <a:off x="8515623" y="3606042"/>
            <a:ext cx="2456122"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một</a:t>
            </a:r>
            <a:r>
              <a:rPr lang="en-VN" sz="2800" b="1" dirty="0">
                <a:solidFill>
                  <a:srgbClr val="FF0000"/>
                </a:solidFill>
                <a:latin typeface="Times New Roman" panose="02020603050405020304" pitchFamily="18" charset="0"/>
                <a:cs typeface="Times New Roman" panose="02020603050405020304" pitchFamily="18" charset="0"/>
              </a:rPr>
              <a:t> chức năng</a:t>
            </a:r>
          </a:p>
        </p:txBody>
      </p:sp>
      <p:sp>
        <p:nvSpPr>
          <p:cNvPr id="10" name="TextBox 9">
            <a:extLst>
              <a:ext uri="{FF2B5EF4-FFF2-40B4-BE49-F238E27FC236}">
                <a16:creationId xmlns:a16="http://schemas.microsoft.com/office/drawing/2014/main" id="{9C667A95-F1F3-DFF9-B21A-6EEE366BCC58}"/>
              </a:ext>
            </a:extLst>
          </p:cNvPr>
          <p:cNvSpPr txBox="1"/>
          <p:nvPr/>
        </p:nvSpPr>
        <p:spPr>
          <a:xfrm>
            <a:off x="5662227" y="4806008"/>
            <a:ext cx="2002471"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kính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hiển</a:t>
            </a:r>
            <a:r>
              <a:rPr lang="en-US" sz="2800" b="1" dirty="0">
                <a:solidFill>
                  <a:srgbClr val="FF0000"/>
                </a:solidFill>
                <a:latin typeface="Times New Roman" panose="02020603050405020304" pitchFamily="18" charset="0"/>
                <a:cs typeface="Times New Roman" panose="02020603050405020304" pitchFamily="18" charset="0"/>
              </a:rPr>
              <a:t> vi</a:t>
            </a:r>
            <a:endParaRPr lang="en-VN" sz="28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68F885C-D04E-B239-ACAA-21BB3A28FC10}"/>
              </a:ext>
            </a:extLst>
          </p:cNvPr>
          <p:cNvSpPr txBox="1"/>
          <p:nvPr/>
        </p:nvSpPr>
        <p:spPr>
          <a:xfrm>
            <a:off x="8867846" y="4806008"/>
            <a:ext cx="1988045"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a:t>
            </a:r>
            <a:r>
              <a:rPr lang="en-VN" sz="2800" b="1" dirty="0">
                <a:solidFill>
                  <a:srgbClr val="FF0000"/>
                </a:solidFill>
                <a:latin typeface="Times New Roman" panose="02020603050405020304" pitchFamily="18" charset="0"/>
                <a:cs typeface="Times New Roman" panose="02020603050405020304" pitchFamily="18" charset="0"/>
              </a:rPr>
              <a:t>ắt thường</a:t>
            </a:r>
          </a:p>
        </p:txBody>
      </p:sp>
    </p:spTree>
    <p:extLst>
      <p:ext uri="{BB962C8B-B14F-4D97-AF65-F5344CB8AC3E}">
        <p14:creationId xmlns:p14="http://schemas.microsoft.com/office/powerpoint/2010/main" val="3659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Kẹp giấy C82"/>
          <p:cNvPicPr>
            <a:picLocks noChangeAspect="1" noChangeArrowheads="1"/>
          </p:cNvPicPr>
          <p:nvPr/>
        </p:nvPicPr>
        <p:blipFill rotWithShape="1">
          <a:blip r:embed="rId3">
            <a:extLst>
              <a:ext uri="{28A0092B-C50C-407E-A947-70E740481C1C}">
                <a14:useLocalDpi xmlns:a14="http://schemas.microsoft.com/office/drawing/2010/main" val="0"/>
              </a:ext>
            </a:extLst>
          </a:blip>
          <a:srcRect r="13100"/>
          <a:stretch/>
        </p:blipFill>
        <p:spPr bwMode="auto">
          <a:xfrm>
            <a:off x="9541284" y="709282"/>
            <a:ext cx="2254648" cy="4931473"/>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a:extLst>
              <a:ext uri="{FF2B5EF4-FFF2-40B4-BE49-F238E27FC236}">
                <a16:creationId xmlns:a16="http://schemas.microsoft.com/office/drawing/2014/main" id="{D778A58A-D716-414F-A482-7B36EE6B3158}"/>
              </a:ext>
            </a:extLst>
          </p:cNvPr>
          <p:cNvSpPr txBox="1"/>
          <p:nvPr/>
        </p:nvSpPr>
        <p:spPr>
          <a:xfrm>
            <a:off x="0" y="350538"/>
            <a:ext cx="2729491" cy="461665"/>
          </a:xfrm>
          <a:prstGeom prst="rect">
            <a:avLst/>
          </a:prstGeom>
          <a:solidFill>
            <a:schemeClr val="tx2">
              <a:lumMod val="40000"/>
              <a:lumOff val="60000"/>
            </a:schemeClr>
          </a:solidFill>
        </p:spPr>
        <p:txBody>
          <a:bodyPr wrap="square" rtlCol="0">
            <a:spAutoFit/>
          </a:bodyPr>
          <a:lstStyle/>
          <a:p>
            <a:pPr algn="ctr"/>
            <a:r>
              <a:rPr lang="en-US" altLang="zh-CN"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QUAN SÁT</a:t>
            </a:r>
            <a:endParaRPr lang="zh-CN" altLang="en-US"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196" name="Picture 4" descr="Kính hiển vi soi nổi Olympus SZX7 0.8x-5.6x - Viont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9585" y="89862"/>
            <a:ext cx="3724275" cy="3705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Vi khuẩn E. coli có vai trò gì trong cơ thể và thường gây bệnh gì? | Vinmec"/>
          <p:cNvPicPr>
            <a:picLocks noChangeAspect="1" noChangeArrowheads="1"/>
          </p:cNvPicPr>
          <p:nvPr/>
        </p:nvPicPr>
        <p:blipFill rotWithShape="1">
          <a:blip r:embed="rId5">
            <a:extLst>
              <a:ext uri="{28A0092B-C50C-407E-A947-70E740481C1C}">
                <a14:useLocalDpi xmlns:a14="http://schemas.microsoft.com/office/drawing/2010/main" val="0"/>
              </a:ext>
            </a:extLst>
          </a:blip>
          <a:srcRect l="20034" r="7524" b="3646"/>
          <a:stretch/>
        </p:blipFill>
        <p:spPr bwMode="auto">
          <a:xfrm>
            <a:off x="7396730" y="1885648"/>
            <a:ext cx="2762097" cy="2282206"/>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248967" y="4331123"/>
            <a:ext cx="2295525" cy="131445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6102933" y="5640755"/>
                <a:ext cx="3483634"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E.Coli  ~</a:t>
                </a:r>
                <a:r>
                  <a:rPr lang="en-US" sz="3600" dirty="0">
                    <a:latin typeface="Times New Roman" panose="02020603050405020304" pitchFamily="18" charset="0"/>
                    <a:cs typeface="Times New Roman" panose="02020603050405020304" pitchFamily="18" charset="0"/>
                  </a:rPr>
                  <a:t> 1 </a:t>
                </a:r>
                <a14:m>
                  <m:oMath xmlns:m="http://schemas.openxmlformats.org/officeDocument/2006/math">
                    <m:r>
                      <m:rPr>
                        <m:sty m:val="p"/>
                      </m:rPr>
                      <a:rPr lang="en-US" sz="3600" i="0" smtClean="0">
                        <a:latin typeface="Cambria Math" panose="02040503050406030204" pitchFamily="18" charset="0"/>
                        <a:ea typeface="Cambria Math" panose="02040503050406030204" pitchFamily="18" charset="0"/>
                      </a:rPr>
                      <m:t>μ</m:t>
                    </m:r>
                    <m:r>
                      <m:rPr>
                        <m:sty m:val="p"/>
                      </m:rPr>
                      <a:rPr lang="en-US" sz="3600" b="0" i="0" smtClean="0">
                        <a:latin typeface="Cambria Math" panose="02040503050406030204" pitchFamily="18" charset="0"/>
                        <a:ea typeface="Cambria Math" panose="02040503050406030204" pitchFamily="18" charset="0"/>
                      </a:rPr>
                      <m:t>m</m:t>
                    </m:r>
                  </m:oMath>
                </a14:m>
                <a:endParaRPr lang="en-US" sz="3600"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102933" y="5640755"/>
                <a:ext cx="3483634" cy="646331"/>
              </a:xfrm>
              <a:prstGeom prst="rect">
                <a:avLst/>
              </a:prstGeom>
              <a:blipFill rotWithShape="0">
                <a:blip r:embed="rId7"/>
                <a:stretch>
                  <a:fillRect l="-3846" t="-15094" b="-33962"/>
                </a:stretch>
              </a:blipFill>
            </p:spPr>
            <p:txBody>
              <a:bodyPr/>
              <a:lstStyle/>
              <a:p>
                <a:r>
                  <a:rPr lang="en-US">
                    <a:noFill/>
                  </a:rPr>
                  <a:t> </a:t>
                </a:r>
              </a:p>
            </p:txBody>
          </p:sp>
        </mc:Fallback>
      </mc:AlternateContent>
      <p:sp>
        <p:nvSpPr>
          <p:cNvPr id="8" name="Rectangle 7"/>
          <p:cNvSpPr/>
          <p:nvPr/>
        </p:nvSpPr>
        <p:spPr>
          <a:xfrm>
            <a:off x="9541284" y="5666456"/>
            <a:ext cx="2430241" cy="646331"/>
          </a:xfrm>
          <a:prstGeom prst="rect">
            <a:avLst/>
          </a:prstGeom>
        </p:spPr>
        <p:txBody>
          <a:bodyPr wrap="square">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1/10000</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13" name="Picture 18" descr="Ocean Wildlife GIF by BBC Americ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730" y="7053"/>
            <a:ext cx="5715000" cy="53678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7382" y="5372155"/>
            <a:ext cx="4914793" cy="1200329"/>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Cá voi xanh kích thước khoảng 30 m</a:t>
            </a:r>
          </a:p>
        </p:txBody>
      </p:sp>
      <p:sp>
        <p:nvSpPr>
          <p:cNvPr id="19" name="TextBox 18"/>
          <p:cNvSpPr txBox="1"/>
          <p:nvPr/>
        </p:nvSpPr>
        <p:spPr>
          <a:xfrm>
            <a:off x="2887763" y="32754"/>
            <a:ext cx="5281822" cy="1827193"/>
          </a:xfrm>
          <a:prstGeom prst="cloudCallout">
            <a:avLst>
              <a:gd name="adj1" fmla="val -35406"/>
              <a:gd name="adj2" fmla="val 84635"/>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Thế giới tự nhiên thật kì diệu</a:t>
            </a:r>
          </a:p>
        </p:txBody>
      </p:sp>
    </p:spTree>
    <p:extLst>
      <p:ext uri="{BB962C8B-B14F-4D97-AF65-F5344CB8AC3E}">
        <p14:creationId xmlns:p14="http://schemas.microsoft.com/office/powerpoint/2010/main" val="75464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8198"/>
                                        </p:tgtEl>
                                        <p:attrNameLst>
                                          <p:attrName>style.visibility</p:attrName>
                                        </p:attrNameLst>
                                      </p:cBhvr>
                                      <p:to>
                                        <p:strVal val="visible"/>
                                      </p:to>
                                    </p:set>
                                    <p:animEffect transition="in" filter="wipe(down)">
                                      <p:cBhvr>
                                        <p:cTn id="31" dur="580">
                                          <p:stCondLst>
                                            <p:cond delay="0"/>
                                          </p:stCondLst>
                                        </p:cTn>
                                        <p:tgtEl>
                                          <p:spTgt spid="8198"/>
                                        </p:tgtEl>
                                      </p:cBhvr>
                                    </p:animEffect>
                                    <p:anim calcmode="lin" valueType="num">
                                      <p:cBhvr>
                                        <p:cTn id="32" dur="1822" tmFilter="0,0; 0.14,0.36; 0.43,0.73; 0.71,0.91; 1.0,1.0">
                                          <p:stCondLst>
                                            <p:cond delay="0"/>
                                          </p:stCondLst>
                                        </p:cTn>
                                        <p:tgtEl>
                                          <p:spTgt spid="819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19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19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19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198"/>
                                        </p:tgtEl>
                                        <p:attrNameLst>
                                          <p:attrName>ppt_y</p:attrName>
                                        </p:attrNameLst>
                                      </p:cBhvr>
                                      <p:tavLst>
                                        <p:tav tm="0" fmla="#ppt_y-sin(pi*$)/81">
                                          <p:val>
                                            <p:fltVal val="0"/>
                                          </p:val>
                                        </p:tav>
                                        <p:tav tm="100000">
                                          <p:val>
                                            <p:fltVal val="1"/>
                                          </p:val>
                                        </p:tav>
                                      </p:tavLst>
                                    </p:anim>
                                    <p:animScale>
                                      <p:cBhvr>
                                        <p:cTn id="37" dur="26">
                                          <p:stCondLst>
                                            <p:cond delay="650"/>
                                          </p:stCondLst>
                                        </p:cTn>
                                        <p:tgtEl>
                                          <p:spTgt spid="8198"/>
                                        </p:tgtEl>
                                      </p:cBhvr>
                                      <p:to x="100000" y="60000"/>
                                    </p:animScale>
                                    <p:animScale>
                                      <p:cBhvr>
                                        <p:cTn id="38" dur="166" decel="50000">
                                          <p:stCondLst>
                                            <p:cond delay="676"/>
                                          </p:stCondLst>
                                        </p:cTn>
                                        <p:tgtEl>
                                          <p:spTgt spid="8198"/>
                                        </p:tgtEl>
                                      </p:cBhvr>
                                      <p:to x="100000" y="100000"/>
                                    </p:animScale>
                                    <p:animScale>
                                      <p:cBhvr>
                                        <p:cTn id="39" dur="26">
                                          <p:stCondLst>
                                            <p:cond delay="1312"/>
                                          </p:stCondLst>
                                        </p:cTn>
                                        <p:tgtEl>
                                          <p:spTgt spid="8198"/>
                                        </p:tgtEl>
                                      </p:cBhvr>
                                      <p:to x="100000" y="80000"/>
                                    </p:animScale>
                                    <p:animScale>
                                      <p:cBhvr>
                                        <p:cTn id="40" dur="166" decel="50000">
                                          <p:stCondLst>
                                            <p:cond delay="1338"/>
                                          </p:stCondLst>
                                        </p:cTn>
                                        <p:tgtEl>
                                          <p:spTgt spid="8198"/>
                                        </p:tgtEl>
                                      </p:cBhvr>
                                      <p:to x="100000" y="100000"/>
                                    </p:animScale>
                                    <p:animScale>
                                      <p:cBhvr>
                                        <p:cTn id="41" dur="26">
                                          <p:stCondLst>
                                            <p:cond delay="1642"/>
                                          </p:stCondLst>
                                        </p:cTn>
                                        <p:tgtEl>
                                          <p:spTgt spid="8198"/>
                                        </p:tgtEl>
                                      </p:cBhvr>
                                      <p:to x="100000" y="90000"/>
                                    </p:animScale>
                                    <p:animScale>
                                      <p:cBhvr>
                                        <p:cTn id="42" dur="166" decel="50000">
                                          <p:stCondLst>
                                            <p:cond delay="1668"/>
                                          </p:stCondLst>
                                        </p:cTn>
                                        <p:tgtEl>
                                          <p:spTgt spid="8198"/>
                                        </p:tgtEl>
                                      </p:cBhvr>
                                      <p:to x="100000" y="100000"/>
                                    </p:animScale>
                                    <p:animScale>
                                      <p:cBhvr>
                                        <p:cTn id="43" dur="26">
                                          <p:stCondLst>
                                            <p:cond delay="1808"/>
                                          </p:stCondLst>
                                        </p:cTn>
                                        <p:tgtEl>
                                          <p:spTgt spid="8198"/>
                                        </p:tgtEl>
                                      </p:cBhvr>
                                      <p:to x="100000" y="95000"/>
                                    </p:animScale>
                                    <p:animScale>
                                      <p:cBhvr>
                                        <p:cTn id="44" dur="166" decel="50000">
                                          <p:stCondLst>
                                            <p:cond delay="1834"/>
                                          </p:stCondLst>
                                        </p:cTn>
                                        <p:tgtEl>
                                          <p:spTgt spid="81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412BA-DC91-3325-CEF9-1CA3EE3FA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1" y="214648"/>
            <a:ext cx="11366695" cy="6428703"/>
          </a:xfrm>
          <a:prstGeom prst="rect">
            <a:avLst/>
          </a:prstGeom>
        </p:spPr>
      </p:pic>
    </p:spTree>
    <p:extLst>
      <p:ext uri="{BB962C8B-B14F-4D97-AF65-F5344CB8AC3E}">
        <p14:creationId xmlns:p14="http://schemas.microsoft.com/office/powerpoint/2010/main" val="2125370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112255" y="222298"/>
            <a:ext cx="3666564" cy="400110"/>
          </a:xfrm>
          <a:prstGeom prst="rect">
            <a:avLst/>
          </a:prstGeom>
          <a:solidFill>
            <a:schemeClr val="accent2">
              <a:lumMod val="60000"/>
              <a:lumOff val="40000"/>
            </a:schemeClr>
          </a:solidFill>
        </p:spPr>
        <p:txBody>
          <a:bodyPr wrap="square" rtlCol="0">
            <a:spAutoFit/>
          </a:bodyPr>
          <a:lstStyle/>
          <a:p>
            <a:pPr algn="ctr"/>
            <a:r>
              <a:rPr lang="vi-VN" sz="2000" dirty="0">
                <a:solidFill>
                  <a:schemeClr val="bg1"/>
                </a:solidFill>
                <a:latin typeface="#9Slide03 Swiss Condensed Bold" panose="02000500000000000000" pitchFamily="2" charset="0"/>
              </a:rPr>
              <a:t>Bài tập sách giáo khoa trang 93</a:t>
            </a:r>
          </a:p>
        </p:txBody>
      </p:sp>
      <p:sp>
        <p:nvSpPr>
          <p:cNvPr id="14" name="TextBox 13"/>
          <p:cNvSpPr txBox="1"/>
          <p:nvPr/>
        </p:nvSpPr>
        <p:spPr>
          <a:xfrm>
            <a:off x="169335" y="809240"/>
            <a:ext cx="7866815" cy="1421928"/>
          </a:xfrm>
          <a:prstGeom prst="rect">
            <a:avLst/>
          </a:prstGeom>
          <a:noFill/>
          <a:ln w="12700">
            <a:solidFill>
              <a:schemeClr val="accent1"/>
            </a:solidFill>
          </a:ln>
        </p:spPr>
        <p:txBody>
          <a:bodyPr wrap="square" rtlCol="0">
            <a:spAutoFit/>
          </a:bodyPr>
          <a:lstStyle/>
          <a:p>
            <a:pPr algn="just">
              <a:lnSpc>
                <a:spcPct val="120000"/>
              </a:lnSpc>
            </a:pPr>
            <a:r>
              <a:rPr lang="vi-VN" b="1" dirty="0">
                <a:latin typeface="Arrial"/>
              </a:rPr>
              <a:t>Bài 2. Cho các sinh vật: </a:t>
            </a:r>
            <a:r>
              <a:rPr lang="vi-VN" dirty="0">
                <a:latin typeface="Arrial"/>
              </a:rPr>
              <a:t>trùng roi, cây bắp cải, cây ổi, con rắn, trùng giày, con báo gấm, con ốc sên, con cua đỏ, tảo lam, con ngựa vằn, vi khuẩn đường ruột, cây lúa nước, cây dương xỉ.</a:t>
            </a:r>
          </a:p>
          <a:p>
            <a:pPr algn="just">
              <a:lnSpc>
                <a:spcPct val="120000"/>
              </a:lnSpc>
            </a:pPr>
            <a:r>
              <a:rPr lang="vi-VN" b="1" dirty="0">
                <a:latin typeface="Arrial"/>
              </a:rPr>
              <a:t>Sắp xếp các sinh vật trên thành 2 nhóm: cơ thể đơn bào và đa bào.</a:t>
            </a:r>
            <a:endParaRPr lang="vi-VN" dirty="0">
              <a:latin typeface="Arrial"/>
            </a:endParaRPr>
          </a:p>
        </p:txBody>
      </p:sp>
      <p:grpSp>
        <p:nvGrpSpPr>
          <p:cNvPr id="16" name="Group 15"/>
          <p:cNvGrpSpPr/>
          <p:nvPr/>
        </p:nvGrpSpPr>
        <p:grpSpPr>
          <a:xfrm>
            <a:off x="252654" y="727957"/>
            <a:ext cx="11906022" cy="5546250"/>
            <a:chOff x="252654" y="727957"/>
            <a:chExt cx="11906022" cy="5546250"/>
          </a:xfrm>
        </p:grpSpPr>
        <p:pic>
          <p:nvPicPr>
            <p:cNvPr id="17" name="Picture 2" descr="Trùng roi xanh - Cảnh 3D - Giáo dục và học tập kỹ thuật số Mozai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34" r="8234"/>
            <a:stretch/>
          </p:blipFill>
          <p:spPr bwMode="auto">
            <a:xfrm>
              <a:off x="283278" y="2742533"/>
              <a:ext cx="2018270" cy="13881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52654" y="4130709"/>
              <a:ext cx="1712259" cy="369332"/>
            </a:xfrm>
            <a:prstGeom prst="rect">
              <a:avLst/>
            </a:prstGeom>
            <a:noFill/>
          </p:spPr>
          <p:txBody>
            <a:bodyPr wrap="square" rtlCol="0">
              <a:spAutoFit/>
            </a:bodyPr>
            <a:lstStyle/>
            <a:p>
              <a:pPr algn="ctr"/>
              <a:r>
                <a:rPr lang="vi-VN" dirty="0">
                  <a:latin typeface="Arrial"/>
                </a:rPr>
                <a:t>Trùng roi</a:t>
              </a:r>
            </a:p>
          </p:txBody>
        </p:sp>
        <p:pic>
          <p:nvPicPr>
            <p:cNvPr id="21506" name="Picture 2" descr="Bắp cải và những công dụng tuyệt vời ít người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927" y="2742533"/>
              <a:ext cx="1961060" cy="139433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38704" y="4130709"/>
              <a:ext cx="1712259" cy="369332"/>
            </a:xfrm>
            <a:prstGeom prst="rect">
              <a:avLst/>
            </a:prstGeom>
            <a:noFill/>
          </p:spPr>
          <p:txBody>
            <a:bodyPr wrap="square" rtlCol="0">
              <a:spAutoFit/>
            </a:bodyPr>
            <a:lstStyle/>
            <a:p>
              <a:pPr algn="ctr"/>
              <a:r>
                <a:rPr lang="vi-VN" dirty="0">
                  <a:latin typeface="Arrial"/>
                </a:rPr>
                <a:t>Bắp cải</a:t>
              </a:r>
            </a:p>
          </p:txBody>
        </p:sp>
        <p:pic>
          <p:nvPicPr>
            <p:cNvPr id="21508" name="Picture 4" descr="Cây Ổi trong tiếng anh là gì: Định nghĩa, ví dụ."/>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8396" y="2742533"/>
              <a:ext cx="2079776" cy="138817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767017" y="4130709"/>
              <a:ext cx="1712259" cy="369332"/>
            </a:xfrm>
            <a:prstGeom prst="rect">
              <a:avLst/>
            </a:prstGeom>
            <a:noFill/>
          </p:spPr>
          <p:txBody>
            <a:bodyPr wrap="square" rtlCol="0">
              <a:spAutoFit/>
            </a:bodyPr>
            <a:lstStyle/>
            <a:p>
              <a:pPr algn="ctr"/>
              <a:r>
                <a:rPr lang="vi-VN" dirty="0">
                  <a:latin typeface="Arrial"/>
                </a:rPr>
                <a:t>Cây ổi</a:t>
              </a:r>
            </a:p>
          </p:txBody>
        </p:sp>
        <p:pic>
          <p:nvPicPr>
            <p:cNvPr id="21510" name="Picture 6" descr="Con Rắn Là Số Mấy? Đánh Đề Con Gì Chuẩn Nhất? - 188Lot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6855"/>
            <a:stretch/>
          </p:blipFill>
          <p:spPr bwMode="auto">
            <a:xfrm>
              <a:off x="6800205" y="2730712"/>
              <a:ext cx="1336428" cy="14118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693824" y="4098676"/>
              <a:ext cx="1712259" cy="369332"/>
            </a:xfrm>
            <a:prstGeom prst="rect">
              <a:avLst/>
            </a:prstGeom>
            <a:noFill/>
          </p:spPr>
          <p:txBody>
            <a:bodyPr wrap="square" rtlCol="0">
              <a:spAutoFit/>
            </a:bodyPr>
            <a:lstStyle/>
            <a:p>
              <a:pPr algn="ctr"/>
              <a:r>
                <a:rPr lang="vi-VN" dirty="0">
                  <a:latin typeface="Arrial"/>
                </a:rPr>
                <a:t>Con rắn</a:t>
              </a:r>
            </a:p>
          </p:txBody>
        </p:sp>
        <p:pic>
          <p:nvPicPr>
            <p:cNvPr id="21512" name="Picture 8" descr="Nội dung tin KHCN ngoài nướ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56" r="12596"/>
            <a:stretch/>
          </p:blipFill>
          <p:spPr bwMode="auto">
            <a:xfrm>
              <a:off x="8207802" y="2742533"/>
              <a:ext cx="1985320" cy="135809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8480863" y="4100623"/>
              <a:ext cx="1712259" cy="369332"/>
            </a:xfrm>
            <a:prstGeom prst="rect">
              <a:avLst/>
            </a:prstGeom>
            <a:noFill/>
          </p:spPr>
          <p:txBody>
            <a:bodyPr wrap="square" rtlCol="0">
              <a:spAutoFit/>
            </a:bodyPr>
            <a:lstStyle/>
            <a:p>
              <a:pPr algn="ctr"/>
              <a:r>
                <a:rPr lang="vi-VN" dirty="0">
                  <a:latin typeface="Arrial"/>
                </a:rPr>
                <a:t>Trùng giày</a:t>
              </a:r>
            </a:p>
          </p:txBody>
        </p:sp>
        <p:pic>
          <p:nvPicPr>
            <p:cNvPr id="21514" name="Picture 10" descr="Các loài Mèo lớn – Chuyện bốn mù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47889" y="2742534"/>
              <a:ext cx="1810787" cy="135809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0340699" y="4100623"/>
              <a:ext cx="1712259" cy="369332"/>
            </a:xfrm>
            <a:prstGeom prst="rect">
              <a:avLst/>
            </a:prstGeom>
            <a:noFill/>
          </p:spPr>
          <p:txBody>
            <a:bodyPr wrap="square" rtlCol="0">
              <a:spAutoFit/>
            </a:bodyPr>
            <a:lstStyle/>
            <a:p>
              <a:pPr algn="ctr"/>
              <a:r>
                <a:rPr lang="vi-VN" dirty="0">
                  <a:latin typeface="Arrial"/>
                </a:rPr>
                <a:t>Con báo</a:t>
              </a:r>
            </a:p>
          </p:txBody>
        </p:sp>
        <p:pic>
          <p:nvPicPr>
            <p:cNvPr id="21516" name="Picture 12" descr="Học gì từ ốc sên - Benh.v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655" y="4583824"/>
              <a:ext cx="2048894" cy="128055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52654" y="5869430"/>
              <a:ext cx="1712259" cy="369332"/>
            </a:xfrm>
            <a:prstGeom prst="rect">
              <a:avLst/>
            </a:prstGeom>
            <a:noFill/>
          </p:spPr>
          <p:txBody>
            <a:bodyPr wrap="square" rtlCol="0">
              <a:spAutoFit/>
            </a:bodyPr>
            <a:lstStyle/>
            <a:p>
              <a:pPr algn="ctr"/>
              <a:r>
                <a:rPr lang="vi-VN" dirty="0">
                  <a:latin typeface="Arrial"/>
                </a:rPr>
                <a:t>Con ốc sên</a:t>
              </a:r>
            </a:p>
          </p:txBody>
        </p:sp>
        <p:pic>
          <p:nvPicPr>
            <p:cNvPr id="21518" name="Picture 14" descr="Cua đỏ đảo Giáng Sinh – Wikipedia tiếng Việ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115" t="23884" r="7724" b="10478"/>
            <a:stretch/>
          </p:blipFill>
          <p:spPr bwMode="auto">
            <a:xfrm>
              <a:off x="2471927" y="4583824"/>
              <a:ext cx="1778764" cy="126876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505179" y="5888217"/>
              <a:ext cx="1712259" cy="369332"/>
            </a:xfrm>
            <a:prstGeom prst="rect">
              <a:avLst/>
            </a:prstGeom>
            <a:noFill/>
          </p:spPr>
          <p:txBody>
            <a:bodyPr wrap="square" rtlCol="0">
              <a:spAutoFit/>
            </a:bodyPr>
            <a:lstStyle/>
            <a:p>
              <a:pPr algn="ctr"/>
              <a:r>
                <a:rPr lang="vi-VN" dirty="0">
                  <a:latin typeface="Arrial"/>
                </a:rPr>
                <a:t>Cua đỏ</a:t>
              </a:r>
            </a:p>
          </p:txBody>
        </p:sp>
        <p:pic>
          <p:nvPicPr>
            <p:cNvPr id="21520" name="Picture 16" descr="Tảo lam và vi khuẩn lam giống hay khác nhau ? - Talki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32987" y="4581675"/>
              <a:ext cx="1687727" cy="126579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350455" y="5869430"/>
              <a:ext cx="1712259" cy="369332"/>
            </a:xfrm>
            <a:prstGeom prst="rect">
              <a:avLst/>
            </a:prstGeom>
            <a:noFill/>
          </p:spPr>
          <p:txBody>
            <a:bodyPr wrap="square" rtlCol="0">
              <a:spAutoFit/>
            </a:bodyPr>
            <a:lstStyle/>
            <a:p>
              <a:pPr algn="ctr"/>
              <a:r>
                <a:rPr lang="vi-VN" dirty="0">
                  <a:latin typeface="Arrial"/>
                </a:rPr>
                <a:t>Tảo lam</a:t>
              </a:r>
            </a:p>
          </p:txBody>
        </p:sp>
        <p:pic>
          <p:nvPicPr>
            <p:cNvPr id="21522" name="Picture 18" descr="Ngựa vằn cái"/>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896" t="16498" r="13916" b="15349"/>
            <a:stretch/>
          </p:blipFill>
          <p:spPr bwMode="auto">
            <a:xfrm>
              <a:off x="6303010" y="4519438"/>
              <a:ext cx="1482082" cy="130860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062714" y="5877528"/>
              <a:ext cx="1712259" cy="369332"/>
            </a:xfrm>
            <a:prstGeom prst="rect">
              <a:avLst/>
            </a:prstGeom>
            <a:noFill/>
          </p:spPr>
          <p:txBody>
            <a:bodyPr wrap="square" rtlCol="0">
              <a:spAutoFit/>
            </a:bodyPr>
            <a:lstStyle/>
            <a:p>
              <a:pPr algn="ctr"/>
              <a:r>
                <a:rPr lang="vi-VN" dirty="0">
                  <a:latin typeface="Arrial"/>
                </a:rPr>
                <a:t>Con ngựa vằn</a:t>
              </a:r>
            </a:p>
          </p:txBody>
        </p:sp>
        <p:pic>
          <p:nvPicPr>
            <p:cNvPr id="21524" name="Picture 20" descr="Nguyên nhân dẫn đến tiêu chảy ở trẻ e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57269" y="4655622"/>
              <a:ext cx="1870023" cy="124668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8036150" y="5898409"/>
              <a:ext cx="1712259" cy="369332"/>
            </a:xfrm>
            <a:prstGeom prst="rect">
              <a:avLst/>
            </a:prstGeom>
            <a:noFill/>
          </p:spPr>
          <p:txBody>
            <a:bodyPr wrap="square" rtlCol="0">
              <a:spAutoFit/>
            </a:bodyPr>
            <a:lstStyle/>
            <a:p>
              <a:pPr algn="ctr"/>
              <a:r>
                <a:rPr lang="vi-VN" dirty="0">
                  <a:latin typeface="Arrial"/>
                </a:rPr>
                <a:t>VK đường ruột</a:t>
              </a:r>
            </a:p>
          </p:txBody>
        </p:sp>
        <p:pic>
          <p:nvPicPr>
            <p:cNvPr id="21526" name="Picture 22" descr="Cây lúa tẻ và những công dụng tuyệt vời mà rất ít người biế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64809" y="4567100"/>
              <a:ext cx="2088150" cy="133777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0152754" y="5904875"/>
              <a:ext cx="1712259" cy="369332"/>
            </a:xfrm>
            <a:prstGeom prst="rect">
              <a:avLst/>
            </a:prstGeom>
            <a:noFill/>
          </p:spPr>
          <p:txBody>
            <a:bodyPr wrap="square" rtlCol="0">
              <a:spAutoFit/>
            </a:bodyPr>
            <a:lstStyle/>
            <a:p>
              <a:pPr algn="ctr"/>
              <a:r>
                <a:rPr lang="vi-VN" dirty="0">
                  <a:latin typeface="Arrial"/>
                </a:rPr>
                <a:t>Cây lúa nước</a:t>
              </a:r>
            </a:p>
          </p:txBody>
        </p:sp>
        <p:pic>
          <p:nvPicPr>
            <p:cNvPr id="21528" name="Picture 24" descr="Cây Dương Xỉ - Ý Nghĩa Cây Dương Xỉ Trong Phong Thủy Là Gì?"/>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18600" y="727957"/>
              <a:ext cx="2378228" cy="15844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296624" y="2233335"/>
              <a:ext cx="1712259" cy="369332"/>
            </a:xfrm>
            <a:prstGeom prst="rect">
              <a:avLst/>
            </a:prstGeom>
            <a:noFill/>
          </p:spPr>
          <p:txBody>
            <a:bodyPr wrap="square" rtlCol="0">
              <a:spAutoFit/>
            </a:bodyPr>
            <a:lstStyle/>
            <a:p>
              <a:pPr algn="ctr"/>
              <a:r>
                <a:rPr lang="vi-VN" dirty="0">
                  <a:latin typeface="Arrial"/>
                </a:rPr>
                <a:t>Cây dương xỉ</a:t>
              </a:r>
            </a:p>
          </p:txBody>
        </p:sp>
      </p:grpSp>
      <p:sp>
        <p:nvSpPr>
          <p:cNvPr id="43" name="文本框 58">
            <a:extLst>
              <a:ext uri="{FF2B5EF4-FFF2-40B4-BE49-F238E27FC236}">
                <a16:creationId xmlns:a16="http://schemas.microsoft.com/office/drawing/2014/main" id="{DF348D1D-5E8D-4CD9-91E4-71B1368C1DC1}"/>
              </a:ext>
            </a:extLst>
          </p:cNvPr>
          <p:cNvSpPr txBox="1"/>
          <p:nvPr/>
        </p:nvSpPr>
        <p:spPr>
          <a:xfrm>
            <a:off x="691154" y="63737"/>
            <a:ext cx="3526284" cy="584775"/>
          </a:xfrm>
          <a:prstGeom prst="rect">
            <a:avLst/>
          </a:prstGeom>
          <a:noFill/>
        </p:spPr>
        <p:txBody>
          <a:bodyPr wrap="square" rtlCol="0">
            <a:spAutoFit/>
          </a:bodyPr>
          <a:lstStyle/>
          <a:p>
            <a:r>
              <a:rPr lang="en-US" altLang="zh-CN" sz="3200" dirty="0">
                <a:solidFill>
                  <a:schemeClr val="accent2">
                    <a:lumMod val="60000"/>
                    <a:lumOff val="40000"/>
                  </a:schemeClr>
                </a:solidFill>
                <a:latin typeface="000 DanPanosian TB" pitchFamily="2" charset="0"/>
                <a:ea typeface="微软雅黑" panose="020B0503020204020204" pitchFamily="34" charset="-122"/>
              </a:rPr>
              <a:t>BÀI TẬP VỀ NHÀ</a:t>
            </a:r>
            <a:endParaRPr lang="vi-VN" altLang="zh-CN" sz="3200" dirty="0">
              <a:solidFill>
                <a:schemeClr val="accent2">
                  <a:lumMod val="60000"/>
                  <a:lumOff val="40000"/>
                </a:schemeClr>
              </a:solidFill>
              <a:latin typeface="000 DanPanosian TB" pitchFamily="2" charset="0"/>
              <a:ea typeface="微软雅黑" panose="020B0503020204020204" pitchFamily="34" charset="-122"/>
            </a:endParaRPr>
          </a:p>
        </p:txBody>
      </p:sp>
    </p:spTree>
    <p:extLst>
      <p:ext uri="{BB962C8B-B14F-4D97-AF65-F5344CB8AC3E}">
        <p14:creationId xmlns:p14="http://schemas.microsoft.com/office/powerpoint/2010/main" val="3236496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83028" y="1144681"/>
            <a:ext cx="11755771" cy="5567453"/>
            <a:chOff x="297188" y="885678"/>
            <a:chExt cx="11755771" cy="5567453"/>
          </a:xfrm>
        </p:grpSpPr>
        <p:pic>
          <p:nvPicPr>
            <p:cNvPr id="17" name="Picture 2" descr="Trùng roi xanh - Cảnh 3D - Giáo dục và học tập kỹ thuật số Mozai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34" r="8234"/>
            <a:stretch/>
          </p:blipFill>
          <p:spPr bwMode="auto">
            <a:xfrm>
              <a:off x="297188" y="3315116"/>
              <a:ext cx="2018270" cy="13881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18261" y="4957272"/>
              <a:ext cx="1712259" cy="369332"/>
            </a:xfrm>
            <a:prstGeom prst="rect">
              <a:avLst/>
            </a:prstGeom>
            <a:noFill/>
          </p:spPr>
          <p:txBody>
            <a:bodyPr wrap="square" rtlCol="0">
              <a:spAutoFit/>
            </a:bodyPr>
            <a:lstStyle/>
            <a:p>
              <a:pPr algn="ctr"/>
              <a:r>
                <a:rPr lang="vi-VN" dirty="0">
                  <a:latin typeface="Arrial"/>
                </a:rPr>
                <a:t>Trùng roi</a:t>
              </a:r>
            </a:p>
          </p:txBody>
        </p:sp>
        <p:pic>
          <p:nvPicPr>
            <p:cNvPr id="21506" name="Picture 2" descr="Bắp cải và những công dụng tuyệt vời ít người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9541" y="2697253"/>
              <a:ext cx="1685442" cy="139433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0581350" y="4085429"/>
              <a:ext cx="1471609" cy="369332"/>
            </a:xfrm>
            <a:prstGeom prst="rect">
              <a:avLst/>
            </a:prstGeom>
            <a:noFill/>
          </p:spPr>
          <p:txBody>
            <a:bodyPr wrap="square" rtlCol="0">
              <a:spAutoFit/>
            </a:bodyPr>
            <a:lstStyle/>
            <a:p>
              <a:pPr algn="ctr"/>
              <a:r>
                <a:rPr lang="vi-VN" dirty="0">
                  <a:latin typeface="Arrial"/>
                </a:rPr>
                <a:t>Bắp cải</a:t>
              </a:r>
            </a:p>
          </p:txBody>
        </p:sp>
        <p:pic>
          <p:nvPicPr>
            <p:cNvPr id="21508" name="Picture 4" descr="Cây Ổi trong tiếng anh là gì: Định nghĩa, ví dụ."/>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3303" y="971824"/>
              <a:ext cx="2079776" cy="138817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751924" y="2360000"/>
              <a:ext cx="1712259" cy="369332"/>
            </a:xfrm>
            <a:prstGeom prst="rect">
              <a:avLst/>
            </a:prstGeom>
            <a:noFill/>
          </p:spPr>
          <p:txBody>
            <a:bodyPr wrap="square" rtlCol="0">
              <a:spAutoFit/>
            </a:bodyPr>
            <a:lstStyle/>
            <a:p>
              <a:pPr algn="ctr"/>
              <a:r>
                <a:rPr lang="vi-VN" dirty="0">
                  <a:latin typeface="Arrial"/>
                </a:rPr>
                <a:t>Cây ổi</a:t>
              </a:r>
            </a:p>
          </p:txBody>
        </p:sp>
        <p:pic>
          <p:nvPicPr>
            <p:cNvPr id="21510" name="Picture 6" descr="Con Rắn Là Số Mấy? Đánh Đề Con Gì Chuẩn Nhất? - 188Lot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6855"/>
            <a:stretch/>
          </p:blipFill>
          <p:spPr bwMode="auto">
            <a:xfrm>
              <a:off x="5681900" y="4622499"/>
              <a:ext cx="1616777" cy="14118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575520" y="5990463"/>
              <a:ext cx="2071448" cy="369332"/>
            </a:xfrm>
            <a:prstGeom prst="rect">
              <a:avLst/>
            </a:prstGeom>
            <a:noFill/>
          </p:spPr>
          <p:txBody>
            <a:bodyPr wrap="square" rtlCol="0">
              <a:spAutoFit/>
            </a:bodyPr>
            <a:lstStyle/>
            <a:p>
              <a:pPr algn="ctr"/>
              <a:r>
                <a:rPr lang="vi-VN" dirty="0">
                  <a:latin typeface="Arrial"/>
                </a:rPr>
                <a:t>Con rắn</a:t>
              </a:r>
            </a:p>
          </p:txBody>
        </p:sp>
        <p:pic>
          <p:nvPicPr>
            <p:cNvPr id="21512" name="Picture 8" descr="Nội dung tin KHCN ngoài nướ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56" r="12596"/>
            <a:stretch/>
          </p:blipFill>
          <p:spPr bwMode="auto">
            <a:xfrm>
              <a:off x="298262" y="1217453"/>
              <a:ext cx="1985320" cy="135809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54791" y="2639191"/>
              <a:ext cx="1712259" cy="369332"/>
            </a:xfrm>
            <a:prstGeom prst="rect">
              <a:avLst/>
            </a:prstGeom>
            <a:noFill/>
          </p:spPr>
          <p:txBody>
            <a:bodyPr wrap="square" rtlCol="0">
              <a:spAutoFit/>
            </a:bodyPr>
            <a:lstStyle/>
            <a:p>
              <a:pPr algn="ctr"/>
              <a:r>
                <a:rPr lang="vi-VN" dirty="0">
                  <a:latin typeface="Arrial"/>
                </a:rPr>
                <a:t>Trùng giày</a:t>
              </a:r>
            </a:p>
          </p:txBody>
        </p:sp>
        <p:pic>
          <p:nvPicPr>
            <p:cNvPr id="21514" name="Picture 10" descr="Các loài Mèo lớn – Chuyện bốn mù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42172" y="1022638"/>
              <a:ext cx="1810787" cy="135809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0234982" y="2380727"/>
              <a:ext cx="1712259" cy="369332"/>
            </a:xfrm>
            <a:prstGeom prst="rect">
              <a:avLst/>
            </a:prstGeom>
            <a:noFill/>
          </p:spPr>
          <p:txBody>
            <a:bodyPr wrap="square" rtlCol="0">
              <a:spAutoFit/>
            </a:bodyPr>
            <a:lstStyle/>
            <a:p>
              <a:pPr algn="ctr"/>
              <a:r>
                <a:rPr lang="vi-VN" dirty="0">
                  <a:latin typeface="Arrial"/>
                </a:rPr>
                <a:t>Con báo</a:t>
              </a:r>
            </a:p>
          </p:txBody>
        </p:sp>
        <p:pic>
          <p:nvPicPr>
            <p:cNvPr id="21516" name="Picture 12" descr="Học gì từ ốc sên - Benh.v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408" y="2972608"/>
              <a:ext cx="2048894" cy="128055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647407" y="4258214"/>
              <a:ext cx="1712259" cy="369332"/>
            </a:xfrm>
            <a:prstGeom prst="rect">
              <a:avLst/>
            </a:prstGeom>
            <a:noFill/>
          </p:spPr>
          <p:txBody>
            <a:bodyPr wrap="square" rtlCol="0">
              <a:spAutoFit/>
            </a:bodyPr>
            <a:lstStyle/>
            <a:p>
              <a:pPr algn="ctr"/>
              <a:r>
                <a:rPr lang="vi-VN" dirty="0">
                  <a:latin typeface="Arrial"/>
                </a:rPr>
                <a:t>Con ốc sên</a:t>
              </a:r>
            </a:p>
          </p:txBody>
        </p:sp>
        <p:pic>
          <p:nvPicPr>
            <p:cNvPr id="21518" name="Picture 14" descr="Cua đỏ đảo Giáng Sinh – Wikipedia tiếng Việ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115" t="23884" r="7724" b="10478"/>
            <a:stretch/>
          </p:blipFill>
          <p:spPr bwMode="auto">
            <a:xfrm>
              <a:off x="7987794" y="3020927"/>
              <a:ext cx="1778764" cy="126876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8021046" y="4325320"/>
              <a:ext cx="1712259" cy="369332"/>
            </a:xfrm>
            <a:prstGeom prst="rect">
              <a:avLst/>
            </a:prstGeom>
            <a:noFill/>
          </p:spPr>
          <p:txBody>
            <a:bodyPr wrap="square" rtlCol="0">
              <a:spAutoFit/>
            </a:bodyPr>
            <a:lstStyle/>
            <a:p>
              <a:pPr algn="ctr"/>
              <a:r>
                <a:rPr lang="vi-VN" dirty="0">
                  <a:latin typeface="Arrial"/>
                </a:rPr>
                <a:t>Cua đỏ</a:t>
              </a:r>
            </a:p>
          </p:txBody>
        </p:sp>
        <p:pic>
          <p:nvPicPr>
            <p:cNvPr id="21520" name="Picture 16" descr="Tảo lam và vi khuẩn lam giống hay khác nhau ? - Talki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22191" y="3398597"/>
              <a:ext cx="1895870" cy="127218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872633" y="4959510"/>
              <a:ext cx="1712259" cy="369332"/>
            </a:xfrm>
            <a:prstGeom prst="rect">
              <a:avLst/>
            </a:prstGeom>
            <a:noFill/>
          </p:spPr>
          <p:txBody>
            <a:bodyPr wrap="square" rtlCol="0">
              <a:spAutoFit/>
            </a:bodyPr>
            <a:lstStyle/>
            <a:p>
              <a:pPr algn="ctr"/>
              <a:r>
                <a:rPr lang="vi-VN" dirty="0">
                  <a:latin typeface="Arrial"/>
                </a:rPr>
                <a:t>Tảo lam</a:t>
              </a:r>
            </a:p>
          </p:txBody>
        </p:sp>
        <p:pic>
          <p:nvPicPr>
            <p:cNvPr id="21522" name="Picture 18" descr="Ngựa vằn cái"/>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896" t="16498" r="13916" b="15349"/>
            <a:stretch/>
          </p:blipFill>
          <p:spPr bwMode="auto">
            <a:xfrm>
              <a:off x="8216276" y="4725709"/>
              <a:ext cx="1482082" cy="130860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7975980" y="6083799"/>
              <a:ext cx="1712259" cy="369332"/>
            </a:xfrm>
            <a:prstGeom prst="rect">
              <a:avLst/>
            </a:prstGeom>
            <a:noFill/>
          </p:spPr>
          <p:txBody>
            <a:bodyPr wrap="square" rtlCol="0">
              <a:spAutoFit/>
            </a:bodyPr>
            <a:lstStyle/>
            <a:p>
              <a:pPr algn="ctr"/>
              <a:r>
                <a:rPr lang="vi-VN" dirty="0">
                  <a:latin typeface="Arrial"/>
                </a:rPr>
                <a:t>Con ngựa vằn</a:t>
              </a:r>
            </a:p>
          </p:txBody>
        </p:sp>
        <p:pic>
          <p:nvPicPr>
            <p:cNvPr id="21524" name="Picture 20" descr="Nguyên nhân dẫn đến tiêu chảy ở trẻ e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91674" y="1217453"/>
              <a:ext cx="1870023" cy="135809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755523" y="2700236"/>
              <a:ext cx="1712259" cy="369332"/>
            </a:xfrm>
            <a:prstGeom prst="rect">
              <a:avLst/>
            </a:prstGeom>
            <a:noFill/>
          </p:spPr>
          <p:txBody>
            <a:bodyPr wrap="square" rtlCol="0">
              <a:spAutoFit/>
            </a:bodyPr>
            <a:lstStyle/>
            <a:p>
              <a:pPr algn="ctr"/>
              <a:r>
                <a:rPr lang="vi-VN" dirty="0">
                  <a:latin typeface="Arrial"/>
                </a:rPr>
                <a:t>VK đường ruột</a:t>
              </a:r>
            </a:p>
          </p:txBody>
        </p:sp>
        <p:pic>
          <p:nvPicPr>
            <p:cNvPr id="21526" name="Picture 22" descr="Cây lúa tẻ và những công dụng tuyệt vời mà rất ít người biế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64809" y="4567100"/>
              <a:ext cx="2088150" cy="133777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0152754" y="5904875"/>
              <a:ext cx="1712259" cy="369332"/>
            </a:xfrm>
            <a:prstGeom prst="rect">
              <a:avLst/>
            </a:prstGeom>
            <a:noFill/>
          </p:spPr>
          <p:txBody>
            <a:bodyPr wrap="square" rtlCol="0">
              <a:spAutoFit/>
            </a:bodyPr>
            <a:lstStyle/>
            <a:p>
              <a:pPr algn="ctr"/>
              <a:r>
                <a:rPr lang="vi-VN" dirty="0">
                  <a:latin typeface="Arrial"/>
                </a:rPr>
                <a:t>Cây lúa nước</a:t>
              </a:r>
            </a:p>
          </p:txBody>
        </p:sp>
        <p:pic>
          <p:nvPicPr>
            <p:cNvPr id="21528" name="Picture 24" descr="Cây Dương Xỉ - Ý Nghĩa Cây Dương Xỉ Trong Phong Thủy Là Gì?"/>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53159" y="885678"/>
              <a:ext cx="2378228" cy="15844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8294149" y="2505797"/>
              <a:ext cx="1712259" cy="369332"/>
            </a:xfrm>
            <a:prstGeom prst="rect">
              <a:avLst/>
            </a:prstGeom>
            <a:noFill/>
          </p:spPr>
          <p:txBody>
            <a:bodyPr wrap="square" rtlCol="0">
              <a:spAutoFit/>
            </a:bodyPr>
            <a:lstStyle/>
            <a:p>
              <a:pPr algn="ctr"/>
              <a:r>
                <a:rPr lang="vi-VN" dirty="0">
                  <a:latin typeface="Arrial"/>
                </a:rPr>
                <a:t>Cây dương xỉ</a:t>
              </a:r>
            </a:p>
          </p:txBody>
        </p:sp>
      </p:grpSp>
      <p:sp>
        <p:nvSpPr>
          <p:cNvPr id="43" name="文本框 58">
            <a:extLst>
              <a:ext uri="{FF2B5EF4-FFF2-40B4-BE49-F238E27FC236}">
                <a16:creationId xmlns:a16="http://schemas.microsoft.com/office/drawing/2014/main" id="{DF348D1D-5E8D-4CD9-91E4-71B1368C1DC1}"/>
              </a:ext>
            </a:extLst>
          </p:cNvPr>
          <p:cNvSpPr txBox="1"/>
          <p:nvPr/>
        </p:nvSpPr>
        <p:spPr>
          <a:xfrm>
            <a:off x="646569" y="250113"/>
            <a:ext cx="3512136" cy="707886"/>
          </a:xfrm>
          <a:prstGeom prst="rect">
            <a:avLst/>
          </a:prstGeom>
          <a:noFill/>
        </p:spPr>
        <p:txBody>
          <a:bodyPr wrap="square" rtlCol="0">
            <a:spAutoFit/>
          </a:bodyPr>
          <a:lstStyle/>
          <a:p>
            <a:r>
              <a:rPr lang="en-US" altLang="zh-CN" sz="4000" dirty="0" err="1">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Cơ</a:t>
            </a:r>
            <a:r>
              <a:rPr lang="en-US" altLang="zh-CN" sz="4000" dirty="0">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dirty="0" err="1">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thể</a:t>
            </a:r>
            <a:r>
              <a:rPr lang="en-US" altLang="zh-CN" sz="4000" dirty="0">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dirty="0" err="1">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đơn</a:t>
            </a:r>
            <a:r>
              <a:rPr lang="en-US" altLang="zh-CN" sz="4000" dirty="0">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dirty="0" err="1">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bào</a:t>
            </a:r>
            <a:endParaRPr lang="vi-VN" altLang="zh-CN" sz="4000" dirty="0">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58">
            <a:extLst>
              <a:ext uri="{FF2B5EF4-FFF2-40B4-BE49-F238E27FC236}">
                <a16:creationId xmlns:a16="http://schemas.microsoft.com/office/drawing/2014/main" id="{DF348D1D-5E8D-4CD9-91E4-71B1368C1DC1}"/>
              </a:ext>
            </a:extLst>
          </p:cNvPr>
          <p:cNvSpPr txBox="1"/>
          <p:nvPr/>
        </p:nvSpPr>
        <p:spPr>
          <a:xfrm>
            <a:off x="7464815" y="233125"/>
            <a:ext cx="3512136" cy="707886"/>
          </a:xfrm>
          <a:prstGeom prst="rect">
            <a:avLst/>
          </a:prstGeom>
          <a:noFill/>
        </p:spPr>
        <p:txBody>
          <a:bodyPr wrap="square" rtlCol="0">
            <a:spAutoFit/>
          </a:bodyPr>
          <a:lstStyle/>
          <a:p>
            <a:r>
              <a:rPr lang="en-US" altLang="zh-CN" sz="4000" dirty="0" err="1">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Cơ</a:t>
            </a:r>
            <a:r>
              <a:rPr lang="en-US" altLang="zh-CN" sz="4000" dirty="0">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dirty="0" err="1">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thể</a:t>
            </a:r>
            <a:r>
              <a:rPr lang="en-US" altLang="zh-CN" sz="4000" dirty="0">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dirty="0" err="1">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đa</a:t>
            </a:r>
            <a:r>
              <a:rPr lang="en-US" altLang="zh-CN" sz="4000" dirty="0">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dirty="0" err="1">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rPr>
              <a:t>bào</a:t>
            </a:r>
            <a:endParaRPr lang="vi-VN" altLang="zh-CN" sz="4000" dirty="0">
              <a:solidFill>
                <a:schemeClr val="accent2">
                  <a:lumMod val="60000"/>
                  <a:lumOff val="4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 name="Straight Connector 2"/>
          <p:cNvCxnSpPr/>
          <p:nvPr/>
        </p:nvCxnSpPr>
        <p:spPr>
          <a:xfrm flipH="1">
            <a:off x="4897020" y="382941"/>
            <a:ext cx="2429" cy="6461411"/>
          </a:xfrm>
          <a:prstGeom prst="line">
            <a:avLst/>
          </a:prstGeom>
          <a:ln w="57150">
            <a:solidFill>
              <a:schemeClr val="dk1">
                <a:alpha val="5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9913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08522934"/>
              </p:ext>
            </p:extLst>
          </p:nvPr>
        </p:nvGraphicFramePr>
        <p:xfrm>
          <a:off x="163770" y="309716"/>
          <a:ext cx="11764372" cy="6258131"/>
        </p:xfrm>
        <a:graphic>
          <a:graphicData uri="http://schemas.openxmlformats.org/drawingml/2006/table">
            <a:tbl>
              <a:tblPr firstRow="1" firstCol="1" bandRow="1">
                <a:tableStyleId>{16D9F66E-5EB9-4882-86FB-DCBF35E3C3E4}</a:tableStyleId>
              </a:tblPr>
              <a:tblGrid>
                <a:gridCol w="2610984">
                  <a:extLst>
                    <a:ext uri="{9D8B030D-6E8A-4147-A177-3AD203B41FA5}">
                      <a16:colId xmlns:a16="http://schemas.microsoft.com/office/drawing/2014/main" val="20000"/>
                    </a:ext>
                  </a:extLst>
                </a:gridCol>
                <a:gridCol w="1783084">
                  <a:extLst>
                    <a:ext uri="{9D8B030D-6E8A-4147-A177-3AD203B41FA5}">
                      <a16:colId xmlns:a16="http://schemas.microsoft.com/office/drawing/2014/main" val="20001"/>
                    </a:ext>
                  </a:extLst>
                </a:gridCol>
                <a:gridCol w="1725528">
                  <a:extLst>
                    <a:ext uri="{9D8B030D-6E8A-4147-A177-3AD203B41FA5}">
                      <a16:colId xmlns:a16="http://schemas.microsoft.com/office/drawing/2014/main" val="20002"/>
                    </a:ext>
                  </a:extLst>
                </a:gridCol>
                <a:gridCol w="1881592">
                  <a:extLst>
                    <a:ext uri="{9D8B030D-6E8A-4147-A177-3AD203B41FA5}">
                      <a16:colId xmlns:a16="http://schemas.microsoft.com/office/drawing/2014/main" val="20003"/>
                    </a:ext>
                  </a:extLst>
                </a:gridCol>
                <a:gridCol w="1881592">
                  <a:extLst>
                    <a:ext uri="{9D8B030D-6E8A-4147-A177-3AD203B41FA5}">
                      <a16:colId xmlns:a16="http://schemas.microsoft.com/office/drawing/2014/main" val="20004"/>
                    </a:ext>
                  </a:extLst>
                </a:gridCol>
                <a:gridCol w="1881592">
                  <a:extLst>
                    <a:ext uri="{9D8B030D-6E8A-4147-A177-3AD203B41FA5}">
                      <a16:colId xmlns:a16="http://schemas.microsoft.com/office/drawing/2014/main" val="20005"/>
                    </a:ext>
                  </a:extLst>
                </a:gridCol>
              </a:tblGrid>
              <a:tr h="1709358">
                <a:tc>
                  <a:txBody>
                    <a:bodyPr/>
                    <a:lstStyle/>
                    <a:p>
                      <a:pPr marL="457200" indent="0" algn="ctr">
                        <a:lnSpc>
                          <a:spcPct val="107000"/>
                        </a:lnSpc>
                        <a:spcAft>
                          <a:spcPts val="0"/>
                        </a:spcAft>
                        <a:buFont typeface="Arial" panose="020B0604020202020204" pitchFamily="34" charset="0"/>
                        <a:buNone/>
                      </a:pPr>
                      <a:r>
                        <a:rPr lang="vi-VN" sz="3200" b="1" dirty="0">
                          <a:solidFill>
                            <a:srgbClr val="FF0000"/>
                          </a:solidFill>
                          <a:effectLst/>
                          <a:latin typeface="+mj-lt"/>
                        </a:rPr>
                        <a:t>Đặc điểm</a:t>
                      </a:r>
                      <a:endParaRPr lang="en-US" sz="3200" b="1" dirty="0">
                        <a:solidFill>
                          <a:srgbClr val="FF0000"/>
                        </a:solidFill>
                        <a:effectLst/>
                        <a:latin typeface="+mj-lt"/>
                        <a:ea typeface="Autocar Bold Condensed" panose="020B0500000000000000" pitchFamily="34" charset="0"/>
                        <a:cs typeface="Autocar Bold Condensed" panose="020B0500000000000000" pitchFamily="34" charset="0"/>
                      </a:endParaRPr>
                    </a:p>
                  </a:txBody>
                  <a:tcPr marL="68580" marR="68580" marT="0" marB="0" anchor="ctr">
                    <a:solidFill>
                      <a:schemeClr val="accent6">
                        <a:lumMod val="60000"/>
                        <a:lumOff val="40000"/>
                      </a:schemeClr>
                    </a:solidFill>
                  </a:tcPr>
                </a:tc>
                <a:tc>
                  <a:txBody>
                    <a:bodyPr/>
                    <a:lstStyle/>
                    <a:p>
                      <a:pPr marL="457200" indent="0" algn="ctr">
                        <a:lnSpc>
                          <a:spcPct val="107000"/>
                        </a:lnSpc>
                        <a:spcAft>
                          <a:spcPts val="0"/>
                        </a:spcAft>
                        <a:buFont typeface="Arial" panose="020B0604020202020204" pitchFamily="34" charset="0"/>
                        <a:buNone/>
                      </a:pPr>
                      <a:r>
                        <a:rPr lang="vi-VN" sz="3200" b="1" dirty="0">
                          <a:solidFill>
                            <a:srgbClr val="FF0000"/>
                          </a:solidFill>
                          <a:effectLst/>
                          <a:latin typeface="+mj-lt"/>
                        </a:rPr>
                        <a:t>Vi khuẩn </a:t>
                      </a:r>
                      <a:endParaRPr lang="en-US" sz="3200" b="1" dirty="0">
                        <a:solidFill>
                          <a:srgbClr val="FF0000"/>
                        </a:solidFill>
                        <a:effectLst/>
                        <a:latin typeface="+mj-lt"/>
                      </a:endParaRPr>
                    </a:p>
                    <a:p>
                      <a:pPr marL="457200" indent="0" algn="ctr">
                        <a:lnSpc>
                          <a:spcPct val="107000"/>
                        </a:lnSpc>
                        <a:spcAft>
                          <a:spcPts val="0"/>
                        </a:spcAft>
                        <a:buFont typeface="Arial" panose="020B0604020202020204" pitchFamily="34" charset="0"/>
                        <a:buNone/>
                      </a:pPr>
                      <a:r>
                        <a:rPr lang="vi-VN" sz="3200" b="1" dirty="0">
                          <a:solidFill>
                            <a:srgbClr val="FF0000"/>
                          </a:solidFill>
                          <a:effectLst/>
                          <a:latin typeface="+mj-lt"/>
                        </a:rPr>
                        <a:t>E. coli</a:t>
                      </a:r>
                      <a:endParaRPr lang="en-US" sz="3200" b="1" dirty="0">
                        <a:solidFill>
                          <a:srgbClr val="FF0000"/>
                        </a:solidFill>
                        <a:effectLst/>
                        <a:latin typeface="+mj-lt"/>
                        <a:ea typeface="Autocar Bold Condensed" panose="020B0500000000000000" pitchFamily="34" charset="0"/>
                        <a:cs typeface="Autocar Bold Condensed" panose="020B0500000000000000" pitchFamily="34" charset="0"/>
                      </a:endParaRPr>
                    </a:p>
                  </a:txBody>
                  <a:tcPr marL="68580" marR="68580" marT="0" marB="0" anchor="ctr">
                    <a:solidFill>
                      <a:schemeClr val="accent6">
                        <a:lumMod val="60000"/>
                        <a:lumOff val="40000"/>
                      </a:schemeClr>
                    </a:solidFill>
                  </a:tcPr>
                </a:tc>
                <a:tc>
                  <a:txBody>
                    <a:bodyPr/>
                    <a:lstStyle/>
                    <a:p>
                      <a:pPr marL="457200" indent="0" algn="ctr">
                        <a:lnSpc>
                          <a:spcPct val="107000"/>
                        </a:lnSpc>
                        <a:spcAft>
                          <a:spcPts val="0"/>
                        </a:spcAft>
                        <a:buFont typeface="Arial" panose="020B0604020202020204" pitchFamily="34" charset="0"/>
                        <a:buNone/>
                      </a:pPr>
                      <a:r>
                        <a:rPr lang="vi-VN" sz="3200" b="1" dirty="0">
                          <a:solidFill>
                            <a:srgbClr val="FF0000"/>
                          </a:solidFill>
                          <a:effectLst/>
                          <a:latin typeface="+mj-lt"/>
                        </a:rPr>
                        <a:t>Trùng roi</a:t>
                      </a:r>
                      <a:endParaRPr lang="en-US" sz="3200" b="1" dirty="0">
                        <a:solidFill>
                          <a:srgbClr val="FF0000"/>
                        </a:solidFill>
                        <a:effectLst/>
                        <a:latin typeface="+mj-lt"/>
                        <a:ea typeface="Autocar Bold Condensed" panose="020B0500000000000000" pitchFamily="34" charset="0"/>
                        <a:cs typeface="Autocar Bold Condensed" panose="020B0500000000000000" pitchFamily="34" charset="0"/>
                      </a:endParaRPr>
                    </a:p>
                  </a:txBody>
                  <a:tcPr marL="68580" marR="68580" marT="0" marB="0" anchor="ctr">
                    <a:solidFill>
                      <a:schemeClr val="accent6">
                        <a:lumMod val="60000"/>
                        <a:lumOff val="40000"/>
                      </a:schemeClr>
                    </a:solidFill>
                  </a:tcPr>
                </a:tc>
                <a:tc>
                  <a:txBody>
                    <a:bodyPr/>
                    <a:lstStyle/>
                    <a:p>
                      <a:pPr marL="457200" indent="0" algn="ctr">
                        <a:lnSpc>
                          <a:spcPct val="107000"/>
                        </a:lnSpc>
                        <a:spcAft>
                          <a:spcPts val="0"/>
                        </a:spcAft>
                        <a:buFont typeface="Arial" panose="020B0604020202020204" pitchFamily="34" charset="0"/>
                        <a:buNone/>
                      </a:pPr>
                      <a:r>
                        <a:rPr lang="vi-VN" sz="3200" b="1" dirty="0">
                          <a:solidFill>
                            <a:srgbClr val="FF0000"/>
                          </a:solidFill>
                          <a:effectLst/>
                          <a:latin typeface="+mj-lt"/>
                        </a:rPr>
                        <a:t>Con ếch</a:t>
                      </a:r>
                      <a:endParaRPr lang="en-US" sz="3200" b="1" dirty="0">
                        <a:solidFill>
                          <a:srgbClr val="FF0000"/>
                        </a:solidFill>
                        <a:effectLst/>
                        <a:latin typeface="+mj-lt"/>
                        <a:ea typeface="Autocar Bold Condensed" panose="020B0500000000000000" pitchFamily="34" charset="0"/>
                        <a:cs typeface="Autocar Bold Condensed" panose="020B0500000000000000" pitchFamily="34" charset="0"/>
                      </a:endParaRPr>
                    </a:p>
                  </a:txBody>
                  <a:tcPr marL="68580" marR="68580" marT="0" marB="0" anchor="ctr">
                    <a:solidFill>
                      <a:schemeClr val="accent6">
                        <a:lumMod val="60000"/>
                        <a:lumOff val="40000"/>
                      </a:schemeClr>
                    </a:solidFill>
                  </a:tcPr>
                </a:tc>
                <a:tc>
                  <a:txBody>
                    <a:bodyPr/>
                    <a:lstStyle/>
                    <a:p>
                      <a:pPr marL="457200" indent="0" algn="ctr">
                        <a:lnSpc>
                          <a:spcPct val="107000"/>
                        </a:lnSpc>
                        <a:spcAft>
                          <a:spcPts val="0"/>
                        </a:spcAft>
                        <a:buFont typeface="Arial" panose="020B0604020202020204" pitchFamily="34" charset="0"/>
                        <a:buNone/>
                      </a:pPr>
                      <a:r>
                        <a:rPr lang="vi-VN" sz="3200" b="1" dirty="0">
                          <a:solidFill>
                            <a:srgbClr val="FF0000"/>
                          </a:solidFill>
                          <a:effectLst/>
                          <a:latin typeface="+mj-lt"/>
                        </a:rPr>
                        <a:t>Cây cà chua</a:t>
                      </a:r>
                      <a:endParaRPr lang="en-US" sz="3200" b="1" dirty="0">
                        <a:solidFill>
                          <a:srgbClr val="FF0000"/>
                        </a:solidFill>
                        <a:effectLst/>
                        <a:latin typeface="+mj-lt"/>
                        <a:ea typeface="Autocar Bold Condensed" panose="020B0500000000000000" pitchFamily="34" charset="0"/>
                        <a:cs typeface="Autocar Bold Condensed" panose="020B0500000000000000" pitchFamily="34" charset="0"/>
                      </a:endParaRPr>
                    </a:p>
                  </a:txBody>
                  <a:tcPr marL="68580" marR="68580" marT="0" marB="0" anchor="ctr">
                    <a:solidFill>
                      <a:schemeClr val="accent6">
                        <a:lumMod val="60000"/>
                        <a:lumOff val="40000"/>
                      </a:schemeClr>
                    </a:solidFill>
                  </a:tcPr>
                </a:tc>
                <a:tc>
                  <a:txBody>
                    <a:bodyPr/>
                    <a:lstStyle/>
                    <a:p>
                      <a:pPr marL="457200" indent="0" algn="ctr">
                        <a:lnSpc>
                          <a:spcPct val="107000"/>
                        </a:lnSpc>
                        <a:spcAft>
                          <a:spcPts val="0"/>
                        </a:spcAft>
                        <a:buFont typeface="Arial" panose="020B0604020202020204" pitchFamily="34" charset="0"/>
                        <a:buNone/>
                      </a:pPr>
                      <a:r>
                        <a:rPr lang="en-US" sz="3200" b="1" dirty="0">
                          <a:solidFill>
                            <a:srgbClr val="FF0000"/>
                          </a:solidFill>
                          <a:effectLst/>
                          <a:latin typeface="+mj-lt"/>
                        </a:rPr>
                        <a:t>Con </a:t>
                      </a:r>
                      <a:r>
                        <a:rPr lang="vi-VN" sz="3200" b="1" noProof="0" dirty="0">
                          <a:solidFill>
                            <a:srgbClr val="FF0000"/>
                          </a:solidFill>
                          <a:effectLst/>
                          <a:latin typeface="+mj-lt"/>
                        </a:rPr>
                        <a:t>mèo</a:t>
                      </a:r>
                      <a:endParaRPr lang="vi-VN" sz="3200" b="1" noProof="0" dirty="0">
                        <a:solidFill>
                          <a:srgbClr val="FF0000"/>
                        </a:solidFill>
                        <a:effectLst/>
                        <a:latin typeface="+mj-lt"/>
                        <a:ea typeface="Autocar Bold Condensed" panose="020B0500000000000000" pitchFamily="34" charset="0"/>
                        <a:cs typeface="Autocar Bold Condensed" panose="020B0500000000000000" pitchFamily="34"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10000"/>
                  </a:ext>
                </a:extLst>
              </a:tr>
              <a:tr h="1130056">
                <a:tc>
                  <a:txBody>
                    <a:bodyPr/>
                    <a:lstStyle/>
                    <a:p>
                      <a:pPr marL="0" lvl="0" indent="0" algn="ctr">
                        <a:lnSpc>
                          <a:spcPct val="107000"/>
                        </a:lnSpc>
                        <a:spcAft>
                          <a:spcPts val="0"/>
                        </a:spcAft>
                        <a:buFont typeface="Arial" panose="020B0604020202020204" pitchFamily="34" charset="0"/>
                        <a:buNone/>
                      </a:pPr>
                      <a:r>
                        <a:rPr lang="vi-VN" sz="3200" b="0" dirty="0">
                          <a:effectLst/>
                          <a:latin typeface="+mj-lt"/>
                        </a:rPr>
                        <a:t>Số lượng tế bào</a:t>
                      </a:r>
                      <a:endParaRPr lang="en-US" sz="3200" b="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r>
                        <a:rPr lang="vi-VN" sz="3200" dirty="0">
                          <a:effectLst/>
                          <a:latin typeface="+mj-lt"/>
                        </a:rPr>
                        <a:t> </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r>
                        <a:rPr lang="vi-VN" sz="3200" dirty="0">
                          <a:effectLst/>
                          <a:latin typeface="+mj-lt"/>
                        </a:rPr>
                        <a:t> </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r>
                        <a:rPr lang="vi-VN" sz="3200" dirty="0">
                          <a:effectLst/>
                          <a:latin typeface="+mj-lt"/>
                        </a:rPr>
                        <a:t> </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r>
                        <a:rPr lang="vi-VN" sz="3200" dirty="0">
                          <a:effectLst/>
                          <a:latin typeface="+mj-lt"/>
                        </a:rPr>
                        <a:t> </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extLst>
                  <a:ext uri="{0D108BD9-81ED-4DB2-BD59-A6C34878D82A}">
                    <a16:rowId xmlns:a16="http://schemas.microsoft.com/office/drawing/2014/main" val="10001"/>
                  </a:ext>
                </a:extLst>
              </a:tr>
              <a:tr h="2288661">
                <a:tc>
                  <a:txBody>
                    <a:bodyPr/>
                    <a:lstStyle/>
                    <a:p>
                      <a:pPr marL="0" lvl="0" indent="0" algn="ctr">
                        <a:lnSpc>
                          <a:spcPct val="107000"/>
                        </a:lnSpc>
                        <a:spcAft>
                          <a:spcPts val="0"/>
                        </a:spcAft>
                        <a:buFont typeface="Arial" panose="020B0604020202020204" pitchFamily="34" charset="0"/>
                        <a:buNone/>
                      </a:pPr>
                      <a:r>
                        <a:rPr lang="vi-VN" sz="3200" b="0" dirty="0">
                          <a:effectLst/>
                          <a:latin typeface="+mj-lt"/>
                        </a:rPr>
                        <a:t>Có thể nhìn thấy bằng mắt thường hay không ?</a:t>
                      </a:r>
                      <a:endParaRPr lang="en-US" sz="3200" b="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r>
                        <a:rPr lang="vi-VN" sz="3200" dirty="0">
                          <a:effectLst/>
                          <a:latin typeface="+mj-lt"/>
                        </a:rPr>
                        <a:t> </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vi-VN" sz="3200" dirty="0">
                          <a:effectLst/>
                          <a:latin typeface="+mj-lt"/>
                        </a:rPr>
                        <a:t> </a:t>
                      </a:r>
                      <a:r>
                        <a:rPr lang="en-US" sz="3200" dirty="0">
                          <a:effectLst/>
                          <a:latin typeface="+mj-lt"/>
                        </a:rPr>
                        <a:t>?</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r>
                        <a:rPr lang="vi-VN" sz="3200" dirty="0">
                          <a:effectLst/>
                          <a:latin typeface="+mj-lt"/>
                        </a:rPr>
                        <a:t> </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vi-VN" sz="3200" dirty="0">
                          <a:effectLst/>
                          <a:latin typeface="+mj-lt"/>
                        </a:rPr>
                        <a:t> </a:t>
                      </a:r>
                      <a:r>
                        <a:rPr lang="en-US" sz="3200" dirty="0">
                          <a:effectLst/>
                          <a:latin typeface="+mj-lt"/>
                        </a:rPr>
                        <a:t>?</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r>
                        <a:rPr lang="vi-VN" sz="3200" dirty="0">
                          <a:effectLst/>
                          <a:latin typeface="+mj-lt"/>
                        </a:rPr>
                        <a:t> </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extLst>
                  <a:ext uri="{0D108BD9-81ED-4DB2-BD59-A6C34878D82A}">
                    <a16:rowId xmlns:a16="http://schemas.microsoft.com/office/drawing/2014/main" val="10002"/>
                  </a:ext>
                </a:extLst>
              </a:tr>
              <a:tr h="1130056">
                <a:tc>
                  <a:txBody>
                    <a:bodyPr/>
                    <a:lstStyle/>
                    <a:p>
                      <a:pPr marL="0" lvl="0" indent="0" algn="ctr">
                        <a:lnSpc>
                          <a:spcPct val="107000"/>
                        </a:lnSpc>
                        <a:spcAft>
                          <a:spcPts val="0"/>
                        </a:spcAft>
                        <a:buFont typeface="Arial" panose="020B0604020202020204" pitchFamily="34" charset="0"/>
                        <a:buNone/>
                      </a:pPr>
                      <a:r>
                        <a:rPr lang="vi-VN" sz="3200" b="0" dirty="0">
                          <a:effectLst/>
                          <a:latin typeface="+mj-lt"/>
                        </a:rPr>
                        <a:t>Đơn bào/ Đa bào</a:t>
                      </a:r>
                      <a:endParaRPr lang="en-US" sz="3200" b="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vi-VN" sz="3200" dirty="0">
                          <a:effectLst/>
                          <a:latin typeface="+mj-lt"/>
                        </a:rPr>
                        <a:t> </a:t>
                      </a:r>
                      <a:r>
                        <a:rPr lang="en-US" sz="3200" dirty="0">
                          <a:effectLst/>
                          <a:latin typeface="+mj-lt"/>
                        </a:rPr>
                        <a:t>?</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r>
                        <a:rPr lang="vi-VN" sz="3200" dirty="0">
                          <a:effectLst/>
                          <a:latin typeface="+mj-lt"/>
                        </a:rPr>
                        <a:t> </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vi-VN" sz="3200" dirty="0">
                          <a:effectLst/>
                          <a:latin typeface="+mj-lt"/>
                        </a:rPr>
                        <a:t> </a:t>
                      </a:r>
                      <a:r>
                        <a:rPr lang="en-US" sz="3200" dirty="0">
                          <a:effectLst/>
                          <a:latin typeface="+mj-lt"/>
                        </a:rPr>
                        <a:t>?</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en-US" sz="3200" dirty="0">
                          <a:effectLst/>
                          <a:latin typeface="+mj-lt"/>
                        </a:rPr>
                        <a:t>?</a:t>
                      </a:r>
                      <a:r>
                        <a:rPr lang="vi-VN" sz="3200" dirty="0">
                          <a:effectLst/>
                          <a:latin typeface="+mj-lt"/>
                        </a:rPr>
                        <a:t> </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tc>
                  <a:txBody>
                    <a:bodyPr/>
                    <a:lstStyle/>
                    <a:p>
                      <a:pPr marL="457200" indent="0" algn="ctr">
                        <a:lnSpc>
                          <a:spcPct val="107000"/>
                        </a:lnSpc>
                        <a:spcAft>
                          <a:spcPts val="0"/>
                        </a:spcAft>
                        <a:buFont typeface="Arial" panose="020B0604020202020204" pitchFamily="34" charset="0"/>
                        <a:buNone/>
                      </a:pPr>
                      <a:r>
                        <a:rPr lang="vi-VN" sz="3200" dirty="0">
                          <a:effectLst/>
                          <a:latin typeface="+mj-lt"/>
                        </a:rPr>
                        <a:t> </a:t>
                      </a:r>
                      <a:r>
                        <a:rPr lang="en-US" sz="3200" dirty="0">
                          <a:effectLst/>
                          <a:latin typeface="+mj-lt"/>
                        </a:rPr>
                        <a:t>?</a:t>
                      </a:r>
                      <a:endParaRPr lang="en-US" sz="3200" dirty="0">
                        <a:effectLst/>
                        <a:latin typeface="+mj-lt"/>
                        <a:ea typeface="Autocar Bold Condensed" panose="020B0500000000000000" pitchFamily="34" charset="0"/>
                        <a:cs typeface="Autocar Bold Condensed" panose="020B0500000000000000" pitchFamily="34"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TextBox 5"/>
          <p:cNvSpPr txBox="1"/>
          <p:nvPr/>
        </p:nvSpPr>
        <p:spPr>
          <a:xfrm>
            <a:off x="2831690" y="2005780"/>
            <a:ext cx="1651820" cy="1077218"/>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p>
          <a:p>
            <a:pPr algn="ct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596579" y="2028195"/>
            <a:ext cx="1651820" cy="1077218"/>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p>
          <a:p>
            <a:pPr algn="ct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322141" y="2028195"/>
            <a:ext cx="1651820" cy="1077218"/>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p>
          <a:p>
            <a:pPr algn="ct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293509" y="2028195"/>
            <a:ext cx="1651820" cy="1077218"/>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p>
          <a:p>
            <a:pPr algn="ct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284542" y="2028195"/>
            <a:ext cx="1651820" cy="1077218"/>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p>
          <a:p>
            <a:pPr algn="ct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831690" y="3942735"/>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không</a:t>
            </a:r>
            <a:endParaRPr lang="en-US" sz="32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596579" y="3942735"/>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không</a:t>
            </a:r>
            <a:endParaRPr lang="en-US" sz="3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361468" y="3942735"/>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Có</a:t>
            </a:r>
            <a:endParaRPr lang="en-US"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251717" y="3942735"/>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Có</a:t>
            </a:r>
            <a:endParaRPr lang="en-US" sz="3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0141966" y="3942735"/>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Có</a:t>
            </a:r>
            <a:endParaRPr lang="en-US" sz="32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831690" y="5643715"/>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596579" y="5643715"/>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400796" y="5643715"/>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273836" y="5643714"/>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122302" y="5643714"/>
            <a:ext cx="1651820" cy="584775"/>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86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图片 7">
            <a:extLst>
              <a:ext uri="{FF2B5EF4-FFF2-40B4-BE49-F238E27FC236}">
                <a16:creationId xmlns:a16="http://schemas.microsoft.com/office/drawing/2014/main" id="{2ABEACD7-B3AF-459A-ABF8-6A17B49F9199}"/>
              </a:ext>
            </a:extLst>
          </p:cNvPr>
          <p:cNvPicPr>
            <a:picLocks noChangeAspect="1"/>
          </p:cNvPicPr>
          <p:nvPr/>
        </p:nvPicPr>
        <p:blipFill rotWithShape="1">
          <a:blip r:embed="rId3">
            <a:extLst>
              <a:ext uri="{28A0092B-C50C-407E-A947-70E740481C1C}">
                <a14:useLocalDpi xmlns:a14="http://schemas.microsoft.com/office/drawing/2010/main" val="0"/>
              </a:ext>
            </a:extLst>
          </a:blip>
          <a:srcRect t="-944" b="35916"/>
          <a:stretch/>
        </p:blipFill>
        <p:spPr>
          <a:xfrm>
            <a:off x="0" y="4458503"/>
            <a:ext cx="4010830" cy="2399497"/>
          </a:xfrm>
          <a:prstGeom prst="rect">
            <a:avLst/>
          </a:prstGeom>
        </p:spPr>
      </p:pic>
      <p:pic>
        <p:nvPicPr>
          <p:cNvPr id="12" name="图片 11">
            <a:extLst>
              <a:ext uri="{FF2B5EF4-FFF2-40B4-BE49-F238E27FC236}">
                <a16:creationId xmlns:a16="http://schemas.microsoft.com/office/drawing/2014/main" id="{4407BF58-3476-4676-9CF4-C7170AE2A6E6}"/>
              </a:ext>
            </a:extLst>
          </p:cNvPr>
          <p:cNvPicPr>
            <a:picLocks noChangeAspect="1"/>
          </p:cNvPicPr>
          <p:nvPr/>
        </p:nvPicPr>
        <p:blipFill rotWithShape="1">
          <a:blip r:embed="rId3">
            <a:extLst>
              <a:ext uri="{28A0092B-C50C-407E-A947-70E740481C1C}">
                <a14:useLocalDpi xmlns:a14="http://schemas.microsoft.com/office/drawing/2010/main" val="0"/>
              </a:ext>
            </a:extLst>
          </a:blip>
          <a:srcRect t="-944" b="35916"/>
          <a:stretch/>
        </p:blipFill>
        <p:spPr>
          <a:xfrm flipV="1">
            <a:off x="8181170" y="0"/>
            <a:ext cx="4010830" cy="2399497"/>
          </a:xfrm>
          <a:prstGeom prst="rect">
            <a:avLst/>
          </a:prstGeom>
        </p:spPr>
      </p:pic>
      <p:sp>
        <p:nvSpPr>
          <p:cNvPr id="18" name="文本框 17">
            <a:extLst>
              <a:ext uri="{FF2B5EF4-FFF2-40B4-BE49-F238E27FC236}">
                <a16:creationId xmlns:a16="http://schemas.microsoft.com/office/drawing/2014/main" id="{C5025C7C-0148-4AA5-9715-98819CCD16FC}"/>
              </a:ext>
            </a:extLst>
          </p:cNvPr>
          <p:cNvSpPr txBox="1"/>
          <p:nvPr/>
        </p:nvSpPr>
        <p:spPr>
          <a:xfrm>
            <a:off x="-918386" y="598342"/>
            <a:ext cx="12142055" cy="830997"/>
          </a:xfrm>
          <a:prstGeom prst="rect">
            <a:avLst/>
          </a:prstGeom>
          <a:noFill/>
        </p:spPr>
        <p:txBody>
          <a:bodyPr wrap="square" rtlCol="0">
            <a:spAutoFit/>
          </a:bodyPr>
          <a:lstStyle/>
          <a:p>
            <a:pPr algn="ctr"/>
            <a:r>
              <a:rPr lang="en-US" altLang="zh-CN" sz="4800" dirty="0">
                <a:solidFill>
                  <a:srgbClr val="FF0000"/>
                </a:solidFill>
                <a:latin typeface="Times New Roman" panose="02020603050405020304" pitchFamily="18" charset="0"/>
                <a:cs typeface="Times New Roman" panose="02020603050405020304" pitchFamily="18" charset="0"/>
              </a:rPr>
              <a:t>CHỦ ĐỀ 7: TỪ TẾ BÀO ĐẾN CƠ THỂ</a:t>
            </a:r>
            <a:endParaRPr lang="vi-VN" altLang="zh-CN" sz="4800" dirty="0">
              <a:solidFill>
                <a:srgbClr val="FF0000"/>
              </a:solidFill>
              <a:latin typeface="Times New Roman" panose="02020603050405020304" pitchFamily="18" charset="0"/>
              <a:cs typeface="Times New Roman" panose="02020603050405020304" pitchFamily="18" charset="0"/>
            </a:endParaRPr>
          </a:p>
        </p:txBody>
      </p:sp>
      <p:sp>
        <p:nvSpPr>
          <p:cNvPr id="25" name="TextBox 5">
            <a:extLst>
              <a:ext uri="{FF2B5EF4-FFF2-40B4-BE49-F238E27FC236}">
                <a16:creationId xmlns:a16="http://schemas.microsoft.com/office/drawing/2014/main" id="{DFCFAD9E-0D09-4B92-922B-FBD6F1268D75}"/>
              </a:ext>
            </a:extLst>
          </p:cNvPr>
          <p:cNvSpPr txBox="1"/>
          <p:nvPr/>
        </p:nvSpPr>
        <p:spPr>
          <a:xfrm>
            <a:off x="728419" y="2203820"/>
            <a:ext cx="11258632" cy="3221459"/>
          </a:xfrm>
          <a:prstGeom prst="rect">
            <a:avLst/>
          </a:prstGeom>
          <a:noFill/>
        </p:spPr>
        <p:txBody>
          <a:bodyPr wrap="squar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lnSpc>
                <a:spcPct val="150000"/>
              </a:lnSpc>
            </a:pPr>
            <a:r>
              <a:rPr lang="vi-VN" altLang="zh-CN" sz="7200" b="1" dirty="0">
                <a:solidFill>
                  <a:srgbClr val="FF0000"/>
                </a:solidFill>
                <a:latin typeface="+mj-lt"/>
              </a:rPr>
              <a:t>BÀI 19</a:t>
            </a:r>
            <a:r>
              <a:rPr lang="en-US" altLang="zh-CN" sz="7200" b="1" dirty="0">
                <a:solidFill>
                  <a:srgbClr val="FF0000"/>
                </a:solidFill>
                <a:latin typeface="+mj-lt"/>
              </a:rPr>
              <a:t>:</a:t>
            </a:r>
            <a:r>
              <a:rPr lang="en-US" altLang="zh-CN" sz="7200" b="1" dirty="0">
                <a:solidFill>
                  <a:srgbClr val="FF0000"/>
                </a:solidFill>
                <a:latin typeface="+mj-lt"/>
                <a:ea typeface="微软雅黑" panose="020B0503020204020204" pitchFamily="34" charset="-122"/>
                <a:cs typeface="Clear Sans Light" pitchFamily="34" charset="0"/>
              </a:rPr>
              <a:t>CƠ THỂ ĐƠN BÀO VÀ CƠ THỂ ĐA BÀO</a:t>
            </a:r>
            <a:endParaRPr lang="id-ID" altLang="zh-CN" sz="7200" b="1" dirty="0">
              <a:solidFill>
                <a:srgbClr val="FF0000"/>
              </a:solidFill>
              <a:latin typeface="+mj-lt"/>
              <a:ea typeface="微软雅黑" panose="020B0503020204020204" pitchFamily="34" charset="-122"/>
              <a:cs typeface="Clear Sans Light" pitchFamily="34" charset="0"/>
            </a:endParaRPr>
          </a:p>
        </p:txBody>
      </p:sp>
      <p:sp>
        <p:nvSpPr>
          <p:cNvPr id="4" name="TextBox 3"/>
          <p:cNvSpPr txBox="1"/>
          <p:nvPr/>
        </p:nvSpPr>
        <p:spPr>
          <a:xfrm>
            <a:off x="4602178" y="6211431"/>
            <a:ext cx="2987644" cy="400110"/>
          </a:xfrm>
          <a:prstGeom prst="rect">
            <a:avLst/>
          </a:prstGeom>
          <a:noFill/>
        </p:spPr>
        <p:txBody>
          <a:bodyPr wrap="square" rtlCol="0">
            <a:spAutoFit/>
          </a:bodyPr>
          <a:lstStyle/>
          <a:p>
            <a:pPr algn="ctr"/>
            <a:r>
              <a:rPr lang="en-US" sz="2000" dirty="0">
                <a:solidFill>
                  <a:schemeClr val="bg1"/>
                </a:solidFill>
                <a:latin typeface="#9Slide03 Swiss Condensed Bold" panose="02000500000000000000" pitchFamily="2" charset="0"/>
              </a:rPr>
              <a:t>NĂM HỌC: 2021 - 2022</a:t>
            </a:r>
          </a:p>
        </p:txBody>
      </p:sp>
    </p:spTree>
    <p:extLst>
      <p:ext uri="{BB962C8B-B14F-4D97-AF65-F5344CB8AC3E}">
        <p14:creationId xmlns:p14="http://schemas.microsoft.com/office/powerpoint/2010/main" val="179490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Scale>
                                      <p:cBhvr>
                                        <p:cTn id="7" dur="1000" decel="50000" fill="hold">
                                          <p:stCondLst>
                                            <p:cond delay="0"/>
                                          </p:stCondLst>
                                        </p:cTn>
                                        <p:tgtEl>
                                          <p:spTgt spid="2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
                                            <p:txEl>
                                              <p:pRg st="0" end="0"/>
                                            </p:txEl>
                                          </p:spTgt>
                                        </p:tgtEl>
                                        <p:attrNameLst>
                                          <p:attrName>ppt_x</p:attrName>
                                          <p:attrName>ppt_y</p:attrName>
                                        </p:attrNameLst>
                                      </p:cBhvr>
                                    </p:animMotion>
                                    <p:animEffect transition="in" filter="fade">
                                      <p:cBhvr>
                                        <p:cTn id="9" dur="1000"/>
                                        <p:tgtEl>
                                          <p:spTgt spid="25">
                                            <p:txEl>
                                              <p:pRg st="0" end="0"/>
                                            </p:txEl>
                                          </p:spTgt>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Scale>
                                      <p:cBhvr>
                                        <p:cTn id="13" dur="1000" decel="50000" fill="hold">
                                          <p:stCondLst>
                                            <p:cond delay="0"/>
                                          </p:stCondLst>
                                        </p:cTn>
                                        <p:tgtEl>
                                          <p:spTgt spid="1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8">
                                            <p:txEl>
                                              <p:pRg st="0" end="0"/>
                                            </p:txEl>
                                          </p:spTgt>
                                        </p:tgtEl>
                                        <p:attrNameLst>
                                          <p:attrName>ppt_x</p:attrName>
                                          <p:attrName>ppt_y</p:attrName>
                                        </p:attrNameLst>
                                      </p:cBhvr>
                                    </p:animMotion>
                                    <p:animEffect transition="in" filter="fade">
                                      <p:cBhvr>
                                        <p:cTn id="15"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矩形: 圆角 1">
            <a:extLst>
              <a:ext uri="{FF2B5EF4-FFF2-40B4-BE49-F238E27FC236}">
                <a16:creationId xmlns:a16="http://schemas.microsoft.com/office/drawing/2014/main" id="{325D4C4C-15A1-49DE-A7C5-7B4B5EEE3EAE}"/>
              </a:ext>
            </a:extLst>
          </p:cNvPr>
          <p:cNvSpPr/>
          <p:nvPr/>
        </p:nvSpPr>
        <p:spPr>
          <a:xfrm>
            <a:off x="1040991" y="1058778"/>
            <a:ext cx="1532894" cy="5149516"/>
          </a:xfrm>
          <a:prstGeom prst="roundRect">
            <a:avLst>
              <a:gd name="adj" fmla="val 0"/>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rgbClr val="FFFFFF"/>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F945B65D-664E-4F92-A286-1A375D9B376D}"/>
              </a:ext>
            </a:extLst>
          </p:cNvPr>
          <p:cNvSpPr txBox="1"/>
          <p:nvPr/>
        </p:nvSpPr>
        <p:spPr>
          <a:xfrm>
            <a:off x="1457608" y="1604038"/>
            <a:ext cx="2018923" cy="408143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lnSpc>
                <a:spcPct val="110000"/>
              </a:lnSpc>
            </a:pPr>
            <a:r>
              <a:rPr lang="en-US" altLang="zh-CN" sz="6000" dirty="0">
                <a:solidFill>
                  <a:schemeClr val="bg1"/>
                </a:solidFill>
                <a:latin typeface="Times New Roman" panose="02020603050405020304" pitchFamily="18" charset="0"/>
                <a:ea typeface="汉仪智楷繁" panose="02010600000101010101" pitchFamily="2" charset="-122"/>
                <a:cs typeface="Times New Roman" panose="02020603050405020304" pitchFamily="18" charset="0"/>
              </a:rPr>
              <a:t>MỤC TIÊU</a:t>
            </a:r>
          </a:p>
          <a:p>
            <a:pPr algn="ctr">
              <a:lnSpc>
                <a:spcPct val="110000"/>
              </a:lnSpc>
            </a:pPr>
            <a:r>
              <a:rPr lang="en-US" altLang="zh-CN" sz="6000" dirty="0">
                <a:solidFill>
                  <a:schemeClr val="bg1"/>
                </a:solidFill>
                <a:latin typeface="Times New Roman" panose="02020603050405020304" pitchFamily="18" charset="0"/>
                <a:ea typeface="汉仪智楷繁" panose="02010600000101010101" pitchFamily="2" charset="-122"/>
                <a:cs typeface="Times New Roman" panose="02020603050405020304" pitchFamily="18" charset="0"/>
              </a:rPr>
              <a:t>CẦN ĐẠT</a:t>
            </a:r>
            <a:endParaRPr lang="zh-CN" altLang="en-US" sz="6000" dirty="0">
              <a:solidFill>
                <a:schemeClr val="bg1"/>
              </a:solidFill>
              <a:latin typeface="Times New Roman" panose="02020603050405020304" pitchFamily="18" charset="0"/>
              <a:ea typeface="汉仪智楷繁" panose="0201060000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7B65782C-2C62-46F0-98B2-B8AD27B32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01742">
            <a:off x="8780607" y="2833545"/>
            <a:ext cx="3359920" cy="3094396"/>
          </a:xfrm>
          <a:prstGeom prst="rect">
            <a:avLst/>
          </a:prstGeom>
        </p:spPr>
      </p:pic>
      <p:sp>
        <p:nvSpPr>
          <p:cNvPr id="6" name="Rounded Rectangle 5"/>
          <p:cNvSpPr/>
          <p:nvPr/>
        </p:nvSpPr>
        <p:spPr>
          <a:xfrm>
            <a:off x="4544926" y="848917"/>
            <a:ext cx="6810010" cy="1420047"/>
          </a:xfrm>
          <a:prstGeom prst="roundRect">
            <a:avLst>
              <a:gd name="adj" fmla="val 50000"/>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Times New Roman" panose="02020603050405020304" pitchFamily="18" charset="0"/>
                <a:cs typeface="Times New Roman" panose="02020603050405020304" pitchFamily="18" charset="0"/>
              </a:rPr>
              <a:t>Nhận biết cơ thể đơn bào và lấy ví dụ minh họa</a:t>
            </a:r>
          </a:p>
        </p:txBody>
      </p:sp>
      <p:sp>
        <p:nvSpPr>
          <p:cNvPr id="8" name="Flowchart: Stored Data 7"/>
          <p:cNvSpPr/>
          <p:nvPr/>
        </p:nvSpPr>
        <p:spPr>
          <a:xfrm>
            <a:off x="3794077" y="848916"/>
            <a:ext cx="1085829" cy="1420048"/>
          </a:xfrm>
          <a:prstGeom prst="flowChartOnlineStorag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01</a:t>
            </a:r>
          </a:p>
        </p:txBody>
      </p:sp>
      <p:sp>
        <p:nvSpPr>
          <p:cNvPr id="10" name="Rounded Rectangle 9"/>
          <p:cNvSpPr/>
          <p:nvPr/>
        </p:nvSpPr>
        <p:spPr>
          <a:xfrm>
            <a:off x="4667534" y="4665611"/>
            <a:ext cx="6687402" cy="1468339"/>
          </a:xfrm>
          <a:prstGeom prst="roundRect">
            <a:avLst>
              <a:gd name="adj" fmla="val 50000"/>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Vận dụng liên hệ thực tế xung quanh ta</a:t>
            </a:r>
          </a:p>
        </p:txBody>
      </p:sp>
      <p:sp>
        <p:nvSpPr>
          <p:cNvPr id="11" name="Flowchart: Stored Data 10"/>
          <p:cNvSpPr/>
          <p:nvPr/>
        </p:nvSpPr>
        <p:spPr>
          <a:xfrm>
            <a:off x="3794078" y="4591268"/>
            <a:ext cx="1201003" cy="1617026"/>
          </a:xfrm>
          <a:prstGeom prst="flowChartOnlineStorag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03</a:t>
            </a:r>
          </a:p>
        </p:txBody>
      </p:sp>
      <p:pic>
        <p:nvPicPr>
          <p:cNvPr id="4102" name="Picture 6" descr="Sử dụng Target độ tuổi trong quảng cáo như thế nào ? | Võ Anh Văn | Kiến  Thức về Digital Market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27" r="5299" b="5971"/>
          <a:stretch/>
        </p:blipFill>
        <p:spPr bwMode="auto">
          <a:xfrm>
            <a:off x="711089" y="191489"/>
            <a:ext cx="1493037" cy="130058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4544926" y="2797791"/>
            <a:ext cx="6810009" cy="1361307"/>
          </a:xfrm>
          <a:prstGeom prst="roundRect">
            <a:avLst>
              <a:gd name="adj" fmla="val 50000"/>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Times New Roman" panose="02020603050405020304" pitchFamily="18" charset="0"/>
                <a:cs typeface="Times New Roman" panose="02020603050405020304" pitchFamily="18" charset="0"/>
              </a:rPr>
              <a:t>Nhận biết cơ thể đa bào và lấy ví dụ minh họa</a:t>
            </a:r>
          </a:p>
        </p:txBody>
      </p:sp>
      <p:sp>
        <p:nvSpPr>
          <p:cNvPr id="16" name="Flowchart: Stored Data 15"/>
          <p:cNvSpPr/>
          <p:nvPr/>
        </p:nvSpPr>
        <p:spPr>
          <a:xfrm>
            <a:off x="3794079" y="2797791"/>
            <a:ext cx="1085828" cy="1361307"/>
          </a:xfrm>
          <a:prstGeom prst="flowChartOnlineStorag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02</a:t>
            </a:r>
          </a:p>
        </p:txBody>
      </p:sp>
    </p:spTree>
    <p:extLst>
      <p:ext uri="{BB962C8B-B14F-4D97-AF65-F5344CB8AC3E}">
        <p14:creationId xmlns:p14="http://schemas.microsoft.com/office/powerpoint/2010/main" val="3361632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10" grpId="0" animBg="1"/>
      <p:bldP spid="11"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MUY BUENA | Fotos de elefantes, Animais silvestres, Elefa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170" y="141193"/>
            <a:ext cx="10270342" cy="6614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95535" y="141193"/>
            <a:ext cx="1724635" cy="3270748"/>
          </a:xfrm>
          <a:prstGeom prst="rect">
            <a:avLst/>
          </a:prstGeom>
          <a:solidFill>
            <a:schemeClr val="accent2">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4800" dirty="0">
                <a:latin typeface="Times New Roman" panose="02020603050405020304" pitchFamily="18" charset="0"/>
                <a:cs typeface="Times New Roman" panose="02020603050405020304" pitchFamily="18" charset="0"/>
              </a:rPr>
              <a:t>CƠ</a:t>
            </a:r>
          </a:p>
          <a:p>
            <a:pPr algn="ctr">
              <a:lnSpc>
                <a:spcPct val="110000"/>
              </a:lnSpc>
            </a:pPr>
            <a:r>
              <a:rPr lang="en-US" sz="4800" dirty="0">
                <a:latin typeface="Times New Roman" panose="02020603050405020304" pitchFamily="18" charset="0"/>
                <a:cs typeface="Times New Roman" panose="02020603050405020304" pitchFamily="18" charset="0"/>
              </a:rPr>
              <a:t>THỂ </a:t>
            </a:r>
          </a:p>
          <a:p>
            <a:pPr algn="ctr">
              <a:lnSpc>
                <a:spcPct val="110000"/>
              </a:lnSpc>
            </a:pPr>
            <a:r>
              <a:rPr lang="en-US" sz="4800" dirty="0">
                <a:latin typeface="Times New Roman" panose="02020603050405020304" pitchFamily="18" charset="0"/>
                <a:cs typeface="Times New Roman" panose="02020603050405020304" pitchFamily="18" charset="0"/>
              </a:rPr>
              <a:t>LÀ </a:t>
            </a:r>
          </a:p>
          <a:p>
            <a:pPr algn="ctr">
              <a:lnSpc>
                <a:spcPct val="110000"/>
              </a:lnSpc>
            </a:pPr>
            <a:r>
              <a:rPr lang="en-US" sz="4800" dirty="0">
                <a:latin typeface="Times New Roman" panose="02020603050405020304" pitchFamily="18" charset="0"/>
                <a:cs typeface="Times New Roman" panose="02020603050405020304" pitchFamily="18" charset="0"/>
              </a:rPr>
              <a:t>GÌ?</a:t>
            </a:r>
          </a:p>
        </p:txBody>
      </p:sp>
      <p:sp>
        <p:nvSpPr>
          <p:cNvPr id="4" name="Rectangle 3"/>
          <p:cNvSpPr/>
          <p:nvPr/>
        </p:nvSpPr>
        <p:spPr>
          <a:xfrm>
            <a:off x="1820170" y="775046"/>
            <a:ext cx="3483793" cy="1386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CẢM ỨNG VÀ VẬN ĐỘNG</a:t>
            </a:r>
          </a:p>
          <a:p>
            <a:pPr algn="ctr"/>
            <a:r>
              <a:rPr lang="vi-VN" sz="2400" dirty="0">
                <a:solidFill>
                  <a:schemeClr val="tx1"/>
                </a:solidFill>
                <a:latin typeface="Times New Roman" panose="02020603050405020304" pitchFamily="18" charset="0"/>
                <a:cs typeface="Times New Roman" panose="02020603050405020304" pitchFamily="18" charset="0"/>
              </a:rPr>
              <a:t>Quá trình cảm nhận và phản ứng với sự thay đổi của môi trường</a:t>
            </a:r>
          </a:p>
        </p:txBody>
      </p:sp>
      <p:sp>
        <p:nvSpPr>
          <p:cNvPr id="10" name="Rectangle 9"/>
          <p:cNvSpPr/>
          <p:nvPr/>
        </p:nvSpPr>
        <p:spPr>
          <a:xfrm>
            <a:off x="8284191" y="412376"/>
            <a:ext cx="3360963" cy="1307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SINH TRƯỞNG</a:t>
            </a:r>
          </a:p>
          <a:p>
            <a:pPr algn="ctr"/>
            <a:r>
              <a:rPr lang="vi-VN" sz="2400" dirty="0">
                <a:solidFill>
                  <a:schemeClr val="tx1"/>
                </a:solidFill>
                <a:latin typeface="Times New Roman" panose="02020603050405020304" pitchFamily="18" charset="0"/>
                <a:cs typeface="Times New Roman" panose="02020603050405020304" pitchFamily="18" charset="0"/>
              </a:rPr>
              <a:t>Quá trình cơ thể lớn lên về kích thước</a:t>
            </a:r>
          </a:p>
        </p:txBody>
      </p:sp>
      <p:sp>
        <p:nvSpPr>
          <p:cNvPr id="15" name="Rectangle 14"/>
          <p:cNvSpPr/>
          <p:nvPr/>
        </p:nvSpPr>
        <p:spPr>
          <a:xfrm>
            <a:off x="7311052" y="5600243"/>
            <a:ext cx="4507909" cy="878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DINH DƯỠNG</a:t>
            </a:r>
            <a:endParaRPr lang="vi-VN" sz="3200" b="1" dirty="0">
              <a:solidFill>
                <a:schemeClr val="bg1"/>
              </a:solidFill>
              <a:latin typeface="Times New Roman" panose="02020603050405020304" pitchFamily="18" charset="0"/>
              <a:cs typeface="Times New Roman" panose="02020603050405020304" pitchFamily="18" charset="0"/>
            </a:endParaRPr>
          </a:p>
          <a:p>
            <a:pPr algn="ctr"/>
            <a:r>
              <a:rPr lang="vi-VN" sz="2800" dirty="0">
                <a:solidFill>
                  <a:srgbClr val="FFFF00"/>
                </a:solidFill>
                <a:latin typeface="Times New Roman" panose="02020603050405020304" pitchFamily="18" charset="0"/>
                <a:cs typeface="Times New Roman" panose="02020603050405020304" pitchFamily="18" charset="0"/>
              </a:rPr>
              <a:t>Quá trình lấy thức ăn và nước</a:t>
            </a:r>
          </a:p>
        </p:txBody>
      </p:sp>
      <p:sp>
        <p:nvSpPr>
          <p:cNvPr id="16" name="Rectangle 15"/>
          <p:cNvSpPr/>
          <p:nvPr/>
        </p:nvSpPr>
        <p:spPr>
          <a:xfrm>
            <a:off x="5739302" y="2939220"/>
            <a:ext cx="2422059" cy="1363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SINH SẢN</a:t>
            </a:r>
            <a:endParaRPr lang="vi-VN" sz="2800" b="1" dirty="0">
              <a:solidFill>
                <a:srgbClr val="002060"/>
              </a:solidFill>
              <a:latin typeface="Times New Roman" panose="02020603050405020304" pitchFamily="18" charset="0"/>
              <a:cs typeface="Times New Roman" panose="02020603050405020304" pitchFamily="18" charset="0"/>
            </a:endParaRPr>
          </a:p>
          <a:p>
            <a:pPr algn="ctr"/>
            <a:r>
              <a:rPr lang="vi-VN" sz="2800" dirty="0">
                <a:solidFill>
                  <a:schemeClr val="bg1"/>
                </a:solidFill>
                <a:latin typeface="Times New Roman" panose="02020603050405020304" pitchFamily="18" charset="0"/>
                <a:cs typeface="Times New Roman" panose="02020603050405020304" pitchFamily="18" charset="0"/>
              </a:rPr>
              <a:t>Quá trình tạo ra con non</a:t>
            </a:r>
          </a:p>
        </p:txBody>
      </p:sp>
      <p:sp>
        <p:nvSpPr>
          <p:cNvPr id="17" name="Rectangle 16"/>
          <p:cNvSpPr/>
          <p:nvPr/>
        </p:nvSpPr>
        <p:spPr>
          <a:xfrm>
            <a:off x="9399664" y="2585789"/>
            <a:ext cx="2683056" cy="1448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BÀI TIẾT</a:t>
            </a:r>
            <a:endParaRPr lang="vi-VN" sz="3200" b="1" dirty="0">
              <a:solidFill>
                <a:srgbClr val="0070C0"/>
              </a:solidFill>
              <a:latin typeface="Times New Roman" panose="02020603050405020304" pitchFamily="18" charset="0"/>
              <a:cs typeface="Times New Roman" panose="02020603050405020304" pitchFamily="18" charset="0"/>
            </a:endParaRPr>
          </a:p>
          <a:p>
            <a:pPr algn="ctr"/>
            <a:r>
              <a:rPr lang="vi-VN" sz="2800" dirty="0">
                <a:solidFill>
                  <a:schemeClr val="bg1"/>
                </a:solidFill>
                <a:latin typeface="Times New Roman" panose="02020603050405020304" pitchFamily="18" charset="0"/>
                <a:cs typeface="Times New Roman" panose="02020603050405020304" pitchFamily="18" charset="0"/>
              </a:rPr>
              <a:t>Quá trình loại bỏ các chất thải</a:t>
            </a:r>
          </a:p>
        </p:txBody>
      </p:sp>
      <p:sp>
        <p:nvSpPr>
          <p:cNvPr id="18" name="Rectangle 17"/>
          <p:cNvSpPr/>
          <p:nvPr/>
        </p:nvSpPr>
        <p:spPr>
          <a:xfrm>
            <a:off x="1820170" y="5121760"/>
            <a:ext cx="3374612" cy="1506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FFFF"/>
                </a:solidFill>
                <a:latin typeface="Times New Roman" panose="02020603050405020304" pitchFamily="18" charset="0"/>
                <a:cs typeface="Times New Roman" panose="02020603050405020304" pitchFamily="18" charset="0"/>
              </a:rPr>
              <a:t>HÔ HẤP</a:t>
            </a:r>
            <a:endParaRPr lang="vi-VN" sz="3200" b="1" dirty="0">
              <a:solidFill>
                <a:srgbClr val="00FFFF"/>
              </a:solidFill>
              <a:latin typeface="Times New Roman" panose="02020603050405020304" pitchFamily="18" charset="0"/>
              <a:cs typeface="Times New Roman" panose="02020603050405020304" pitchFamily="18" charset="0"/>
            </a:endParaRPr>
          </a:p>
          <a:p>
            <a:pPr algn="ctr"/>
            <a:r>
              <a:rPr lang="vi-VN" sz="2400" dirty="0">
                <a:solidFill>
                  <a:schemeClr val="bg1"/>
                </a:solidFill>
                <a:latin typeface="Times New Roman" panose="02020603050405020304" pitchFamily="18" charset="0"/>
                <a:cs typeface="Times New Roman" panose="02020603050405020304" pitchFamily="18" charset="0"/>
              </a:rPr>
              <a:t>Quá trình lấy oxygen và thải CO</a:t>
            </a:r>
            <a:r>
              <a:rPr lang="vi-VN" sz="2400" baseline="-25000" dirty="0">
                <a:solidFill>
                  <a:schemeClr val="bg1"/>
                </a:solidFill>
                <a:latin typeface="Times New Roman" panose="02020603050405020304" pitchFamily="18" charset="0"/>
                <a:cs typeface="Times New Roman" panose="02020603050405020304" pitchFamily="18" charset="0"/>
              </a:rPr>
              <a:t>2</a:t>
            </a:r>
            <a:r>
              <a:rPr lang="vi-VN" sz="2400" dirty="0">
                <a:solidFill>
                  <a:schemeClr val="bg1"/>
                </a:solidFill>
                <a:latin typeface="Times New Roman" panose="02020603050405020304" pitchFamily="18" charset="0"/>
                <a:cs typeface="Times New Roman" panose="02020603050405020304" pitchFamily="18" charset="0"/>
              </a:rPr>
              <a:t> thông qua hoạt động hít vào, thở ra</a:t>
            </a:r>
          </a:p>
        </p:txBody>
      </p:sp>
    </p:spTree>
    <p:extLst>
      <p:ext uri="{BB962C8B-B14F-4D97-AF65-F5344CB8AC3E}">
        <p14:creationId xmlns:p14="http://schemas.microsoft.com/office/powerpoint/2010/main" val="3747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5" name="Google Shape;715;p23"/>
          <p:cNvSpPr txBox="1">
            <a:spLocks noGrp="1"/>
          </p:cNvSpPr>
          <p:nvPr>
            <p:ph type="sldNum" idx="12"/>
          </p:nvPr>
        </p:nvSpPr>
        <p:spPr>
          <a:xfrm>
            <a:off x="11409044" y="6333135"/>
            <a:ext cx="1164813" cy="524800"/>
          </a:xfrm>
          <a:prstGeom prst="rect">
            <a:avLst/>
          </a:prstGeom>
        </p:spPr>
        <p:txBody>
          <a:bodyPr spcFirstLastPara="1" wrap="square" lIns="121900" tIns="121900" rIns="121900" bIns="121900" anchor="t" anchorCtr="0">
            <a:noAutofit/>
          </a:bodyPr>
          <a:lstStyle/>
          <a:p>
            <a:fld id="{00000000-1234-1234-1234-123412341234}" type="slidenum">
              <a:rPr lang="en" sz="4400">
                <a:latin typeface="Times New Roman" panose="02020603050405020304" pitchFamily="18" charset="0"/>
                <a:cs typeface="Times New Roman" panose="02020603050405020304" pitchFamily="18" charset="0"/>
              </a:rPr>
              <a:pPr/>
              <a:t>6</a:t>
            </a:fld>
            <a:endParaRPr sz="4400">
              <a:latin typeface="Times New Roman" panose="02020603050405020304" pitchFamily="18" charset="0"/>
              <a:cs typeface="Times New Roman" panose="02020603050405020304" pitchFamily="18" charset="0"/>
            </a:endParaRPr>
          </a:p>
        </p:txBody>
      </p:sp>
      <p:sp>
        <p:nvSpPr>
          <p:cNvPr id="4" name="Rounded Rectangle 3"/>
          <p:cNvSpPr/>
          <p:nvPr/>
        </p:nvSpPr>
        <p:spPr>
          <a:xfrm>
            <a:off x="491320" y="218364"/>
            <a:ext cx="7670041" cy="1214651"/>
          </a:xfrm>
          <a:prstGeom prst="roundRect">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I. CƠ THỂ ĐƠN BÀO</a:t>
            </a:r>
          </a:p>
        </p:txBody>
      </p:sp>
      <p:pic>
        <p:nvPicPr>
          <p:cNvPr id="1026" name="Picture 2" descr="Hãy chỉ ra đặc điểm chung nhất của cơ thể trong hình 19.1a, 19.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35" y="1433015"/>
            <a:ext cx="11438814" cy="52816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99798" y="2285454"/>
            <a:ext cx="1869742" cy="655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
        <p:nvSpPr>
          <p:cNvPr id="15" name="Rectangle 14"/>
          <p:cNvSpPr/>
          <p:nvPr/>
        </p:nvSpPr>
        <p:spPr>
          <a:xfrm>
            <a:off x="5199798" y="3247177"/>
            <a:ext cx="1869742" cy="655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16" name="Rectangle 15"/>
          <p:cNvSpPr/>
          <p:nvPr/>
        </p:nvSpPr>
        <p:spPr>
          <a:xfrm>
            <a:off x="5199798" y="4038812"/>
            <a:ext cx="1869742" cy="655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
        <p:nvSpPr>
          <p:cNvPr id="17" name="Rectangle 16"/>
          <p:cNvSpPr/>
          <p:nvPr/>
        </p:nvSpPr>
        <p:spPr>
          <a:xfrm>
            <a:off x="5199798" y="4837142"/>
            <a:ext cx="1869742" cy="655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6105055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5"/>
                                        </p:tgtEl>
                                      </p:cBhvr>
                                    </p:animEffect>
                                    <p:anim calcmode="lin" valueType="num">
                                      <p:cBhvr>
                                        <p:cTn id="21" dur="1000"/>
                                        <p:tgtEl>
                                          <p:spTgt spid="15"/>
                                        </p:tgtEl>
                                        <p:attrNameLst>
                                          <p:attrName>ppt_x</p:attrName>
                                        </p:attrNameLst>
                                      </p:cBhvr>
                                      <p:tavLst>
                                        <p:tav tm="0">
                                          <p:val>
                                            <p:strVal val="ppt_x"/>
                                          </p:val>
                                        </p:tav>
                                        <p:tav tm="100000">
                                          <p:val>
                                            <p:strVal val="ppt_x"/>
                                          </p:val>
                                        </p:tav>
                                      </p:tavLst>
                                    </p:anim>
                                    <p:anim calcmode="lin" valueType="num">
                                      <p:cBhvr>
                                        <p:cTn id="22" dur="1000"/>
                                        <p:tgtEl>
                                          <p:spTgt spid="15"/>
                                        </p:tgtEl>
                                        <p:attrNameLst>
                                          <p:attrName>ppt_y</p:attrName>
                                        </p:attrNameLst>
                                      </p:cBhvr>
                                      <p:tavLst>
                                        <p:tav tm="0">
                                          <p:val>
                                            <p:strVal val="ppt_y"/>
                                          </p:val>
                                        </p:tav>
                                        <p:tav tm="100000">
                                          <p:val>
                                            <p:strVal val="ppt_y+.1"/>
                                          </p:val>
                                        </p:tav>
                                      </p:tavLst>
                                    </p:anim>
                                    <p:set>
                                      <p:cBhvr>
                                        <p:cTn id="23" dur="1" fill="hold">
                                          <p:stCondLst>
                                            <p:cond delay="9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16"/>
                                        </p:tgtEl>
                                      </p:cBhvr>
                                    </p:animEffect>
                                    <p:anim calcmode="lin" valueType="num">
                                      <p:cBhvr>
                                        <p:cTn id="28" dur="1000"/>
                                        <p:tgtEl>
                                          <p:spTgt spid="16"/>
                                        </p:tgtEl>
                                        <p:attrNameLst>
                                          <p:attrName>ppt_x</p:attrName>
                                        </p:attrNameLst>
                                      </p:cBhvr>
                                      <p:tavLst>
                                        <p:tav tm="0">
                                          <p:val>
                                            <p:strVal val="ppt_x"/>
                                          </p:val>
                                        </p:tav>
                                        <p:tav tm="100000">
                                          <p:val>
                                            <p:strVal val="ppt_x"/>
                                          </p:val>
                                        </p:tav>
                                      </p:tavLst>
                                    </p:anim>
                                    <p:anim calcmode="lin" valueType="num">
                                      <p:cBhvr>
                                        <p:cTn id="29" dur="1000"/>
                                        <p:tgtEl>
                                          <p:spTgt spid="16"/>
                                        </p:tgtEl>
                                        <p:attrNameLst>
                                          <p:attrName>ppt_y</p:attrName>
                                        </p:attrNameLst>
                                      </p:cBhvr>
                                      <p:tavLst>
                                        <p:tav tm="0">
                                          <p:val>
                                            <p:strVal val="ppt_y"/>
                                          </p:val>
                                        </p:tav>
                                        <p:tav tm="100000">
                                          <p:val>
                                            <p:strVal val="ppt_y+.1"/>
                                          </p:val>
                                        </p:tav>
                                      </p:tavLst>
                                    </p:anim>
                                    <p:set>
                                      <p:cBhvr>
                                        <p:cTn id="30" dur="1" fill="hold">
                                          <p:stCondLst>
                                            <p:cond delay="9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17"/>
                                        </p:tgtEl>
                                      </p:cBhvr>
                                    </p:animEffect>
                                    <p:anim calcmode="lin" valueType="num">
                                      <p:cBhvr>
                                        <p:cTn id="35" dur="1000"/>
                                        <p:tgtEl>
                                          <p:spTgt spid="17"/>
                                        </p:tgtEl>
                                        <p:attrNameLst>
                                          <p:attrName>ppt_x</p:attrName>
                                        </p:attrNameLst>
                                      </p:cBhvr>
                                      <p:tavLst>
                                        <p:tav tm="0">
                                          <p:val>
                                            <p:strVal val="ppt_x"/>
                                          </p:val>
                                        </p:tav>
                                        <p:tav tm="100000">
                                          <p:val>
                                            <p:strVal val="ppt_x"/>
                                          </p:val>
                                        </p:tav>
                                      </p:tavLst>
                                    </p:anim>
                                    <p:anim calcmode="lin" valueType="num">
                                      <p:cBhvr>
                                        <p:cTn id="36" dur="1000"/>
                                        <p:tgtEl>
                                          <p:spTgt spid="17"/>
                                        </p:tgtEl>
                                        <p:attrNameLst>
                                          <p:attrName>ppt_y</p:attrName>
                                        </p:attrNameLst>
                                      </p:cBhvr>
                                      <p:tavLst>
                                        <p:tav tm="0">
                                          <p:val>
                                            <p:strVal val="ppt_y"/>
                                          </p:val>
                                        </p:tav>
                                        <p:tav tm="100000">
                                          <p:val>
                                            <p:strVal val="ppt_y+.1"/>
                                          </p:val>
                                        </p:tav>
                                      </p:tavLst>
                                    </p:anim>
                                    <p:set>
                                      <p:cBhvr>
                                        <p:cTn id="37"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ãy chỉ ra đặc điểm chung nhất của cơ thể trong hình 19.1a, 19.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20" y="191069"/>
            <a:ext cx="9880979" cy="5158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8489" y="5349922"/>
            <a:ext cx="10590663" cy="707886"/>
          </a:xfrm>
          <a:prstGeom prst="rect">
            <a:avLst/>
          </a:prstGeom>
          <a:solidFill>
            <a:schemeClr val="accent4">
              <a:lumMod val="40000"/>
              <a:lumOff val="60000"/>
            </a:schemeClr>
          </a:solid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Trùng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roi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vi </a:t>
            </a:r>
            <a:r>
              <a:rPr lang="en-US" sz="4000" dirty="0" err="1">
                <a:latin typeface="Times New Roman" panose="02020603050405020304" pitchFamily="18" charset="0"/>
                <a:cs typeface="Times New Roman" panose="02020603050405020304" pitchFamily="18" charset="0"/>
              </a:rPr>
              <a:t>khuẩn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bào</a:t>
            </a:r>
            <a:r>
              <a:rPr lang="en-US" sz="40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9528412" y="6150114"/>
            <a:ext cx="2481618" cy="707886"/>
          </a:xfrm>
          <a:prstGeom prst="rect">
            <a:avLst/>
          </a:prstGeom>
          <a:solidFill>
            <a:schemeClr val="accent4">
              <a:lumMod val="40000"/>
              <a:lumOff val="60000"/>
            </a:schemeClr>
          </a:solid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tế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bào</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2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ãy chỉ ra đặc điểm chung nhất của cơ thể trong hình 19.1a, 19.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20" y="191069"/>
            <a:ext cx="9880979" cy="5158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8489" y="5349922"/>
            <a:ext cx="11354938" cy="1323439"/>
          </a:xfrm>
          <a:prstGeom prst="rect">
            <a:avLst/>
          </a:prstGeom>
          <a:solidFill>
            <a:schemeClr val="accent4">
              <a:lumMod val="40000"/>
              <a:lumOff val="60000"/>
            </a:schemeClr>
          </a:solid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roi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vi </a:t>
            </a:r>
            <a:r>
              <a:rPr lang="en-US" sz="4000" dirty="0" err="1">
                <a:latin typeface="Times New Roman" panose="02020603050405020304" pitchFamily="18" charset="0"/>
                <a:cs typeface="Times New Roman" panose="02020603050405020304" pitchFamily="18" charset="0"/>
              </a:rPr>
              <a:t>khuẩn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1540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2335" y="3380131"/>
            <a:ext cx="6366984" cy="3477869"/>
            <a:chOff x="6409765" y="3119718"/>
            <a:chExt cx="4150659" cy="2330824"/>
          </a:xfrm>
        </p:grpSpPr>
        <p:sp>
          <p:nvSpPr>
            <p:cNvPr id="3" name="Rectangle 2"/>
            <p:cNvSpPr/>
            <p:nvPr/>
          </p:nvSpPr>
          <p:spPr>
            <a:xfrm>
              <a:off x="6409765" y="3119718"/>
              <a:ext cx="4150659" cy="2330824"/>
            </a:xfrm>
            <a:prstGeom prst="rect">
              <a:avLst/>
            </a:prstGeom>
            <a:solidFill>
              <a:srgbClr val="00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pic>
          <p:nvPicPr>
            <p:cNvPr id="13314" name="Picture 2" descr="Trùng roi xanh - Cảnh 3D - Giáo dục và học tập kỹ thuật số Mozaik"/>
            <p:cNvPicPr>
              <a:picLocks noChangeAspect="1" noChangeArrowheads="1"/>
            </p:cNvPicPr>
            <p:nvPr/>
          </p:nvPicPr>
          <p:blipFill rotWithShape="1">
            <a:blip r:embed="rId2">
              <a:extLst>
                <a:ext uri="{28A0092B-C50C-407E-A947-70E740481C1C}">
                  <a14:useLocalDpi xmlns:a14="http://schemas.microsoft.com/office/drawing/2010/main" val="0"/>
                </a:ext>
              </a:extLst>
            </a:blip>
            <a:srcRect l="11048" t="8229" r="7425" b="12707"/>
            <a:stretch/>
          </p:blipFill>
          <p:spPr bwMode="auto">
            <a:xfrm>
              <a:off x="6553200" y="3263153"/>
              <a:ext cx="3864933" cy="2052918"/>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6" name="Picture 4" descr="Soi Vi Khuẩn dưới kính hiển vi khi bỏ muối ăn vào ? 🔎 See bacteria under a  microscope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t="21437"/>
          <a:stretch/>
        </p:blipFill>
        <p:spPr bwMode="auto">
          <a:xfrm>
            <a:off x="259976" y="332131"/>
            <a:ext cx="6469343" cy="28589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38919" y="48907"/>
            <a:ext cx="2779058" cy="905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59976" y="117746"/>
            <a:ext cx="6508377" cy="3048000"/>
          </a:xfrm>
          <a:prstGeom prst="rect">
            <a:avLst/>
          </a:prstGeom>
          <a:noFill/>
          <a:ln w="38100">
            <a:solidFill>
              <a:srgbClr val="004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7260341" y="696034"/>
            <a:ext cx="4492389" cy="5418162"/>
            <a:chOff x="7395882" y="843916"/>
            <a:chExt cx="4356848" cy="2912296"/>
          </a:xfrm>
        </p:grpSpPr>
        <p:sp>
          <p:nvSpPr>
            <p:cNvPr id="7" name="Rectangle 6"/>
            <p:cNvSpPr/>
            <p:nvPr/>
          </p:nvSpPr>
          <p:spPr>
            <a:xfrm>
              <a:off x="7395882" y="1210234"/>
              <a:ext cx="4356848" cy="25459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3600" dirty="0">
                  <a:solidFill>
                    <a:schemeClr val="tx1"/>
                  </a:solidFill>
                  <a:latin typeface="Times New Roman" panose="02020603050405020304" pitchFamily="18" charset="0"/>
                  <a:cs typeface="Times New Roman" panose="02020603050405020304" pitchFamily="18" charset="0"/>
                </a:rPr>
                <a:t>Trùng roi và vi khuẩn không thể quan sát bằng mắt thường vì cơ thể chỉ cấu tạo từ một tế bào, tế bào có kích thước hiển vi</a:t>
              </a:r>
              <a:r>
                <a:rPr lang="en-US" sz="3600" dirty="0">
                  <a:solidFill>
                    <a:schemeClr val="tx1"/>
                  </a:solidFill>
                  <a:latin typeface="Times New Roman" panose="02020603050405020304" pitchFamily="18" charset="0"/>
                  <a:cs typeface="Times New Roman" panose="02020603050405020304" pitchFamily="18" charset="0"/>
                </a:rPr>
                <a:t>.</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8413376" y="843916"/>
              <a:ext cx="2321859" cy="585953"/>
            </a:xfrm>
            <a:prstGeom prst="rect">
              <a:avLst/>
            </a:prstGeom>
            <a:solidFill>
              <a:srgbClr val="0045D0"/>
            </a:solidFill>
            <a:ln>
              <a:solidFill>
                <a:srgbClr val="004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TRẢ LỜI</a:t>
              </a:r>
            </a:p>
          </p:txBody>
        </p:sp>
      </p:grpSp>
    </p:spTree>
    <p:extLst>
      <p:ext uri="{BB962C8B-B14F-4D97-AF65-F5344CB8AC3E}">
        <p14:creationId xmlns:p14="http://schemas.microsoft.com/office/powerpoint/2010/main" val="7645385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1005</Words>
  <Application>Microsoft Macintosh PowerPoint</Application>
  <PresentationFormat>Widescreen</PresentationFormat>
  <Paragraphs>208</Paragraphs>
  <Slides>23</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等线</vt:lpstr>
      <vt:lpstr>微软雅黑</vt:lpstr>
      <vt:lpstr>#9Slide03 Swiss Condensed Bold</vt:lpstr>
      <vt:lpstr>000 DanPanosian TB</vt:lpstr>
      <vt:lpstr>Arial</vt:lpstr>
      <vt:lpstr>Arrial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VuongTran 0901007369</dc:creator>
  <cp:lastModifiedBy>duyen le</cp:lastModifiedBy>
  <cp:revision>22</cp:revision>
  <dcterms:created xsi:type="dcterms:W3CDTF">2022-10-01T01:22:41Z</dcterms:created>
  <dcterms:modified xsi:type="dcterms:W3CDTF">2024-11-02T03:55:01Z</dcterms:modified>
</cp:coreProperties>
</file>