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sldIdLst>
    <p:sldId id="298" r:id="rId2"/>
    <p:sldId id="305" r:id="rId3"/>
    <p:sldId id="258" r:id="rId4"/>
    <p:sldId id="259" r:id="rId5"/>
    <p:sldId id="270" r:id="rId6"/>
    <p:sldId id="271" r:id="rId7"/>
    <p:sldId id="307" r:id="rId8"/>
    <p:sldId id="306" r:id="rId9"/>
    <p:sldId id="316" r:id="rId10"/>
    <p:sldId id="317" r:id="rId11"/>
  </p:sldIdLst>
  <p:sldSz cx="12192000" cy="6858000"/>
  <p:notesSz cx="6735763" cy="986948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emf"/><Relationship Id="rId2" Type="http://schemas.openxmlformats.org/officeDocument/2006/relationships/image" Target="../media/image20.wmf"/><Relationship Id="rId1" Type="http://schemas.openxmlformats.org/officeDocument/2006/relationships/image" Target="../media/image18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18" Type="http://schemas.openxmlformats.org/officeDocument/2006/relationships/image" Target="../media/image7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image" Target="../media/image54.wmf"/><Relationship Id="rId16" Type="http://schemas.openxmlformats.org/officeDocument/2006/relationships/image" Target="../media/image68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5" Type="http://schemas.openxmlformats.org/officeDocument/2006/relationships/image" Target="../media/image6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27F5-DC03-45A1-AD7E-4725DA21732E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DDEE-7EC5-43E5-86F3-3A212797B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8860C-08CB-4A16-85CE-381EF70FB40C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Tiết 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B691A-19AF-4C9A-A99B-F617E5214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43760E-08F4-4DFC-9F02-FDB9AA5D170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96FC9B-3AB0-47A7-B696-4B115800B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9" Type="http://schemas.openxmlformats.org/officeDocument/2006/relationships/image" Target="../media/image70.wmf"/><Relationship Id="rId21" Type="http://schemas.openxmlformats.org/officeDocument/2006/relationships/image" Target="../media/image61.wmf"/><Relationship Id="rId34" Type="http://schemas.openxmlformats.org/officeDocument/2006/relationships/oleObject" Target="../embeddings/oleObject55.bin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33" Type="http://schemas.openxmlformats.org/officeDocument/2006/relationships/image" Target="../media/image67.wmf"/><Relationship Id="rId38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image" Target="../media/image65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50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69.wmf"/><Relationship Id="rId40" Type="http://schemas.openxmlformats.org/officeDocument/2006/relationships/image" Target="../media/image41.png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52.bin"/><Relationship Id="rId36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60.wmf"/><Relationship Id="rId31" Type="http://schemas.openxmlformats.org/officeDocument/2006/relationships/image" Target="../media/image66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64.wmf"/><Relationship Id="rId30" Type="http://schemas.openxmlformats.org/officeDocument/2006/relationships/oleObject" Target="../embeddings/oleObject53.bin"/><Relationship Id="rId35" Type="http://schemas.openxmlformats.org/officeDocument/2006/relationships/image" Target="../media/image68.wmf"/><Relationship Id="rId8" Type="http://schemas.openxmlformats.org/officeDocument/2006/relationships/oleObject" Target="../embeddings/oleObject42.bin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https://sg.cdnki.com/cac-loai-rubik-kho-nhat-the-gioi---aHR0cHM6Ly9iZW5odmllbnJhbmdoYW1tYXRzYWlnb24udm4vY2FjLWxvYWktcnViaWstdHJlbi10aGUtZ2lvaS9pbWFnZXJfNl8yMTUwXzcwMC5qcGc=.webp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9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12" Type="http://schemas.openxmlformats.org/officeDocument/2006/relationships/image" Target="../media/image3.png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wmf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6.e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0.wmf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image" Target="../media/image3.pn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image" Target="../media/image41.png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4.png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5.wmf"/><Relationship Id="rId24" Type="http://schemas.openxmlformats.org/officeDocument/2006/relationships/image" Target="../media/image52.png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3440" y="2284274"/>
            <a:ext cx="7814960" cy="1754326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EM 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4014019"/>
            <a:ext cx="6781800" cy="190946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InflateBottom">
              <a:avLst/>
            </a:prstTxWarp>
            <a:spAutoFit/>
          </a:bodyPr>
          <a:lstStyle/>
          <a:p>
            <a:pPr algn="just"/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ĐẾN VỚI TIẾT HỌC NGÀY HÔM NAY</a:t>
            </a:r>
          </a:p>
          <a:p>
            <a:pPr algn="just"/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TOÁN 7: CHÂN TRỜI SÁNG TẠO</a:t>
            </a:r>
          </a:p>
          <a:p>
            <a:pPr algn="just"/>
            <a:r>
              <a:rPr lang="en-US" sz="5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Lê </a:t>
            </a:r>
            <a:r>
              <a:rPr lang="en-US" sz="5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A89AF-D9DF-4E27-AF83-1B0E4DE6D84B}"/>
              </a:ext>
            </a:extLst>
          </p:cNvPr>
          <p:cNvSpPr txBox="1"/>
          <p:nvPr/>
        </p:nvSpPr>
        <p:spPr>
          <a:xfrm>
            <a:off x="2057400" y="1905001"/>
            <a:ext cx="7543800" cy="120032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1 _ BÀI 3: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THỪA CỦA MỘT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35990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31F8EFCF-95B7-867C-ECDC-E102DD3E3640}"/>
              </a:ext>
            </a:extLst>
          </p:cNvPr>
          <p:cNvSpPr txBox="1"/>
          <p:nvPr/>
        </p:nvSpPr>
        <p:spPr>
          <a:xfrm>
            <a:off x="4800600" y="1564957"/>
            <a:ext cx="3446272" cy="49244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NHÓM </a:t>
            </a:r>
            <a:endParaRPr lang="en-US" sz="2600" b="1">
              <a:solidFill>
                <a:srgbClr val="002060"/>
              </a:solidFill>
            </a:endParaRPr>
          </a:p>
        </p:txBody>
      </p:sp>
      <p:sp>
        <p:nvSpPr>
          <p:cNvPr id="24" name="Rounded Rectangle">
            <a:extLst>
              <a:ext uri="{FF2B5EF4-FFF2-40B4-BE49-F238E27FC236}">
                <a16:creationId xmlns:a16="http://schemas.microsoft.com/office/drawing/2014/main" id="{C682FE27-386D-FC58-B2DA-F8D60C54D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" y="630239"/>
            <a:ext cx="4619625" cy="814387"/>
          </a:xfrm>
          <a:prstGeom prst="roundRect">
            <a:avLst>
              <a:gd name="adj" fmla="val 50000"/>
            </a:avLst>
          </a:prstGeom>
          <a:solidFill>
            <a:srgbClr val="8000C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0FE8BB61-864F-C99F-008B-16842E7F6BA6}"/>
              </a:ext>
            </a:extLst>
          </p:cNvPr>
          <p:cNvSpPr/>
          <p:nvPr/>
        </p:nvSpPr>
        <p:spPr>
          <a:xfrm>
            <a:off x="152400" y="533400"/>
            <a:ext cx="1068387" cy="985838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8">
            <a:extLst>
              <a:ext uri="{FF2B5EF4-FFF2-40B4-BE49-F238E27FC236}">
                <a16:creationId xmlns:a16="http://schemas.microsoft.com/office/drawing/2014/main" id="{082F350D-F36C-ED10-57CF-1422FB6A2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6" y="620713"/>
            <a:ext cx="877888" cy="811212"/>
          </a:xfrm>
          <a:prstGeom prst="ellipse">
            <a:avLst/>
          </a:prstGeom>
          <a:solidFill>
            <a:srgbClr val="AD02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52">
            <a:extLst>
              <a:ext uri="{FF2B5EF4-FFF2-40B4-BE49-F238E27FC236}">
                <a16:creationId xmlns:a16="http://schemas.microsoft.com/office/drawing/2014/main" id="{4F755A7F-17E0-970E-4BE9-71B57127E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655" y="956106"/>
            <a:ext cx="3280706" cy="41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 THỰC HÀNH     </a:t>
            </a:r>
          </a:p>
        </p:txBody>
      </p:sp>
      <p:sp>
        <p:nvSpPr>
          <p:cNvPr id="32" name="TextBox 52">
            <a:extLst>
              <a:ext uri="{FF2B5EF4-FFF2-40B4-BE49-F238E27FC236}">
                <a16:creationId xmlns:a16="http://schemas.microsoft.com/office/drawing/2014/main" id="{17F3DC0C-D03A-D69F-EA75-9C77F2F7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1" y="765176"/>
            <a:ext cx="1301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pic>
        <p:nvPicPr>
          <p:cNvPr id="33" name="Picture 81">
            <a:extLst>
              <a:ext uri="{FF2B5EF4-FFF2-40B4-BE49-F238E27FC236}">
                <a16:creationId xmlns:a16="http://schemas.microsoft.com/office/drawing/2014/main" id="{23D1E602-8390-AEBC-64E5-10663B9C6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604838"/>
            <a:ext cx="8699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1AB0D78-3AB7-92A8-F5E1-C4BB5D61D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56" y="1685980"/>
            <a:ext cx="38499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2 trang 20 SGK</a:t>
            </a:r>
            <a:endParaRPr lang="en-US" altLang="en-US" sz="28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BFAB1D-5DE0-703A-5EED-D836441A0DA1}"/>
              </a:ext>
            </a:extLst>
          </p:cNvPr>
          <p:cNvSpPr txBox="1"/>
          <p:nvPr/>
        </p:nvSpPr>
        <p:spPr>
          <a:xfrm>
            <a:off x="685800" y="2305878"/>
            <a:ext cx="353871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1+2: làm câu 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E2DD4C-A293-C312-AC41-517E25291FC7}"/>
              </a:ext>
            </a:extLst>
          </p:cNvPr>
          <p:cNvSpPr txBox="1"/>
          <p:nvPr/>
        </p:nvSpPr>
        <p:spPr>
          <a:xfrm>
            <a:off x="7543801" y="2287546"/>
            <a:ext cx="35813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3+4: làm câu b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DEACD8-68EB-6E55-5777-0409D74FD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1" y="28474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E5EFBE4-85A0-9D56-50F1-C348512178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825873"/>
              </p:ext>
            </p:extLst>
          </p:nvPr>
        </p:nvGraphicFramePr>
        <p:xfrm>
          <a:off x="765645" y="2910438"/>
          <a:ext cx="12128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4" imgW="545760" imgH="469800" progId="Equation.DSMT4">
                  <p:embed/>
                </p:oleObj>
              </mc:Choice>
              <mc:Fallback>
                <p:oleObj name="Equation" r:id="rId4" imgW="54576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645" y="2910438"/>
                        <a:ext cx="1212850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495C30-4EDC-644B-4A44-61CB9E4545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637463"/>
              </p:ext>
            </p:extLst>
          </p:nvPr>
        </p:nvGraphicFramePr>
        <p:xfrm>
          <a:off x="2586728" y="2871058"/>
          <a:ext cx="1117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6" imgW="558720" imgH="469800" progId="Equation.DSMT4">
                  <p:embed/>
                </p:oleObj>
              </mc:Choice>
              <mc:Fallback>
                <p:oleObj name="Equation" r:id="rId6" imgW="558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86728" y="2871058"/>
                        <a:ext cx="11176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5A0B09-1756-8486-4C74-4A76C9699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602507"/>
              </p:ext>
            </p:extLst>
          </p:nvPr>
        </p:nvGraphicFramePr>
        <p:xfrm>
          <a:off x="784504" y="3977301"/>
          <a:ext cx="13938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Equation" r:id="rId8" imgW="647640" imgH="469800" progId="Equation.DSMT4">
                  <p:embed/>
                </p:oleObj>
              </mc:Choice>
              <mc:Fallback>
                <p:oleObj name="Equation" r:id="rId8" imgW="647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4504" y="3977301"/>
                        <a:ext cx="1393825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A39E27F-734D-54E6-8B5C-DE42BD2DE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236361"/>
              </p:ext>
            </p:extLst>
          </p:nvPr>
        </p:nvGraphicFramePr>
        <p:xfrm>
          <a:off x="712529" y="5034144"/>
          <a:ext cx="15557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1" name="Equation" r:id="rId10" imgW="622080" imgH="279360" progId="Equation.DSMT4">
                  <p:embed/>
                </p:oleObj>
              </mc:Choice>
              <mc:Fallback>
                <p:oleObj name="Equation" r:id="rId10" imgW="622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2529" y="5034144"/>
                        <a:ext cx="1555750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8CE6970-B94D-1D71-78AE-E706B0740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900909"/>
              </p:ext>
            </p:extLst>
          </p:nvPr>
        </p:nvGraphicFramePr>
        <p:xfrm>
          <a:off x="765646" y="6024223"/>
          <a:ext cx="17065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12" imgW="711000" imgH="279360" progId="Equation.DSMT4">
                  <p:embed/>
                </p:oleObj>
              </mc:Choice>
              <mc:Fallback>
                <p:oleObj name="Equation" r:id="rId12" imgW="711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65646" y="6024223"/>
                        <a:ext cx="1706563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718C90-E4AE-8D0B-7FCF-4EC0AD57F179}"/>
              </a:ext>
            </a:extLst>
          </p:cNvPr>
          <p:cNvCxnSpPr>
            <a:cxnSpLocks/>
          </p:cNvCxnSpPr>
          <p:nvPr/>
        </p:nvCxnSpPr>
        <p:spPr>
          <a:xfrm>
            <a:off x="5715000" y="2569464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059843E-D13F-A639-4F5A-FE881CF62B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55615"/>
              </p:ext>
            </p:extLst>
          </p:nvPr>
        </p:nvGraphicFramePr>
        <p:xfrm>
          <a:off x="7206321" y="2882075"/>
          <a:ext cx="1408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14" imgW="545760" imgH="469800" progId="Equation.DSMT4">
                  <p:embed/>
                </p:oleObj>
              </mc:Choice>
              <mc:Fallback>
                <p:oleObj name="Equation" r:id="rId14" imgW="5457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06321" y="2882075"/>
                        <a:ext cx="1408113" cy="90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11D053B-B02E-41B9-5E0F-D6FA8ACA0A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0223"/>
              </p:ext>
            </p:extLst>
          </p:nvPr>
        </p:nvGraphicFramePr>
        <p:xfrm>
          <a:off x="9117354" y="2900173"/>
          <a:ext cx="12731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4" name="Equation" r:id="rId16" imgW="571320" imgH="469800" progId="Equation.DSMT4">
                  <p:embed/>
                </p:oleObj>
              </mc:Choice>
              <mc:Fallback>
                <p:oleObj name="Equation" r:id="rId16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17354" y="2900173"/>
                        <a:ext cx="12731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BB6C446-3F78-1E3A-28D0-4CAE83232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62442"/>
              </p:ext>
            </p:extLst>
          </p:nvPr>
        </p:nvGraphicFramePr>
        <p:xfrm>
          <a:off x="7147583" y="3965188"/>
          <a:ext cx="15255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" name="Equation" r:id="rId18" imgW="571320" imgH="469800" progId="Equation.DSMT4">
                  <p:embed/>
                </p:oleObj>
              </mc:Choice>
              <mc:Fallback>
                <p:oleObj name="Equation" r:id="rId18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147583" y="3965188"/>
                        <a:ext cx="1525587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75ABA1F-CB2A-8E5E-CB12-2A4CA9425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85968"/>
              </p:ext>
            </p:extLst>
          </p:nvPr>
        </p:nvGraphicFramePr>
        <p:xfrm>
          <a:off x="7147582" y="5486680"/>
          <a:ext cx="13446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6" name="Equation" r:id="rId20" imgW="571320" imgH="469800" progId="Equation.DSMT4">
                  <p:embed/>
                </p:oleObj>
              </mc:Choice>
              <mc:Fallback>
                <p:oleObj name="Equation" r:id="rId20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47582" y="5486680"/>
                        <a:ext cx="1344612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445081E6-6CA0-5481-887D-7A625E91B4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86522"/>
              </p:ext>
            </p:extLst>
          </p:nvPr>
        </p:nvGraphicFramePr>
        <p:xfrm>
          <a:off x="2032913" y="3019425"/>
          <a:ext cx="4508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7" name="Equation" r:id="rId22" imgW="203040" imgH="393480" progId="Equation.DSMT4">
                  <p:embed/>
                </p:oleObj>
              </mc:Choice>
              <mc:Fallback>
                <p:oleObj name="Equation" r:id="rId22" imgW="20304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E5EFBE4-85A0-9D56-50F1-C348512178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913" y="3019425"/>
                        <a:ext cx="450850" cy="79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3820EA8-4C47-1B67-7D4F-35894A4D9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087653"/>
              </p:ext>
            </p:extLst>
          </p:nvPr>
        </p:nvGraphicFramePr>
        <p:xfrm>
          <a:off x="3818117" y="2964456"/>
          <a:ext cx="40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8" name="Equation" r:id="rId24" imgW="203040" imgH="393480" progId="Equation.DSMT4">
                  <p:embed/>
                </p:oleObj>
              </mc:Choice>
              <mc:Fallback>
                <p:oleObj name="Equation" r:id="rId24" imgW="20304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495C30-4EDC-644B-4A44-61CB9E4545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18117" y="2964456"/>
                        <a:ext cx="406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78308A6E-FA28-DF63-FFF2-659EBEC90F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89618"/>
              </p:ext>
            </p:extLst>
          </p:nvPr>
        </p:nvGraphicFramePr>
        <p:xfrm>
          <a:off x="2203918" y="3962227"/>
          <a:ext cx="19939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9" name="Equation" r:id="rId26" imgW="927000" imgH="469800" progId="Equation.DSMT4">
                  <p:embed/>
                </p:oleObj>
              </mc:Choice>
              <mc:Fallback>
                <p:oleObj name="Equation" r:id="rId26" imgW="927000" imgH="469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35A0B09-1756-8486-4C74-4A76C96994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203918" y="3962227"/>
                        <a:ext cx="1993900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BDB536D4-0661-9E09-4978-D01F53DD0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496953"/>
              </p:ext>
            </p:extLst>
          </p:nvPr>
        </p:nvGraphicFramePr>
        <p:xfrm>
          <a:off x="2318700" y="4958963"/>
          <a:ext cx="1499416" cy="92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0" name="Equation" r:id="rId28" imgW="622080" imgH="393480" progId="Equation.DSMT4">
                  <p:embed/>
                </p:oleObj>
              </mc:Choice>
              <mc:Fallback>
                <p:oleObj name="Equation" r:id="rId28" imgW="62208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A39E27F-734D-54E6-8B5C-DE42BD2DE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318700" y="4958963"/>
                        <a:ext cx="1499416" cy="922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38D16A26-750A-8858-13F2-D9E3FE7CE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1667"/>
              </p:ext>
            </p:extLst>
          </p:nvPr>
        </p:nvGraphicFramePr>
        <p:xfrm>
          <a:off x="2483763" y="6139721"/>
          <a:ext cx="2143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1" name="Equation" r:id="rId30" imgW="88560" imgH="164880" progId="Equation.DSMT4">
                  <p:embed/>
                </p:oleObj>
              </mc:Choice>
              <mc:Fallback>
                <p:oleObj name="Equation" r:id="rId30" imgW="88560" imgH="164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8CE6970-B94D-1D71-78AE-E706B0740F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483763" y="6139721"/>
                        <a:ext cx="214312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F0D9DF82-7EFC-36C4-4AD2-143F54485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343272"/>
              </p:ext>
            </p:extLst>
          </p:nvPr>
        </p:nvGraphicFramePr>
        <p:xfrm>
          <a:off x="8625229" y="2973837"/>
          <a:ext cx="4921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2" name="Equation" r:id="rId32" imgW="190440" imgH="393480" progId="Equation.DSMT4">
                  <p:embed/>
                </p:oleObj>
              </mc:Choice>
              <mc:Fallback>
                <p:oleObj name="Equation" r:id="rId32" imgW="1904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059843E-D13F-A639-4F5A-FE881CF62B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625229" y="2973837"/>
                        <a:ext cx="492125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F877E821-ECA2-E863-C9AF-40BA4DC7E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16087"/>
              </p:ext>
            </p:extLst>
          </p:nvPr>
        </p:nvGraphicFramePr>
        <p:xfrm>
          <a:off x="10390187" y="3029078"/>
          <a:ext cx="7350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3" name="Equation" r:id="rId34" imgW="330120" imgH="393480" progId="Equation.DSMT4">
                  <p:embed/>
                </p:oleObj>
              </mc:Choice>
              <mc:Fallback>
                <p:oleObj name="Equation" r:id="rId34" imgW="33012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11D053B-B02E-41B9-5E0F-D6FA8ACA0A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0390187" y="3029078"/>
                        <a:ext cx="735013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E7198F1B-C4FB-4E09-4602-E9EA2A2480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848412"/>
              </p:ext>
            </p:extLst>
          </p:nvPr>
        </p:nvGraphicFramePr>
        <p:xfrm>
          <a:off x="8715340" y="4056527"/>
          <a:ext cx="5429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4" name="Equation" r:id="rId36" imgW="203040" imgH="393480" progId="Equation.DSMT4">
                  <p:embed/>
                </p:oleObj>
              </mc:Choice>
              <mc:Fallback>
                <p:oleObj name="Equation" r:id="rId36" imgW="20304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BBB6C446-3F78-1E3A-28D0-4CAE832320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8715340" y="4056527"/>
                        <a:ext cx="5429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0C673808-5413-550D-72EB-0811F40849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0357"/>
              </p:ext>
            </p:extLst>
          </p:nvPr>
        </p:nvGraphicFramePr>
        <p:xfrm>
          <a:off x="8523251" y="5576374"/>
          <a:ext cx="9271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" name="Equation" r:id="rId38" imgW="393480" imgH="393480" progId="Equation.DSMT4">
                  <p:embed/>
                </p:oleObj>
              </mc:Choice>
              <mc:Fallback>
                <p:oleObj name="Equation" r:id="rId38" imgW="39348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775ABA1F-CB2A-8E5E-CB12-2A4CA94259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8523251" y="5576374"/>
                        <a:ext cx="927100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13">
            <a:extLst>
              <a:ext uri="{FF2B5EF4-FFF2-40B4-BE49-F238E27FC236}">
                <a16:creationId xmlns:a16="http://schemas.microsoft.com/office/drawing/2014/main" id="{AE51CF4E-CAFB-069C-E191-280A8F8AD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96" y="327992"/>
            <a:ext cx="1553818" cy="155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D814EFC-8298-EA4F-9AE1-C265F9DD3385}"/>
              </a:ext>
            </a:extLst>
          </p:cNvPr>
          <p:cNvSpPr/>
          <p:nvPr/>
        </p:nvSpPr>
        <p:spPr>
          <a:xfrm>
            <a:off x="152400" y="0"/>
            <a:ext cx="11658600" cy="533400"/>
          </a:xfrm>
          <a:prstGeom prst="rect">
            <a:avLst/>
          </a:prstGeom>
          <a:solidFill>
            <a:srgbClr val="33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 CỦA MỘT SỐ HỮU TỈ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42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6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 advAuto="0"/>
      <p:bldP spid="26" grpId="0" animBg="1" advAuto="0"/>
      <p:bldP spid="27" grpId="0" animBg="1" advAuto="0"/>
      <p:bldP spid="28" grpId="0" animBg="1" advAuto="0"/>
      <p:bldP spid="32" grpId="0" animBg="1" advAuto="0"/>
      <p:bldP spid="16" grpId="0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">
            <a:extLst>
              <a:ext uri="{FF2B5EF4-FFF2-40B4-BE49-F238E27FC236}">
                <a16:creationId xmlns:a16="http://schemas.microsoft.com/office/drawing/2014/main" id="{51CC365D-B7E1-FC86-FAF0-EBC99EA59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571500"/>
            <a:ext cx="3938588" cy="81438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raight Connector 6">
            <a:extLst>
              <a:ext uri="{FF2B5EF4-FFF2-40B4-BE49-F238E27FC236}">
                <a16:creationId xmlns:a16="http://schemas.microsoft.com/office/drawing/2014/main" id="{E9257733-4341-944C-CA6E-2F924B878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5889" y="1135064"/>
            <a:ext cx="739775" cy="1146175"/>
          </a:xfrm>
          <a:prstGeom prst="line">
            <a:avLst/>
          </a:prstGeom>
          <a:noFill/>
          <a:ln w="38100">
            <a:solidFill>
              <a:srgbClr val="FF8A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B5E0C3F0-5154-E472-EFFE-ADC426C5EEA0}"/>
              </a:ext>
            </a:extLst>
          </p:cNvPr>
          <p:cNvSpPr/>
          <p:nvPr/>
        </p:nvSpPr>
        <p:spPr>
          <a:xfrm>
            <a:off x="4452939" y="455614"/>
            <a:ext cx="985837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9BC8974D-C433-7278-E331-13E46A55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561976"/>
            <a:ext cx="811212" cy="811213"/>
          </a:xfrm>
          <a:prstGeom prst="ellipse">
            <a:avLst/>
          </a:prstGeom>
          <a:solidFill>
            <a:srgbClr val="FFC20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traight Connector 47">
            <a:extLst>
              <a:ext uri="{FF2B5EF4-FFF2-40B4-BE49-F238E27FC236}">
                <a16:creationId xmlns:a16="http://schemas.microsoft.com/office/drawing/2014/main" id="{1565EF7B-249C-F91D-B962-74343C0D5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6" y="2232026"/>
            <a:ext cx="822325" cy="657225"/>
          </a:xfrm>
          <a:prstGeom prst="line">
            <a:avLst/>
          </a:prstGeom>
          <a:noFill/>
          <a:ln w="38100">
            <a:solidFill>
              <a:srgbClr val="FF32A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sp>
        <p:nvSpPr>
          <p:cNvPr id="7" name="Straight Connector 61">
            <a:extLst>
              <a:ext uri="{FF2B5EF4-FFF2-40B4-BE49-F238E27FC236}">
                <a16:creationId xmlns:a16="http://schemas.microsoft.com/office/drawing/2014/main" id="{C22B47D9-1FE7-357B-52A8-DA5982E504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7838" y="3306764"/>
            <a:ext cx="830262" cy="28575"/>
          </a:xfrm>
          <a:prstGeom prst="line">
            <a:avLst/>
          </a:prstGeom>
          <a:noFill/>
          <a:ln w="38100">
            <a:solidFill>
              <a:srgbClr val="6428AA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sp>
        <p:nvSpPr>
          <p:cNvPr id="8" name="Straight Connector 75">
            <a:extLst>
              <a:ext uri="{FF2B5EF4-FFF2-40B4-BE49-F238E27FC236}">
                <a16:creationId xmlns:a16="http://schemas.microsoft.com/office/drawing/2014/main" id="{608C080E-A33E-AD0E-DB23-2D506DB93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9251" y="3835401"/>
            <a:ext cx="847725" cy="430213"/>
          </a:xfrm>
          <a:prstGeom prst="line">
            <a:avLst/>
          </a:prstGeom>
          <a:noFill/>
          <a:ln w="38100">
            <a:solidFill>
              <a:srgbClr val="4FACF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sp>
        <p:nvSpPr>
          <p:cNvPr id="9" name="Rounded Rectangle">
            <a:extLst>
              <a:ext uri="{FF2B5EF4-FFF2-40B4-BE49-F238E27FC236}">
                <a16:creationId xmlns:a16="http://schemas.microsoft.com/office/drawing/2014/main" id="{06E9BD02-1DEE-4BE7-DF4D-A944F4902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514" y="1631950"/>
            <a:ext cx="4230687" cy="814388"/>
          </a:xfrm>
          <a:prstGeom prst="roundRect">
            <a:avLst>
              <a:gd name="adj" fmla="val 50000"/>
            </a:avLst>
          </a:prstGeom>
          <a:solidFill>
            <a:srgbClr val="FF00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E184F80F-2EB6-CF7E-CD2A-952A52889ABA}"/>
              </a:ext>
            </a:extLst>
          </p:cNvPr>
          <p:cNvSpPr/>
          <p:nvPr/>
        </p:nvSpPr>
        <p:spPr>
          <a:xfrm>
            <a:off x="4495801" y="1535114"/>
            <a:ext cx="1039813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F6FB4A43-AC98-3E60-3045-FFE530B3E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1622426"/>
            <a:ext cx="854075" cy="81121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">
            <a:extLst>
              <a:ext uri="{FF2B5EF4-FFF2-40B4-BE49-F238E27FC236}">
                <a16:creationId xmlns:a16="http://schemas.microsoft.com/office/drawing/2014/main" id="{AEAE48A8-48A4-D6A6-69F2-B41383DB8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6" y="2763839"/>
            <a:ext cx="4619625" cy="814387"/>
          </a:xfrm>
          <a:prstGeom prst="roundRect">
            <a:avLst>
              <a:gd name="adj" fmla="val 50000"/>
            </a:avLst>
          </a:prstGeom>
          <a:solidFill>
            <a:srgbClr val="8000C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7">
            <a:extLst>
              <a:ext uri="{FF2B5EF4-FFF2-40B4-BE49-F238E27FC236}">
                <a16:creationId xmlns:a16="http://schemas.microsoft.com/office/drawing/2014/main" id="{457B3ACF-0BF0-FB37-08F6-19F683FFC38B}"/>
              </a:ext>
            </a:extLst>
          </p:cNvPr>
          <p:cNvSpPr/>
          <p:nvPr/>
        </p:nvSpPr>
        <p:spPr>
          <a:xfrm>
            <a:off x="5075239" y="2667000"/>
            <a:ext cx="1068387" cy="985838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E5D46C6D-F8D5-5B49-14B1-A74AC9B17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754313"/>
            <a:ext cx="877888" cy="811212"/>
          </a:xfrm>
          <a:prstGeom prst="ellipse">
            <a:avLst/>
          </a:prstGeom>
          <a:solidFill>
            <a:srgbClr val="AD02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">
            <a:extLst>
              <a:ext uri="{FF2B5EF4-FFF2-40B4-BE49-F238E27FC236}">
                <a16:creationId xmlns:a16="http://schemas.microsoft.com/office/drawing/2014/main" id="{C90EFF32-F1C4-DFC9-0DFA-C0B11A799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1" y="3971925"/>
            <a:ext cx="4240213" cy="814388"/>
          </a:xfrm>
          <a:prstGeom prst="roundRect">
            <a:avLst>
              <a:gd name="adj" fmla="val 50000"/>
            </a:avLst>
          </a:prstGeom>
          <a:solidFill>
            <a:srgbClr val="4FAC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A8AE753A-8644-227D-1577-B74FE25B8965}"/>
              </a:ext>
            </a:extLst>
          </p:cNvPr>
          <p:cNvSpPr/>
          <p:nvPr/>
        </p:nvSpPr>
        <p:spPr>
          <a:xfrm>
            <a:off x="4922839" y="3889376"/>
            <a:ext cx="985837" cy="987425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425CA69E-8A0F-78BC-6DEF-586A121E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6" y="3962401"/>
            <a:ext cx="811213" cy="811213"/>
          </a:xfrm>
          <a:prstGeom prst="ellipse">
            <a:avLst/>
          </a:prstGeom>
          <a:gradFill rotWithShape="0">
            <a:gsLst>
              <a:gs pos="0">
                <a:srgbClr val="4FACFE"/>
              </a:gs>
              <a:gs pos="2486">
                <a:srgbClr val="4FACFE"/>
              </a:gs>
              <a:gs pos="58102">
                <a:srgbClr val="28CFFE"/>
              </a:gs>
              <a:gs pos="100000">
                <a:srgbClr val="00F2FE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3">
            <a:extLst>
              <a:ext uri="{FF2B5EF4-FFF2-40B4-BE49-F238E27FC236}">
                <a16:creationId xmlns:a16="http://schemas.microsoft.com/office/drawing/2014/main" id="{7AD446F2-FD38-2728-1692-5ED500A48DA6}"/>
              </a:ext>
            </a:extLst>
          </p:cNvPr>
          <p:cNvSpPr/>
          <p:nvPr/>
        </p:nvSpPr>
        <p:spPr>
          <a:xfrm>
            <a:off x="2079626" y="2153264"/>
            <a:ext cx="2383378" cy="238337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4">
            <a:extLst>
              <a:ext uri="{FF2B5EF4-FFF2-40B4-BE49-F238E27FC236}">
                <a16:creationId xmlns:a16="http://schemas.microsoft.com/office/drawing/2014/main" id="{F4CD1665-235F-E8BE-F783-ACBF82B1DD4F}"/>
              </a:ext>
            </a:extLst>
          </p:cNvPr>
          <p:cNvSpPr/>
          <p:nvPr/>
        </p:nvSpPr>
        <p:spPr>
          <a:xfrm>
            <a:off x="2313644" y="2355437"/>
            <a:ext cx="1932040" cy="1984264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lIns="45719" rIns="45719" numCol="1" anchor="ctr">
            <a:prstTxWarp prst="textArchUp">
              <a:avLst/>
            </a:prstTxWarp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800" b="1" spc="-300">
                <a:ln w="13462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À I   3</a:t>
            </a:r>
          </a:p>
        </p:txBody>
      </p:sp>
      <p:sp>
        <p:nvSpPr>
          <p:cNvPr id="20" name="TextBox 52">
            <a:extLst>
              <a:ext uri="{FF2B5EF4-FFF2-40B4-BE49-F238E27FC236}">
                <a16:creationId xmlns:a16="http://schemas.microsoft.com/office/drawing/2014/main" id="{E543698B-F73F-2EE7-1F75-EA35B9143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874714"/>
            <a:ext cx="17621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</a:t>
            </a:r>
          </a:p>
        </p:txBody>
      </p:sp>
      <p:sp>
        <p:nvSpPr>
          <p:cNvPr id="21" name="TextBox 52">
            <a:extLst>
              <a:ext uri="{FF2B5EF4-FFF2-40B4-BE49-F238E27FC236}">
                <a16:creationId xmlns:a16="http://schemas.microsoft.com/office/drawing/2014/main" id="{4B1BAD52-33E0-A36C-E6CB-119B8C03A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4" y="693738"/>
            <a:ext cx="1201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 </a:t>
            </a:r>
          </a:p>
        </p:txBody>
      </p:sp>
      <p:sp>
        <p:nvSpPr>
          <p:cNvPr id="22" name="TextBox 52">
            <a:extLst>
              <a:ext uri="{FF2B5EF4-FFF2-40B4-BE49-F238E27FC236}">
                <a16:creationId xmlns:a16="http://schemas.microsoft.com/office/drawing/2014/main" id="{BCC59DE4-A636-1C3C-FCEF-BFE067732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1" y="1952625"/>
            <a:ext cx="371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 MỚI     </a:t>
            </a:r>
          </a:p>
        </p:txBody>
      </p:sp>
      <p:sp>
        <p:nvSpPr>
          <p:cNvPr id="23" name="TextBox 52">
            <a:extLst>
              <a:ext uri="{FF2B5EF4-FFF2-40B4-BE49-F238E27FC236}">
                <a16:creationId xmlns:a16="http://schemas.microsoft.com/office/drawing/2014/main" id="{FD2A7F47-9598-2445-67CC-52906F2A9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1" y="1676401"/>
            <a:ext cx="1266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HOẠT ĐỘNG</a:t>
            </a:r>
          </a:p>
        </p:txBody>
      </p:sp>
      <p:sp>
        <p:nvSpPr>
          <p:cNvPr id="24" name="TextBox 52">
            <a:extLst>
              <a:ext uri="{FF2B5EF4-FFF2-40B4-BE49-F238E27FC236}">
                <a16:creationId xmlns:a16="http://schemas.microsoft.com/office/drawing/2014/main" id="{611971A8-F114-847A-C5E1-9BDDED97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494" y="3089706"/>
            <a:ext cx="3280706" cy="41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 THỰC HÀNH     </a:t>
            </a:r>
          </a:p>
        </p:txBody>
      </p:sp>
      <p:sp>
        <p:nvSpPr>
          <p:cNvPr id="25" name="TextBox 52">
            <a:extLst>
              <a:ext uri="{FF2B5EF4-FFF2-40B4-BE49-F238E27FC236}">
                <a16:creationId xmlns:a16="http://schemas.microsoft.com/office/drawing/2014/main" id="{EF1E41FF-6118-1E2F-8E01-D3BB3CE96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2898776"/>
            <a:ext cx="1301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26" name="TextBox 52">
            <a:extLst>
              <a:ext uri="{FF2B5EF4-FFF2-40B4-BE49-F238E27FC236}">
                <a16:creationId xmlns:a16="http://schemas.microsoft.com/office/drawing/2014/main" id="{62756DE4-EBD4-D905-FBBE-CD5E8FB31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889" y="4281489"/>
            <a:ext cx="18113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   </a:t>
            </a:r>
          </a:p>
        </p:txBody>
      </p:sp>
      <p:sp>
        <p:nvSpPr>
          <p:cNvPr id="27" name="TextBox 52">
            <a:extLst>
              <a:ext uri="{FF2B5EF4-FFF2-40B4-BE49-F238E27FC236}">
                <a16:creationId xmlns:a16="http://schemas.microsoft.com/office/drawing/2014/main" id="{C5335E1A-3BC0-69B5-2785-70B6AF733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300" y="4094163"/>
            <a:ext cx="1201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28" name="TextBox 52">
            <a:extLst>
              <a:ext uri="{FF2B5EF4-FFF2-40B4-BE49-F238E27FC236}">
                <a16:creationId xmlns:a16="http://schemas.microsoft.com/office/drawing/2014/main" id="{C70969CB-94B0-BC38-A19A-93A0B66F0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6" y="5508625"/>
            <a:ext cx="11271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    </a:t>
            </a:r>
          </a:p>
        </p:txBody>
      </p:sp>
      <p:sp>
        <p:nvSpPr>
          <p:cNvPr id="29" name="TextBox 52">
            <a:extLst>
              <a:ext uri="{FF2B5EF4-FFF2-40B4-BE49-F238E27FC236}">
                <a16:creationId xmlns:a16="http://schemas.microsoft.com/office/drawing/2014/main" id="{DE773C16-49B4-00B4-F9E1-40AD99128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9" y="5487989"/>
            <a:ext cx="1201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30" name="Freeform 110">
            <a:extLst>
              <a:ext uri="{FF2B5EF4-FFF2-40B4-BE49-F238E27FC236}">
                <a16:creationId xmlns:a16="http://schemas.microsoft.com/office/drawing/2014/main" id="{FAC96E4C-4C3E-CAB7-4E8F-68171A81D744}"/>
              </a:ext>
            </a:extLst>
          </p:cNvPr>
          <p:cNvSpPr>
            <a:spLocks/>
          </p:cNvSpPr>
          <p:nvPr/>
        </p:nvSpPr>
        <p:spPr bwMode="auto">
          <a:xfrm>
            <a:off x="5735638" y="5346701"/>
            <a:ext cx="430212" cy="4810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6538" y="0"/>
                </a:moveTo>
                <a:cubicBezTo>
                  <a:pt x="5492" y="0"/>
                  <a:pt x="4650" y="756"/>
                  <a:pt x="4650" y="1693"/>
                </a:cubicBezTo>
                <a:cubicBezTo>
                  <a:pt x="4650" y="2630"/>
                  <a:pt x="5492" y="3386"/>
                  <a:pt x="6538" y="3386"/>
                </a:cubicBezTo>
                <a:cubicBezTo>
                  <a:pt x="7583" y="3386"/>
                  <a:pt x="8425" y="2630"/>
                  <a:pt x="8425" y="1693"/>
                </a:cubicBezTo>
                <a:cubicBezTo>
                  <a:pt x="8425" y="756"/>
                  <a:pt x="7583" y="0"/>
                  <a:pt x="6538" y="0"/>
                </a:cubicBezTo>
                <a:close/>
                <a:moveTo>
                  <a:pt x="17944" y="1907"/>
                </a:moveTo>
                <a:cubicBezTo>
                  <a:pt x="16731" y="1907"/>
                  <a:pt x="15738" y="2779"/>
                  <a:pt x="15738" y="3867"/>
                </a:cubicBezTo>
                <a:cubicBezTo>
                  <a:pt x="15738" y="4955"/>
                  <a:pt x="16731" y="5846"/>
                  <a:pt x="17944" y="5846"/>
                </a:cubicBezTo>
                <a:cubicBezTo>
                  <a:pt x="19157" y="5846"/>
                  <a:pt x="20130" y="4955"/>
                  <a:pt x="20130" y="3867"/>
                </a:cubicBezTo>
                <a:cubicBezTo>
                  <a:pt x="20130" y="2779"/>
                  <a:pt x="19157" y="1907"/>
                  <a:pt x="17944" y="1907"/>
                </a:cubicBezTo>
                <a:close/>
                <a:moveTo>
                  <a:pt x="1351" y="2228"/>
                </a:moveTo>
                <a:cubicBezTo>
                  <a:pt x="847" y="2228"/>
                  <a:pt x="457" y="2595"/>
                  <a:pt x="457" y="3048"/>
                </a:cubicBezTo>
                <a:cubicBezTo>
                  <a:pt x="457" y="3500"/>
                  <a:pt x="847" y="3867"/>
                  <a:pt x="1351" y="3867"/>
                </a:cubicBezTo>
                <a:cubicBezTo>
                  <a:pt x="1855" y="3867"/>
                  <a:pt x="2265" y="3500"/>
                  <a:pt x="2265" y="3048"/>
                </a:cubicBezTo>
                <a:cubicBezTo>
                  <a:pt x="2265" y="2595"/>
                  <a:pt x="1855" y="2228"/>
                  <a:pt x="1351" y="2228"/>
                </a:cubicBezTo>
                <a:close/>
                <a:moveTo>
                  <a:pt x="12320" y="5650"/>
                </a:moveTo>
                <a:cubicBezTo>
                  <a:pt x="9800" y="5650"/>
                  <a:pt x="7750" y="7470"/>
                  <a:pt x="7750" y="9731"/>
                </a:cubicBezTo>
                <a:cubicBezTo>
                  <a:pt x="7750" y="9821"/>
                  <a:pt x="7750" y="9920"/>
                  <a:pt x="7750" y="10016"/>
                </a:cubicBezTo>
                <a:cubicBezTo>
                  <a:pt x="10007" y="9031"/>
                  <a:pt x="12732" y="9863"/>
                  <a:pt x="13830" y="11887"/>
                </a:cubicBezTo>
                <a:cubicBezTo>
                  <a:pt x="14091" y="12367"/>
                  <a:pt x="14231" y="12887"/>
                  <a:pt x="14268" y="13420"/>
                </a:cubicBezTo>
                <a:cubicBezTo>
                  <a:pt x="16539" y="12441"/>
                  <a:pt x="17505" y="10004"/>
                  <a:pt x="16414" y="7966"/>
                </a:cubicBezTo>
                <a:cubicBezTo>
                  <a:pt x="15656" y="6552"/>
                  <a:pt x="14069" y="5654"/>
                  <a:pt x="12320" y="5650"/>
                </a:cubicBezTo>
                <a:close/>
                <a:moveTo>
                  <a:pt x="3636" y="5774"/>
                </a:moveTo>
                <a:cubicBezTo>
                  <a:pt x="2124" y="5774"/>
                  <a:pt x="914" y="6877"/>
                  <a:pt x="914" y="8234"/>
                </a:cubicBezTo>
                <a:cubicBezTo>
                  <a:pt x="914" y="9590"/>
                  <a:pt x="2124" y="10693"/>
                  <a:pt x="3636" y="10693"/>
                </a:cubicBezTo>
                <a:cubicBezTo>
                  <a:pt x="5149" y="10693"/>
                  <a:pt x="6379" y="9590"/>
                  <a:pt x="6379" y="8234"/>
                </a:cubicBezTo>
                <a:cubicBezTo>
                  <a:pt x="6379" y="6877"/>
                  <a:pt x="5149" y="5774"/>
                  <a:pt x="3636" y="5774"/>
                </a:cubicBezTo>
                <a:close/>
                <a:moveTo>
                  <a:pt x="4093" y="6737"/>
                </a:moveTo>
                <a:cubicBezTo>
                  <a:pt x="4766" y="6737"/>
                  <a:pt x="5325" y="7221"/>
                  <a:pt x="5325" y="7824"/>
                </a:cubicBezTo>
                <a:cubicBezTo>
                  <a:pt x="5325" y="7974"/>
                  <a:pt x="5176" y="8109"/>
                  <a:pt x="5008" y="8109"/>
                </a:cubicBezTo>
                <a:cubicBezTo>
                  <a:pt x="4840" y="8109"/>
                  <a:pt x="4709" y="7975"/>
                  <a:pt x="4709" y="7824"/>
                </a:cubicBezTo>
                <a:cubicBezTo>
                  <a:pt x="4709" y="7522"/>
                  <a:pt x="4430" y="7289"/>
                  <a:pt x="4093" y="7289"/>
                </a:cubicBezTo>
                <a:cubicBezTo>
                  <a:pt x="3925" y="7289"/>
                  <a:pt x="3795" y="7155"/>
                  <a:pt x="3795" y="7004"/>
                </a:cubicBezTo>
                <a:cubicBezTo>
                  <a:pt x="3795" y="6853"/>
                  <a:pt x="3925" y="6737"/>
                  <a:pt x="4093" y="6737"/>
                </a:cubicBezTo>
                <a:close/>
                <a:moveTo>
                  <a:pt x="12916" y="6737"/>
                </a:moveTo>
                <a:cubicBezTo>
                  <a:pt x="14429" y="6737"/>
                  <a:pt x="15658" y="7840"/>
                  <a:pt x="15659" y="9196"/>
                </a:cubicBezTo>
                <a:cubicBezTo>
                  <a:pt x="15659" y="9347"/>
                  <a:pt x="15528" y="9463"/>
                  <a:pt x="15360" y="9463"/>
                </a:cubicBezTo>
                <a:cubicBezTo>
                  <a:pt x="15192" y="9463"/>
                  <a:pt x="15042" y="9347"/>
                  <a:pt x="15042" y="9196"/>
                </a:cubicBezTo>
                <a:cubicBezTo>
                  <a:pt x="15042" y="8141"/>
                  <a:pt x="14092" y="7289"/>
                  <a:pt x="12916" y="7289"/>
                </a:cubicBezTo>
                <a:cubicBezTo>
                  <a:pt x="12748" y="7289"/>
                  <a:pt x="12618" y="7155"/>
                  <a:pt x="12618" y="7004"/>
                </a:cubicBezTo>
                <a:cubicBezTo>
                  <a:pt x="12618" y="6853"/>
                  <a:pt x="12748" y="6737"/>
                  <a:pt x="12916" y="6737"/>
                </a:cubicBezTo>
                <a:close/>
                <a:moveTo>
                  <a:pt x="9737" y="10141"/>
                </a:moveTo>
                <a:cubicBezTo>
                  <a:pt x="7553" y="10141"/>
                  <a:pt x="5763" y="11728"/>
                  <a:pt x="5763" y="13687"/>
                </a:cubicBezTo>
                <a:cubicBezTo>
                  <a:pt x="5763" y="15646"/>
                  <a:pt x="7553" y="17234"/>
                  <a:pt x="9737" y="17234"/>
                </a:cubicBezTo>
                <a:cubicBezTo>
                  <a:pt x="11921" y="17234"/>
                  <a:pt x="13691" y="15646"/>
                  <a:pt x="13691" y="13687"/>
                </a:cubicBezTo>
                <a:cubicBezTo>
                  <a:pt x="13691" y="11728"/>
                  <a:pt x="11921" y="10141"/>
                  <a:pt x="9737" y="10141"/>
                </a:cubicBezTo>
                <a:close/>
                <a:moveTo>
                  <a:pt x="10333" y="11246"/>
                </a:moveTo>
                <a:cubicBezTo>
                  <a:pt x="11509" y="11246"/>
                  <a:pt x="12459" y="12098"/>
                  <a:pt x="12459" y="13152"/>
                </a:cubicBezTo>
                <a:cubicBezTo>
                  <a:pt x="12459" y="13303"/>
                  <a:pt x="12329" y="13420"/>
                  <a:pt x="12161" y="13420"/>
                </a:cubicBezTo>
                <a:cubicBezTo>
                  <a:pt x="11993" y="13420"/>
                  <a:pt x="11863" y="13303"/>
                  <a:pt x="11863" y="13152"/>
                </a:cubicBezTo>
                <a:cubicBezTo>
                  <a:pt x="11863" y="12399"/>
                  <a:pt x="11173" y="11780"/>
                  <a:pt x="10333" y="11780"/>
                </a:cubicBezTo>
                <a:cubicBezTo>
                  <a:pt x="10165" y="11780"/>
                  <a:pt x="10035" y="11664"/>
                  <a:pt x="10035" y="11513"/>
                </a:cubicBezTo>
                <a:cubicBezTo>
                  <a:pt x="10035" y="11362"/>
                  <a:pt x="10165" y="11246"/>
                  <a:pt x="10333" y="11246"/>
                </a:cubicBezTo>
                <a:close/>
                <a:moveTo>
                  <a:pt x="19613" y="12867"/>
                </a:moveTo>
                <a:cubicBezTo>
                  <a:pt x="19109" y="12867"/>
                  <a:pt x="18699" y="13235"/>
                  <a:pt x="18699" y="13687"/>
                </a:cubicBezTo>
                <a:cubicBezTo>
                  <a:pt x="18699" y="14139"/>
                  <a:pt x="19109" y="14507"/>
                  <a:pt x="19613" y="14507"/>
                </a:cubicBezTo>
                <a:cubicBezTo>
                  <a:pt x="20117" y="14507"/>
                  <a:pt x="20527" y="14139"/>
                  <a:pt x="20527" y="13687"/>
                </a:cubicBezTo>
                <a:cubicBezTo>
                  <a:pt x="20527" y="13235"/>
                  <a:pt x="20117" y="12867"/>
                  <a:pt x="19613" y="12867"/>
                </a:cubicBezTo>
                <a:close/>
                <a:moveTo>
                  <a:pt x="2424" y="15879"/>
                </a:moveTo>
                <a:cubicBezTo>
                  <a:pt x="1080" y="15879"/>
                  <a:pt x="0" y="16848"/>
                  <a:pt x="0" y="18053"/>
                </a:cubicBezTo>
                <a:cubicBezTo>
                  <a:pt x="0" y="19259"/>
                  <a:pt x="1080" y="20246"/>
                  <a:pt x="2424" y="20246"/>
                </a:cubicBezTo>
                <a:cubicBezTo>
                  <a:pt x="3768" y="20246"/>
                  <a:pt x="4868" y="19259"/>
                  <a:pt x="4868" y="18053"/>
                </a:cubicBezTo>
                <a:cubicBezTo>
                  <a:pt x="4868" y="16848"/>
                  <a:pt x="3768" y="15879"/>
                  <a:pt x="2424" y="15879"/>
                </a:cubicBezTo>
                <a:close/>
                <a:moveTo>
                  <a:pt x="18560" y="16147"/>
                </a:moveTo>
                <a:cubicBezTo>
                  <a:pt x="16879" y="16147"/>
                  <a:pt x="15500" y="17366"/>
                  <a:pt x="15500" y="18873"/>
                </a:cubicBezTo>
                <a:cubicBezTo>
                  <a:pt x="15500" y="20380"/>
                  <a:pt x="16879" y="21600"/>
                  <a:pt x="18560" y="21600"/>
                </a:cubicBezTo>
                <a:cubicBezTo>
                  <a:pt x="20240" y="21600"/>
                  <a:pt x="21600" y="20380"/>
                  <a:pt x="21600" y="18873"/>
                </a:cubicBezTo>
                <a:cubicBezTo>
                  <a:pt x="21600" y="17366"/>
                  <a:pt x="20240" y="16147"/>
                  <a:pt x="18560" y="16147"/>
                </a:cubicBezTo>
                <a:close/>
                <a:moveTo>
                  <a:pt x="18997" y="17198"/>
                </a:moveTo>
                <a:cubicBezTo>
                  <a:pt x="19781" y="17200"/>
                  <a:pt x="20426" y="17760"/>
                  <a:pt x="20428" y="18463"/>
                </a:cubicBezTo>
                <a:cubicBezTo>
                  <a:pt x="20426" y="18639"/>
                  <a:pt x="20266" y="18783"/>
                  <a:pt x="20070" y="18784"/>
                </a:cubicBezTo>
                <a:cubicBezTo>
                  <a:pt x="19874" y="18783"/>
                  <a:pt x="19714" y="18639"/>
                  <a:pt x="19712" y="18463"/>
                </a:cubicBezTo>
                <a:cubicBezTo>
                  <a:pt x="19712" y="18112"/>
                  <a:pt x="19388" y="17840"/>
                  <a:pt x="18997" y="17840"/>
                </a:cubicBezTo>
                <a:cubicBezTo>
                  <a:pt x="18800" y="17840"/>
                  <a:pt x="18659" y="17695"/>
                  <a:pt x="18659" y="17519"/>
                </a:cubicBezTo>
                <a:cubicBezTo>
                  <a:pt x="18659" y="17342"/>
                  <a:pt x="18800" y="17198"/>
                  <a:pt x="18997" y="17198"/>
                </a:cubicBezTo>
                <a:close/>
                <a:moveTo>
                  <a:pt x="7452" y="18873"/>
                </a:moveTo>
                <a:cubicBezTo>
                  <a:pt x="6948" y="18873"/>
                  <a:pt x="6538" y="19241"/>
                  <a:pt x="6538" y="19693"/>
                </a:cubicBezTo>
                <a:cubicBezTo>
                  <a:pt x="6538" y="20145"/>
                  <a:pt x="6948" y="20513"/>
                  <a:pt x="7452" y="20513"/>
                </a:cubicBezTo>
                <a:cubicBezTo>
                  <a:pt x="7956" y="20513"/>
                  <a:pt x="8366" y="20145"/>
                  <a:pt x="8366" y="19693"/>
                </a:cubicBezTo>
                <a:cubicBezTo>
                  <a:pt x="8366" y="19241"/>
                  <a:pt x="7956" y="18873"/>
                  <a:pt x="7452" y="188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436BCE-5438-FF5B-D61B-693ABF2FD03C}"/>
              </a:ext>
            </a:extLst>
          </p:cNvPr>
          <p:cNvSpPr txBox="1"/>
          <p:nvPr/>
        </p:nvSpPr>
        <p:spPr>
          <a:xfrm>
            <a:off x="2438400" y="2352675"/>
            <a:ext cx="1723232" cy="1903074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0727282"/>
              </a:avLst>
            </a:prstTxWarp>
            <a:sp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 THỪA CỦA MỘT SỐ HỮU TỈ</a:t>
            </a:r>
          </a:p>
        </p:txBody>
      </p:sp>
      <p:pic>
        <p:nvPicPr>
          <p:cNvPr id="32" name="Picture 79">
            <a:extLst>
              <a:ext uri="{FF2B5EF4-FFF2-40B4-BE49-F238E27FC236}">
                <a16:creationId xmlns:a16="http://schemas.microsoft.com/office/drawing/2014/main" id="{F9A1C03C-B2B9-FBB5-3056-6D405C39A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3" y="5715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0">
            <a:extLst>
              <a:ext uri="{FF2B5EF4-FFF2-40B4-BE49-F238E27FC236}">
                <a16:creationId xmlns:a16="http://schemas.microsoft.com/office/drawing/2014/main" id="{A5DF72B4-B569-E1A2-F5C2-C84120D3F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9858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1">
            <a:extLst>
              <a:ext uri="{FF2B5EF4-FFF2-40B4-BE49-F238E27FC236}">
                <a16:creationId xmlns:a16="http://schemas.microsoft.com/office/drawing/2014/main" id="{66B95680-1C67-CF17-9598-E1C5AF5D4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38" y="2738438"/>
            <a:ext cx="8699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82">
            <a:extLst>
              <a:ext uri="{FF2B5EF4-FFF2-40B4-BE49-F238E27FC236}">
                <a16:creationId xmlns:a16="http://schemas.microsoft.com/office/drawing/2014/main" id="{63E126D2-4CF5-2830-3383-512ABA5AC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3987801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84">
            <a:extLst>
              <a:ext uri="{FF2B5EF4-FFF2-40B4-BE49-F238E27FC236}">
                <a16:creationId xmlns:a16="http://schemas.microsoft.com/office/drawing/2014/main" id="{F490E429-DF90-78F5-011E-F922F8B09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88" y="2822576"/>
            <a:ext cx="103981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Straight Connector 90">
            <a:extLst>
              <a:ext uri="{FF2B5EF4-FFF2-40B4-BE49-F238E27FC236}">
                <a16:creationId xmlns:a16="http://schemas.microsoft.com/office/drawing/2014/main" id="{95EF1539-87E3-8AA6-556F-6BF591E63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3150" y="4391025"/>
            <a:ext cx="882650" cy="1003300"/>
          </a:xfrm>
          <a:prstGeom prst="line">
            <a:avLst/>
          </a:prstGeom>
          <a:noFill/>
          <a:ln w="38100">
            <a:solidFill>
              <a:srgbClr val="41978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sp>
        <p:nvSpPr>
          <p:cNvPr id="38" name="Rounded Rectangle">
            <a:extLst>
              <a:ext uri="{FF2B5EF4-FFF2-40B4-BE49-F238E27FC236}">
                <a16:creationId xmlns:a16="http://schemas.microsoft.com/office/drawing/2014/main" id="{2321EACB-61F1-1FA6-5E77-AEDD71706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700" y="5191125"/>
            <a:ext cx="3843338" cy="814388"/>
          </a:xfrm>
          <a:prstGeom prst="roundRect">
            <a:avLst>
              <a:gd name="adj" fmla="val 50000"/>
            </a:avLst>
          </a:prstGeom>
          <a:solidFill>
            <a:srgbClr val="0CB1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val 7">
            <a:extLst>
              <a:ext uri="{FF2B5EF4-FFF2-40B4-BE49-F238E27FC236}">
                <a16:creationId xmlns:a16="http://schemas.microsoft.com/office/drawing/2014/main" id="{2CA9976A-DA99-A2FE-ED13-BCF97B366B67}"/>
              </a:ext>
            </a:extLst>
          </p:cNvPr>
          <p:cNvSpPr/>
          <p:nvPr/>
        </p:nvSpPr>
        <p:spPr>
          <a:xfrm>
            <a:off x="4495800" y="5145089"/>
            <a:ext cx="985838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40" name="Oval 8">
            <a:extLst>
              <a:ext uri="{FF2B5EF4-FFF2-40B4-BE49-F238E27FC236}">
                <a16:creationId xmlns:a16="http://schemas.microsoft.com/office/drawing/2014/main" id="{DE8C217F-A521-0225-FD35-2A70D38C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701" y="5235576"/>
            <a:ext cx="811213" cy="811213"/>
          </a:xfrm>
          <a:prstGeom prst="ellipse">
            <a:avLst/>
          </a:prstGeom>
          <a:gradFill rotWithShape="0">
            <a:gsLst>
              <a:gs pos="0">
                <a:srgbClr val="0CB100"/>
              </a:gs>
              <a:gs pos="46822">
                <a:srgbClr val="67CE02"/>
              </a:gs>
              <a:gs pos="99075">
                <a:srgbClr val="C3EA03"/>
              </a:gs>
              <a:gs pos="100000">
                <a:srgbClr val="C3EA03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52">
            <a:extLst>
              <a:ext uri="{FF2B5EF4-FFF2-40B4-BE49-F238E27FC236}">
                <a16:creationId xmlns:a16="http://schemas.microsoft.com/office/drawing/2014/main" id="{6DAA160F-846D-BADD-C6B5-58D619C0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08625"/>
            <a:ext cx="28654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     </a:t>
            </a:r>
          </a:p>
        </p:txBody>
      </p:sp>
      <p:sp>
        <p:nvSpPr>
          <p:cNvPr id="42" name="TextBox 52">
            <a:extLst>
              <a:ext uri="{FF2B5EF4-FFF2-40B4-BE49-F238E27FC236}">
                <a16:creationId xmlns:a16="http://schemas.microsoft.com/office/drawing/2014/main" id="{25B33345-D07F-FD46-57AB-33D5BB6D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4" y="5321301"/>
            <a:ext cx="1201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11DEAF7-1914-C019-25E9-7BFAB352E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1" y="5391150"/>
            <a:ext cx="739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7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6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2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9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6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3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7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4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100"/>
                            </p:stCondLst>
                            <p:childTnLst>
                              <p:par>
                                <p:cTn id="7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8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6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1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8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2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900"/>
                            </p:stCondLst>
                            <p:childTnLst>
                              <p:par>
                                <p:cTn id="10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3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7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100"/>
                            </p:stCondLst>
                            <p:childTnLst>
                              <p:par>
                                <p:cTn id="1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8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3200"/>
                            </p:stCondLst>
                            <p:childTnLst>
                              <p:par>
                                <p:cTn id="1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800"/>
                            </p:stCondLst>
                            <p:childTnLst>
                              <p:par>
                                <p:cTn id="14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8" dur="6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4400"/>
                            </p:stCondLst>
                            <p:childTnLst>
                              <p:par>
                                <p:cTn id="1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100"/>
                            </p:stCondLst>
                            <p:childTnLst>
                              <p:par>
                                <p:cTn id="1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6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800"/>
                            </p:stCondLst>
                            <p:childTnLst>
                              <p:par>
                                <p:cTn id="1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4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7200"/>
                            </p:stCondLst>
                            <p:childTnLst>
                              <p:par>
                                <p:cTn id="16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8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900"/>
                            </p:stCondLst>
                            <p:childTnLst>
                              <p:par>
                                <p:cTn id="1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2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  <p:bldP spid="5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5" grpId="0" animBg="1" advAuto="0"/>
      <p:bldP spid="16" grpId="0" animBg="1" advAuto="0"/>
      <p:bldP spid="17" grpId="0" animBg="1" advAuto="0"/>
      <p:bldP spid="20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  <p:bldP spid="26" grpId="0" animBg="1" advAuto="0"/>
      <p:bldP spid="27" grpId="0" animBg="1" advAuto="0"/>
      <p:bldP spid="28" grpId="0" animBg="1" advAuto="0"/>
      <p:bldP spid="29" grpId="0" animBg="1" advAuto="0"/>
      <p:bldP spid="38" grpId="0" animBg="1" advAuto="0"/>
      <p:bldP spid="39" grpId="0" animBg="1" advAuto="0"/>
      <p:bldP spid="40" grpId="0" animBg="1" advAuto="0"/>
      <p:bldP spid="41" grpId="0" animBg="1" advAuto="0"/>
      <p:bldP spid="42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ounded Rectangle">
            <a:extLst>
              <a:ext uri="{FF2B5EF4-FFF2-40B4-BE49-F238E27FC236}">
                <a16:creationId xmlns:a16="http://schemas.microsoft.com/office/drawing/2014/main" id="{CC4EBAD6-E3FF-630E-7C37-871BEBE14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2" y="120650"/>
            <a:ext cx="3621088" cy="67885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7">
            <a:extLst>
              <a:ext uri="{FF2B5EF4-FFF2-40B4-BE49-F238E27FC236}">
                <a16:creationId xmlns:a16="http://schemas.microsoft.com/office/drawing/2014/main" id="{8E221C59-C6D5-69ED-DD93-059AC6EBCCD5}"/>
              </a:ext>
            </a:extLst>
          </p:cNvPr>
          <p:cNvSpPr/>
          <p:nvPr/>
        </p:nvSpPr>
        <p:spPr>
          <a:xfrm>
            <a:off x="3352801" y="34581"/>
            <a:ext cx="906366" cy="821775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8">
            <a:extLst>
              <a:ext uri="{FF2B5EF4-FFF2-40B4-BE49-F238E27FC236}">
                <a16:creationId xmlns:a16="http://schemas.microsoft.com/office/drawing/2014/main" id="{06F4274B-7201-5AB5-F122-4DA5F315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111126"/>
            <a:ext cx="745818" cy="676211"/>
          </a:xfrm>
          <a:prstGeom prst="ellipse">
            <a:avLst/>
          </a:prstGeom>
          <a:solidFill>
            <a:srgbClr val="FFC20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52">
            <a:extLst>
              <a:ext uri="{FF2B5EF4-FFF2-40B4-BE49-F238E27FC236}">
                <a16:creationId xmlns:a16="http://schemas.microsoft.com/office/drawing/2014/main" id="{8E8A4A20-8977-B779-B0FF-977CDBCEA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6" y="423863"/>
            <a:ext cx="1620075" cy="41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</a:t>
            </a:r>
          </a:p>
        </p:txBody>
      </p:sp>
      <p:sp>
        <p:nvSpPr>
          <p:cNvPr id="21" name="TextBox 52">
            <a:extLst>
              <a:ext uri="{FF2B5EF4-FFF2-40B4-BE49-F238E27FC236}">
                <a16:creationId xmlns:a16="http://schemas.microsoft.com/office/drawing/2014/main" id="{C284B43E-DC4C-6385-CD70-6F8598D7C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6" y="242889"/>
            <a:ext cx="1104862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 </a:t>
            </a:r>
          </a:p>
        </p:txBody>
      </p:sp>
      <p:pic>
        <p:nvPicPr>
          <p:cNvPr id="22" name="Picture 79">
            <a:extLst>
              <a:ext uri="{FF2B5EF4-FFF2-40B4-BE49-F238E27FC236}">
                <a16:creationId xmlns:a16="http://schemas.microsoft.com/office/drawing/2014/main" id="{647A170C-5447-8185-988A-9DEA4F78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86" y="111125"/>
            <a:ext cx="739882" cy="6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C7B5671-7535-EBC9-21BB-0402251D95EC}"/>
              </a:ext>
            </a:extLst>
          </p:cNvPr>
          <p:cNvSpPr txBox="1"/>
          <p:nvPr/>
        </p:nvSpPr>
        <p:spPr>
          <a:xfrm>
            <a:off x="3276601" y="1143001"/>
            <a:ext cx="70439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Tính thể tích V của khối rubik hình lập phương có cạnh dài 5,5 cm?</a:t>
            </a:r>
            <a:endParaRPr lang="en-US" sz="2400"/>
          </a:p>
        </p:txBody>
      </p:sp>
      <p:pic>
        <p:nvPicPr>
          <p:cNvPr id="2049" name="Picture 1" descr="Các loại rubik khó nhất thế giới">
            <a:extLst>
              <a:ext uri="{FF2B5EF4-FFF2-40B4-BE49-F238E27FC236}">
                <a16:creationId xmlns:a16="http://schemas.microsoft.com/office/drawing/2014/main" id="{8E90185C-E3C5-DB45-EDC9-1E09EAAB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31" y="2207907"/>
            <a:ext cx="2423728" cy="242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2">
            <a:extLst>
              <a:ext uri="{FF2B5EF4-FFF2-40B4-BE49-F238E27FC236}">
                <a16:creationId xmlns:a16="http://schemas.microsoft.com/office/drawing/2014/main" id="{73B4CDE3-800C-C91F-68E0-27C9D36A5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05112" y="2678943"/>
            <a:ext cx="45719" cy="16147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DA15EAF8-6D7C-D2C4-2C70-D7CB2BA2E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4293704"/>
            <a:ext cx="1527314" cy="2833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4">
            <a:extLst>
              <a:ext uri="{FF2B5EF4-FFF2-40B4-BE49-F238E27FC236}">
                <a16:creationId xmlns:a16="http://schemas.microsoft.com/office/drawing/2014/main" id="{5B795A25-8101-46CF-6250-ABDABFE5B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255890"/>
            <a:ext cx="684840" cy="368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AFDB70E5-5E53-B91B-078D-13AB1CED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662" y="3302586"/>
            <a:ext cx="109273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5,5 cm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EBCB55A6-589D-7F9E-D5DC-0DB439BF1AB1}"/>
              </a:ext>
            </a:extLst>
          </p:cNvPr>
          <p:cNvSpPr txBox="1">
            <a:spLocks noChangeArrowheads="1"/>
          </p:cNvSpPr>
          <p:nvPr/>
        </p:nvSpPr>
        <p:spPr bwMode="auto">
          <a:xfrm rot="20927186">
            <a:off x="7550045" y="4069447"/>
            <a:ext cx="113675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5,5 cm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C6ED3249-7CB9-AFE5-53B9-96E0A07BF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740" y="2084231"/>
            <a:ext cx="109273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5,5 cm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7687B4A2-EF68-14A8-BC8C-5CC2BC427C5E}"/>
              </a:ext>
            </a:extLst>
          </p:cNvPr>
          <p:cNvSpPr/>
          <p:nvPr/>
        </p:nvSpPr>
        <p:spPr>
          <a:xfrm>
            <a:off x="3385297" y="2605162"/>
            <a:ext cx="3667432" cy="1600200"/>
          </a:xfrm>
          <a:prstGeom prst="cloudCallout">
            <a:avLst>
              <a:gd name="adj1" fmla="val -75857"/>
              <a:gd name="adj2" fmla="val 107164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Hãy nêu công thức tính thể tích khối lập phương?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6560D6-C065-52FA-E1AF-DD0A80AE9FA1}"/>
              </a:ext>
            </a:extLst>
          </p:cNvPr>
          <p:cNvSpPr txBox="1"/>
          <p:nvPr/>
        </p:nvSpPr>
        <p:spPr>
          <a:xfrm>
            <a:off x="3124200" y="4800775"/>
            <a:ext cx="838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Thể tích V của khối rubik hình lập phương có cạnh dài 5,5 cm là:</a:t>
            </a:r>
            <a:endParaRPr lang="en-US" sz="240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F10D8EC9-A243-88D1-5DD6-41D3093502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580916"/>
              </p:ext>
            </p:extLst>
          </p:nvPr>
        </p:nvGraphicFramePr>
        <p:xfrm>
          <a:off x="3295650" y="5410200"/>
          <a:ext cx="73723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2806560" imgH="228600" progId="Equation.DSMT4">
                  <p:embed/>
                </p:oleObj>
              </mc:Choice>
              <mc:Fallback>
                <p:oleObj name="Equation" r:id="rId7" imgW="280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95650" y="5410200"/>
                        <a:ext cx="737235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049">
            <a:extLst>
              <a:ext uri="{FF2B5EF4-FFF2-40B4-BE49-F238E27FC236}">
                <a16:creationId xmlns:a16="http://schemas.microsoft.com/office/drawing/2014/main" id="{F4E0F2DA-9401-12C6-B52F-0E0977CF4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827269"/>
              </p:ext>
            </p:extLst>
          </p:nvPr>
        </p:nvGraphicFramePr>
        <p:xfrm>
          <a:off x="3886200" y="3198813"/>
          <a:ext cx="27384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9" imgW="901440" imgH="228600" progId="Equation.DSMT4">
                  <p:embed/>
                </p:oleObj>
              </mc:Choice>
              <mc:Fallback>
                <p:oleObj name="Equation" r:id="rId9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6200" y="3198813"/>
                        <a:ext cx="2738438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15">
            <a:extLst>
              <a:ext uri="{FF2B5EF4-FFF2-40B4-BE49-F238E27FC236}">
                <a16:creationId xmlns:a16="http://schemas.microsoft.com/office/drawing/2014/main" id="{DF4AF09B-4D42-605F-6474-9D08C7BD6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650" y="135189"/>
            <a:ext cx="1620075" cy="144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dvAuto="0"/>
      <p:bldP spid="18" grpId="0" animBg="1" advAuto="0"/>
      <p:bldP spid="19" grpId="0" animBg="1" advAuto="0"/>
      <p:bldP spid="20" grpId="0" animBg="1" advAuto="0"/>
      <p:bldP spid="21" grpId="0" animBg="1" advAuto="0"/>
      <p:bldP spid="23" grpId="0"/>
      <p:bldP spid="13" grpId="0" animBg="1"/>
      <p:bldP spid="14" grpId="0" animBg="1"/>
      <p:bldP spid="24" grpId="0" animBg="1"/>
      <p:bldP spid="25" grpId="0"/>
      <p:bldP spid="26" grpId="0"/>
      <p:bldP spid="32" grpId="0"/>
      <p:bldP spid="28" grpId="0" animBg="1"/>
      <p:bldP spid="28" grpId="1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05000" y="284922"/>
            <a:ext cx="8153401" cy="5995988"/>
            <a:chOff x="385" y="329"/>
            <a:chExt cx="4991" cy="3592"/>
          </a:xfrm>
        </p:grpSpPr>
        <p:pic>
          <p:nvPicPr>
            <p:cNvPr id="55299" name="Picture 3" descr="0034-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29" y="2272"/>
              <a:ext cx="349" cy="38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5" y="329"/>
              <a:ext cx="4991" cy="3592"/>
              <a:chOff x="385" y="329"/>
              <a:chExt cx="4991" cy="3592"/>
            </a:xfrm>
          </p:grpSpPr>
          <p:sp>
            <p:nvSpPr>
              <p:cNvPr id="55301" name="AutoShape 5"/>
              <p:cNvSpPr>
                <a:spLocks noChangeArrowheads="1"/>
              </p:cNvSpPr>
              <p:nvPr/>
            </p:nvSpPr>
            <p:spPr bwMode="auto">
              <a:xfrm>
                <a:off x="635" y="329"/>
                <a:ext cx="4741" cy="1512"/>
              </a:xfrm>
              <a:prstGeom prst="cloudCallout">
                <a:avLst>
                  <a:gd name="adj1" fmla="val -31954"/>
                  <a:gd name="adj2" fmla="val 9508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5302" name="Picture 21" descr="j023213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5" y="2409"/>
                <a:ext cx="1584" cy="1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" name="Rectangle 7"/>
          <p:cNvSpPr/>
          <p:nvPr/>
        </p:nvSpPr>
        <p:spPr>
          <a:xfrm>
            <a:off x="3048000" y="895756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>
                <a:latin typeface="Times New Roman" pitchFamily="18" charset="0"/>
              </a:rPr>
              <a:t>Tương tự như đối với số tự nhiên, chúng </a:t>
            </a:r>
            <a:r>
              <a:rPr lang="en-US" sz="2800" dirty="0">
                <a:latin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</a:rPr>
              <a:t>hiểu</a:t>
            </a:r>
            <a:r>
              <a:rPr lang="en-US" sz="2800">
                <a:latin typeface="Times New Roman" pitchFamily="18" charset="0"/>
              </a:rPr>
              <a:t> lũy thừa bậc n của số hữu tỉ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 qua nội dung  bài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hôm</a:t>
            </a:r>
            <a:r>
              <a:rPr lang="en-US" sz="2800" dirty="0">
                <a:latin typeface="Times New Roman" pitchFamily="18" charset="0"/>
              </a:rPr>
              <a:t> nay</a:t>
            </a:r>
            <a:endParaRPr lang="en-US" sz="2800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905001"/>
            <a:ext cx="7543800" cy="120032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1 _ BÀI 3: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THỪA CỦA MỘT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407423381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9880"/>
            <a:ext cx="11658600" cy="520525"/>
          </a:xfrm>
          <a:prstGeom prst="rect">
            <a:avLst/>
          </a:prstGeom>
          <a:solidFill>
            <a:srgbClr val="3399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 CỦA MỘT SỐ HỮU TỈ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7200" y="1447800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FFFF00"/>
                </a:solidFill>
                <a:latin typeface=".VnTime" pitchFamily="34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.VnTime" pitchFamily="34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9pPr>
          </a:lstStyle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thừa với số mũ tự nhiên: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12" idx="1"/>
          </p:cNvCxnSpPr>
          <p:nvPr/>
        </p:nvCxnSpPr>
        <p:spPr>
          <a:xfrm>
            <a:off x="6324602" y="2014210"/>
            <a:ext cx="0" cy="484379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2" y="1752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tập (Khởi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360127"/>
              </p:ext>
            </p:extLst>
          </p:nvPr>
        </p:nvGraphicFramePr>
        <p:xfrm>
          <a:off x="6491291" y="2324100"/>
          <a:ext cx="2276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291" y="2324100"/>
                        <a:ext cx="22764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511036"/>
              </p:ext>
            </p:extLst>
          </p:nvPr>
        </p:nvGraphicFramePr>
        <p:xfrm>
          <a:off x="8039102" y="3238500"/>
          <a:ext cx="154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6" imgW="622080" imgH="164880" progId="Equation.DSMT4">
                  <p:embed/>
                </p:oleObj>
              </mc:Choice>
              <mc:Fallback>
                <p:oleObj name="Equation" r:id="rId6" imgW="62208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2" y="3238500"/>
                        <a:ext cx="1549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44918" y="317182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457723"/>
              </p:ext>
            </p:extLst>
          </p:nvPr>
        </p:nvGraphicFramePr>
        <p:xfrm>
          <a:off x="9593803" y="3092599"/>
          <a:ext cx="381000" cy="52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93803" y="3092599"/>
                        <a:ext cx="381000" cy="529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324601" y="4491037"/>
            <a:ext cx="5486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… .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 rot="16200000">
            <a:off x="7103272" y="4228306"/>
            <a:ext cx="250825" cy="1655762"/>
          </a:xfrm>
          <a:prstGeom prst="leftBrace">
            <a:avLst>
              <a:gd name="adj1" fmla="val 550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539567" y="5105400"/>
            <a:ext cx="1871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1123280" y="4449520"/>
            <a:ext cx="535317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82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>
                <a:solidFill>
                  <a:srgbClr val="F82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b="1" dirty="0">
              <a:solidFill>
                <a:srgbClr val="F82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2" y="3972580"/>
            <a:ext cx="2252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0511" y="2044005"/>
            <a:ext cx="54628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số hữu tỉ </a:t>
            </a:r>
            <a:r>
              <a:rPr lang="en-US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en-US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 thức: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79096"/>
              </p:ext>
            </p:extLst>
          </p:nvPr>
        </p:nvGraphicFramePr>
        <p:xfrm>
          <a:off x="76200" y="3276600"/>
          <a:ext cx="342707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276600"/>
                        <a:ext cx="342707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76400" y="4012546"/>
            <a:ext cx="1598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2151" y="3171825"/>
            <a:ext cx="1655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213832" y="1306754"/>
            <a:ext cx="3454171" cy="2913896"/>
          </a:xfrm>
          <a:prstGeom prst="cloudCallout">
            <a:avLst>
              <a:gd name="adj1" fmla="val 76529"/>
              <a:gd name="adj2" fmla="val 123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của số hữu tỉ </a:t>
            </a:r>
            <a:r>
              <a:rPr lang="en-US" sz="2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4" name="Rounded Rectangle">
            <a:extLst>
              <a:ext uri="{FF2B5EF4-FFF2-40B4-BE49-F238E27FC236}">
                <a16:creationId xmlns:a16="http://schemas.microsoft.com/office/drawing/2014/main" id="{FB12204B-6DBE-C6A7-AE6B-554F3EAC4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641350"/>
            <a:ext cx="4230687" cy="814388"/>
          </a:xfrm>
          <a:prstGeom prst="roundRect">
            <a:avLst>
              <a:gd name="adj" fmla="val 50000"/>
            </a:avLst>
          </a:prstGeom>
          <a:solidFill>
            <a:srgbClr val="FF00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7">
            <a:extLst>
              <a:ext uri="{FF2B5EF4-FFF2-40B4-BE49-F238E27FC236}">
                <a16:creationId xmlns:a16="http://schemas.microsoft.com/office/drawing/2014/main" id="{03DA6F93-B5AC-26C3-A49A-1B073687E374}"/>
              </a:ext>
            </a:extLst>
          </p:cNvPr>
          <p:cNvSpPr/>
          <p:nvPr/>
        </p:nvSpPr>
        <p:spPr>
          <a:xfrm>
            <a:off x="76200" y="544514"/>
            <a:ext cx="1039813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B5883D25-9D80-CD8B-CE9E-E3DCEA40B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1826"/>
            <a:ext cx="854075" cy="81121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52">
            <a:extLst>
              <a:ext uri="{FF2B5EF4-FFF2-40B4-BE49-F238E27FC236}">
                <a16:creationId xmlns:a16="http://schemas.microsoft.com/office/drawing/2014/main" id="{8679FEC7-2F5F-D41B-8E80-C15440B8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962025"/>
            <a:ext cx="371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 MỚI     </a:t>
            </a:r>
          </a:p>
        </p:txBody>
      </p:sp>
      <p:sp>
        <p:nvSpPr>
          <p:cNvPr id="38" name="TextBox 52">
            <a:extLst>
              <a:ext uri="{FF2B5EF4-FFF2-40B4-BE49-F238E27FC236}">
                <a16:creationId xmlns:a16="http://schemas.microsoft.com/office/drawing/2014/main" id="{98F537E1-5D93-3EBB-16BC-C618D9D1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1"/>
            <a:ext cx="1266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HOẠT ĐỘNG</a:t>
            </a:r>
          </a:p>
        </p:txBody>
      </p:sp>
      <p:pic>
        <p:nvPicPr>
          <p:cNvPr id="39" name="Picture 80">
            <a:extLst>
              <a:ext uri="{FF2B5EF4-FFF2-40B4-BE49-F238E27FC236}">
                <a16:creationId xmlns:a16="http://schemas.microsoft.com/office/drawing/2014/main" id="{7D5207AE-4BAE-B5B0-B20D-0956CC6C9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533400"/>
            <a:ext cx="9858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404974C-433C-A12B-FBC5-95BCB85432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550942"/>
              </p:ext>
            </p:extLst>
          </p:nvPr>
        </p:nvGraphicFramePr>
        <p:xfrm>
          <a:off x="8077203" y="4559297"/>
          <a:ext cx="28162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13" imgW="1193760" imgH="203040" progId="Equation.DSMT4">
                  <p:embed/>
                </p:oleObj>
              </mc:Choice>
              <mc:Fallback>
                <p:oleObj name="Equation" r:id="rId13" imgW="1193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77203" y="4559297"/>
                        <a:ext cx="281622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E8C8DF40-9B04-E21B-DF22-7AD50B92C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021966"/>
              </p:ext>
            </p:extLst>
          </p:nvPr>
        </p:nvGraphicFramePr>
        <p:xfrm>
          <a:off x="3376129" y="3429000"/>
          <a:ext cx="2875064" cy="58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5" imgW="1193760" imgH="203040" progId="Equation.DSMT4">
                  <p:embed/>
                </p:oleObj>
              </mc:Choice>
              <mc:Fallback>
                <p:oleObj name="Equation" r:id="rId15" imgW="119376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404974C-433C-A12B-FBC5-95BCB85432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76129" y="3429000"/>
                        <a:ext cx="2875064" cy="583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671682-0537-4F40-2A58-8696AB772421}"/>
              </a:ext>
            </a:extLst>
          </p:cNvPr>
          <p:cNvSpPr txBox="1"/>
          <p:nvPr/>
        </p:nvSpPr>
        <p:spPr>
          <a:xfrm>
            <a:off x="457200" y="4800600"/>
            <a:ext cx="1738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 ước: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86E11C-DC35-4AF3-1DCF-3ED83E3FBE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26570"/>
              </p:ext>
            </p:extLst>
          </p:nvPr>
        </p:nvGraphicFramePr>
        <p:xfrm>
          <a:off x="2258941" y="4887090"/>
          <a:ext cx="207968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7" imgW="825480" imgH="482400" progId="Equation.DSMT4">
                  <p:embed/>
                </p:oleObj>
              </mc:Choice>
              <mc:Fallback>
                <p:oleObj name="Equation" r:id="rId17" imgW="825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58941" y="4887090"/>
                        <a:ext cx="2079680" cy="125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928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8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6" grpId="0"/>
      <p:bldP spid="16" grpId="1"/>
      <p:bldP spid="19" grpId="0"/>
      <p:bldP spid="20" grpId="0" animBg="1"/>
      <p:bldP spid="21" grpId="0"/>
      <p:bldP spid="22" grpId="0" animBg="1"/>
      <p:bldP spid="23" grpId="0"/>
      <p:bldP spid="24" grpId="0"/>
      <p:bldP spid="33" grpId="0"/>
      <p:bldP spid="11" grpId="0"/>
      <p:bldP spid="17" grpId="0" animBg="1"/>
      <p:bldP spid="17" grpId="1" animBg="1"/>
      <p:bldP spid="34" grpId="0" animBg="1" advAuto="0"/>
      <p:bldP spid="35" grpId="0" animBg="1" advAuto="0"/>
      <p:bldP spid="36" grpId="0" animBg="1" advAuto="0"/>
      <p:bldP spid="37" grpId="0" animBg="1" advAuto="0"/>
      <p:bldP spid="38" grpId="0" animBg="1" advAuto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6505"/>
            <a:ext cx="11658600" cy="533400"/>
          </a:xfrm>
          <a:prstGeom prst="rect">
            <a:avLst/>
          </a:prstGeom>
          <a:solidFill>
            <a:srgbClr val="33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 CỦA MỘT SỐ HỮU TỈ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52400" y="1447800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FFFF00"/>
                </a:solidFill>
                <a:latin typeface=".VnTime" pitchFamily="34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.VnTime" pitchFamily="34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9pPr>
          </a:lstStyle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thừa với số mũ tự nhiên: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6781800" y="1856273"/>
            <a:ext cx="0" cy="484379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199" y="2040802"/>
            <a:ext cx="57308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số hữu tỉ </a:t>
            </a:r>
            <a:r>
              <a:rPr lang="en-US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en-US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 thức: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65850"/>
              </p:ext>
            </p:extLst>
          </p:nvPr>
        </p:nvGraphicFramePr>
        <p:xfrm>
          <a:off x="130234" y="3399414"/>
          <a:ext cx="342707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3" imgW="990360" imgH="393480" progId="Equation.DSMT4">
                  <p:embed/>
                </p:oleObj>
              </mc:Choice>
              <mc:Fallback>
                <p:oleObj name="Equation" r:id="rId3" imgW="990360" imgH="3934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34" y="3399414"/>
                        <a:ext cx="342707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439041" y="4200525"/>
            <a:ext cx="1598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">
            <a:extLst>
              <a:ext uri="{FF2B5EF4-FFF2-40B4-BE49-F238E27FC236}">
                <a16:creationId xmlns:a16="http://schemas.microsoft.com/office/drawing/2014/main" id="{FB12204B-6DBE-C6A7-AE6B-554F3EAC4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3" y="619125"/>
            <a:ext cx="4230687" cy="814388"/>
          </a:xfrm>
          <a:prstGeom prst="roundRect">
            <a:avLst>
              <a:gd name="adj" fmla="val 50000"/>
            </a:avLst>
          </a:prstGeom>
          <a:solidFill>
            <a:srgbClr val="FF00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7">
            <a:extLst>
              <a:ext uri="{FF2B5EF4-FFF2-40B4-BE49-F238E27FC236}">
                <a16:creationId xmlns:a16="http://schemas.microsoft.com/office/drawing/2014/main" id="{03DA6F93-B5AC-26C3-A49A-1B073687E374}"/>
              </a:ext>
            </a:extLst>
          </p:cNvPr>
          <p:cNvSpPr/>
          <p:nvPr/>
        </p:nvSpPr>
        <p:spPr>
          <a:xfrm>
            <a:off x="152400" y="544514"/>
            <a:ext cx="1039813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B5883D25-9D80-CD8B-CE9E-E3DCEA40B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1"/>
            <a:ext cx="854075" cy="81121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52">
            <a:extLst>
              <a:ext uri="{FF2B5EF4-FFF2-40B4-BE49-F238E27FC236}">
                <a16:creationId xmlns:a16="http://schemas.microsoft.com/office/drawing/2014/main" id="{8679FEC7-2F5F-D41B-8E80-C15440B8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939800"/>
            <a:ext cx="371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 MỚI     </a:t>
            </a:r>
          </a:p>
        </p:txBody>
      </p:sp>
      <p:sp>
        <p:nvSpPr>
          <p:cNvPr id="38" name="TextBox 52">
            <a:extLst>
              <a:ext uri="{FF2B5EF4-FFF2-40B4-BE49-F238E27FC236}">
                <a16:creationId xmlns:a16="http://schemas.microsoft.com/office/drawing/2014/main" id="{98F537E1-5D93-3EBB-16BC-C618D9D1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63576"/>
            <a:ext cx="1266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HOẠT ĐỘNG</a:t>
            </a:r>
          </a:p>
        </p:txBody>
      </p:sp>
      <p:pic>
        <p:nvPicPr>
          <p:cNvPr id="39" name="Picture 80">
            <a:extLst>
              <a:ext uri="{FF2B5EF4-FFF2-40B4-BE49-F238E27FC236}">
                <a16:creationId xmlns:a16="http://schemas.microsoft.com/office/drawing/2014/main" id="{7D5207AE-4BAE-B5B0-B20D-0956CC6C9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33400"/>
            <a:ext cx="9858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E8C8DF40-9B04-E21B-DF22-7AD50B92C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42842"/>
              </p:ext>
            </p:extLst>
          </p:nvPr>
        </p:nvGraphicFramePr>
        <p:xfrm>
          <a:off x="3505200" y="3538443"/>
          <a:ext cx="3215479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6" imgW="1193760" imgH="203040" progId="Equation.DSMT4">
                  <p:embed/>
                </p:oleObj>
              </mc:Choice>
              <mc:Fallback>
                <p:oleObj name="Equation" r:id="rId6" imgW="1193760" imgH="2030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E8C8DF40-9B04-E21B-DF22-7AD50B92C8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3538443"/>
                        <a:ext cx="3215479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">
            <a:extLst>
              <a:ext uri="{FF2B5EF4-FFF2-40B4-BE49-F238E27FC236}">
                <a16:creationId xmlns:a16="http://schemas.microsoft.com/office/drawing/2014/main" id="{A20EFF83-7185-66C2-98F6-77F683A92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47" y="5444351"/>
            <a:ext cx="1383616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8963FB68-EB55-E194-462D-D15B0B8DEF7D}"/>
              </a:ext>
            </a:extLst>
          </p:cNvPr>
          <p:cNvSpPr txBox="1"/>
          <p:nvPr/>
        </p:nvSpPr>
        <p:spPr>
          <a:xfrm>
            <a:off x="7119147" y="1676400"/>
            <a:ext cx="4267200" cy="49244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NHÓM ĐÔI </a:t>
            </a:r>
            <a:endParaRPr lang="en-US" sz="2600" b="1">
              <a:solidFill>
                <a:srgbClr val="002060"/>
              </a:solidFill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0B1D724-ACF3-4FAC-FFE1-0566BEF94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40341"/>
              </p:ext>
            </p:extLst>
          </p:nvPr>
        </p:nvGraphicFramePr>
        <p:xfrm>
          <a:off x="8720493" y="2232840"/>
          <a:ext cx="866431" cy="86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9" imgW="393529" imgH="393529" progId="Equation.DSMT4">
                  <p:embed/>
                </p:oleObj>
              </mc:Choice>
              <mc:Fallback>
                <p:oleObj name="Equation" r:id="rId9" imgW="393529" imgH="393529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0B1D724-ACF3-4FAC-FFE1-0566BEF94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0493" y="2232840"/>
                        <a:ext cx="866431" cy="866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3E993813-CC48-EDDB-99B8-1484F4B9D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87225"/>
              </p:ext>
            </p:extLst>
          </p:nvPr>
        </p:nvGraphicFramePr>
        <p:xfrm>
          <a:off x="10090948" y="2369968"/>
          <a:ext cx="755641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1" imgW="418918" imgH="203112" progId="Equation.DSMT4">
                  <p:embed/>
                </p:oleObj>
              </mc:Choice>
              <mc:Fallback>
                <p:oleObj name="Equation" r:id="rId11" imgW="418918" imgH="203112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3E993813-CC48-EDDB-99B8-1484F4B9D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0948" y="2369968"/>
                        <a:ext cx="755641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">
            <a:extLst>
              <a:ext uri="{FF2B5EF4-FFF2-40B4-BE49-F238E27FC236}">
                <a16:creationId xmlns:a16="http://schemas.microsoft.com/office/drawing/2014/main" id="{98A9EDFB-BE3F-C046-1B44-34FFF7E77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062" y="2370951"/>
            <a:ext cx="37242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viết           thì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10098390-7F5A-8BEA-9FB6-47D61CDB7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43410"/>
              </p:ext>
            </p:extLst>
          </p:nvPr>
        </p:nvGraphicFramePr>
        <p:xfrm>
          <a:off x="6986588" y="3270250"/>
          <a:ext cx="4595812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3" imgW="2514600" imgH="749160" progId="Equation.DSMT4">
                  <p:embed/>
                </p:oleObj>
              </mc:Choice>
              <mc:Fallback>
                <p:oleObj name="Equation" r:id="rId13" imgW="2514600" imgH="74916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10098390-7F5A-8BEA-9FB6-47D61CDB7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86588" y="3270250"/>
                        <a:ext cx="4595812" cy="17033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ABDD56B-9089-66F2-F81E-CA898E7E5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536418"/>
              </p:ext>
            </p:extLst>
          </p:nvPr>
        </p:nvGraphicFramePr>
        <p:xfrm>
          <a:off x="7638805" y="5453688"/>
          <a:ext cx="12668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5" imgW="482400" imgH="469800" progId="Equation.DSMT4">
                  <p:embed/>
                </p:oleObj>
              </mc:Choice>
              <mc:Fallback>
                <p:oleObj name="Equation" r:id="rId15" imgW="482400" imgH="4698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4ABDD56B-9089-66F2-F81E-CA898E7E5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638805" y="5453688"/>
                        <a:ext cx="1266825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9DDC4D0B-052F-3601-4459-8647143B9404}"/>
              </a:ext>
            </a:extLst>
          </p:cNvPr>
          <p:cNvSpPr txBox="1"/>
          <p:nvPr/>
        </p:nvSpPr>
        <p:spPr>
          <a:xfrm>
            <a:off x="6806835" y="5740754"/>
            <a:ext cx="10564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Vậy: </a:t>
            </a:r>
            <a:endParaRPr lang="en-US" sz="2800"/>
          </a:p>
        </p:txBody>
      </p:sp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23FA4DB4-3E94-A475-421F-A889C778E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825153"/>
              </p:ext>
            </p:extLst>
          </p:nvPr>
        </p:nvGraphicFramePr>
        <p:xfrm>
          <a:off x="1847037" y="5181600"/>
          <a:ext cx="1800217" cy="116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7" imgW="685685" imgH="477128" progId="Equation.DSMT4">
                  <p:embed/>
                </p:oleObj>
              </mc:Choice>
              <mc:Fallback>
                <p:oleObj name="Equation" r:id="rId17" imgW="685685" imgH="477128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23FA4DB4-3E94-A475-421F-A889C778E5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847037" y="5181600"/>
                        <a:ext cx="1800217" cy="1169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540EDC13-A004-6D33-DC75-F7DFD86540A1}"/>
              </a:ext>
            </a:extLst>
          </p:cNvPr>
          <p:cNvSpPr txBox="1"/>
          <p:nvPr/>
        </p:nvSpPr>
        <p:spPr>
          <a:xfrm>
            <a:off x="914400" y="5484376"/>
            <a:ext cx="10564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Vậy: </a:t>
            </a:r>
            <a:endParaRPr lang="en-US" sz="2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627C43-DBE5-AE65-C8B7-FC350091C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6645" y="3181290"/>
            <a:ext cx="11929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E5014B-0C43-F139-3AA5-14B40A7C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2635" y="4614156"/>
            <a:ext cx="11929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3F9B48-9E2B-3AEC-15CD-5AE9CC50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4016" y="4573528"/>
            <a:ext cx="11929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CC258C2B-2502-E3F8-0956-9683B81B2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10317"/>
              </p:ext>
            </p:extLst>
          </p:nvPr>
        </p:nvGraphicFramePr>
        <p:xfrm>
          <a:off x="8913822" y="5515600"/>
          <a:ext cx="5667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9" imgW="215640" imgH="419040" progId="Equation.DSMT4">
                  <p:embed/>
                </p:oleObj>
              </mc:Choice>
              <mc:Fallback>
                <p:oleObj name="Equation" r:id="rId19" imgW="215640" imgH="41904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4ABDD56B-9089-66F2-F81E-CA898E7E5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913822" y="5515600"/>
                        <a:ext cx="566737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94E01F9-9F24-C689-BA62-D8840DA4E5DA}"/>
              </a:ext>
            </a:extLst>
          </p:cNvPr>
          <p:cNvCxnSpPr/>
          <p:nvPr/>
        </p:nvCxnSpPr>
        <p:spPr>
          <a:xfrm>
            <a:off x="7239000" y="4573528"/>
            <a:ext cx="624289" cy="989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1998551-04A9-3098-2C0C-CF2C8568B9F6}"/>
              </a:ext>
            </a:extLst>
          </p:cNvPr>
          <p:cNvCxnSpPr>
            <a:cxnSpLocks/>
          </p:cNvCxnSpPr>
          <p:nvPr/>
        </p:nvCxnSpPr>
        <p:spPr>
          <a:xfrm flipH="1">
            <a:off x="9641520" y="4605068"/>
            <a:ext cx="1661125" cy="12865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164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6" grpId="0"/>
      <p:bldP spid="43" grpId="0"/>
      <p:bldP spid="45" grpId="0"/>
      <p:bldP spid="27" grpId="0"/>
      <p:bldP spid="32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198" y="0"/>
            <a:ext cx="11734802" cy="533400"/>
          </a:xfrm>
          <a:prstGeom prst="rect">
            <a:avLst/>
          </a:prstGeom>
          <a:solidFill>
            <a:srgbClr val="33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 CỦA MỘT SỐ HỮU TỈ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6200" y="1534180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FFFF00"/>
                </a:solidFill>
                <a:latin typeface=".VnTime" pitchFamily="34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.VnTime" pitchFamily="34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.VnTime" pitchFamily="34" charset="0"/>
              </a:defRPr>
            </a:lvl9pPr>
          </a:lstStyle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thừa với số mũ tự nhiên: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">
            <a:extLst>
              <a:ext uri="{FF2B5EF4-FFF2-40B4-BE49-F238E27FC236}">
                <a16:creationId xmlns:a16="http://schemas.microsoft.com/office/drawing/2014/main" id="{FB12204B-6DBE-C6A7-AE6B-554F3EAC4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619125"/>
            <a:ext cx="4230687" cy="814388"/>
          </a:xfrm>
          <a:prstGeom prst="roundRect">
            <a:avLst>
              <a:gd name="adj" fmla="val 50000"/>
            </a:avLst>
          </a:prstGeom>
          <a:solidFill>
            <a:srgbClr val="FF00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7">
            <a:extLst>
              <a:ext uri="{FF2B5EF4-FFF2-40B4-BE49-F238E27FC236}">
                <a16:creationId xmlns:a16="http://schemas.microsoft.com/office/drawing/2014/main" id="{03DA6F93-B5AC-26C3-A49A-1B073687E374}"/>
              </a:ext>
            </a:extLst>
          </p:cNvPr>
          <p:cNvSpPr/>
          <p:nvPr/>
        </p:nvSpPr>
        <p:spPr>
          <a:xfrm>
            <a:off x="0" y="544514"/>
            <a:ext cx="1039813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B5883D25-9D80-CD8B-CE9E-E3DCEA40B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09601"/>
            <a:ext cx="854075" cy="81121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52">
            <a:extLst>
              <a:ext uri="{FF2B5EF4-FFF2-40B4-BE49-F238E27FC236}">
                <a16:creationId xmlns:a16="http://schemas.microsoft.com/office/drawing/2014/main" id="{8679FEC7-2F5F-D41B-8E80-C15440B8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939800"/>
            <a:ext cx="371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 MỚI     </a:t>
            </a:r>
          </a:p>
        </p:txBody>
      </p:sp>
      <p:sp>
        <p:nvSpPr>
          <p:cNvPr id="38" name="TextBox 52">
            <a:extLst>
              <a:ext uri="{FF2B5EF4-FFF2-40B4-BE49-F238E27FC236}">
                <a16:creationId xmlns:a16="http://schemas.microsoft.com/office/drawing/2014/main" id="{98F537E1-5D93-3EBB-16BC-C618D9D1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63576"/>
            <a:ext cx="1266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HOẠT ĐỘNG</a:t>
            </a:r>
          </a:p>
        </p:txBody>
      </p:sp>
      <p:pic>
        <p:nvPicPr>
          <p:cNvPr id="39" name="Picture 80">
            <a:extLst>
              <a:ext uri="{FF2B5EF4-FFF2-40B4-BE49-F238E27FC236}">
                <a16:creationId xmlns:a16="http://schemas.microsoft.com/office/drawing/2014/main" id="{7D5207AE-4BAE-B5B0-B20D-0956CC6C9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33400"/>
            <a:ext cx="9858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8963FB68-EB55-E194-462D-D15B0B8DEF7D}"/>
              </a:ext>
            </a:extLst>
          </p:cNvPr>
          <p:cNvSpPr txBox="1"/>
          <p:nvPr/>
        </p:nvSpPr>
        <p:spPr>
          <a:xfrm>
            <a:off x="4305301" y="2022157"/>
            <a:ext cx="3581399" cy="49244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NHÓM </a:t>
            </a:r>
            <a:endParaRPr lang="en-US" sz="2600" b="1">
              <a:solidFill>
                <a:srgbClr val="00206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85F65D-3420-810B-ECEE-BF4474D05D43}"/>
              </a:ext>
            </a:extLst>
          </p:cNvPr>
          <p:cNvSpPr txBox="1"/>
          <p:nvPr/>
        </p:nvSpPr>
        <p:spPr>
          <a:xfrm>
            <a:off x="457200" y="2133600"/>
            <a:ext cx="3195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1: Tính</a:t>
            </a:r>
            <a:endParaRPr lang="en-US" sz="28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4F35993-A6F2-FB2C-2D8D-0A5C0CE8E345}"/>
              </a:ext>
            </a:extLst>
          </p:cNvPr>
          <p:cNvSpPr txBox="1"/>
          <p:nvPr/>
        </p:nvSpPr>
        <p:spPr>
          <a:xfrm>
            <a:off x="838201" y="2981980"/>
            <a:ext cx="16002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1 </a:t>
            </a:r>
            <a:endParaRPr lang="en-US" sz="28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4812CF78-9EA7-6D07-9045-A389EE58E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007115"/>
              </p:ext>
            </p:extLst>
          </p:nvPr>
        </p:nvGraphicFramePr>
        <p:xfrm>
          <a:off x="922338" y="3414405"/>
          <a:ext cx="1225550" cy="123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4" imgW="558720" imgH="469800" progId="Equation.DSMT4">
                  <p:embed/>
                </p:oleObj>
              </mc:Choice>
              <mc:Fallback>
                <p:oleObj name="Equation" r:id="rId4" imgW="558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2338" y="3414405"/>
                        <a:ext cx="1225550" cy="1233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8D15DC46-F658-A009-E260-C0EEB50CD9E3}"/>
              </a:ext>
            </a:extLst>
          </p:cNvPr>
          <p:cNvSpPr txBox="1"/>
          <p:nvPr/>
        </p:nvSpPr>
        <p:spPr>
          <a:xfrm>
            <a:off x="914401" y="4648200"/>
            <a:ext cx="1524001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2 </a:t>
            </a:r>
            <a:endParaRPr lang="en-US" sz="28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18C80C20-A211-8374-D978-59CA93991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190407"/>
              </p:ext>
            </p:extLst>
          </p:nvPr>
        </p:nvGraphicFramePr>
        <p:xfrm>
          <a:off x="995364" y="5334000"/>
          <a:ext cx="1152525" cy="1189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6" imgW="558720" imgH="469800" progId="Equation.DSMT4">
                  <p:embed/>
                </p:oleObj>
              </mc:Choice>
              <mc:Fallback>
                <p:oleObj name="Equation" r:id="rId6" imgW="558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5364" y="5334000"/>
                        <a:ext cx="1152525" cy="1189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2290A139-342E-E00F-CFEE-E0D5E317F3ED}"/>
              </a:ext>
            </a:extLst>
          </p:cNvPr>
          <p:cNvSpPr txBox="1"/>
          <p:nvPr/>
        </p:nvSpPr>
        <p:spPr>
          <a:xfrm>
            <a:off x="7345362" y="2857500"/>
            <a:ext cx="14096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3 </a:t>
            </a: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F273202F-31FB-FD89-6B45-1E2E1DFA1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629237"/>
              </p:ext>
            </p:extLst>
          </p:nvPr>
        </p:nvGraphicFramePr>
        <p:xfrm>
          <a:off x="7580311" y="3505200"/>
          <a:ext cx="1676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8" imgW="622080" imgH="279360" progId="Equation.DSMT4">
                  <p:embed/>
                </p:oleObj>
              </mc:Choice>
              <mc:Fallback>
                <p:oleObj name="Equation" r:id="rId8" imgW="622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80311" y="3505200"/>
                        <a:ext cx="16764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328B23ED-B482-DF29-672D-D52B561163E5}"/>
              </a:ext>
            </a:extLst>
          </p:cNvPr>
          <p:cNvSpPr txBox="1"/>
          <p:nvPr/>
        </p:nvSpPr>
        <p:spPr>
          <a:xfrm>
            <a:off x="7345362" y="4867102"/>
            <a:ext cx="14096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 4 </a:t>
            </a:r>
            <a:endParaRPr lang="en-US" sz="28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1CDEBC9C-80FF-11B1-A8E0-B4F9BB190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641862"/>
              </p:ext>
            </p:extLst>
          </p:nvPr>
        </p:nvGraphicFramePr>
        <p:xfrm>
          <a:off x="7573961" y="4103688"/>
          <a:ext cx="18097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10" imgW="634680" imgH="279360" progId="Equation.DSMT4">
                  <p:embed/>
                </p:oleObj>
              </mc:Choice>
              <mc:Fallback>
                <p:oleObj name="Equation" r:id="rId10" imgW="634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73961" y="4103688"/>
                        <a:ext cx="1809750" cy="77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23C68D27-7ED0-46FC-42F6-CB8761490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38534"/>
              </p:ext>
            </p:extLst>
          </p:nvPr>
        </p:nvGraphicFramePr>
        <p:xfrm>
          <a:off x="7534274" y="5341939"/>
          <a:ext cx="17462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12" imgW="698400" imgH="279360" progId="Equation.DSMT4">
                  <p:embed/>
                </p:oleObj>
              </mc:Choice>
              <mc:Fallback>
                <p:oleObj name="Equation" r:id="rId12" imgW="698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34274" y="5341939"/>
                        <a:ext cx="1746250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43DDA3B1-B2FF-E9B1-4F20-75A966B526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143254"/>
              </p:ext>
            </p:extLst>
          </p:nvPr>
        </p:nvGraphicFramePr>
        <p:xfrm>
          <a:off x="7573962" y="6107114"/>
          <a:ext cx="14779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14" imgW="596880" imgH="279360" progId="Equation.DSMT4">
                  <p:embed/>
                </p:oleObj>
              </mc:Choice>
              <mc:Fallback>
                <p:oleObj name="Equation" r:id="rId14" imgW="596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73962" y="6107114"/>
                        <a:ext cx="1477963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30E63657-7CAB-8549-0981-DBD34B3685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554057"/>
              </p:ext>
            </p:extLst>
          </p:nvPr>
        </p:nvGraphicFramePr>
        <p:xfrm>
          <a:off x="2205038" y="3505200"/>
          <a:ext cx="1600200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16" imgW="723600" imgH="444240" progId="Equation.DSMT4">
                  <p:embed/>
                </p:oleObj>
              </mc:Choice>
              <mc:Fallback>
                <p:oleObj name="Equation" r:id="rId16" imgW="723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05038" y="3505200"/>
                        <a:ext cx="1600200" cy="1142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D4B8984B-B1BE-D41C-1234-5F1ED7BE3F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69417"/>
              </p:ext>
            </p:extLst>
          </p:nvPr>
        </p:nvGraphicFramePr>
        <p:xfrm>
          <a:off x="2281238" y="5341938"/>
          <a:ext cx="1600200" cy="110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18" imgW="723600" imgH="419040" progId="Equation.DSMT4">
                  <p:embed/>
                </p:oleObj>
              </mc:Choice>
              <mc:Fallback>
                <p:oleObj name="Equation" r:id="rId18" imgW="723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81238" y="5341938"/>
                        <a:ext cx="1600200" cy="110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FBCCAEAC-B7DF-3887-8729-87FB924B67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964237"/>
              </p:ext>
            </p:extLst>
          </p:nvPr>
        </p:nvGraphicFramePr>
        <p:xfrm>
          <a:off x="9280525" y="3600107"/>
          <a:ext cx="1235075" cy="53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20" imgW="469800" imgH="203040" progId="Equation.DSMT4">
                  <p:embed/>
                </p:oleObj>
              </mc:Choice>
              <mc:Fallback>
                <p:oleObj name="Equation" r:id="rId20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280525" y="3600107"/>
                        <a:ext cx="1235075" cy="534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952F8F75-7A3F-AF52-DE54-3551A0EAA1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548767"/>
              </p:ext>
            </p:extLst>
          </p:nvPr>
        </p:nvGraphicFramePr>
        <p:xfrm>
          <a:off x="9383711" y="4266514"/>
          <a:ext cx="781050" cy="53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383711" y="4266514"/>
                        <a:ext cx="781050" cy="534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8D5747FB-3320-69F1-B1CC-118F18E54A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562931"/>
              </p:ext>
            </p:extLst>
          </p:nvPr>
        </p:nvGraphicFramePr>
        <p:xfrm>
          <a:off x="9402761" y="5438550"/>
          <a:ext cx="254000" cy="471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24" imgW="88560" imgH="164880" progId="Equation.DSMT4">
                  <p:embed/>
                </p:oleObj>
              </mc:Choice>
              <mc:Fallback>
                <p:oleObj name="Equation" r:id="rId24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402761" y="5438550"/>
                        <a:ext cx="254000" cy="471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F6A99561-9ED2-1282-AD2F-DCF560E3A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873061"/>
              </p:ext>
            </p:extLst>
          </p:nvPr>
        </p:nvGraphicFramePr>
        <p:xfrm>
          <a:off x="9097961" y="6221308"/>
          <a:ext cx="704850" cy="45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26" imgW="317160" imgH="203040" progId="Equation.DSMT4">
                  <p:embed/>
                </p:oleObj>
              </mc:Choice>
              <mc:Fallback>
                <p:oleObj name="Equation" r:id="rId26" imgW="317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9097961" y="6221308"/>
                        <a:ext cx="704850" cy="45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13">
            <a:extLst>
              <a:ext uri="{FF2B5EF4-FFF2-40B4-BE49-F238E27FC236}">
                <a16:creationId xmlns:a16="http://schemas.microsoft.com/office/drawing/2014/main" id="{02711DCF-273E-0F3D-0576-08D9085FD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982" y="579783"/>
            <a:ext cx="1553818" cy="155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204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9" grpId="0"/>
      <p:bldP spid="50" grpId="0" animBg="1"/>
      <p:bldP spid="52" grpId="0" animBg="1"/>
      <p:bldP spid="54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">
            <a:extLst>
              <a:ext uri="{FF2B5EF4-FFF2-40B4-BE49-F238E27FC236}">
                <a16:creationId xmlns:a16="http://schemas.microsoft.com/office/drawing/2014/main" id="{C682FE27-386D-FC58-B2DA-F8D60C54D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630239"/>
            <a:ext cx="4619625" cy="814387"/>
          </a:xfrm>
          <a:prstGeom prst="roundRect">
            <a:avLst>
              <a:gd name="adj" fmla="val 50000"/>
            </a:avLst>
          </a:prstGeom>
          <a:solidFill>
            <a:srgbClr val="8000C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0FE8BB61-864F-C99F-008B-16842E7F6BA6}"/>
              </a:ext>
            </a:extLst>
          </p:cNvPr>
          <p:cNvSpPr/>
          <p:nvPr/>
        </p:nvSpPr>
        <p:spPr>
          <a:xfrm>
            <a:off x="198438" y="533400"/>
            <a:ext cx="1068387" cy="985838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8">
            <a:extLst>
              <a:ext uri="{FF2B5EF4-FFF2-40B4-BE49-F238E27FC236}">
                <a16:creationId xmlns:a16="http://schemas.microsoft.com/office/drawing/2014/main" id="{082F350D-F36C-ED10-57CF-1422FB6A2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4" y="620713"/>
            <a:ext cx="877888" cy="811212"/>
          </a:xfrm>
          <a:prstGeom prst="ellipse">
            <a:avLst/>
          </a:prstGeom>
          <a:solidFill>
            <a:srgbClr val="AD02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52">
            <a:extLst>
              <a:ext uri="{FF2B5EF4-FFF2-40B4-BE49-F238E27FC236}">
                <a16:creationId xmlns:a16="http://schemas.microsoft.com/office/drawing/2014/main" id="{4F755A7F-17E0-970E-4BE9-71B57127E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693" y="956106"/>
            <a:ext cx="3280706" cy="41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 THỰC HÀNH     </a:t>
            </a:r>
          </a:p>
        </p:txBody>
      </p:sp>
      <p:sp>
        <p:nvSpPr>
          <p:cNvPr id="32" name="TextBox 52">
            <a:extLst>
              <a:ext uri="{FF2B5EF4-FFF2-40B4-BE49-F238E27FC236}">
                <a16:creationId xmlns:a16="http://schemas.microsoft.com/office/drawing/2014/main" id="{17F3DC0C-D03A-D69F-EA75-9C77F2F7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49" y="765176"/>
            <a:ext cx="1301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pic>
        <p:nvPicPr>
          <p:cNvPr id="33" name="Picture 81">
            <a:extLst>
              <a:ext uri="{FF2B5EF4-FFF2-40B4-BE49-F238E27FC236}">
                <a16:creationId xmlns:a16="http://schemas.microsoft.com/office/drawing/2014/main" id="{23D1E602-8390-AEBC-64E5-10663B9C6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604838"/>
            <a:ext cx="8699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9DEB1D2-4DBA-C62B-43A9-39510749D6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130166"/>
              </p:ext>
            </p:extLst>
          </p:nvPr>
        </p:nvGraphicFramePr>
        <p:xfrm>
          <a:off x="685800" y="3030538"/>
          <a:ext cx="993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30538"/>
                        <a:ext cx="993775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9C34CC1-1D64-A0FB-6BA4-17D9E0B7C3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819167"/>
              </p:ext>
            </p:extLst>
          </p:nvPr>
        </p:nvGraphicFramePr>
        <p:xfrm>
          <a:off x="2819400" y="2876550"/>
          <a:ext cx="8445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Equation" r:id="rId6" imgW="342720" imgH="393480" progId="Equation.DSMT4">
                  <p:embed/>
                </p:oleObj>
              </mc:Choice>
              <mc:Fallback>
                <p:oleObj name="Equation" r:id="rId6" imgW="3427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76550"/>
                        <a:ext cx="844550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1664266-1E8F-5C37-357B-04D8F7A5EA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001210"/>
              </p:ext>
            </p:extLst>
          </p:nvPr>
        </p:nvGraphicFramePr>
        <p:xfrm>
          <a:off x="5029200" y="2849380"/>
          <a:ext cx="7493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8" imgW="393480" imgH="393480" progId="Equation.DSMT4">
                  <p:embed/>
                </p:oleObj>
              </mc:Choice>
              <mc:Fallback>
                <p:oleObj name="Equation" r:id="rId8" imgW="393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49380"/>
                        <a:ext cx="749300" cy="814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7780520-D755-29EC-7543-BBE1AFEC70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776636"/>
              </p:ext>
            </p:extLst>
          </p:nvPr>
        </p:nvGraphicFramePr>
        <p:xfrm>
          <a:off x="7315200" y="2851945"/>
          <a:ext cx="7334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10" imgW="330120" imgH="393480" progId="Equation.DSMT4">
                  <p:embed/>
                </p:oleObj>
              </mc:Choice>
              <mc:Fallback>
                <p:oleObj name="Equation" r:id="rId10" imgW="3301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51945"/>
                        <a:ext cx="733425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138E89B-E3C9-A277-1A24-D94D56C80F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7493"/>
              </p:ext>
            </p:extLst>
          </p:nvPr>
        </p:nvGraphicFramePr>
        <p:xfrm>
          <a:off x="9408686" y="2876550"/>
          <a:ext cx="895333" cy="77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8686" y="2876550"/>
                        <a:ext cx="895333" cy="777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71AB0D78-3AB7-92A8-F5E1-C4BB5D61D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72" y="1676354"/>
            <a:ext cx="815708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1 trang 20 SGK</a:t>
            </a:r>
            <a:endParaRPr lang="en-US" altLang="en-US" sz="28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các số sau dưới dạng lũy thừa với số mũ lớn hơn 1:</a:t>
            </a:r>
            <a:endParaRPr lang="en-US" altLang="en-US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3726948-0606-ED65-C6B3-1646FEAB8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819814"/>
              </p:ext>
            </p:extLst>
          </p:nvPr>
        </p:nvGraphicFramePr>
        <p:xfrm>
          <a:off x="1676400" y="2974976"/>
          <a:ext cx="862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14" imgW="406080" imgH="228600" progId="Equation.DSMT4">
                  <p:embed/>
                </p:oleObj>
              </mc:Choice>
              <mc:Fallback>
                <p:oleObj name="Equation" r:id="rId14" imgW="40608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9DEB1D2-4DBA-C62B-43A9-39510749D6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4976"/>
                        <a:ext cx="862013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5F5CB706-D3AB-69A1-ECA7-59EDF4ADA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113227"/>
              </p:ext>
            </p:extLst>
          </p:nvPr>
        </p:nvGraphicFramePr>
        <p:xfrm>
          <a:off x="3656012" y="2745232"/>
          <a:ext cx="8461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16" imgW="342720" imgH="469800" progId="Equation.DSMT4">
                  <p:embed/>
                </p:oleObj>
              </mc:Choice>
              <mc:Fallback>
                <p:oleObj name="Equation" r:id="rId16" imgW="34272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9C34CC1-1D64-A0FB-6BA4-17D9E0B7C3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2" y="2745232"/>
                        <a:ext cx="846138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21E16B06-00A4-92F4-C095-9C05F5EB1F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612829"/>
              </p:ext>
            </p:extLst>
          </p:nvPr>
        </p:nvGraphicFramePr>
        <p:xfrm>
          <a:off x="5867400" y="2757507"/>
          <a:ext cx="7985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18" imgW="419040" imgH="469800" progId="Equation.DSMT4">
                  <p:embed/>
                </p:oleObj>
              </mc:Choice>
              <mc:Fallback>
                <p:oleObj name="Equation" r:id="rId18" imgW="41904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1664266-1E8F-5C37-357B-04D8F7A5E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57507"/>
                        <a:ext cx="798512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0C5ED95A-42F6-2D9B-8485-DD1A9F1EE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39161"/>
              </p:ext>
            </p:extLst>
          </p:nvPr>
        </p:nvGraphicFramePr>
        <p:xfrm>
          <a:off x="8065644" y="2774950"/>
          <a:ext cx="7620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20" imgW="342720" imgH="469800" progId="Equation.DSMT4">
                  <p:embed/>
                </p:oleObj>
              </mc:Choice>
              <mc:Fallback>
                <p:oleObj name="Equation" r:id="rId20" imgW="342720" imgH="469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7780520-D755-29EC-7543-BBE1AFEC7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5644" y="2774950"/>
                        <a:ext cx="762000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810D5224-1AA5-F821-AA49-57D3DC507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74180"/>
              </p:ext>
            </p:extLst>
          </p:nvPr>
        </p:nvGraphicFramePr>
        <p:xfrm>
          <a:off x="10264275" y="2755831"/>
          <a:ext cx="896994" cy="92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22" imgW="406080" imgH="469800" progId="Equation.DSMT4">
                  <p:embed/>
                </p:oleObj>
              </mc:Choice>
              <mc:Fallback>
                <p:oleObj name="Equation" r:id="rId22" imgW="406080" imgH="469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138E89B-E3C9-A277-1A24-D94D56C80F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4275" y="2755831"/>
                        <a:ext cx="896994" cy="926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8266A00E-C414-7622-FDFB-12B3A11E5999}"/>
              </a:ext>
            </a:extLst>
          </p:cNvPr>
          <p:cNvSpPr/>
          <p:nvPr/>
        </p:nvSpPr>
        <p:spPr>
          <a:xfrm>
            <a:off x="152400" y="0"/>
            <a:ext cx="11658600" cy="533400"/>
          </a:xfrm>
          <a:prstGeom prst="rect">
            <a:avLst/>
          </a:prstGeom>
          <a:solidFill>
            <a:srgbClr val="33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 CỦA MỘT SỐ HỮU TỈ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C616C76-DEE8-620F-C9CA-2977140A9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587" y="564907"/>
            <a:ext cx="1370013" cy="124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029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6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dvAuto="0"/>
      <p:bldP spid="26" grpId="0" animBg="1" advAuto="0"/>
      <p:bldP spid="27" grpId="0" animBg="1" advAuto="0"/>
      <p:bldP spid="28" grpId="0" animBg="1" advAuto="0"/>
      <p:bldP spid="32" grpId="0" animBg="1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47456665943a1499da8fb2eb6fc2551aa2cb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3603</TotalTime>
  <Words>470</Words>
  <Application>Microsoft Office PowerPoint</Application>
  <PresentationFormat>Widescreen</PresentationFormat>
  <Paragraphs>86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Symbol</vt:lpstr>
      <vt:lpstr>Times New Roman</vt:lpstr>
      <vt:lpstr>Wingdings</vt:lpstr>
      <vt:lpstr>Wingdings 2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Hung</dc:creator>
  <cp:lastModifiedBy>Administrator</cp:lastModifiedBy>
  <cp:revision>173</cp:revision>
  <dcterms:created xsi:type="dcterms:W3CDTF">2014-09-08T12:50:15Z</dcterms:created>
  <dcterms:modified xsi:type="dcterms:W3CDTF">2024-10-28T07:45:07Z</dcterms:modified>
</cp:coreProperties>
</file>