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2"/>
  </p:notesMasterIdLst>
  <p:sldIdLst>
    <p:sldId id="288" r:id="rId2"/>
    <p:sldId id="308" r:id="rId3"/>
    <p:sldId id="309" r:id="rId4"/>
    <p:sldId id="262" r:id="rId5"/>
    <p:sldId id="261" r:id="rId6"/>
    <p:sldId id="260" r:id="rId7"/>
    <p:sldId id="259" r:id="rId8"/>
    <p:sldId id="310" r:id="rId9"/>
    <p:sldId id="320" r:id="rId10"/>
    <p:sldId id="256" r:id="rId11"/>
    <p:sldId id="257" r:id="rId12"/>
    <p:sldId id="324" r:id="rId13"/>
    <p:sldId id="325" r:id="rId14"/>
    <p:sldId id="266" r:id="rId15"/>
    <p:sldId id="328" r:id="rId16"/>
    <p:sldId id="326" r:id="rId17"/>
    <p:sldId id="327" r:id="rId18"/>
    <p:sldId id="263" r:id="rId19"/>
    <p:sldId id="264" r:id="rId20"/>
    <p:sldId id="265" r:id="rId21"/>
    <p:sldId id="267" r:id="rId22"/>
    <p:sldId id="321" r:id="rId23"/>
    <p:sldId id="322" r:id="rId24"/>
    <p:sldId id="323" r:id="rId25"/>
    <p:sldId id="312" r:id="rId26"/>
    <p:sldId id="331" r:id="rId27"/>
    <p:sldId id="314" r:id="rId28"/>
    <p:sldId id="270" r:id="rId29"/>
    <p:sldId id="268" r:id="rId30"/>
    <p:sldId id="330" r:id="rId31"/>
  </p:sldIdLst>
  <p:sldSz cx="9144000" cy="5143500" type="screen16x9"/>
  <p:notesSz cx="6858000" cy="9144000"/>
  <p:embeddedFontLst>
    <p:embeddedFont>
      <p:font typeface="Coming Soon" panose="020B0604020202020204" charset="0"/>
      <p:regular r:id="rId33"/>
    </p:embeddedFont>
    <p:embeddedFont>
      <p:font typeface="Concert One" pitchFamily="2" charset="0"/>
      <p:regular r:id="rId34"/>
    </p:embeddedFont>
    <p:embeddedFont>
      <p:font typeface="Jua" panose="020B0604020202020204" charset="0"/>
      <p:regular r:id="rId35"/>
    </p:embeddedFont>
    <p:embeddedFont>
      <p:font typeface="Roboto Mono Regular"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6F2D93-218A-4F3B-8DCD-EAA28BEFDA42}">
  <a:tblStyle styleId="{656F2D93-218A-4F3B-8DCD-EAA28BEFDA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2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659961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789307ae5_0_22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789307ae5_0_22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75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8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94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80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4" name="Google Shape;34;p6"/>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193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pic>
        <p:nvPicPr>
          <p:cNvPr id="81" name="Google Shape;81;p9"/>
          <p:cNvPicPr preferRelativeResize="0"/>
          <p:nvPr/>
        </p:nvPicPr>
        <p:blipFill>
          <a:blip r:embed="rId2">
            <a:alphaModFix amt="80000"/>
          </a:blip>
          <a:stretch>
            <a:fillRect/>
          </a:stretch>
        </p:blipFill>
        <p:spPr>
          <a:xfrm>
            <a:off x="125" y="0"/>
            <a:ext cx="9144001" cy="5143500"/>
          </a:xfrm>
          <a:prstGeom prst="rect">
            <a:avLst/>
          </a:prstGeom>
          <a:noFill/>
          <a:ln>
            <a:noFill/>
          </a:ln>
        </p:spPr>
      </p:pic>
      <p:pic>
        <p:nvPicPr>
          <p:cNvPr id="82" name="Google Shape;82;p9"/>
          <p:cNvPicPr preferRelativeResize="0"/>
          <p:nvPr/>
        </p:nvPicPr>
        <p:blipFill>
          <a:blip r:embed="rId3">
            <a:alphaModFix/>
          </a:blip>
          <a:stretch>
            <a:fillRect/>
          </a:stretch>
        </p:blipFill>
        <p:spPr>
          <a:xfrm>
            <a:off x="-270425" y="457300"/>
            <a:ext cx="6052949" cy="3453601"/>
          </a:xfrm>
          <a:prstGeom prst="rect">
            <a:avLst/>
          </a:prstGeom>
          <a:noFill/>
          <a:ln>
            <a:noFill/>
          </a:ln>
        </p:spPr>
      </p:pic>
      <p:pic>
        <p:nvPicPr>
          <p:cNvPr id="83" name="Google Shape;83;p9"/>
          <p:cNvPicPr preferRelativeResize="0"/>
          <p:nvPr/>
        </p:nvPicPr>
        <p:blipFill rotWithShape="1">
          <a:blip r:embed="rId4">
            <a:alphaModFix/>
          </a:blip>
          <a:srcRect l="30870" t="15242" r="25850" b="15249"/>
          <a:stretch/>
        </p:blipFill>
        <p:spPr>
          <a:xfrm>
            <a:off x="5751738" y="90250"/>
            <a:ext cx="3082974" cy="2787375"/>
          </a:xfrm>
          <a:prstGeom prst="rect">
            <a:avLst/>
          </a:prstGeom>
          <a:noFill/>
          <a:ln>
            <a:noFill/>
          </a:ln>
        </p:spPr>
      </p:pic>
      <p:pic>
        <p:nvPicPr>
          <p:cNvPr id="84" name="Google Shape;84;p9"/>
          <p:cNvPicPr preferRelativeResize="0"/>
          <p:nvPr/>
        </p:nvPicPr>
        <p:blipFill>
          <a:blip r:embed="rId5">
            <a:alphaModFix/>
          </a:blip>
          <a:stretch>
            <a:fillRect/>
          </a:stretch>
        </p:blipFill>
        <p:spPr>
          <a:xfrm>
            <a:off x="-400350" y="4015650"/>
            <a:ext cx="2388333" cy="1344501"/>
          </a:xfrm>
          <a:prstGeom prst="rect">
            <a:avLst/>
          </a:prstGeom>
          <a:noFill/>
          <a:ln>
            <a:noFill/>
          </a:ln>
        </p:spPr>
      </p:pic>
      <p:pic>
        <p:nvPicPr>
          <p:cNvPr id="85" name="Google Shape;85;p9"/>
          <p:cNvPicPr preferRelativeResize="0"/>
          <p:nvPr/>
        </p:nvPicPr>
        <p:blipFill>
          <a:blip r:embed="rId6">
            <a:alphaModFix/>
          </a:blip>
          <a:stretch>
            <a:fillRect/>
          </a:stretch>
        </p:blipFill>
        <p:spPr>
          <a:xfrm>
            <a:off x="7189775" y="-338225"/>
            <a:ext cx="2118701" cy="2118701"/>
          </a:xfrm>
          <a:prstGeom prst="rect">
            <a:avLst/>
          </a:prstGeom>
          <a:noFill/>
          <a:ln>
            <a:noFill/>
          </a:ln>
        </p:spPr>
      </p:pic>
      <p:pic>
        <p:nvPicPr>
          <p:cNvPr id="86" name="Google Shape;86;p9"/>
          <p:cNvPicPr preferRelativeResize="0"/>
          <p:nvPr/>
        </p:nvPicPr>
        <p:blipFill rotWithShape="1">
          <a:blip r:embed="rId7">
            <a:alphaModFix/>
          </a:blip>
          <a:srcRect l="12178" t="10820" r="12178" b="10828"/>
          <a:stretch/>
        </p:blipFill>
        <p:spPr>
          <a:xfrm rot="8652356">
            <a:off x="-197499" y="28926"/>
            <a:ext cx="1130956" cy="1169100"/>
          </a:xfrm>
          <a:prstGeom prst="rect">
            <a:avLst/>
          </a:prstGeom>
          <a:noFill/>
          <a:ln>
            <a:noFill/>
          </a:ln>
        </p:spPr>
      </p:pic>
      <p:pic>
        <p:nvPicPr>
          <p:cNvPr id="87" name="Google Shape;87;p9"/>
          <p:cNvPicPr preferRelativeResize="0"/>
          <p:nvPr/>
        </p:nvPicPr>
        <p:blipFill rotWithShape="1">
          <a:blip r:embed="rId8">
            <a:alphaModFix/>
          </a:blip>
          <a:srcRect l="19282" t="17207" r="19288" b="17214"/>
          <a:stretch/>
        </p:blipFill>
        <p:spPr>
          <a:xfrm>
            <a:off x="838675" y="261200"/>
            <a:ext cx="748475" cy="797425"/>
          </a:xfrm>
          <a:prstGeom prst="rect">
            <a:avLst/>
          </a:prstGeom>
          <a:noFill/>
          <a:ln>
            <a:noFill/>
          </a:ln>
        </p:spPr>
      </p:pic>
      <p:sp>
        <p:nvSpPr>
          <p:cNvPr id="88" name="Google Shape;88;p9"/>
          <p:cNvSpPr txBox="1">
            <a:spLocks noGrp="1"/>
          </p:cNvSpPr>
          <p:nvPr>
            <p:ph type="title"/>
          </p:nvPr>
        </p:nvSpPr>
        <p:spPr>
          <a:xfrm>
            <a:off x="633338" y="1418350"/>
            <a:ext cx="4340400" cy="116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9"/>
          <p:cNvSpPr txBox="1">
            <a:spLocks noGrp="1"/>
          </p:cNvSpPr>
          <p:nvPr>
            <p:ph type="subTitle" idx="1"/>
          </p:nvPr>
        </p:nvSpPr>
        <p:spPr>
          <a:xfrm>
            <a:off x="1032838" y="2877950"/>
            <a:ext cx="3541200" cy="8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28762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Regular"/>
              <a:buChar char="●"/>
              <a:defRPr sz="1800">
                <a:solidFill>
                  <a:schemeClr val="accent2"/>
                </a:solidFill>
                <a:latin typeface="Roboto Mono Regular"/>
                <a:ea typeface="Roboto Mono Regular"/>
                <a:cs typeface="Roboto Mono Regular"/>
                <a:sym typeface="Roboto Mono Regular"/>
              </a:defRPr>
            </a:lvl1pPr>
            <a:lvl2pPr marL="914400" lvl="1"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2pPr>
            <a:lvl3pPr marL="1371600" lvl="2"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3pPr>
            <a:lvl4pPr marL="1828800" lvl="3"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4pPr>
            <a:lvl5pPr marL="2286000" lvl="4"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5pPr>
            <a:lvl6pPr marL="2743200" lvl="5"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6pPr>
            <a:lvl7pPr marL="3200400" lvl="6"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7pPr>
            <a:lvl8pPr marL="3657600" lvl="7"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8pPr>
            <a:lvl9pPr marL="4114800" lvl="8" indent="-317500">
              <a:lnSpc>
                <a:spcPct val="100000"/>
              </a:lnSpc>
              <a:spcBef>
                <a:spcPts val="1600"/>
              </a:spcBef>
              <a:spcAft>
                <a:spcPts val="160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9" r:id="rId4"/>
    <p:sldLayoutId id="2147483670" r:id="rId5"/>
    <p:sldLayoutId id="2147483671" r:id="rId6"/>
    <p:sldLayoutId id="2147483672"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jp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image" Target="../media/image3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4.jp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png"/><Relationship Id="rId3" Type="http://schemas.microsoft.com/office/2007/relationships/media" Target="../media/media3.mp3"/><Relationship Id="rId7" Type="http://schemas.microsoft.com/office/2007/relationships/hdphoto" Target="../media/hdphoto2.wdp"/><Relationship Id="rId12"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png"/><Relationship Id="rId3" Type="http://schemas.microsoft.com/office/2007/relationships/media" Target="../media/media3.mp3"/><Relationship Id="rId7" Type="http://schemas.microsoft.com/office/2007/relationships/hdphoto" Target="../media/hdphoto2.wdp"/><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png"/><Relationship Id="rId3" Type="http://schemas.microsoft.com/office/2007/relationships/media" Target="../media/media3.mp3"/><Relationship Id="rId7" Type="http://schemas.microsoft.com/office/2007/relationships/hdphoto" Target="../media/hdphoto2.wdp"/><Relationship Id="rId12" Type="http://schemas.openxmlformats.org/officeDocument/2006/relationships/slide" Target="slide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png"/><Relationship Id="rId3" Type="http://schemas.microsoft.com/office/2007/relationships/media" Target="../media/media3.mp3"/><Relationship Id="rId7" Type="http://schemas.microsoft.com/office/2007/relationships/hdphoto" Target="../media/hdphoto2.wdp"/><Relationship Id="rId12" Type="http://schemas.openxmlformats.org/officeDocument/2006/relationships/slide" Target="slide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6.png"/><Relationship Id="rId3" Type="http://schemas.microsoft.com/office/2007/relationships/media" Target="../media/media3.mp3"/><Relationship Id="rId7" Type="http://schemas.microsoft.com/office/2007/relationships/hdphoto" Target="../media/hdphoto2.wdp"/><Relationship Id="rId12" Type="http://schemas.openxmlformats.org/officeDocument/2006/relationships/slide" Target="slide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54"/>
          <p:cNvPicPr preferRelativeResize="0"/>
          <p:nvPr/>
        </p:nvPicPr>
        <p:blipFill rotWithShape="1">
          <a:blip r:embed="rId3">
            <a:alphaModFix/>
          </a:blip>
          <a:srcRect t="16922" r="53819" b="16922"/>
          <a:stretch/>
        </p:blipFill>
        <p:spPr>
          <a:xfrm>
            <a:off x="5427563" y="1097100"/>
            <a:ext cx="3083100" cy="2949300"/>
          </a:xfrm>
          <a:prstGeom prst="ellipse">
            <a:avLst/>
          </a:prstGeom>
          <a:noFill/>
          <a:ln>
            <a:noFill/>
          </a:ln>
        </p:spPr>
      </p:pic>
      <p:pic>
        <p:nvPicPr>
          <p:cNvPr id="583" name="Google Shape;583;p54"/>
          <p:cNvPicPr preferRelativeResize="0"/>
          <p:nvPr/>
        </p:nvPicPr>
        <p:blipFill rotWithShape="1">
          <a:blip r:embed="rId4">
            <a:alphaModFix/>
          </a:blip>
          <a:srcRect b="11150"/>
          <a:stretch/>
        </p:blipFill>
        <p:spPr>
          <a:xfrm>
            <a:off x="5980150" y="2838975"/>
            <a:ext cx="1977975" cy="1757424"/>
          </a:xfrm>
          <a:prstGeom prst="rect">
            <a:avLst/>
          </a:prstGeom>
          <a:noFill/>
          <a:ln>
            <a:noFill/>
          </a:ln>
        </p:spPr>
      </p:pic>
      <p:sp>
        <p:nvSpPr>
          <p:cNvPr id="2" name="Hộp Văn bản 1">
            <a:extLst>
              <a:ext uri="{FF2B5EF4-FFF2-40B4-BE49-F238E27FC236}">
                <a16:creationId xmlns:a16="http://schemas.microsoft.com/office/drawing/2014/main" id="{988D28FA-E352-328F-F05C-17E8628371AC}"/>
              </a:ext>
            </a:extLst>
          </p:cNvPr>
          <p:cNvSpPr txBox="1"/>
          <p:nvPr/>
        </p:nvSpPr>
        <p:spPr>
          <a:xfrm>
            <a:off x="1338943" y="177769"/>
            <a:ext cx="6890657" cy="369332"/>
          </a:xfrm>
          <a:prstGeom prst="rect">
            <a:avLst/>
          </a:prstGeom>
          <a:noFill/>
        </p:spPr>
        <p:txBody>
          <a:bodyPr wrap="square" rtlCol="0">
            <a:spAutoFit/>
          </a:bodyPr>
          <a:lstStyle/>
          <a:p>
            <a:r>
              <a:rPr lang="vi-VN" sz="1800" dirty="0">
                <a:solidFill>
                  <a:schemeClr val="tx2">
                    <a:lumMod val="75000"/>
                  </a:schemeClr>
                </a:solidFill>
                <a:latin typeface="+mj-lt"/>
              </a:rPr>
              <a:t>TRƯỜNG</a:t>
            </a:r>
            <a:r>
              <a:rPr lang="vi-VN" sz="1800" dirty="0">
                <a:solidFill>
                  <a:schemeClr val="tx2">
                    <a:lumMod val="75000"/>
                  </a:schemeClr>
                </a:solidFill>
              </a:rPr>
              <a:t> THCS HIỆP THẠNH – ĐỨC TRỌNG –LÂM ĐỒNG</a:t>
            </a:r>
            <a:endParaRPr lang="en-US" sz="1800" dirty="0">
              <a:solidFill>
                <a:schemeClr val="tx2">
                  <a:lumMod val="75000"/>
                </a:schemeClr>
              </a:solidFill>
            </a:endParaRPr>
          </a:p>
        </p:txBody>
      </p:sp>
      <p:sp>
        <p:nvSpPr>
          <p:cNvPr id="3" name="Hộp Văn bản 2">
            <a:extLst>
              <a:ext uri="{FF2B5EF4-FFF2-40B4-BE49-F238E27FC236}">
                <a16:creationId xmlns:a16="http://schemas.microsoft.com/office/drawing/2014/main" id="{E8DCB69C-F21A-44B1-D021-9A55DD88CD90}"/>
              </a:ext>
            </a:extLst>
          </p:cNvPr>
          <p:cNvSpPr txBox="1"/>
          <p:nvPr/>
        </p:nvSpPr>
        <p:spPr>
          <a:xfrm>
            <a:off x="5686237" y="440212"/>
            <a:ext cx="3240806" cy="523220"/>
          </a:xfrm>
          <a:prstGeom prst="rect">
            <a:avLst/>
          </a:prstGeom>
          <a:noFill/>
        </p:spPr>
        <p:txBody>
          <a:bodyPr wrap="square" rtlCol="0">
            <a:spAutoFit/>
          </a:bodyPr>
          <a:lstStyle/>
          <a:p>
            <a:r>
              <a:rPr lang="vi-VN" b="1" dirty="0">
                <a:solidFill>
                  <a:schemeClr val="tx2">
                    <a:lumMod val="75000"/>
                  </a:schemeClr>
                </a:solidFill>
              </a:rPr>
              <a:t>GIÁO VIÊN: NGUYỄN THỊ LOAN</a:t>
            </a:r>
          </a:p>
          <a:p>
            <a:endParaRPr lang="en-US" b="1" dirty="0">
              <a:solidFill>
                <a:schemeClr val="tx2">
                  <a:lumMod val="75000"/>
                </a:schemeClr>
              </a:solidFill>
            </a:endParaRPr>
          </a:p>
        </p:txBody>
      </p:sp>
      <p:sp>
        <p:nvSpPr>
          <p:cNvPr id="4" name="Hộp Văn bản 3">
            <a:extLst>
              <a:ext uri="{FF2B5EF4-FFF2-40B4-BE49-F238E27FC236}">
                <a16:creationId xmlns:a16="http://schemas.microsoft.com/office/drawing/2014/main" id="{7B476847-AAAF-57FE-4D12-1221FDF9E157}"/>
              </a:ext>
            </a:extLst>
          </p:cNvPr>
          <p:cNvSpPr txBox="1"/>
          <p:nvPr/>
        </p:nvSpPr>
        <p:spPr>
          <a:xfrm>
            <a:off x="374662" y="1726820"/>
            <a:ext cx="5605487" cy="1200329"/>
          </a:xfrm>
          <a:prstGeom prst="rect">
            <a:avLst/>
          </a:prstGeom>
          <a:noFill/>
        </p:spPr>
        <p:txBody>
          <a:bodyPr wrap="square" rtlCol="0">
            <a:spAutoFit/>
          </a:bodyPr>
          <a:lstStyle/>
          <a:p>
            <a:r>
              <a:rPr lang="vi-VN" sz="2400" b="1" dirty="0">
                <a:solidFill>
                  <a:schemeClr val="tx1">
                    <a:lumMod val="75000"/>
                  </a:schemeClr>
                </a:solidFill>
                <a:latin typeface="+mj-lt"/>
              </a:rPr>
              <a:t>TIẾT 3,4  BÀI 2 :</a:t>
            </a:r>
          </a:p>
          <a:p>
            <a:r>
              <a:rPr lang="vi-VN" sz="2400" b="1" dirty="0">
                <a:solidFill>
                  <a:schemeClr val="tx1">
                    <a:lumMod val="75000"/>
                  </a:schemeClr>
                </a:solidFill>
                <a:latin typeface="+mj-lt"/>
              </a:rPr>
              <a:t>       THỜI GIAN TRONG LỊCH SỬ</a:t>
            </a:r>
          </a:p>
          <a:p>
            <a:endParaRPr lang="en-US" sz="2400" b="1" dirty="0">
              <a:solidFill>
                <a:schemeClr val="tx1">
                  <a:lumMod val="75000"/>
                </a:schemeClr>
              </a:solidFill>
              <a:latin typeface="+mj-lt"/>
            </a:endParaRPr>
          </a:p>
        </p:txBody>
      </p:sp>
      <p:sp>
        <p:nvSpPr>
          <p:cNvPr id="6" name="Hộp Văn bản 5">
            <a:extLst>
              <a:ext uri="{FF2B5EF4-FFF2-40B4-BE49-F238E27FC236}">
                <a16:creationId xmlns:a16="http://schemas.microsoft.com/office/drawing/2014/main" id="{7DA512E0-0FE0-C62C-3341-C2D28C8925EA}"/>
              </a:ext>
            </a:extLst>
          </p:cNvPr>
          <p:cNvSpPr txBox="1"/>
          <p:nvPr/>
        </p:nvSpPr>
        <p:spPr>
          <a:xfrm>
            <a:off x="1946786" y="456634"/>
            <a:ext cx="4869996" cy="822789"/>
          </a:xfrm>
          <a:prstGeom prst="rect">
            <a:avLst/>
          </a:prstGeom>
          <a:noFill/>
        </p:spPr>
        <p:txBody>
          <a:bodyPr wrap="square">
            <a:spAutoFit/>
          </a:bodyPr>
          <a:lstStyle/>
          <a:p>
            <a:pPr>
              <a:lnSpc>
                <a:spcPct val="200000"/>
              </a:lnSpc>
            </a:pPr>
            <a:r>
              <a:rPr lang="vi-VN" sz="2800" dirty="0">
                <a:solidFill>
                  <a:srgbClr val="FF0000"/>
                </a:solidFill>
                <a:latin typeface="+mj-lt"/>
              </a:rPr>
              <a:t>MÔN LỊCH SỬ LỚP 6 </a:t>
            </a:r>
          </a:p>
        </p:txBody>
      </p:sp>
      <p:sp>
        <p:nvSpPr>
          <p:cNvPr id="9" name="Hộp Văn bản 8">
            <a:extLst>
              <a:ext uri="{FF2B5EF4-FFF2-40B4-BE49-F238E27FC236}">
                <a16:creationId xmlns:a16="http://schemas.microsoft.com/office/drawing/2014/main" id="{3F7EABDE-16DF-3370-E5AA-E2428C7B87AA}"/>
              </a:ext>
            </a:extLst>
          </p:cNvPr>
          <p:cNvSpPr txBox="1"/>
          <p:nvPr/>
        </p:nvSpPr>
        <p:spPr>
          <a:xfrm>
            <a:off x="151934" y="1315321"/>
            <a:ext cx="6817179" cy="461665"/>
          </a:xfrm>
          <a:prstGeom prst="rect">
            <a:avLst/>
          </a:prstGeom>
          <a:noFill/>
        </p:spPr>
        <p:txBody>
          <a:bodyPr wrap="square" rtlCol="0">
            <a:spAutoFit/>
          </a:bodyPr>
          <a:lstStyle/>
          <a:p>
            <a:r>
              <a:rPr lang="vi-VN" sz="2400" b="1" dirty="0">
                <a:latin typeface="+mj-lt"/>
              </a:rPr>
              <a:t>CHƯƠNG I: TẠI SAO CẦN HỌC LỊCH SỬ</a:t>
            </a:r>
            <a:endParaRPr lang="en-US" sz="2400" b="1" dirty="0">
              <a:latin typeface="+mj-lt"/>
            </a:endParaRPr>
          </a:p>
        </p:txBody>
      </p:sp>
      <p:sp>
        <p:nvSpPr>
          <p:cNvPr id="11" name="Hộp Văn bản 10">
            <a:extLst>
              <a:ext uri="{FF2B5EF4-FFF2-40B4-BE49-F238E27FC236}">
                <a16:creationId xmlns:a16="http://schemas.microsoft.com/office/drawing/2014/main" id="{AC579C4A-A9E1-1C36-1F21-E9AE10D93277}"/>
              </a:ext>
            </a:extLst>
          </p:cNvPr>
          <p:cNvSpPr txBox="1"/>
          <p:nvPr/>
        </p:nvSpPr>
        <p:spPr>
          <a:xfrm>
            <a:off x="6133618" y="4873329"/>
            <a:ext cx="3206325" cy="307777"/>
          </a:xfrm>
          <a:prstGeom prst="rect">
            <a:avLst/>
          </a:prstGeom>
          <a:noFill/>
        </p:spPr>
        <p:txBody>
          <a:bodyPr wrap="square" rtlCol="0">
            <a:spAutoFit/>
          </a:bodyPr>
          <a:lstStyle/>
          <a:p>
            <a:r>
              <a:rPr lang="vi-VN" dirty="0">
                <a:solidFill>
                  <a:srgbClr val="FF0000"/>
                </a:solidFill>
              </a:rPr>
              <a:t>Lịch sử địa lý 6 – Chân trời sáng tạo</a:t>
            </a:r>
            <a:endParaRPr lang="en-US" dirty="0">
              <a:solidFill>
                <a:srgbClr val="FF0000"/>
              </a:solidFill>
            </a:endParaRPr>
          </a:p>
        </p:txBody>
      </p:sp>
    </p:spTree>
    <p:extLst>
      <p:ext uri="{BB962C8B-B14F-4D97-AF65-F5344CB8AC3E}">
        <p14:creationId xmlns:p14="http://schemas.microsoft.com/office/powerpoint/2010/main" val="29277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80"/>
                                        </p:tgtEl>
                                        <p:attrNameLst>
                                          <p:attrName>style.visibility</p:attrName>
                                        </p:attrNameLst>
                                      </p:cBhvr>
                                      <p:to>
                                        <p:strVal val="visible"/>
                                      </p:to>
                                    </p:set>
                                    <p:anim calcmode="lin" valueType="num">
                                      <p:cBhvr additive="base">
                                        <p:cTn id="7" dur="500" fill="hold"/>
                                        <p:tgtEl>
                                          <p:spTgt spid="580"/>
                                        </p:tgtEl>
                                        <p:attrNameLst>
                                          <p:attrName>ppt_x</p:attrName>
                                        </p:attrNameLst>
                                      </p:cBhvr>
                                      <p:tavLst>
                                        <p:tav tm="0">
                                          <p:val>
                                            <p:strVal val="#ppt_x"/>
                                          </p:val>
                                        </p:tav>
                                        <p:tav tm="100000">
                                          <p:val>
                                            <p:strVal val="#ppt_x"/>
                                          </p:val>
                                        </p:tav>
                                      </p:tavLst>
                                    </p:anim>
                                    <p:anim calcmode="lin" valueType="num">
                                      <p:cBhvr additive="base">
                                        <p:cTn id="8" dur="500" fill="hold"/>
                                        <p:tgtEl>
                                          <p:spTgt spid="58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3"/>
                                        </p:tgtEl>
                                        <p:attrNameLst>
                                          <p:attrName>style.visibility</p:attrName>
                                        </p:attrNameLst>
                                      </p:cBhvr>
                                      <p:to>
                                        <p:strVal val="visible"/>
                                      </p:to>
                                    </p:set>
                                    <p:anim calcmode="lin" valueType="num">
                                      <p:cBhvr additive="base">
                                        <p:cTn id="11" dur="500" fill="hold"/>
                                        <p:tgtEl>
                                          <p:spTgt spid="583"/>
                                        </p:tgtEl>
                                        <p:attrNameLst>
                                          <p:attrName>ppt_x</p:attrName>
                                        </p:attrNameLst>
                                      </p:cBhvr>
                                      <p:tavLst>
                                        <p:tav tm="0">
                                          <p:val>
                                            <p:strVal val="#ppt_x"/>
                                          </p:val>
                                        </p:tav>
                                        <p:tav tm="100000">
                                          <p:val>
                                            <p:strVal val="#ppt_x"/>
                                          </p:val>
                                        </p:tav>
                                      </p:tavLst>
                                    </p:anim>
                                    <p:anim calcmode="lin" valueType="num">
                                      <p:cBhvr additive="base">
                                        <p:cTn id="12" dur="500" fill="hold"/>
                                        <p:tgtEl>
                                          <p:spTgt spid="583"/>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8" name="Google Shape;178;p29"/>
          <p:cNvSpPr/>
          <p:nvPr/>
        </p:nvSpPr>
        <p:spPr>
          <a:xfrm>
            <a:off x="2574212" y="2948806"/>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179" name="Google Shape;179;p29"/>
          <p:cNvSpPr/>
          <p:nvPr/>
        </p:nvSpPr>
        <p:spPr>
          <a:xfrm>
            <a:off x="5822625" y="2886561"/>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180" name="Google Shape;180;p29"/>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US"/>
          </a:p>
        </p:txBody>
      </p:sp>
      <p:pic>
        <p:nvPicPr>
          <p:cNvPr id="181" name="Google Shape;181;p29"/>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182" name="Google Shape;182;p29"/>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
        <p:nvSpPr>
          <p:cNvPr id="13" name="TextBox 12">
            <a:extLst>
              <a:ext uri="{FF2B5EF4-FFF2-40B4-BE49-F238E27FC236}">
                <a16:creationId xmlns:a16="http://schemas.microsoft.com/office/drawing/2014/main" id="{3CE908B1-399A-4A91-A8CA-33141A387BE3}"/>
              </a:ext>
            </a:extLst>
          </p:cNvPr>
          <p:cNvSpPr txBox="1"/>
          <p:nvPr/>
        </p:nvSpPr>
        <p:spPr>
          <a:xfrm>
            <a:off x="1594709" y="889368"/>
            <a:ext cx="6300153" cy="1456745"/>
          </a:xfrm>
          <a:prstGeom prst="rect">
            <a:avLst/>
          </a:prstGeom>
          <a:noFill/>
        </p:spPr>
        <p:txBody>
          <a:bodyPr wrap="square">
            <a:spAutoFit/>
          </a:bodyPr>
          <a:lstStyle/>
          <a:p>
            <a:pPr algn="ctr">
              <a:lnSpc>
                <a:spcPct val="200000"/>
              </a:lnSpc>
            </a:pPr>
            <a:r>
              <a:rPr lang="vi-VN" sz="2400" b="1" dirty="0">
                <a:latin typeface="+mj-lt"/>
              </a:rPr>
              <a:t>CHƯƠNG I: TẠI SAO CẦN HỌC LỊCH SỬ</a:t>
            </a:r>
          </a:p>
          <a:p>
            <a:pPr>
              <a:lnSpc>
                <a:spcPct val="200000"/>
              </a:lnSpc>
            </a:pPr>
            <a:r>
              <a:rPr lang="vi-VN" sz="2400" b="1" dirty="0">
                <a:solidFill>
                  <a:srgbClr val="FF0000"/>
                </a:solidFill>
                <a:latin typeface="+mj-lt"/>
                <a:cs typeface="Times New Roman" panose="02020603050405020304" pitchFamily="18" charset="0"/>
              </a:rPr>
              <a:t>     </a:t>
            </a:r>
            <a:r>
              <a:rPr lang="x-none" sz="2400" b="1" dirty="0">
                <a:solidFill>
                  <a:srgbClr val="FF0000"/>
                </a:solidFill>
                <a:latin typeface="+mj-lt"/>
                <a:cs typeface="Times New Roman" panose="02020603050405020304" pitchFamily="18" charset="0"/>
              </a:rPr>
              <a:t>Bài 2: THỜI GIAN TRONG LỊCH SỬ</a:t>
            </a:r>
          </a:p>
        </p:txBody>
      </p:sp>
      <p:sp>
        <p:nvSpPr>
          <p:cNvPr id="2" name="Hộp Văn bản 1">
            <a:extLst>
              <a:ext uri="{FF2B5EF4-FFF2-40B4-BE49-F238E27FC236}">
                <a16:creationId xmlns:a16="http://schemas.microsoft.com/office/drawing/2014/main" id="{B0A28F8B-8E2F-D22E-568D-8C51AAB18C2B}"/>
              </a:ext>
            </a:extLst>
          </p:cNvPr>
          <p:cNvSpPr txBox="1"/>
          <p:nvPr/>
        </p:nvSpPr>
        <p:spPr>
          <a:xfrm>
            <a:off x="3038936" y="4105722"/>
            <a:ext cx="3631286" cy="307777"/>
          </a:xfrm>
          <a:prstGeom prst="rect">
            <a:avLst/>
          </a:prstGeom>
          <a:noFill/>
        </p:spPr>
        <p:txBody>
          <a:bodyPr wrap="square" rtlCol="0">
            <a:spAutoFit/>
          </a:bodyPr>
          <a:lstStyle/>
          <a:p>
            <a:r>
              <a:rPr lang="vi-VN" b="1" dirty="0">
                <a:solidFill>
                  <a:schemeClr val="tx1">
                    <a:lumMod val="50000"/>
                  </a:schemeClr>
                </a:solidFill>
              </a:rPr>
              <a:t>Lịch sử địa lý 6 – Chân trời sáng tạo</a:t>
            </a:r>
            <a:endParaRPr lang="en-US" b="1"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sp>
        <p:nvSpPr>
          <p:cNvPr id="105" name="Google Shape;105;p2"/>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171450" indent="-38100">
              <a:spcBef>
                <a:spcPts val="0"/>
              </a:spcBef>
              <a:buSzPts val="2800"/>
              <a:buNone/>
            </a:pPr>
            <a:endParaRPr/>
          </a:p>
        </p:txBody>
      </p:sp>
      <p:pic>
        <p:nvPicPr>
          <p:cNvPr id="106" name="Google Shape;106;p2" descr="Hình nền Powerpoint đơn giản đẹp"/>
          <p:cNvPicPr preferRelativeResize="0"/>
          <p:nvPr/>
        </p:nvPicPr>
        <p:blipFill rotWithShape="1">
          <a:blip r:embed="rId3">
            <a:alphaModFix/>
          </a:blip>
          <a:srcRect/>
          <a:stretch/>
        </p:blipFill>
        <p:spPr>
          <a:xfrm>
            <a:off x="1" y="-278280"/>
            <a:ext cx="9143999" cy="5700059"/>
          </a:xfrm>
          <a:prstGeom prst="rect">
            <a:avLst/>
          </a:prstGeom>
          <a:noFill/>
          <a:ln>
            <a:noFill/>
          </a:ln>
        </p:spPr>
      </p:pic>
      <p:sp>
        <p:nvSpPr>
          <p:cNvPr id="107" name="Google Shape;107;p2"/>
          <p:cNvSpPr txBox="1"/>
          <p:nvPr/>
        </p:nvSpPr>
        <p:spPr>
          <a:xfrm>
            <a:off x="2086927" y="510778"/>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pic>
        <p:nvPicPr>
          <p:cNvPr id="108" name="Google Shape;108;p2"/>
          <p:cNvPicPr preferRelativeResize="0"/>
          <p:nvPr/>
        </p:nvPicPr>
        <p:blipFill rotWithShape="1">
          <a:blip r:embed="rId4">
            <a:alphaModFix/>
          </a:blip>
          <a:srcRect/>
          <a:stretch/>
        </p:blipFill>
        <p:spPr>
          <a:xfrm>
            <a:off x="7151098" y="3977463"/>
            <a:ext cx="884192" cy="790237"/>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10" name="Google Shape;110;p2"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11" name="Google Shape;111;p2"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pic>
        <p:nvPicPr>
          <p:cNvPr id="112" name="Google Shape;112;p2"/>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13" name="Google Shape;113;p2"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14" name="Google Shape;114;p2"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pic>
        <p:nvPicPr>
          <p:cNvPr id="115" name="Google Shape;115;p2"/>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16" name="Google Shape;116;p2"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17" name="Google Shape;117;p2"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sp>
        <p:nvSpPr>
          <p:cNvPr id="118" name="Google Shape;118;p2"/>
          <p:cNvSpPr txBox="1"/>
          <p:nvPr/>
        </p:nvSpPr>
        <p:spPr>
          <a:xfrm>
            <a:off x="4173853" y="3586923"/>
            <a:ext cx="2060979" cy="500107"/>
          </a:xfrm>
          <a:prstGeom prst="rect">
            <a:avLst/>
          </a:prstGeom>
          <a:noFill/>
          <a:ln>
            <a:noFill/>
          </a:ln>
        </p:spPr>
        <p:txBody>
          <a:bodyPr spcFirstLastPara="1" wrap="square" lIns="68569" tIns="34275" rIns="68569" bIns="34275" anchor="t" anchorCtr="0">
            <a:spAutoFit/>
          </a:bodyPr>
          <a:lstStyle/>
          <a:p>
            <a:r>
              <a:rPr lang="en-US" sz="2800" dirty="0">
                <a:solidFill>
                  <a:schemeClr val="lt1"/>
                </a:solidFill>
                <a:latin typeface="Times New Roman"/>
                <a:ea typeface="Times New Roman"/>
                <a:cs typeface="Times New Roman"/>
                <a:sym typeface="Times New Roman"/>
              </a:rPr>
              <a:t>Mặt trăng </a:t>
            </a:r>
            <a:endParaRPr sz="2800" dirty="0"/>
          </a:p>
        </p:txBody>
      </p:sp>
      <p:pic>
        <p:nvPicPr>
          <p:cNvPr id="119" name="Google Shape;119;p2"/>
          <p:cNvPicPr preferRelativeResize="0"/>
          <p:nvPr/>
        </p:nvPicPr>
        <p:blipFill rotWithShape="1">
          <a:blip r:embed="rId5">
            <a:alphaModFix/>
          </a:blip>
          <a:srcRect/>
          <a:stretch/>
        </p:blipFill>
        <p:spPr>
          <a:xfrm>
            <a:off x="7525832" y="634457"/>
            <a:ext cx="1482783" cy="1167228"/>
          </a:xfrm>
          <a:prstGeom prst="rect">
            <a:avLst/>
          </a:prstGeom>
          <a:noFill/>
          <a:ln>
            <a:noFill/>
          </a:ln>
        </p:spPr>
      </p:pic>
      <p:pic>
        <p:nvPicPr>
          <p:cNvPr id="120" name="Google Shape;120;p2"/>
          <p:cNvPicPr preferRelativeResize="0"/>
          <p:nvPr/>
        </p:nvPicPr>
        <p:blipFill rotWithShape="1">
          <a:blip r:embed="rId8">
            <a:alphaModFix/>
          </a:blip>
          <a:srcRect/>
          <a:stretch/>
        </p:blipFill>
        <p:spPr>
          <a:xfrm>
            <a:off x="770911" y="3265663"/>
            <a:ext cx="2632032" cy="1798265"/>
          </a:xfrm>
          <a:prstGeom prst="rect">
            <a:avLst/>
          </a:prstGeom>
          <a:noFill/>
          <a:ln>
            <a:noFill/>
          </a:ln>
        </p:spPr>
      </p:pic>
      <p:pic>
        <p:nvPicPr>
          <p:cNvPr id="121" name="Google Shape;121;p2"/>
          <p:cNvPicPr preferRelativeResize="0"/>
          <p:nvPr/>
        </p:nvPicPr>
        <p:blipFill rotWithShape="1">
          <a:blip r:embed="rId9">
            <a:alphaModFix/>
          </a:blip>
          <a:srcRect/>
          <a:stretch/>
        </p:blipFill>
        <p:spPr>
          <a:xfrm>
            <a:off x="6876445" y="3490741"/>
            <a:ext cx="2132171" cy="1554416"/>
          </a:xfrm>
          <a:prstGeom prst="rect">
            <a:avLst/>
          </a:prstGeom>
          <a:noFill/>
          <a:ln>
            <a:noFill/>
          </a:ln>
        </p:spPr>
      </p:pic>
      <p:sp>
        <p:nvSpPr>
          <p:cNvPr id="122" name="Google Shape;122;p2"/>
          <p:cNvSpPr/>
          <p:nvPr/>
        </p:nvSpPr>
        <p:spPr>
          <a:xfrm>
            <a:off x="628651" y="826538"/>
            <a:ext cx="8046590" cy="2848058"/>
          </a:xfrm>
          <a:prstGeom prst="horizontalScroll">
            <a:avLst>
              <a:gd name="adj" fmla="val 125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a:solidFill>
                  <a:srgbClr val="7F7F7F"/>
                </a:solidFill>
                <a:latin typeface="Times New Roman"/>
                <a:ea typeface="Times New Roman"/>
                <a:cs typeface="Times New Roman"/>
                <a:sym typeface="Times New Roman"/>
              </a:rPr>
              <a:t>MỤC TIÊU BÀI HỌC</a:t>
            </a:r>
            <a:endParaRPr sz="1050"/>
          </a:p>
          <a:p>
            <a:r>
              <a:rPr lang="en-US" sz="1800">
                <a:solidFill>
                  <a:srgbClr val="7F7F7F"/>
                </a:solidFill>
                <a:latin typeface="Times New Roman"/>
                <a:ea typeface="Times New Roman"/>
                <a:cs typeface="Times New Roman"/>
                <a:sym typeface="Times New Roman"/>
              </a:rPr>
              <a:t>- Giải thích được các khái niệm thời gian, niên đại: thập kỉ, thế kỉ, thiên nhiên kỉ, trước công nguyên, công nguyên, âm lịch, dương lịch và âm dương lịch.</a:t>
            </a:r>
            <a:endParaRPr sz="1800">
              <a:solidFill>
                <a:srgbClr val="7F7F7F"/>
              </a:solidFill>
              <a:latin typeface="Times New Roman"/>
              <a:ea typeface="Times New Roman"/>
              <a:cs typeface="Times New Roman"/>
              <a:sym typeface="Times New Roman"/>
            </a:endParaRPr>
          </a:p>
          <a:p>
            <a:r>
              <a:rPr lang="en-US" sz="1800">
                <a:solidFill>
                  <a:srgbClr val="7F7F7F"/>
                </a:solidFill>
                <a:latin typeface="Times New Roman"/>
                <a:ea typeface="Times New Roman"/>
                <a:cs typeface="Times New Roman"/>
                <a:sym typeface="Times New Roman"/>
              </a:rPr>
              <a:t>- Lý giải vì sao phải xác định thời gian trong lịch sử, và biết cách tính thời gian, niên đại trong lịch sử.</a:t>
            </a:r>
            <a:endParaRPr sz="1800">
              <a:solidFill>
                <a:srgbClr val="7F7F7F"/>
              </a:solidFill>
              <a:latin typeface="Times New Roman"/>
              <a:ea typeface="Times New Roman"/>
              <a:cs typeface="Times New Roman"/>
              <a:sym typeface="Times New Roman"/>
            </a:endParaRPr>
          </a:p>
        </p:txBody>
      </p:sp>
      <p:sp>
        <p:nvSpPr>
          <p:cNvPr id="2" name="Hộp Văn bản 1">
            <a:extLst>
              <a:ext uri="{FF2B5EF4-FFF2-40B4-BE49-F238E27FC236}">
                <a16:creationId xmlns:a16="http://schemas.microsoft.com/office/drawing/2014/main" id="{94F87483-EFB0-7432-D01B-1A8B14DD49C2}"/>
              </a:ext>
            </a:extLst>
          </p:cNvPr>
          <p:cNvSpPr txBox="1"/>
          <p:nvPr/>
        </p:nvSpPr>
        <p:spPr>
          <a:xfrm>
            <a:off x="3109775" y="5045157"/>
            <a:ext cx="3631286" cy="307777"/>
          </a:xfrm>
          <a:prstGeom prst="rect">
            <a:avLst/>
          </a:prstGeom>
          <a:noFill/>
        </p:spPr>
        <p:txBody>
          <a:bodyPr wrap="square" rtlCol="0">
            <a:spAutoFit/>
          </a:bodyPr>
          <a:lstStyle/>
          <a:p>
            <a:r>
              <a:rPr lang="vi-VN" b="1" dirty="0">
                <a:solidFill>
                  <a:schemeClr val="tx1">
                    <a:lumMod val="50000"/>
                  </a:schemeClr>
                </a:solidFill>
              </a:rPr>
              <a:t>Lịch sử địa lý 6 – Chân trời sáng tạo</a:t>
            </a:r>
            <a:endParaRPr lang="en-US" b="1"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par>
                                <p:cTn id="13" presetID="10"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500"/>
                                        <p:tgtEl>
                                          <p:spTgt spid="121"/>
                                        </p:tgtEl>
                                      </p:cBhvr>
                                    </p:animEffect>
                                  </p:childTnLst>
                                </p:cTn>
                              </p:par>
                              <p:par>
                                <p:cTn id="16" presetID="10" presetClass="entr" presetSubtype="0"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fade">
                                      <p:cBhvr>
                                        <p:cTn id="18" dur="500"/>
                                        <p:tgtEl>
                                          <p:spTgt spid="1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1000"/>
                                        <p:tgtEl>
                                          <p:spTgt spid="118"/>
                                        </p:tgtEl>
                                      </p:cBhvr>
                                    </p:animEffect>
                                    <p:anim calcmode="lin" valueType="num">
                                      <p:cBhvr>
                                        <p:cTn id="31" dur="1000" fill="hold"/>
                                        <p:tgtEl>
                                          <p:spTgt spid="118"/>
                                        </p:tgtEl>
                                        <p:attrNameLst>
                                          <p:attrName>ppt_x</p:attrName>
                                        </p:attrNameLst>
                                      </p:cBhvr>
                                      <p:tavLst>
                                        <p:tav tm="0">
                                          <p:val>
                                            <p:strVal val="#ppt_x"/>
                                          </p:val>
                                        </p:tav>
                                        <p:tav tm="100000">
                                          <p:val>
                                            <p:strVal val="#ppt_x"/>
                                          </p:val>
                                        </p:tav>
                                      </p:tavLst>
                                    </p:anim>
                                    <p:anim calcmode="lin" valueType="num">
                                      <p:cBhvr>
                                        <p:cTn id="32"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sp>
        <p:nvSpPr>
          <p:cNvPr id="154" name="Google Shape;154;p4"/>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171450" indent="-38100">
              <a:spcBef>
                <a:spcPts val="0"/>
              </a:spcBef>
              <a:buSzPts val="2800"/>
              <a:buNone/>
            </a:pPr>
            <a:endParaRPr/>
          </a:p>
        </p:txBody>
      </p:sp>
      <p:pic>
        <p:nvPicPr>
          <p:cNvPr id="155" name="Google Shape;155;p4" descr="Hình nền Powerpoint đơn giản đẹp"/>
          <p:cNvPicPr preferRelativeResize="0"/>
          <p:nvPr/>
        </p:nvPicPr>
        <p:blipFill rotWithShape="1">
          <a:blip r:embed="rId3">
            <a:alphaModFix/>
          </a:blip>
          <a:srcRect/>
          <a:stretch/>
        </p:blipFill>
        <p:spPr>
          <a:xfrm>
            <a:off x="33828" y="60097"/>
            <a:ext cx="9143999" cy="5700059"/>
          </a:xfrm>
          <a:prstGeom prst="rect">
            <a:avLst/>
          </a:prstGeom>
          <a:noFill/>
          <a:ln>
            <a:noFill/>
          </a:ln>
        </p:spPr>
      </p:pic>
      <p:sp>
        <p:nvSpPr>
          <p:cNvPr id="156" name="Google Shape;156;p4"/>
          <p:cNvSpPr txBox="1"/>
          <p:nvPr/>
        </p:nvSpPr>
        <p:spPr>
          <a:xfrm>
            <a:off x="2103120" y="17264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pic>
        <p:nvPicPr>
          <p:cNvPr id="157" name="Google Shape;157;p4"/>
          <p:cNvPicPr preferRelativeResize="0"/>
          <p:nvPr/>
        </p:nvPicPr>
        <p:blipFill rotWithShape="1">
          <a:blip r:embed="rId4">
            <a:alphaModFix/>
          </a:blip>
          <a:srcRect/>
          <a:stretch/>
        </p:blipFill>
        <p:spPr>
          <a:xfrm>
            <a:off x="7151098" y="3977463"/>
            <a:ext cx="884192" cy="790237"/>
          </a:xfrm>
          <a:prstGeom prst="rect">
            <a:avLst/>
          </a:prstGeom>
          <a:noFill/>
          <a:ln>
            <a:noFill/>
          </a:ln>
        </p:spPr>
      </p:pic>
      <p:pic>
        <p:nvPicPr>
          <p:cNvPr id="158" name="Google Shape;158;p4"/>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59" name="Google Shape;159;p4"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60" name="Google Shape;160;p4"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pic>
        <p:nvPicPr>
          <p:cNvPr id="161" name="Google Shape;161;p4"/>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62" name="Google Shape;162;p4"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63" name="Google Shape;163;p4"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pic>
        <p:nvPicPr>
          <p:cNvPr id="164" name="Google Shape;164;p4"/>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65" name="Google Shape;165;p4"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66" name="Google Shape;166;p4"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sp>
        <p:nvSpPr>
          <p:cNvPr id="167" name="Google Shape;167;p4"/>
          <p:cNvSpPr txBox="1"/>
          <p:nvPr/>
        </p:nvSpPr>
        <p:spPr>
          <a:xfrm>
            <a:off x="2406629" y="686587"/>
            <a:ext cx="5137171" cy="346218"/>
          </a:xfrm>
          <a:prstGeom prst="rect">
            <a:avLst/>
          </a:prstGeom>
          <a:noFill/>
          <a:ln>
            <a:noFill/>
          </a:ln>
        </p:spPr>
        <p:txBody>
          <a:bodyPr spcFirstLastPara="1" wrap="square" lIns="68569" tIns="34275" rIns="68569" bIns="34275" anchor="t" anchorCtr="0">
            <a:spAutoFit/>
          </a:bodyPr>
          <a:lstStyle/>
          <a:p>
            <a:r>
              <a:rPr lang="en-US" sz="1800" b="1">
                <a:solidFill>
                  <a:srgbClr val="1F2AF7"/>
                </a:solidFill>
              </a:rPr>
              <a:t>HOẠT ĐỘNG HÌNH THÀNH KIẾN THỨC</a:t>
            </a:r>
            <a:endParaRPr sz="1050"/>
          </a:p>
        </p:txBody>
      </p:sp>
      <p:sp>
        <p:nvSpPr>
          <p:cNvPr id="168" name="Google Shape;168;p4"/>
          <p:cNvSpPr/>
          <p:nvPr/>
        </p:nvSpPr>
        <p:spPr>
          <a:xfrm>
            <a:off x="851769" y="1080197"/>
            <a:ext cx="2339824" cy="308131"/>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350" b="1" dirty="0">
                <a:solidFill>
                  <a:srgbClr val="FF0000"/>
                </a:solidFill>
                <a:latin typeface="Times New Roman"/>
                <a:ea typeface="Times New Roman"/>
                <a:cs typeface="Times New Roman"/>
                <a:sym typeface="Times New Roman"/>
              </a:rPr>
              <a:t>I. ÂM LỊCH, DƯƠNG LỊCH </a:t>
            </a:r>
            <a:endParaRPr sz="1200" dirty="0">
              <a:solidFill>
                <a:schemeClr val="dk1"/>
              </a:solidFill>
              <a:latin typeface="Times New Roman"/>
              <a:ea typeface="Times New Roman"/>
              <a:cs typeface="Times New Roman"/>
              <a:sym typeface="Times New Roman"/>
            </a:endParaRPr>
          </a:p>
        </p:txBody>
      </p:sp>
      <p:pic>
        <p:nvPicPr>
          <p:cNvPr id="169" name="Google Shape;169;p4"/>
          <p:cNvPicPr preferRelativeResize="0"/>
          <p:nvPr/>
        </p:nvPicPr>
        <p:blipFill rotWithShape="1">
          <a:blip r:embed="rId8">
            <a:alphaModFix/>
          </a:blip>
          <a:srcRect/>
          <a:stretch/>
        </p:blipFill>
        <p:spPr>
          <a:xfrm>
            <a:off x="677415" y="1388569"/>
            <a:ext cx="4374255" cy="3453075"/>
          </a:xfrm>
          <a:prstGeom prst="rect">
            <a:avLst/>
          </a:prstGeom>
          <a:noFill/>
          <a:ln>
            <a:noFill/>
          </a:ln>
        </p:spPr>
      </p:pic>
      <p:sp>
        <p:nvSpPr>
          <p:cNvPr id="170" name="Google Shape;170;p4"/>
          <p:cNvSpPr/>
          <p:nvPr/>
        </p:nvSpPr>
        <p:spPr>
          <a:xfrm>
            <a:off x="6818808" y="593062"/>
            <a:ext cx="2540854" cy="2724750"/>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r>
              <a:rPr lang="en-US" sz="1800" b="1" i="1">
                <a:solidFill>
                  <a:schemeClr val="dk1"/>
                </a:solidFill>
                <a:latin typeface="Times New Roman"/>
                <a:ea typeface="Times New Roman"/>
                <a:cs typeface="Times New Roman"/>
                <a:sym typeface="Times New Roman"/>
              </a:rPr>
              <a:t>Cách tính âm lịch và dương lịch của người xưa như thế nào?</a:t>
            </a:r>
            <a:endParaRPr sz="1800">
              <a:solidFill>
                <a:schemeClr val="dk1"/>
              </a:solidFill>
              <a:latin typeface="Times New Roman"/>
              <a:ea typeface="Times New Roman"/>
              <a:cs typeface="Times New Roman"/>
              <a:sym typeface="Times New Roman"/>
            </a:endParaRPr>
          </a:p>
        </p:txBody>
      </p:sp>
      <p:sp>
        <p:nvSpPr>
          <p:cNvPr id="171" name="Google Shape;171;p4"/>
          <p:cNvSpPr txBox="1"/>
          <p:nvPr/>
        </p:nvSpPr>
        <p:spPr>
          <a:xfrm>
            <a:off x="2202378" y="3000970"/>
            <a:ext cx="98921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rPr>
              <a:t>Mặt trời </a:t>
            </a:r>
            <a:endParaRPr sz="1050"/>
          </a:p>
        </p:txBody>
      </p:sp>
      <p:sp>
        <p:nvSpPr>
          <p:cNvPr id="172" name="Google Shape;172;p4"/>
          <p:cNvSpPr txBox="1"/>
          <p:nvPr/>
        </p:nvSpPr>
        <p:spPr>
          <a:xfrm>
            <a:off x="3757700" y="3160902"/>
            <a:ext cx="98921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rPr>
              <a:t> </a:t>
            </a:r>
            <a:r>
              <a:rPr lang="en-US" sz="1350">
                <a:solidFill>
                  <a:schemeClr val="lt1"/>
                </a:solidFill>
                <a:latin typeface="Times New Roman"/>
                <a:ea typeface="Times New Roman"/>
                <a:cs typeface="Times New Roman"/>
                <a:sym typeface="Times New Roman"/>
              </a:rPr>
              <a:t>Trái Đất</a:t>
            </a:r>
            <a:endParaRPr sz="1050"/>
          </a:p>
        </p:txBody>
      </p:sp>
      <p:sp>
        <p:nvSpPr>
          <p:cNvPr id="173" name="Google Shape;173;p4"/>
          <p:cNvSpPr txBox="1"/>
          <p:nvPr/>
        </p:nvSpPr>
        <p:spPr>
          <a:xfrm>
            <a:off x="4111221" y="3888940"/>
            <a:ext cx="989215" cy="276969"/>
          </a:xfrm>
          <a:prstGeom prst="rect">
            <a:avLst/>
          </a:prstGeom>
          <a:noFill/>
          <a:ln>
            <a:noFill/>
          </a:ln>
        </p:spPr>
        <p:txBody>
          <a:bodyPr spcFirstLastPara="1" wrap="square" lIns="68569" tIns="34275" rIns="68569" bIns="34275" anchor="t" anchorCtr="0">
            <a:spAutoFit/>
          </a:bodyPr>
          <a:lstStyle/>
          <a:p>
            <a:r>
              <a:rPr lang="en-US" sz="1350">
                <a:solidFill>
                  <a:schemeClr val="lt1"/>
                </a:solidFill>
                <a:latin typeface="Times New Roman"/>
                <a:ea typeface="Times New Roman"/>
                <a:cs typeface="Times New Roman"/>
                <a:sym typeface="Times New Roman"/>
              </a:rPr>
              <a:t>Mặt trăng </a:t>
            </a:r>
            <a:endParaRPr sz="1050"/>
          </a:p>
        </p:txBody>
      </p:sp>
      <p:sp>
        <p:nvSpPr>
          <p:cNvPr id="174" name="Google Shape;174;p4"/>
          <p:cNvSpPr txBox="1"/>
          <p:nvPr/>
        </p:nvSpPr>
        <p:spPr>
          <a:xfrm>
            <a:off x="5217210" y="2356128"/>
            <a:ext cx="3919331" cy="1107965"/>
          </a:xfrm>
          <a:prstGeom prst="rect">
            <a:avLst/>
          </a:prstGeom>
          <a:noFill/>
          <a:ln>
            <a:noFill/>
          </a:ln>
        </p:spPr>
        <p:txBody>
          <a:bodyPr spcFirstLastPara="1" wrap="square" lIns="68569" tIns="34275" rIns="68569" bIns="34275" anchor="t" anchorCtr="0">
            <a:spAutoFit/>
          </a:bodyPr>
          <a:lstStyle/>
          <a:p>
            <a:r>
              <a:rPr lang="en-US" sz="1800" dirty="0">
                <a:solidFill>
                  <a:schemeClr val="dk1"/>
                </a:solidFill>
                <a:latin typeface="Times New Roman"/>
                <a:ea typeface="Times New Roman"/>
                <a:cs typeface="Times New Roman"/>
                <a:sym typeface="Times New Roman"/>
              </a:rPr>
              <a:t>Âm lịch là hệ lịch được tính theo chu kì chuyển động của Mặt Trăng quanh trái đất.</a:t>
            </a:r>
            <a:endParaRPr sz="1800" dirty="0">
              <a:solidFill>
                <a:schemeClr val="dk1"/>
              </a:solidFill>
              <a:latin typeface="Times New Roman"/>
              <a:ea typeface="Times New Roman"/>
              <a:cs typeface="Times New Roman"/>
              <a:sym typeface="Times New Roman"/>
            </a:endParaRPr>
          </a:p>
          <a:p>
            <a:endParaRPr sz="1350" dirty="0">
              <a:solidFill>
                <a:schemeClr val="dk1"/>
              </a:solidFill>
            </a:endParaRPr>
          </a:p>
        </p:txBody>
      </p:sp>
      <p:sp>
        <p:nvSpPr>
          <p:cNvPr id="175" name="Google Shape;175;p4"/>
          <p:cNvSpPr txBox="1"/>
          <p:nvPr/>
        </p:nvSpPr>
        <p:spPr>
          <a:xfrm>
            <a:off x="5233047" y="3274332"/>
            <a:ext cx="3903494" cy="1107965"/>
          </a:xfrm>
          <a:prstGeom prst="rect">
            <a:avLst/>
          </a:prstGeom>
          <a:noFill/>
          <a:ln>
            <a:noFill/>
          </a:ln>
        </p:spPr>
        <p:txBody>
          <a:bodyPr spcFirstLastPara="1" wrap="square" lIns="68569" tIns="34275" rIns="68569" bIns="34275" anchor="t" anchorCtr="0">
            <a:spAutoFit/>
          </a:bodyPr>
          <a:lstStyle/>
          <a:p>
            <a:r>
              <a:rPr lang="en-US" sz="1800" dirty="0">
                <a:solidFill>
                  <a:schemeClr val="dk1"/>
                </a:solidFill>
                <a:latin typeface="Times New Roman"/>
                <a:ea typeface="Times New Roman"/>
                <a:cs typeface="Times New Roman"/>
                <a:sym typeface="Times New Roman"/>
              </a:rPr>
              <a:t>- Dương lịch là hệ lịch được tính theo chu kì chuyển động của trái đất quanh mặt trời.</a:t>
            </a:r>
            <a:endParaRPr sz="1800" dirty="0">
              <a:solidFill>
                <a:schemeClr val="dk1"/>
              </a:solidFill>
              <a:latin typeface="Times New Roman"/>
              <a:ea typeface="Times New Roman"/>
              <a:cs typeface="Times New Roman"/>
              <a:sym typeface="Times New Roman"/>
            </a:endParaRPr>
          </a:p>
          <a:p>
            <a:endParaRPr sz="1350" dirty="0">
              <a:solidFill>
                <a:schemeClr val="dk1"/>
              </a:solidFill>
            </a:endParaRPr>
          </a:p>
        </p:txBody>
      </p:sp>
      <p:cxnSp>
        <p:nvCxnSpPr>
          <p:cNvPr id="176" name="Google Shape;176;p4"/>
          <p:cNvCxnSpPr/>
          <p:nvPr/>
        </p:nvCxnSpPr>
        <p:spPr>
          <a:xfrm flipH="1">
            <a:off x="3757700" y="3464124"/>
            <a:ext cx="1595400" cy="803018"/>
          </a:xfrm>
          <a:prstGeom prst="straightConnector1">
            <a:avLst/>
          </a:prstGeom>
          <a:noFill/>
          <a:ln w="9525" cap="flat" cmpd="sng">
            <a:solidFill>
              <a:schemeClr val="accent1"/>
            </a:solidFill>
            <a:prstDash val="solid"/>
            <a:miter lim="800000"/>
            <a:headEnd type="none" w="sm" len="sm"/>
            <a:tailEnd type="triangle" w="med" len="med"/>
          </a:ln>
        </p:spPr>
      </p:cxnSp>
      <p:cxnSp>
        <p:nvCxnSpPr>
          <p:cNvPr id="177" name="Google Shape;177;p4"/>
          <p:cNvCxnSpPr/>
          <p:nvPr/>
        </p:nvCxnSpPr>
        <p:spPr>
          <a:xfrm flipH="1">
            <a:off x="4746916" y="2571751"/>
            <a:ext cx="606185" cy="223571"/>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5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0"/>
                                        </p:tgtEl>
                                      </p:cBhvr>
                                    </p:animEffect>
                                    <p:set>
                                      <p:cBhvr>
                                        <p:cTn id="15" dur="1" fill="hold">
                                          <p:stCondLst>
                                            <p:cond delay="500"/>
                                          </p:stCondLst>
                                        </p:cTn>
                                        <p:tgtEl>
                                          <p:spTgt spid="17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5" descr="Mặt trăng"/>
          <p:cNvPicPr preferRelativeResize="0">
            <a:picLocks noGrp="1"/>
          </p:cNvPicPr>
          <p:nvPr>
            <p:ph type="body" idx="1"/>
          </p:nvPr>
        </p:nvPicPr>
        <p:blipFill rotWithShape="1">
          <a:blip r:embed="rId3">
            <a:alphaModFix/>
          </a:blip>
          <a:srcRect/>
          <a:stretch/>
        </p:blipFill>
        <p:spPr>
          <a:xfrm>
            <a:off x="5104220" y="1388569"/>
            <a:ext cx="3723084" cy="3263504"/>
          </a:xfrm>
          <a:prstGeom prst="rect">
            <a:avLst/>
          </a:prstGeom>
          <a:noFill/>
          <a:ln>
            <a:noFill/>
          </a:ln>
        </p:spPr>
      </p:pic>
      <p:sp>
        <p:nvSpPr>
          <p:cNvPr id="183" name="Google Shape;183;p5"/>
          <p:cNvSpPr txBox="1"/>
          <p:nvPr/>
        </p:nvSpPr>
        <p:spPr>
          <a:xfrm>
            <a:off x="2103120" y="17264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pic>
        <p:nvPicPr>
          <p:cNvPr id="184" name="Google Shape;184;p5"/>
          <p:cNvPicPr preferRelativeResize="0"/>
          <p:nvPr/>
        </p:nvPicPr>
        <p:blipFill rotWithShape="1">
          <a:blip r:embed="rId4">
            <a:alphaModFix/>
          </a:blip>
          <a:srcRect/>
          <a:stretch/>
        </p:blipFill>
        <p:spPr>
          <a:xfrm>
            <a:off x="7646434" y="295275"/>
            <a:ext cx="884192" cy="790237"/>
          </a:xfrm>
          <a:prstGeom prst="rect">
            <a:avLst/>
          </a:prstGeom>
          <a:noFill/>
          <a:ln>
            <a:noFill/>
          </a:ln>
        </p:spPr>
      </p:pic>
      <p:pic>
        <p:nvPicPr>
          <p:cNvPr id="185" name="Google Shape;185;p5"/>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86" name="Google Shape;186;p5"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87" name="Google Shape;187;p5"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pic>
        <p:nvPicPr>
          <p:cNvPr id="188" name="Google Shape;188;p5"/>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89" name="Google Shape;189;p5"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90" name="Google Shape;190;p5"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pic>
        <p:nvPicPr>
          <p:cNvPr id="191" name="Google Shape;191;p5"/>
          <p:cNvPicPr preferRelativeResize="0"/>
          <p:nvPr/>
        </p:nvPicPr>
        <p:blipFill rotWithShape="1">
          <a:blip r:embed="rId5">
            <a:alphaModFix/>
          </a:blip>
          <a:srcRect/>
          <a:stretch/>
        </p:blipFill>
        <p:spPr>
          <a:xfrm>
            <a:off x="0" y="0"/>
            <a:ext cx="962025" cy="590550"/>
          </a:xfrm>
          <a:prstGeom prst="rect">
            <a:avLst/>
          </a:prstGeom>
          <a:noFill/>
          <a:ln>
            <a:noFill/>
          </a:ln>
        </p:spPr>
      </p:pic>
      <p:pic>
        <p:nvPicPr>
          <p:cNvPr id="192" name="Google Shape;192;p5" descr="Image result for water clock"/>
          <p:cNvPicPr preferRelativeResize="0"/>
          <p:nvPr/>
        </p:nvPicPr>
        <p:blipFill rotWithShape="1">
          <a:blip r:embed="rId6">
            <a:alphaModFix/>
          </a:blip>
          <a:srcRect/>
          <a:stretch/>
        </p:blipFill>
        <p:spPr>
          <a:xfrm>
            <a:off x="0" y="0"/>
            <a:ext cx="457200" cy="333375"/>
          </a:xfrm>
          <a:prstGeom prst="rect">
            <a:avLst/>
          </a:prstGeom>
          <a:noFill/>
          <a:ln>
            <a:noFill/>
          </a:ln>
        </p:spPr>
      </p:pic>
      <p:pic>
        <p:nvPicPr>
          <p:cNvPr id="193" name="Google Shape;193;p5" descr="Image result for đồng hồ cát"/>
          <p:cNvPicPr preferRelativeResize="0"/>
          <p:nvPr/>
        </p:nvPicPr>
        <p:blipFill rotWithShape="1">
          <a:blip r:embed="rId7">
            <a:alphaModFix/>
          </a:blip>
          <a:srcRect/>
          <a:stretch/>
        </p:blipFill>
        <p:spPr>
          <a:xfrm>
            <a:off x="0" y="0"/>
            <a:ext cx="504825" cy="285750"/>
          </a:xfrm>
          <a:prstGeom prst="rect">
            <a:avLst/>
          </a:prstGeom>
          <a:noFill/>
          <a:ln>
            <a:noFill/>
          </a:ln>
        </p:spPr>
      </p:pic>
      <p:sp>
        <p:nvSpPr>
          <p:cNvPr id="194" name="Google Shape;194;p5"/>
          <p:cNvSpPr/>
          <p:nvPr/>
        </p:nvSpPr>
        <p:spPr>
          <a:xfrm>
            <a:off x="962025" y="710874"/>
            <a:ext cx="2339824" cy="308131"/>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350" b="1">
                <a:solidFill>
                  <a:srgbClr val="FF0000"/>
                </a:solidFill>
                <a:latin typeface="Times New Roman"/>
                <a:ea typeface="Times New Roman"/>
                <a:cs typeface="Times New Roman"/>
                <a:sym typeface="Times New Roman"/>
              </a:rPr>
              <a:t>I. ÂM LỊCH, DƯƠNG LỊCH </a:t>
            </a:r>
            <a:endParaRPr sz="1200">
              <a:solidFill>
                <a:schemeClr val="dk1"/>
              </a:solidFill>
              <a:latin typeface="Times New Roman"/>
              <a:ea typeface="Times New Roman"/>
              <a:cs typeface="Times New Roman"/>
              <a:sym typeface="Times New Roman"/>
            </a:endParaRPr>
          </a:p>
        </p:txBody>
      </p:sp>
      <p:pic>
        <p:nvPicPr>
          <p:cNvPr id="195" name="Google Shape;195;p5"/>
          <p:cNvPicPr preferRelativeResize="0"/>
          <p:nvPr/>
        </p:nvPicPr>
        <p:blipFill rotWithShape="1">
          <a:blip r:embed="rId8">
            <a:alphaModFix/>
          </a:blip>
          <a:srcRect/>
          <a:stretch/>
        </p:blipFill>
        <p:spPr>
          <a:xfrm>
            <a:off x="677415" y="1388569"/>
            <a:ext cx="4374255" cy="3453075"/>
          </a:xfrm>
          <a:prstGeom prst="rect">
            <a:avLst/>
          </a:prstGeom>
          <a:noFill/>
          <a:ln>
            <a:noFill/>
          </a:ln>
        </p:spPr>
      </p:pic>
      <p:sp>
        <p:nvSpPr>
          <p:cNvPr id="196" name="Google Shape;196;p5"/>
          <p:cNvSpPr/>
          <p:nvPr/>
        </p:nvSpPr>
        <p:spPr>
          <a:xfrm>
            <a:off x="5339136" y="1723576"/>
            <a:ext cx="3540719" cy="2303864"/>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500" b="1" i="1">
                <a:solidFill>
                  <a:schemeClr val="dk1"/>
                </a:solidFill>
                <a:latin typeface="Times New Roman"/>
                <a:ea typeface="Times New Roman"/>
                <a:cs typeface="Times New Roman"/>
                <a:sym typeface="Times New Roman"/>
              </a:rPr>
              <a:t>Câu đồng dao </a:t>
            </a:r>
            <a:endParaRPr sz="1500">
              <a:solidFill>
                <a:schemeClr val="dk1"/>
              </a:solidFill>
            </a:endParaRPr>
          </a:p>
          <a:p>
            <a:pPr algn="just">
              <a:spcBef>
                <a:spcPts val="600"/>
              </a:spcBef>
            </a:pPr>
            <a:r>
              <a:rPr lang="en-US" sz="1500" b="1" i="1">
                <a:solidFill>
                  <a:schemeClr val="dk1"/>
                </a:solidFill>
                <a:latin typeface="Times New Roman"/>
                <a:ea typeface="Times New Roman"/>
                <a:cs typeface="Times New Roman"/>
                <a:sym typeface="Times New Roman"/>
              </a:rPr>
              <a:t>“...Mười rằm trăng náu</a:t>
            </a:r>
            <a:endParaRPr sz="1500">
              <a:solidFill>
                <a:schemeClr val="dk1"/>
              </a:solidFill>
            </a:endParaRPr>
          </a:p>
          <a:p>
            <a:pPr algn="just">
              <a:spcBef>
                <a:spcPts val="600"/>
              </a:spcBef>
            </a:pPr>
            <a:r>
              <a:rPr lang="en-US" sz="1500" b="1" i="1">
                <a:solidFill>
                  <a:schemeClr val="dk1"/>
                </a:solidFill>
                <a:latin typeface="Times New Roman"/>
                <a:ea typeface="Times New Roman"/>
                <a:cs typeface="Times New Roman"/>
                <a:sym typeface="Times New Roman"/>
              </a:rPr>
              <a:t>Mười sáu trăn treo” </a:t>
            </a:r>
            <a:endParaRPr sz="1500">
              <a:solidFill>
                <a:schemeClr val="dk1"/>
              </a:solidFill>
            </a:endParaRPr>
          </a:p>
          <a:p>
            <a:pPr algn="just">
              <a:spcBef>
                <a:spcPts val="600"/>
              </a:spcBef>
            </a:pPr>
            <a:r>
              <a:rPr lang="en-US" sz="1500" b="1">
                <a:solidFill>
                  <a:schemeClr val="dk1"/>
                </a:solidFill>
                <a:latin typeface="Times New Roman"/>
                <a:ea typeface="Times New Roman"/>
                <a:cs typeface="Times New Roman"/>
                <a:sym typeface="Times New Roman"/>
              </a:rPr>
              <a:t>Thể hiện cách tính thời gian của người xưa theo âm lịch hay dương lịch?</a:t>
            </a:r>
            <a:endParaRPr sz="1500">
              <a:solidFill>
                <a:schemeClr val="dk1"/>
              </a:solidFill>
            </a:endParaRPr>
          </a:p>
        </p:txBody>
      </p:sp>
      <p:sp>
        <p:nvSpPr>
          <p:cNvPr id="197" name="Google Shape;197;p5"/>
          <p:cNvSpPr txBox="1"/>
          <p:nvPr/>
        </p:nvSpPr>
        <p:spPr>
          <a:xfrm>
            <a:off x="2202378" y="3000970"/>
            <a:ext cx="98921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rPr>
              <a:t>Mặt trời </a:t>
            </a:r>
            <a:endParaRPr sz="1050"/>
          </a:p>
        </p:txBody>
      </p:sp>
      <p:sp>
        <p:nvSpPr>
          <p:cNvPr id="198" name="Google Shape;198;p5"/>
          <p:cNvSpPr txBox="1"/>
          <p:nvPr/>
        </p:nvSpPr>
        <p:spPr>
          <a:xfrm>
            <a:off x="3757700" y="3160902"/>
            <a:ext cx="98921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rPr>
              <a:t> </a:t>
            </a:r>
            <a:r>
              <a:rPr lang="en-US" sz="1350">
                <a:solidFill>
                  <a:schemeClr val="lt1"/>
                </a:solidFill>
                <a:latin typeface="Times New Roman"/>
                <a:ea typeface="Times New Roman"/>
                <a:cs typeface="Times New Roman"/>
                <a:sym typeface="Times New Roman"/>
              </a:rPr>
              <a:t>Trái Đất</a:t>
            </a:r>
            <a:endParaRPr sz="1050"/>
          </a:p>
        </p:txBody>
      </p:sp>
      <p:sp>
        <p:nvSpPr>
          <p:cNvPr id="199" name="Google Shape;199;p5"/>
          <p:cNvSpPr txBox="1"/>
          <p:nvPr/>
        </p:nvSpPr>
        <p:spPr>
          <a:xfrm>
            <a:off x="4111221" y="3888940"/>
            <a:ext cx="989215" cy="276969"/>
          </a:xfrm>
          <a:prstGeom prst="rect">
            <a:avLst/>
          </a:prstGeom>
          <a:noFill/>
          <a:ln>
            <a:noFill/>
          </a:ln>
        </p:spPr>
        <p:txBody>
          <a:bodyPr spcFirstLastPara="1" wrap="square" lIns="68569" tIns="34275" rIns="68569" bIns="34275" anchor="t" anchorCtr="0">
            <a:spAutoFit/>
          </a:bodyPr>
          <a:lstStyle/>
          <a:p>
            <a:r>
              <a:rPr lang="en-US" sz="1350">
                <a:solidFill>
                  <a:schemeClr val="lt1"/>
                </a:solidFill>
                <a:latin typeface="Times New Roman"/>
                <a:ea typeface="Times New Roman"/>
                <a:cs typeface="Times New Roman"/>
                <a:sym typeface="Times New Roman"/>
              </a:rPr>
              <a:t>Mặt trăng </a:t>
            </a:r>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6"/>
                                        </p:tgtEl>
                                      </p:cBhvr>
                                    </p:animEffect>
                                    <p:set>
                                      <p:cBhvr>
                                        <p:cTn id="15" dur="1" fill="hold">
                                          <p:stCondLst>
                                            <p:cond delay="500"/>
                                          </p:stCondLst>
                                        </p:cTn>
                                        <p:tgtEl>
                                          <p:spTgt spid="19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2"/>
                                        </p:tgtEl>
                                        <p:attrNameLst>
                                          <p:attrName>style.visibility</p:attrName>
                                        </p:attrNameLst>
                                      </p:cBhvr>
                                      <p:to>
                                        <p:strVal val="visible"/>
                                      </p:to>
                                    </p:set>
                                    <p:animEffect transition="in" filter="fade">
                                      <p:cBhvr>
                                        <p:cTn id="20" dur="1"/>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1"/>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sp>
        <p:nvSpPr>
          <p:cNvPr id="286" name="Google Shape;286;p11"/>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171450" indent="-38100">
              <a:spcBef>
                <a:spcPts val="0"/>
              </a:spcBef>
              <a:buSzPts val="2800"/>
              <a:buNone/>
            </a:pPr>
            <a:endParaRPr/>
          </a:p>
        </p:txBody>
      </p:sp>
      <p:pic>
        <p:nvPicPr>
          <p:cNvPr id="287" name="Google Shape;287;p11" descr="Hình nền Powerpoint đơn giản đẹp"/>
          <p:cNvPicPr preferRelativeResize="0"/>
          <p:nvPr/>
        </p:nvPicPr>
        <p:blipFill rotWithShape="1">
          <a:blip r:embed="rId3">
            <a:alphaModFix/>
          </a:blip>
          <a:srcRect/>
          <a:stretch/>
        </p:blipFill>
        <p:spPr>
          <a:xfrm>
            <a:off x="1" y="1"/>
            <a:ext cx="9143999" cy="5700059"/>
          </a:xfrm>
          <a:prstGeom prst="rect">
            <a:avLst/>
          </a:prstGeom>
          <a:noFill/>
          <a:ln>
            <a:noFill/>
          </a:ln>
        </p:spPr>
      </p:pic>
      <p:sp>
        <p:nvSpPr>
          <p:cNvPr id="288" name="Google Shape;288;p11"/>
          <p:cNvSpPr/>
          <p:nvPr/>
        </p:nvSpPr>
        <p:spPr>
          <a:xfrm>
            <a:off x="0" y="1225720"/>
            <a:ext cx="2178844" cy="2678906"/>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800">
                <a:solidFill>
                  <a:srgbClr val="1F2AF7"/>
                </a:solidFill>
                <a:latin typeface="Times New Roman"/>
                <a:ea typeface="Times New Roman"/>
                <a:cs typeface="Times New Roman"/>
                <a:sym typeface="Times New Roman"/>
              </a:rPr>
              <a:t>Người xưa sáng tạo ra lịch dựa trên cơ sở quan sát và tính toán quy luật di chuyển của Mặt Trăng, Mặt Trời nhìn từ Trái Đất </a:t>
            </a:r>
            <a:endParaRPr sz="1050"/>
          </a:p>
        </p:txBody>
      </p:sp>
      <p:sp>
        <p:nvSpPr>
          <p:cNvPr id="289" name="Google Shape;289;p11"/>
          <p:cNvSpPr/>
          <p:nvPr/>
        </p:nvSpPr>
        <p:spPr>
          <a:xfrm>
            <a:off x="1878807" y="1146528"/>
            <a:ext cx="2521744" cy="3407003"/>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350">
                <a:solidFill>
                  <a:schemeClr val="lt1"/>
                </a:solidFill>
              </a:rPr>
              <a:t>- </a:t>
            </a:r>
            <a:r>
              <a:rPr lang="en-US" sz="1800">
                <a:solidFill>
                  <a:srgbClr val="FF0000"/>
                </a:solidFill>
                <a:latin typeface="Times New Roman"/>
                <a:ea typeface="Times New Roman"/>
                <a:cs typeface="Times New Roman"/>
                <a:sym typeface="Times New Roman"/>
              </a:rPr>
              <a:t>Âm lịch </a:t>
            </a:r>
            <a:r>
              <a:rPr lang="en-US" sz="1800">
                <a:solidFill>
                  <a:schemeClr val="dk1"/>
                </a:solidFill>
                <a:latin typeface="Times New Roman"/>
                <a:ea typeface="Times New Roman"/>
                <a:cs typeface="Times New Roman"/>
                <a:sym typeface="Times New Roman"/>
              </a:rPr>
              <a:t>là cách tính thời gian theo chu kì Mặt Trăng quay xung quanh Trái Đất. Thời gian Mặt Trăng chuyển động hết một vòng quanh Trái Đất là một tháng. </a:t>
            </a:r>
            <a:endParaRPr sz="1050"/>
          </a:p>
        </p:txBody>
      </p:sp>
      <p:sp>
        <p:nvSpPr>
          <p:cNvPr id="290" name="Google Shape;290;p11"/>
          <p:cNvSpPr/>
          <p:nvPr/>
        </p:nvSpPr>
        <p:spPr>
          <a:xfrm>
            <a:off x="4057650" y="1186123"/>
            <a:ext cx="2521744" cy="3407003"/>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350">
                <a:solidFill>
                  <a:schemeClr val="lt1"/>
                </a:solidFill>
              </a:rPr>
              <a:t>- </a:t>
            </a:r>
            <a:r>
              <a:rPr lang="en-US" sz="1800">
                <a:solidFill>
                  <a:srgbClr val="FF0000"/>
                </a:solidFill>
                <a:latin typeface="Times New Roman"/>
                <a:ea typeface="Times New Roman"/>
                <a:cs typeface="Times New Roman"/>
                <a:sym typeface="Times New Roman"/>
              </a:rPr>
              <a:t>Dương lịch </a:t>
            </a:r>
            <a:r>
              <a:rPr lang="en-US" sz="1800">
                <a:solidFill>
                  <a:schemeClr val="dk1"/>
                </a:solidFill>
                <a:latin typeface="Times New Roman"/>
                <a:ea typeface="Times New Roman"/>
                <a:cs typeface="Times New Roman"/>
                <a:sym typeface="Times New Roman"/>
              </a:rPr>
              <a:t>là cách tính thời gian theo chu kì Trái Đất quay xung quanh Mặt Trời. Thời gian Trái Đất chuyển động hết một vòng quanh Mặt Trời là một năm. </a:t>
            </a:r>
            <a:endParaRPr sz="1050"/>
          </a:p>
          <a:p>
            <a:pPr algn="just"/>
            <a:endParaRPr sz="1800">
              <a:solidFill>
                <a:schemeClr val="dk1"/>
              </a:solidFill>
              <a:latin typeface="Times New Roman"/>
              <a:ea typeface="Times New Roman"/>
              <a:cs typeface="Times New Roman"/>
              <a:sym typeface="Times New Roman"/>
            </a:endParaRPr>
          </a:p>
        </p:txBody>
      </p:sp>
      <p:sp>
        <p:nvSpPr>
          <p:cNvPr id="291" name="Google Shape;291;p11"/>
          <p:cNvSpPr/>
          <p:nvPr/>
        </p:nvSpPr>
        <p:spPr>
          <a:xfrm>
            <a:off x="6329364" y="1205921"/>
            <a:ext cx="2521744" cy="3407003"/>
          </a:xfrm>
          <a:prstGeom prst="verticalScroll">
            <a:avLst>
              <a:gd name="adj" fmla="val 12500"/>
            </a:avLst>
          </a:prstGeom>
          <a:solidFill>
            <a:srgbClr val="EDEDED"/>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800">
                <a:solidFill>
                  <a:schemeClr val="dk1"/>
                </a:solidFill>
                <a:latin typeface="Times New Roman"/>
                <a:ea typeface="Times New Roman"/>
                <a:cs typeface="Times New Roman"/>
                <a:sym typeface="Times New Roman"/>
              </a:rPr>
              <a:t>Thế giới cần có lịch chung: đó là </a:t>
            </a:r>
            <a:r>
              <a:rPr lang="en-US" sz="1800">
                <a:solidFill>
                  <a:srgbClr val="FF0000"/>
                </a:solidFill>
                <a:latin typeface="Times New Roman"/>
                <a:ea typeface="Times New Roman"/>
                <a:cs typeface="Times New Roman"/>
                <a:sym typeface="Times New Roman"/>
              </a:rPr>
              <a:t>Công lịch</a:t>
            </a:r>
            <a:r>
              <a:rPr lang="en-US" sz="1800">
                <a:solidFill>
                  <a:schemeClr val="dk1"/>
                </a:solidFill>
                <a:latin typeface="Times New Roman"/>
                <a:ea typeface="Times New Roman"/>
                <a:cs typeface="Times New Roman"/>
                <a:sym typeface="Times New Roman"/>
              </a:rPr>
              <a:t>.</a:t>
            </a:r>
            <a:endParaRPr sz="1050"/>
          </a:p>
          <a:p>
            <a:pPr algn="just"/>
            <a:r>
              <a:rPr lang="en-US" sz="1800">
                <a:solidFill>
                  <a:schemeClr val="dk1"/>
                </a:solidFill>
                <a:latin typeface="Times New Roman"/>
                <a:ea typeface="Times New Roman"/>
                <a:cs typeface="Times New Roman"/>
                <a:sym typeface="Times New Roman"/>
              </a:rPr>
              <a:t>-  Công lịch lấy năm Chúa Giê-xu ra đời làm năm đầu tiên của Công nguyên. Trước năm đó là trước Công nguyên (TCN) </a:t>
            </a:r>
            <a:endParaRPr sz="1050"/>
          </a:p>
        </p:txBody>
      </p:sp>
      <p:sp>
        <p:nvSpPr>
          <p:cNvPr id="292" name="Google Shape;292;p11"/>
          <p:cNvSpPr txBox="1"/>
          <p:nvPr/>
        </p:nvSpPr>
        <p:spPr>
          <a:xfrm>
            <a:off x="2178844" y="7211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pic>
        <p:nvPicPr>
          <p:cNvPr id="294" name="Google Shape;294;p11" descr="Hình ảnh Thảo Luận Làm Việc Cùng Nhau đối Tác đồng Nghiệp, Làm, Nhóm Làm  Việc, Công Việc miễn phí tải tập tin PNG PSDComment và Vector"/>
          <p:cNvPicPr preferRelativeResize="0"/>
          <p:nvPr/>
        </p:nvPicPr>
        <p:blipFill rotWithShape="1">
          <a:blip r:embed="rId4">
            <a:alphaModFix/>
          </a:blip>
          <a:srcRect/>
          <a:stretch/>
        </p:blipFill>
        <p:spPr>
          <a:xfrm>
            <a:off x="7482007" y="20933"/>
            <a:ext cx="1360170" cy="925830"/>
          </a:xfrm>
          <a:prstGeom prst="rect">
            <a:avLst/>
          </a:prstGeom>
          <a:noFill/>
          <a:ln>
            <a:noFill/>
          </a:ln>
        </p:spPr>
      </p:pic>
      <p:pic>
        <p:nvPicPr>
          <p:cNvPr id="295" name="Google Shape;295;p11"/>
          <p:cNvPicPr preferRelativeResize="0"/>
          <p:nvPr/>
        </p:nvPicPr>
        <p:blipFill rotWithShape="1">
          <a:blip r:embed="rId5">
            <a:alphaModFix/>
          </a:blip>
          <a:srcRect/>
          <a:stretch/>
        </p:blipFill>
        <p:spPr>
          <a:xfrm>
            <a:off x="194968" y="4005828"/>
            <a:ext cx="1590967" cy="1479999"/>
          </a:xfrm>
          <a:prstGeom prst="rect">
            <a:avLst/>
          </a:prstGeom>
          <a:noFill/>
          <a:ln>
            <a:noFill/>
          </a:ln>
        </p:spPr>
      </p:pic>
      <p:sp>
        <p:nvSpPr>
          <p:cNvPr id="296" name="Google Shape;296;p11"/>
          <p:cNvSpPr/>
          <p:nvPr/>
        </p:nvSpPr>
        <p:spPr>
          <a:xfrm>
            <a:off x="446326" y="1103388"/>
            <a:ext cx="8008466" cy="3088804"/>
          </a:xfrm>
          <a:prstGeom prst="horizontalScroll">
            <a:avLst>
              <a:gd name="adj" fmla="val 1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800" b="1">
                <a:solidFill>
                  <a:srgbClr val="1F2AF7"/>
                </a:solidFill>
                <a:latin typeface="Times New Roman"/>
                <a:ea typeface="Times New Roman"/>
                <a:cs typeface="Times New Roman"/>
                <a:sym typeface="Times New Roman"/>
              </a:rPr>
              <a:t>Dương lịch: </a:t>
            </a:r>
            <a:r>
              <a:rPr lang="en-US" sz="1800">
                <a:solidFill>
                  <a:srgbClr val="1F2AF7"/>
                </a:solidFill>
                <a:latin typeface="Times New Roman"/>
                <a:ea typeface="Times New Roman"/>
                <a:cs typeface="Times New Roman"/>
                <a:sym typeface="Times New Roman"/>
              </a:rPr>
              <a:t>Một năm dương lịch có 365 ngày, chia thành 12 tháng tháng đủ (31 ngày) và tháng thiếu (30 ngày). Tháng 2 chỉ có 28 ngày. Cứ 4 năm lại có 1 năm nhuận, có 366 ngày. Tháng 2 của năm nhuận có 29 ngày, ngày thứ 29 ấy gọi là “ngày nhuận”.</a:t>
            </a:r>
            <a:endParaRPr sz="1800">
              <a:solidFill>
                <a:srgbClr val="1F2AF7"/>
              </a:solidFill>
              <a:latin typeface="Times New Roman"/>
              <a:ea typeface="Times New Roman"/>
              <a:cs typeface="Times New Roman"/>
              <a:sym typeface="Times New Roman"/>
            </a:endParaRPr>
          </a:p>
          <a:p>
            <a:pPr algn="just">
              <a:spcBef>
                <a:spcPts val="900"/>
              </a:spcBef>
            </a:pPr>
            <a:r>
              <a:rPr lang="en-US" sz="1800" b="1">
                <a:solidFill>
                  <a:srgbClr val="1F2AF7"/>
                </a:solidFill>
                <a:latin typeface="Times New Roman"/>
                <a:ea typeface="Times New Roman"/>
                <a:cs typeface="Times New Roman"/>
                <a:sym typeface="Times New Roman"/>
              </a:rPr>
              <a:t>- Âm lịch: </a:t>
            </a:r>
            <a:r>
              <a:rPr lang="en-US" sz="1800">
                <a:solidFill>
                  <a:srgbClr val="1F2AF7"/>
                </a:solidFill>
                <a:latin typeface="Times New Roman"/>
                <a:ea typeface="Times New Roman"/>
                <a:cs typeface="Times New Roman"/>
                <a:sym typeface="Times New Roman"/>
              </a:rPr>
              <a:t>Một năm có 360 ngày ngày, chia làm 12 tháng, tháng đủ là 30 ngày, tháng thiếu là 29 ngày.</a:t>
            </a:r>
            <a:endParaRPr sz="1050"/>
          </a:p>
        </p:txBody>
      </p:sp>
    </p:spTree>
    <p:extLst>
      <p:ext uri="{BB962C8B-B14F-4D97-AF65-F5344CB8AC3E}">
        <p14:creationId xmlns:p14="http://schemas.microsoft.com/office/powerpoint/2010/main" val="10671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
                                        </p:tgtEl>
                                        <p:attrNameLst>
                                          <p:attrName>style.visibility</p:attrName>
                                        </p:attrNameLst>
                                      </p:cBhvr>
                                      <p:to>
                                        <p:strVal val="visible"/>
                                      </p:to>
                                    </p:set>
                                    <p:animEffect transition="in" filter="fade">
                                      <p:cBhvr>
                                        <p:cTn id="12" dur="500"/>
                                        <p:tgtEl>
                                          <p:spTgt spid="2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
                                        </p:tgtEl>
                                        <p:attrNameLst>
                                          <p:attrName>style.visibility</p:attrName>
                                        </p:attrNameLst>
                                      </p:cBhvr>
                                      <p:to>
                                        <p:strVal val="visible"/>
                                      </p:to>
                                    </p:set>
                                    <p:animEffect transition="in" filter="fade">
                                      <p:cBhvr>
                                        <p:cTn id="17" dur="500"/>
                                        <p:tgtEl>
                                          <p:spTgt spid="2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500"/>
                                        <p:tgtEl>
                                          <p:spTgt spid="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fade">
                                      <p:cBhvr>
                                        <p:cTn id="27" dur="500"/>
                                        <p:tgtEl>
                                          <p:spTgt spid="2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89"/>
                                        </p:tgtEl>
                                      </p:cBhvr>
                                    </p:animEffect>
                                    <p:set>
                                      <p:cBhvr>
                                        <p:cTn id="32" dur="1" fill="hold">
                                          <p:stCondLst>
                                            <p:cond delay="500"/>
                                          </p:stCondLst>
                                        </p:cTn>
                                        <p:tgtEl>
                                          <p:spTgt spid="28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88"/>
                                        </p:tgtEl>
                                      </p:cBhvr>
                                    </p:animEffect>
                                    <p:set>
                                      <p:cBhvr>
                                        <p:cTn id="35" dur="1" fill="hold">
                                          <p:stCondLst>
                                            <p:cond delay="500"/>
                                          </p:stCondLst>
                                        </p:cTn>
                                        <p:tgtEl>
                                          <p:spTgt spid="28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90"/>
                                        </p:tgtEl>
                                      </p:cBhvr>
                                    </p:animEffect>
                                    <p:set>
                                      <p:cBhvr>
                                        <p:cTn id="38" dur="1" fill="hold">
                                          <p:stCondLst>
                                            <p:cond delay="500"/>
                                          </p:stCondLst>
                                        </p:cTn>
                                        <p:tgtEl>
                                          <p:spTgt spid="29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1"/>
                                        </p:tgtEl>
                                      </p:cBhvr>
                                    </p:animEffect>
                                    <p:set>
                                      <p:cBhvr>
                                        <p:cTn id="41" dur="1" fill="hold">
                                          <p:stCondLst>
                                            <p:cond delay="500"/>
                                          </p:stCondLst>
                                        </p:cTn>
                                        <p:tgtEl>
                                          <p:spTgt spid="2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6"/>
                                        </p:tgtEl>
                                        <p:attrNameLst>
                                          <p:attrName>style.visibility</p:attrName>
                                        </p:attrNameLst>
                                      </p:cBhvr>
                                      <p:to>
                                        <p:strVal val="visible"/>
                                      </p:to>
                                    </p:set>
                                    <p:anim calcmode="lin" valueType="num">
                                      <p:cBhvr additive="base">
                                        <p:cTn id="46" dur="5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2C2C95A-5F53-4A11-E57D-303D15773949}"/>
              </a:ext>
            </a:extLst>
          </p:cNvPr>
          <p:cNvSpPr txBox="1"/>
          <p:nvPr/>
        </p:nvSpPr>
        <p:spPr>
          <a:xfrm>
            <a:off x="620485" y="2388179"/>
            <a:ext cx="8523515" cy="954107"/>
          </a:xfrm>
          <a:prstGeom prst="rect">
            <a:avLst/>
          </a:prstGeom>
          <a:noFill/>
        </p:spPr>
        <p:txBody>
          <a:bodyPr wrap="square">
            <a:spAutoFit/>
          </a:bodyPr>
          <a:lstStyle/>
          <a:p>
            <a:r>
              <a:rPr lang="vi-VN" sz="2800" dirty="0">
                <a:solidFill>
                  <a:schemeClr val="dk1"/>
                </a:solidFill>
                <a:latin typeface="Times New Roman"/>
                <a:ea typeface="Times New Roman"/>
                <a:cs typeface="Times New Roman"/>
                <a:sym typeface="Times New Roman"/>
              </a:rPr>
              <a:t>-Âm lịch là cách tính thời gian theo chu kì Mặt Trăng quay xung quanh Trái Đất.</a:t>
            </a:r>
          </a:p>
        </p:txBody>
      </p:sp>
      <p:sp>
        <p:nvSpPr>
          <p:cNvPr id="7" name="Hộp Văn bản 6">
            <a:extLst>
              <a:ext uri="{FF2B5EF4-FFF2-40B4-BE49-F238E27FC236}">
                <a16:creationId xmlns:a16="http://schemas.microsoft.com/office/drawing/2014/main" id="{61D7E019-4587-4371-8C27-C717F9FD6140}"/>
              </a:ext>
            </a:extLst>
          </p:cNvPr>
          <p:cNvSpPr txBox="1"/>
          <p:nvPr/>
        </p:nvSpPr>
        <p:spPr>
          <a:xfrm>
            <a:off x="530677" y="3429700"/>
            <a:ext cx="8523515" cy="954107"/>
          </a:xfrm>
          <a:prstGeom prst="rect">
            <a:avLst/>
          </a:prstGeom>
          <a:noFill/>
        </p:spPr>
        <p:txBody>
          <a:bodyPr wrap="square">
            <a:spAutoFit/>
          </a:bodyPr>
          <a:lstStyle/>
          <a:p>
            <a:r>
              <a:rPr lang="vi-VN" sz="2800" dirty="0">
                <a:solidFill>
                  <a:schemeClr val="dk1"/>
                </a:solidFill>
                <a:latin typeface="Times New Roman"/>
                <a:ea typeface="Times New Roman"/>
                <a:cs typeface="Times New Roman"/>
                <a:sym typeface="Times New Roman"/>
              </a:rPr>
              <a:t>- Dương lịch là cách tính thời gian theo chu kì Trái Đất  quay xung quanh Mặt Trời.</a:t>
            </a:r>
          </a:p>
        </p:txBody>
      </p:sp>
      <p:sp>
        <p:nvSpPr>
          <p:cNvPr id="8" name="Google Shape;168;p4">
            <a:extLst>
              <a:ext uri="{FF2B5EF4-FFF2-40B4-BE49-F238E27FC236}">
                <a16:creationId xmlns:a16="http://schemas.microsoft.com/office/drawing/2014/main" id="{15D8EA69-3A49-8411-CF7C-D19FF074D208}"/>
              </a:ext>
            </a:extLst>
          </p:cNvPr>
          <p:cNvSpPr/>
          <p:nvPr/>
        </p:nvSpPr>
        <p:spPr>
          <a:xfrm>
            <a:off x="310241" y="101949"/>
            <a:ext cx="7124738" cy="706317"/>
          </a:xfrm>
          <a:prstGeom prst="rect">
            <a:avLst/>
          </a:prstGeom>
          <a:noFill/>
          <a:ln>
            <a:noFill/>
          </a:ln>
        </p:spPr>
        <p:txBody>
          <a:bodyPr spcFirstLastPara="1" wrap="square" lIns="68569" tIns="34275" rIns="68569" bIns="34275" anchor="t" anchorCtr="0">
            <a:spAutoFit/>
          </a:bodyPr>
          <a:lstStyle/>
          <a:p>
            <a:pPr algn="just">
              <a:lnSpc>
                <a:spcPct val="115000"/>
              </a:lnSpc>
            </a:pPr>
            <a:r>
              <a:rPr lang="en-US" sz="3600" b="1" dirty="0">
                <a:solidFill>
                  <a:srgbClr val="FF0000"/>
                </a:solidFill>
                <a:latin typeface="Times New Roman"/>
                <a:ea typeface="Times New Roman"/>
                <a:cs typeface="Times New Roman"/>
                <a:sym typeface="Times New Roman"/>
              </a:rPr>
              <a:t>I. ÂM LỊCH, DƯƠNG LỊCH </a:t>
            </a:r>
            <a:endParaRPr sz="3600" dirty="0">
              <a:solidFill>
                <a:schemeClr val="dk1"/>
              </a:solidFill>
              <a:latin typeface="Times New Roman"/>
              <a:ea typeface="Times New Roman"/>
              <a:cs typeface="Times New Roman"/>
              <a:sym typeface="Times New Roman"/>
            </a:endParaRPr>
          </a:p>
        </p:txBody>
      </p:sp>
      <p:sp>
        <p:nvSpPr>
          <p:cNvPr id="3" name="Hộp Văn bản 2">
            <a:extLst>
              <a:ext uri="{FF2B5EF4-FFF2-40B4-BE49-F238E27FC236}">
                <a16:creationId xmlns:a16="http://schemas.microsoft.com/office/drawing/2014/main" id="{1E4D6024-2E44-8C23-0892-1922F1A35C10}"/>
              </a:ext>
            </a:extLst>
          </p:cNvPr>
          <p:cNvSpPr txBox="1"/>
          <p:nvPr/>
        </p:nvSpPr>
        <p:spPr>
          <a:xfrm>
            <a:off x="587829" y="969012"/>
            <a:ext cx="7739742" cy="1452642"/>
          </a:xfrm>
          <a:prstGeom prst="rect">
            <a:avLst/>
          </a:prstGeom>
          <a:noFill/>
        </p:spPr>
        <p:txBody>
          <a:bodyPr wrap="square">
            <a:spAutoFit/>
          </a:bodyPr>
          <a:lstStyle/>
          <a:p>
            <a:pPr marL="0" marR="0" algn="just">
              <a:lnSpc>
                <a:spcPct val="107000"/>
              </a:lnSpc>
              <a:spcBef>
                <a:spcPts val="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Dựa vào quan sát và tính toán, người xưa đã phát hiện quy luật di chuyển của Mặt Trăng, Mặt Trời, Trái Đất để tính thời gian và làm ra lịch.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D99D187A-8EF2-0C13-9534-9921881B3BC0}"/>
              </a:ext>
            </a:extLst>
          </p:cNvPr>
          <p:cNvSpPr txBox="1"/>
          <p:nvPr/>
        </p:nvSpPr>
        <p:spPr>
          <a:xfrm>
            <a:off x="2642057" y="4781968"/>
            <a:ext cx="3631286" cy="307777"/>
          </a:xfrm>
          <a:prstGeom prst="rect">
            <a:avLst/>
          </a:prstGeom>
          <a:noFill/>
        </p:spPr>
        <p:txBody>
          <a:bodyPr wrap="square" rtlCol="0">
            <a:spAutoFit/>
          </a:bodyPr>
          <a:lstStyle/>
          <a:p>
            <a:r>
              <a:rPr lang="vi-VN" b="1" dirty="0">
                <a:solidFill>
                  <a:schemeClr val="tx1">
                    <a:lumMod val="50000"/>
                  </a:schemeClr>
                </a:solidFill>
              </a:rPr>
              <a:t>Lịch sử địa lý 6 – Chân trời sáng tạo</a:t>
            </a:r>
            <a:endParaRPr lang="en-US" b="1" dirty="0">
              <a:solidFill>
                <a:schemeClr val="tx1">
                  <a:lumMod val="50000"/>
                </a:schemeClr>
              </a:solidFill>
            </a:endParaRPr>
          </a:p>
        </p:txBody>
      </p:sp>
    </p:spTree>
    <p:extLst>
      <p:ext uri="{BB962C8B-B14F-4D97-AF65-F5344CB8AC3E}">
        <p14:creationId xmlns:p14="http://schemas.microsoft.com/office/powerpoint/2010/main" val="16231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6"/>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pic>
        <p:nvPicPr>
          <p:cNvPr id="206" name="Google Shape;206;p6"/>
          <p:cNvPicPr preferRelativeResize="0">
            <a:picLocks noGrp="1"/>
          </p:cNvPicPr>
          <p:nvPr>
            <p:ph type="body" idx="1"/>
          </p:nvPr>
        </p:nvPicPr>
        <p:blipFill rotWithShape="1">
          <a:blip r:embed="rId3">
            <a:alphaModFix/>
          </a:blip>
          <a:srcRect/>
          <a:stretch/>
        </p:blipFill>
        <p:spPr>
          <a:xfrm>
            <a:off x="4214813" y="2348508"/>
            <a:ext cx="714375" cy="1304925"/>
          </a:xfrm>
          <a:prstGeom prst="rect">
            <a:avLst/>
          </a:prstGeom>
          <a:noFill/>
          <a:ln>
            <a:noFill/>
          </a:ln>
        </p:spPr>
      </p:pic>
      <p:pic>
        <p:nvPicPr>
          <p:cNvPr id="207" name="Google Shape;207;p6" descr="Hình nền Powerpoint đơn giản đẹp"/>
          <p:cNvPicPr preferRelativeResize="0"/>
          <p:nvPr/>
        </p:nvPicPr>
        <p:blipFill rotWithShape="1">
          <a:blip r:embed="rId4">
            <a:alphaModFix/>
          </a:blip>
          <a:srcRect/>
          <a:stretch/>
        </p:blipFill>
        <p:spPr>
          <a:xfrm>
            <a:off x="1" y="83341"/>
            <a:ext cx="9143999" cy="6018991"/>
          </a:xfrm>
          <a:prstGeom prst="rect">
            <a:avLst/>
          </a:prstGeom>
          <a:noFill/>
          <a:ln>
            <a:noFill/>
          </a:ln>
        </p:spPr>
      </p:pic>
      <p:sp>
        <p:nvSpPr>
          <p:cNvPr id="208" name="Google Shape;208;p6"/>
          <p:cNvSpPr txBox="1"/>
          <p:nvPr/>
        </p:nvSpPr>
        <p:spPr>
          <a:xfrm>
            <a:off x="2114550" y="9964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sp>
        <p:nvSpPr>
          <p:cNvPr id="209" name="Google Shape;209;p6"/>
          <p:cNvSpPr/>
          <p:nvPr/>
        </p:nvSpPr>
        <p:spPr>
          <a:xfrm>
            <a:off x="391824" y="1650417"/>
            <a:ext cx="3716871" cy="1368307"/>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800" dirty="0">
                <a:solidFill>
                  <a:srgbClr val="C00000"/>
                </a:solidFill>
              </a:rPr>
              <a:t>- </a:t>
            </a:r>
            <a:r>
              <a:rPr lang="en-US" sz="1800" b="1" dirty="0">
                <a:solidFill>
                  <a:schemeClr val="bg2"/>
                </a:solidFill>
              </a:rPr>
              <a:t>Tại sao phải xác định thời gian trong lịch sử? -</a:t>
            </a:r>
            <a:endParaRPr sz="1800" b="1" dirty="0">
              <a:solidFill>
                <a:schemeClr val="bg2"/>
              </a:solidFill>
            </a:endParaRPr>
          </a:p>
        </p:txBody>
      </p:sp>
      <p:pic>
        <p:nvPicPr>
          <p:cNvPr id="210" name="Google Shape;210;p6"/>
          <p:cNvPicPr preferRelativeResize="0"/>
          <p:nvPr/>
        </p:nvPicPr>
        <p:blipFill rotWithShape="1">
          <a:blip r:embed="rId5">
            <a:alphaModFix/>
          </a:blip>
          <a:srcRect/>
          <a:stretch/>
        </p:blipFill>
        <p:spPr>
          <a:xfrm>
            <a:off x="390995" y="3175426"/>
            <a:ext cx="1666331" cy="1368307"/>
          </a:xfrm>
          <a:prstGeom prst="rect">
            <a:avLst/>
          </a:prstGeom>
          <a:noFill/>
          <a:ln>
            <a:noFill/>
          </a:ln>
        </p:spPr>
      </p:pic>
      <p:sp>
        <p:nvSpPr>
          <p:cNvPr id="211" name="Google Shape;211;p6"/>
          <p:cNvSpPr/>
          <p:nvPr/>
        </p:nvSpPr>
        <p:spPr>
          <a:xfrm>
            <a:off x="4002578" y="1005506"/>
            <a:ext cx="4934253" cy="3982640"/>
          </a:xfrm>
          <a:prstGeom prst="verticalScroll">
            <a:avLst>
              <a:gd name="adj" fmla="val 12500"/>
            </a:avLst>
          </a:prstGeom>
          <a:solidFill>
            <a:schemeClr val="accent1">
              <a:lumMod val="20000"/>
              <a:lumOff val="80000"/>
            </a:schemeClr>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marL="257175" indent="-257175" algn="just">
              <a:lnSpc>
                <a:spcPct val="125000"/>
              </a:lnSpc>
              <a:buClr>
                <a:srgbClr val="FF0000"/>
              </a:buClr>
              <a:buSzPts val="2400"/>
              <a:buFont typeface="Times New Roman"/>
              <a:buChar char="-"/>
            </a:pPr>
            <a:r>
              <a:rPr lang="en-US" sz="1800" b="1" dirty="0">
                <a:solidFill>
                  <a:schemeClr val="bg2"/>
                </a:solidFill>
                <a:latin typeface="Times New Roman"/>
                <a:ea typeface="Times New Roman"/>
                <a:cs typeface="Times New Roman"/>
                <a:sym typeface="Times New Roman"/>
              </a:rPr>
              <a:t>Lịch sử là những sự kiện đã xảy ra ở trong quá khứ con người không thể nhìn thấy, cầm nắm được.</a:t>
            </a:r>
            <a:endParaRPr sz="1050" b="1" dirty="0">
              <a:solidFill>
                <a:schemeClr val="bg2"/>
              </a:solidFill>
            </a:endParaRPr>
          </a:p>
          <a:p>
            <a:pPr marL="257175" indent="-257175" algn="just">
              <a:lnSpc>
                <a:spcPct val="125000"/>
              </a:lnSpc>
              <a:spcBef>
                <a:spcPts val="900"/>
              </a:spcBef>
              <a:buClr>
                <a:srgbClr val="FF0000"/>
              </a:buClr>
              <a:buSzPts val="2400"/>
              <a:buFont typeface="Times New Roman"/>
              <a:buChar char="-"/>
            </a:pPr>
            <a:r>
              <a:rPr lang="en-US" sz="1800" b="1" dirty="0">
                <a:solidFill>
                  <a:schemeClr val="bg2"/>
                </a:solidFill>
                <a:latin typeface="Times New Roman"/>
                <a:ea typeface="Times New Roman"/>
                <a:cs typeface="Times New Roman"/>
                <a:sym typeface="Times New Roman"/>
              </a:rPr>
              <a:t>Vì thế muốn khôi phục lại lịch sử, điều đầu tiên là con người cần phải xác định được các mốc thời gian của các sự kiện từng xảy </a:t>
            </a:r>
            <a:r>
              <a:rPr lang="en-US" sz="1800" b="1" dirty="0" err="1">
                <a:solidFill>
                  <a:schemeClr val="bg2"/>
                </a:solidFill>
                <a:latin typeface="Times New Roman"/>
                <a:ea typeface="Times New Roman"/>
                <a:cs typeface="Times New Roman"/>
                <a:sym typeface="Times New Roman"/>
              </a:rPr>
              <a:t>ra.</a:t>
            </a:r>
            <a:r>
              <a:rPr lang="en-US" sz="1800" b="1" dirty="0">
                <a:solidFill>
                  <a:schemeClr val="bg2"/>
                </a:solidFill>
                <a:latin typeface="Times New Roman"/>
                <a:ea typeface="Times New Roman"/>
                <a:cs typeface="Times New Roman"/>
                <a:sym typeface="Times New Roman"/>
              </a:rPr>
              <a:t> </a:t>
            </a:r>
            <a:endParaRPr sz="1800" b="1" dirty="0">
              <a:solidFill>
                <a:schemeClr val="bg2"/>
              </a:solidFill>
              <a:latin typeface="Times New Roman"/>
              <a:ea typeface="Times New Roman"/>
              <a:cs typeface="Times New Roman"/>
              <a:sym typeface="Times New Roman"/>
            </a:endParaRPr>
          </a:p>
        </p:txBody>
      </p:sp>
      <p:sp>
        <p:nvSpPr>
          <p:cNvPr id="212" name="Google Shape;212;p6"/>
          <p:cNvSpPr/>
          <p:nvPr/>
        </p:nvSpPr>
        <p:spPr>
          <a:xfrm>
            <a:off x="1370608" y="692103"/>
            <a:ext cx="2631971" cy="334677"/>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500" b="1">
                <a:solidFill>
                  <a:srgbClr val="FF0000"/>
                </a:solidFill>
                <a:latin typeface="Times New Roman"/>
                <a:ea typeface="Times New Roman"/>
                <a:cs typeface="Times New Roman"/>
                <a:sym typeface="Times New Roman"/>
              </a:rPr>
              <a:t>II. CÁCH TÍNH THỜI GIAN </a:t>
            </a:r>
            <a:endParaRPr sz="15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500"/>
                                        <p:tgtEl>
                                          <p:spTgt spid="2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pic>
        <p:nvPicPr>
          <p:cNvPr id="218" name="Google Shape;218;p7"/>
          <p:cNvPicPr preferRelativeResize="0">
            <a:picLocks noGrp="1"/>
          </p:cNvPicPr>
          <p:nvPr>
            <p:ph type="body" idx="1"/>
          </p:nvPr>
        </p:nvPicPr>
        <p:blipFill rotWithShape="1">
          <a:blip r:embed="rId3">
            <a:alphaModFix/>
          </a:blip>
          <a:srcRect/>
          <a:stretch/>
        </p:blipFill>
        <p:spPr>
          <a:xfrm>
            <a:off x="4214813" y="2348508"/>
            <a:ext cx="714375" cy="1304925"/>
          </a:xfrm>
          <a:prstGeom prst="rect">
            <a:avLst/>
          </a:prstGeom>
          <a:noFill/>
          <a:ln>
            <a:noFill/>
          </a:ln>
        </p:spPr>
      </p:pic>
      <p:pic>
        <p:nvPicPr>
          <p:cNvPr id="219" name="Google Shape;219;p7" descr="Hình nền Powerpoint đơn giản đẹp"/>
          <p:cNvPicPr preferRelativeResize="0"/>
          <p:nvPr/>
        </p:nvPicPr>
        <p:blipFill rotWithShape="1">
          <a:blip r:embed="rId4">
            <a:alphaModFix/>
          </a:blip>
          <a:srcRect/>
          <a:stretch/>
        </p:blipFill>
        <p:spPr>
          <a:xfrm>
            <a:off x="1" y="1"/>
            <a:ext cx="9143999" cy="5700059"/>
          </a:xfrm>
          <a:prstGeom prst="rect">
            <a:avLst/>
          </a:prstGeom>
          <a:noFill/>
          <a:ln>
            <a:noFill/>
          </a:ln>
        </p:spPr>
      </p:pic>
      <p:sp>
        <p:nvSpPr>
          <p:cNvPr id="220" name="Google Shape;220;p7"/>
          <p:cNvSpPr txBox="1"/>
          <p:nvPr/>
        </p:nvSpPr>
        <p:spPr>
          <a:xfrm>
            <a:off x="2114550" y="9964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pic>
        <p:nvPicPr>
          <p:cNvPr id="221" name="Google Shape;221;p7"/>
          <p:cNvPicPr preferRelativeResize="0"/>
          <p:nvPr/>
        </p:nvPicPr>
        <p:blipFill rotWithShape="1">
          <a:blip r:embed="rId5">
            <a:alphaModFix/>
          </a:blip>
          <a:srcRect/>
          <a:stretch/>
        </p:blipFill>
        <p:spPr>
          <a:xfrm>
            <a:off x="6017806" y="945403"/>
            <a:ext cx="2303099" cy="1748695"/>
          </a:xfrm>
          <a:prstGeom prst="rect">
            <a:avLst/>
          </a:prstGeom>
          <a:noFill/>
          <a:ln>
            <a:noFill/>
          </a:ln>
        </p:spPr>
      </p:pic>
      <p:pic>
        <p:nvPicPr>
          <p:cNvPr id="222" name="Google Shape;222;p7"/>
          <p:cNvPicPr preferRelativeResize="0"/>
          <p:nvPr/>
        </p:nvPicPr>
        <p:blipFill rotWithShape="1">
          <a:blip r:embed="rId6">
            <a:alphaModFix/>
          </a:blip>
          <a:srcRect/>
          <a:stretch/>
        </p:blipFill>
        <p:spPr>
          <a:xfrm>
            <a:off x="3427587" y="1706196"/>
            <a:ext cx="2632032" cy="2248598"/>
          </a:xfrm>
          <a:prstGeom prst="rect">
            <a:avLst/>
          </a:prstGeom>
          <a:noFill/>
          <a:ln>
            <a:noFill/>
          </a:ln>
        </p:spPr>
      </p:pic>
      <p:pic>
        <p:nvPicPr>
          <p:cNvPr id="223" name="Google Shape;223;p7"/>
          <p:cNvPicPr preferRelativeResize="0"/>
          <p:nvPr/>
        </p:nvPicPr>
        <p:blipFill rotWithShape="1">
          <a:blip r:embed="rId7">
            <a:alphaModFix/>
          </a:blip>
          <a:srcRect/>
          <a:stretch/>
        </p:blipFill>
        <p:spPr>
          <a:xfrm>
            <a:off x="6188734" y="2667998"/>
            <a:ext cx="2132171" cy="2074027"/>
          </a:xfrm>
          <a:prstGeom prst="rect">
            <a:avLst/>
          </a:prstGeom>
          <a:noFill/>
          <a:ln>
            <a:noFill/>
          </a:ln>
        </p:spPr>
      </p:pic>
      <p:sp>
        <p:nvSpPr>
          <p:cNvPr id="224" name="Google Shape;224;p7"/>
          <p:cNvSpPr/>
          <p:nvPr/>
        </p:nvSpPr>
        <p:spPr>
          <a:xfrm>
            <a:off x="390995" y="1628520"/>
            <a:ext cx="3716871" cy="1368307"/>
          </a:xfrm>
          <a:prstGeom prst="cloudCallout">
            <a:avLst>
              <a:gd name="adj1" fmla="val -20833"/>
              <a:gd name="adj2" fmla="val 62500"/>
            </a:avLst>
          </a:prstGeom>
          <a:solidFill>
            <a:schemeClr val="lt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800">
                <a:solidFill>
                  <a:srgbClr val="0070C0"/>
                </a:solidFill>
              </a:rPr>
              <a:t>- Con người thời xưa đã xác định thời gian bằng những cách nào? </a:t>
            </a:r>
            <a:endParaRPr sz="1800">
              <a:solidFill>
                <a:srgbClr val="0070C0"/>
              </a:solidFill>
            </a:endParaRPr>
          </a:p>
        </p:txBody>
      </p:sp>
      <p:pic>
        <p:nvPicPr>
          <p:cNvPr id="225" name="Google Shape;225;p7"/>
          <p:cNvPicPr preferRelativeResize="0"/>
          <p:nvPr/>
        </p:nvPicPr>
        <p:blipFill rotWithShape="1">
          <a:blip r:embed="rId8">
            <a:alphaModFix/>
          </a:blip>
          <a:srcRect/>
          <a:stretch/>
        </p:blipFill>
        <p:spPr>
          <a:xfrm>
            <a:off x="445297" y="3096260"/>
            <a:ext cx="1666331" cy="1368307"/>
          </a:xfrm>
          <a:prstGeom prst="rect">
            <a:avLst/>
          </a:prstGeom>
          <a:noFill/>
          <a:ln>
            <a:noFill/>
          </a:ln>
        </p:spPr>
      </p:pic>
      <p:sp>
        <p:nvSpPr>
          <p:cNvPr id="226" name="Google Shape;226;p7"/>
          <p:cNvSpPr/>
          <p:nvPr/>
        </p:nvSpPr>
        <p:spPr>
          <a:xfrm>
            <a:off x="1370608" y="692103"/>
            <a:ext cx="2631971" cy="334677"/>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500" b="1">
                <a:solidFill>
                  <a:srgbClr val="FF0000"/>
                </a:solidFill>
                <a:latin typeface="Times New Roman"/>
                <a:ea typeface="Times New Roman"/>
                <a:cs typeface="Times New Roman"/>
                <a:sym typeface="Times New Roman"/>
              </a:rPr>
              <a:t>II. CÁCH TÍNH THỜI GIAN </a:t>
            </a:r>
            <a:endParaRPr sz="1500">
              <a:solidFill>
                <a:schemeClr val="dk1"/>
              </a:solidFill>
              <a:latin typeface="Times New Roman"/>
              <a:ea typeface="Times New Roman"/>
              <a:cs typeface="Times New Roman"/>
              <a:sym typeface="Times New Roman"/>
            </a:endParaRPr>
          </a:p>
        </p:txBody>
      </p:sp>
      <p:sp>
        <p:nvSpPr>
          <p:cNvPr id="2" name="Hộp Văn bản 1">
            <a:extLst>
              <a:ext uri="{FF2B5EF4-FFF2-40B4-BE49-F238E27FC236}">
                <a16:creationId xmlns:a16="http://schemas.microsoft.com/office/drawing/2014/main" id="{55603F36-7E29-A37D-83C8-4C230EF569F7}"/>
              </a:ext>
            </a:extLst>
          </p:cNvPr>
          <p:cNvSpPr txBox="1"/>
          <p:nvPr/>
        </p:nvSpPr>
        <p:spPr>
          <a:xfrm>
            <a:off x="2848518" y="5395570"/>
            <a:ext cx="3631286" cy="307777"/>
          </a:xfrm>
          <a:prstGeom prst="rect">
            <a:avLst/>
          </a:prstGeom>
          <a:noFill/>
        </p:spPr>
        <p:txBody>
          <a:bodyPr wrap="square" rtlCol="0">
            <a:spAutoFit/>
          </a:bodyPr>
          <a:lstStyle/>
          <a:p>
            <a:r>
              <a:rPr lang="vi-VN" b="1" dirty="0">
                <a:solidFill>
                  <a:schemeClr val="tx1">
                    <a:lumMod val="50000"/>
                  </a:schemeClr>
                </a:solidFill>
              </a:rPr>
              <a:t>Lịch sử địa lý 6 – Chân trời sáng tạo</a:t>
            </a:r>
            <a:endParaRPr lang="en-US" b="1"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par>
                                <p:cTn id="8" presetID="10" presetClass="entr" presetSubtype="0" fill="hold"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500"/>
                                        <p:tgtEl>
                                          <p:spTgt spid="223"/>
                                        </p:tgtEl>
                                      </p:cBhvr>
                                    </p:animEffect>
                                  </p:childTnLst>
                                </p:cTn>
                              </p:par>
                              <p:par>
                                <p:cTn id="11" presetID="10" presetClass="entr" presetSubtype="0" fill="hold" nodeType="withEffect">
                                  <p:stCondLst>
                                    <p:cond delay="0"/>
                                  </p:stCondLst>
                                  <p:childTnLst>
                                    <p:set>
                                      <p:cBhvr>
                                        <p:cTn id="12" dur="1" fill="hold">
                                          <p:stCondLst>
                                            <p:cond delay="0"/>
                                          </p:stCondLst>
                                        </p:cTn>
                                        <p:tgtEl>
                                          <p:spTgt spid="222"/>
                                        </p:tgtEl>
                                        <p:attrNameLst>
                                          <p:attrName>style.visibility</p:attrName>
                                        </p:attrNameLst>
                                      </p:cBhvr>
                                      <p:to>
                                        <p:strVal val="visible"/>
                                      </p:to>
                                    </p:set>
                                    <p:animEffect transition="in" filter="fade">
                                      <p:cBhvr>
                                        <p:cTn id="13" dur="500"/>
                                        <p:tgtEl>
                                          <p:spTgt spid="222"/>
                                        </p:tgtEl>
                                      </p:cBhvr>
                                    </p:animEffect>
                                  </p:childTnLst>
                                </p:cTn>
                              </p:par>
                              <p:par>
                                <p:cTn id="14" presetID="10" presetClass="entr" presetSubtype="0" fill="hold" nodeType="withEffect">
                                  <p:stCondLst>
                                    <p:cond delay="0"/>
                                  </p:stCondLst>
                                  <p:childTnLst>
                                    <p:set>
                                      <p:cBhvr>
                                        <p:cTn id="15" dur="1" fill="hold">
                                          <p:stCondLst>
                                            <p:cond delay="0"/>
                                          </p:stCondLst>
                                        </p:cTn>
                                        <p:tgtEl>
                                          <p:spTgt spid="224"/>
                                        </p:tgtEl>
                                        <p:attrNameLst>
                                          <p:attrName>style.visibility</p:attrName>
                                        </p:attrNameLst>
                                      </p:cBhvr>
                                      <p:to>
                                        <p:strVal val="visible"/>
                                      </p:to>
                                    </p:set>
                                    <p:animEffect transition="in" filter="fade">
                                      <p:cBhvr>
                                        <p:cTn id="16" dur="500"/>
                                        <p:tgtEl>
                                          <p:spTgt spid="224"/>
                                        </p:tgtEl>
                                      </p:cBhvr>
                                    </p:animEffect>
                                  </p:childTnLst>
                                </p:cTn>
                              </p:par>
                              <p:par>
                                <p:cTn id="17" presetID="10" presetClass="entr" presetSubtype="0" fill="hold" nodeType="withEffect">
                                  <p:stCondLst>
                                    <p:cond delay="0"/>
                                  </p:stCondLst>
                                  <p:childTnLst>
                                    <p:set>
                                      <p:cBhvr>
                                        <p:cTn id="18" dur="1" fill="hold">
                                          <p:stCondLst>
                                            <p:cond delay="0"/>
                                          </p:stCondLst>
                                        </p:cTn>
                                        <p:tgtEl>
                                          <p:spTgt spid="225"/>
                                        </p:tgtEl>
                                        <p:attrNameLst>
                                          <p:attrName>style.visibility</p:attrName>
                                        </p:attrNameLst>
                                      </p:cBhvr>
                                      <p:to>
                                        <p:strVal val="visible"/>
                                      </p:to>
                                    </p:set>
                                    <p:animEffect transition="in" filter="fade">
                                      <p:cBhvr>
                                        <p:cTn id="19" dur="500"/>
                                        <p:tgtEl>
                                          <p:spTgt spid="225"/>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pic>
        <p:nvPicPr>
          <p:cNvPr id="232" name="Google Shape;232;p8"/>
          <p:cNvPicPr preferRelativeResize="0">
            <a:picLocks noGrp="1"/>
          </p:cNvPicPr>
          <p:nvPr>
            <p:ph type="body" idx="1"/>
          </p:nvPr>
        </p:nvPicPr>
        <p:blipFill rotWithShape="1">
          <a:blip r:embed="rId3">
            <a:alphaModFix/>
          </a:blip>
          <a:srcRect/>
          <a:stretch/>
        </p:blipFill>
        <p:spPr>
          <a:xfrm>
            <a:off x="4214813" y="2348508"/>
            <a:ext cx="714375" cy="1304925"/>
          </a:xfrm>
          <a:prstGeom prst="rect">
            <a:avLst/>
          </a:prstGeom>
          <a:noFill/>
          <a:ln>
            <a:noFill/>
          </a:ln>
        </p:spPr>
      </p:pic>
      <p:pic>
        <p:nvPicPr>
          <p:cNvPr id="233" name="Google Shape;233;p8" descr="Hình nền Powerpoint đơn giản đẹp"/>
          <p:cNvPicPr preferRelativeResize="0"/>
          <p:nvPr/>
        </p:nvPicPr>
        <p:blipFill rotWithShape="1">
          <a:blip r:embed="rId4">
            <a:alphaModFix/>
          </a:blip>
          <a:srcRect/>
          <a:stretch/>
        </p:blipFill>
        <p:spPr>
          <a:xfrm>
            <a:off x="1" y="-16092"/>
            <a:ext cx="9143999" cy="5700059"/>
          </a:xfrm>
          <a:prstGeom prst="rect">
            <a:avLst/>
          </a:prstGeom>
          <a:noFill/>
          <a:ln>
            <a:noFill/>
          </a:ln>
        </p:spPr>
      </p:pic>
      <p:sp>
        <p:nvSpPr>
          <p:cNvPr id="234" name="Google Shape;234;p8"/>
          <p:cNvSpPr txBox="1"/>
          <p:nvPr/>
        </p:nvSpPr>
        <p:spPr>
          <a:xfrm>
            <a:off x="2114550" y="9964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graphicFrame>
        <p:nvGraphicFramePr>
          <p:cNvPr id="235" name="Google Shape;235;p8"/>
          <p:cNvGraphicFramePr/>
          <p:nvPr/>
        </p:nvGraphicFramePr>
        <p:xfrm>
          <a:off x="431533" y="1896307"/>
          <a:ext cx="8280937" cy="3262429"/>
        </p:xfrm>
        <a:graphic>
          <a:graphicData uri="http://schemas.openxmlformats.org/drawingml/2006/table">
            <a:tbl>
              <a:tblPr firstRow="1" bandRow="1">
                <a:noFill/>
              </a:tblPr>
              <a:tblGrid>
                <a:gridCol w="1576875">
                  <a:extLst>
                    <a:ext uri="{9D8B030D-6E8A-4147-A177-3AD203B41FA5}">
                      <a16:colId xmlns:a16="http://schemas.microsoft.com/office/drawing/2014/main" val="20000"/>
                    </a:ext>
                  </a:extLst>
                </a:gridCol>
                <a:gridCol w="5559881">
                  <a:extLst>
                    <a:ext uri="{9D8B030D-6E8A-4147-A177-3AD203B41FA5}">
                      <a16:colId xmlns:a16="http://schemas.microsoft.com/office/drawing/2014/main" val="20001"/>
                    </a:ext>
                  </a:extLst>
                </a:gridCol>
                <a:gridCol w="1144181">
                  <a:extLst>
                    <a:ext uri="{9D8B030D-6E8A-4147-A177-3AD203B41FA5}">
                      <a16:colId xmlns:a16="http://schemas.microsoft.com/office/drawing/2014/main" val="20002"/>
                    </a:ext>
                  </a:extLst>
                </a:gridCol>
              </a:tblGrid>
              <a:tr h="362189">
                <a:tc>
                  <a:txBody>
                    <a:bodyPr/>
                    <a:lstStyle/>
                    <a:p>
                      <a:pPr marL="0" marR="0" lvl="0" indent="0" algn="ctr" rtl="0">
                        <a:lnSpc>
                          <a:spcPct val="150000"/>
                        </a:lnSpc>
                        <a:spcBef>
                          <a:spcPts val="0"/>
                        </a:spcBef>
                        <a:spcAft>
                          <a:spcPts val="0"/>
                        </a:spcAft>
                        <a:buNone/>
                      </a:pPr>
                      <a:r>
                        <a:rPr lang="en-US" sz="1800" b="1" u="none" strike="noStrike" cap="none">
                          <a:solidFill>
                            <a:schemeClr val="dk1"/>
                          </a:solidFill>
                          <a:latin typeface="Times New Roman"/>
                          <a:ea typeface="Times New Roman"/>
                          <a:cs typeface="Times New Roman"/>
                          <a:sym typeface="Times New Roman"/>
                        </a:rPr>
                        <a:t>Dụng cụ đo</a:t>
                      </a:r>
                      <a:endParaRPr sz="1800" u="none" strike="noStrike" cap="none">
                        <a:latin typeface="Times New Roman"/>
                        <a:ea typeface="Times New Roman"/>
                        <a:cs typeface="Times New Roman"/>
                        <a:sym typeface="Times New Roman"/>
                      </a:endParaRPr>
                    </a:p>
                  </a:txBody>
                  <a:tcPr marL="51431" marR="51431" marT="0" marB="0">
                    <a:solidFill>
                      <a:schemeClr val="lt2"/>
                    </a:solidFill>
                  </a:tcPr>
                </a:tc>
                <a:tc>
                  <a:txBody>
                    <a:bodyPr/>
                    <a:lstStyle/>
                    <a:p>
                      <a:pPr marL="0" marR="0" lvl="0" indent="0" algn="ctr" rtl="0">
                        <a:lnSpc>
                          <a:spcPct val="150000"/>
                        </a:lnSpc>
                        <a:spcBef>
                          <a:spcPts val="0"/>
                        </a:spcBef>
                        <a:spcAft>
                          <a:spcPts val="0"/>
                        </a:spcAft>
                        <a:buNone/>
                      </a:pPr>
                      <a:r>
                        <a:rPr lang="en-US" sz="1800" b="1" u="none" strike="noStrike" cap="none">
                          <a:solidFill>
                            <a:srgbClr val="000000"/>
                          </a:solidFill>
                          <a:latin typeface="Times New Roman"/>
                          <a:ea typeface="Times New Roman"/>
                          <a:cs typeface="Times New Roman"/>
                          <a:sym typeface="Times New Roman"/>
                        </a:rPr>
                        <a:t>Hoạt động như thế nào?</a:t>
                      </a:r>
                      <a:endParaRPr sz="1800" u="none" strike="noStrike" cap="none">
                        <a:latin typeface="Times New Roman"/>
                        <a:ea typeface="Times New Roman"/>
                        <a:cs typeface="Times New Roman"/>
                        <a:sym typeface="Times New Roman"/>
                      </a:endParaRPr>
                    </a:p>
                  </a:txBody>
                  <a:tcPr marL="51431" marR="51431" marT="0" marB="0">
                    <a:solidFill>
                      <a:schemeClr val="lt2"/>
                    </a:solidFill>
                  </a:tcPr>
                </a:tc>
                <a:tc>
                  <a:txBody>
                    <a:bodyPr/>
                    <a:lstStyle/>
                    <a:p>
                      <a:pPr marL="0" marR="0" lvl="0" indent="0" algn="ctr" rtl="0">
                        <a:lnSpc>
                          <a:spcPct val="150000"/>
                        </a:lnSpc>
                        <a:spcBef>
                          <a:spcPts val="0"/>
                        </a:spcBef>
                        <a:spcAft>
                          <a:spcPts val="0"/>
                        </a:spcAft>
                        <a:buNone/>
                      </a:pPr>
                      <a:r>
                        <a:rPr lang="en-US" sz="1800" b="1" u="none" strike="noStrike" cap="none">
                          <a:solidFill>
                            <a:srgbClr val="000000"/>
                          </a:solidFill>
                          <a:latin typeface="Times New Roman"/>
                          <a:ea typeface="Times New Roman"/>
                          <a:cs typeface="Times New Roman"/>
                          <a:sym typeface="Times New Roman"/>
                        </a:rPr>
                        <a:t>Hạn chế</a:t>
                      </a:r>
                      <a:endParaRPr sz="1800" u="none" strike="noStrike" cap="none">
                        <a:latin typeface="Times New Roman"/>
                        <a:ea typeface="Times New Roman"/>
                        <a:cs typeface="Times New Roman"/>
                        <a:sym typeface="Times New Roman"/>
                      </a:endParaRPr>
                    </a:p>
                  </a:txBody>
                  <a:tcPr marL="51431" marR="51431" marT="0" marB="0">
                    <a:solidFill>
                      <a:schemeClr val="lt2"/>
                    </a:solidFill>
                  </a:tcPr>
                </a:tc>
                <a:extLst>
                  <a:ext uri="{0D108BD9-81ED-4DB2-BD59-A6C34878D82A}">
                    <a16:rowId xmlns:a16="http://schemas.microsoft.com/office/drawing/2014/main" val="10000"/>
                  </a:ext>
                </a:extLst>
              </a:tr>
              <a:tr h="891548">
                <a:tc>
                  <a:txBody>
                    <a:bodyPr/>
                    <a:lstStyle/>
                    <a:p>
                      <a:pPr marL="0" marR="0" lvl="0" indent="0" algn="l" rtl="0">
                        <a:spcBef>
                          <a:spcPts val="0"/>
                        </a:spcBef>
                        <a:spcAft>
                          <a:spcPts val="0"/>
                        </a:spcAft>
                        <a:buNone/>
                      </a:pPr>
                      <a:endParaRPr sz="1400"/>
                    </a:p>
                    <a:p>
                      <a:pPr marL="0" marR="0" lvl="0" indent="0" algn="l" rtl="0">
                        <a:spcBef>
                          <a:spcPts val="0"/>
                        </a:spcBef>
                        <a:spcAft>
                          <a:spcPts val="0"/>
                        </a:spcAft>
                        <a:buNone/>
                      </a:pPr>
                      <a:endParaRPr sz="1400"/>
                    </a:p>
                  </a:txBody>
                  <a:tcPr marL="68588" marR="68588" marT="34294" marB="34294">
                    <a:solidFill>
                      <a:srgbClr val="BBD6EE"/>
                    </a:solidFill>
                  </a:tcPr>
                </a:tc>
                <a:tc>
                  <a:txBody>
                    <a:bodyPr/>
                    <a:lstStyle/>
                    <a:p>
                      <a:pPr marL="0" marR="0" lvl="0" indent="0" algn="l" rtl="0">
                        <a:spcBef>
                          <a:spcPts val="0"/>
                        </a:spcBef>
                        <a:spcAft>
                          <a:spcPts val="0"/>
                        </a:spcAft>
                        <a:buNone/>
                      </a:pPr>
                      <a:endParaRPr sz="1400"/>
                    </a:p>
                  </a:txBody>
                  <a:tcPr marL="68588" marR="68588" marT="34294" marB="34294">
                    <a:solidFill>
                      <a:srgbClr val="BBD6EE"/>
                    </a:solidFill>
                  </a:tcPr>
                </a:tc>
                <a:tc>
                  <a:txBody>
                    <a:bodyPr/>
                    <a:lstStyle/>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l" rtl="0">
                        <a:spcBef>
                          <a:spcPts val="0"/>
                        </a:spcBef>
                        <a:spcAft>
                          <a:spcPts val="0"/>
                        </a:spcAft>
                        <a:buNone/>
                      </a:pPr>
                      <a:endParaRPr sz="1400"/>
                    </a:p>
                  </a:txBody>
                  <a:tcPr marL="68588" marR="68588" marT="34294" marB="34294">
                    <a:solidFill>
                      <a:srgbClr val="BBD6EE"/>
                    </a:solidFill>
                  </a:tcPr>
                </a:tc>
                <a:extLst>
                  <a:ext uri="{0D108BD9-81ED-4DB2-BD59-A6C34878D82A}">
                    <a16:rowId xmlns:a16="http://schemas.microsoft.com/office/drawing/2014/main" val="10001"/>
                  </a:ext>
                </a:extLst>
              </a:tr>
              <a:tr h="912150">
                <a:tc>
                  <a:txBody>
                    <a:bodyPr/>
                    <a:lstStyle/>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l" rtl="0">
                        <a:spcBef>
                          <a:spcPts val="0"/>
                        </a:spcBef>
                        <a:spcAft>
                          <a:spcPts val="0"/>
                        </a:spcAft>
                        <a:buNone/>
                      </a:pP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extLst>
                  <a:ext uri="{0D108BD9-81ED-4DB2-BD59-A6C34878D82A}">
                    <a16:rowId xmlns:a16="http://schemas.microsoft.com/office/drawing/2014/main" val="10002"/>
                  </a:ext>
                </a:extLst>
              </a:tr>
              <a:tr h="1056169">
                <a:tc>
                  <a:txBody>
                    <a:bodyPr/>
                    <a:lstStyle/>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l" rtl="0">
                        <a:spcBef>
                          <a:spcPts val="0"/>
                        </a:spcBef>
                        <a:spcAft>
                          <a:spcPts val="0"/>
                        </a:spcAft>
                        <a:buNone/>
                      </a:pP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extLst>
                  <a:ext uri="{0D108BD9-81ED-4DB2-BD59-A6C34878D82A}">
                    <a16:rowId xmlns:a16="http://schemas.microsoft.com/office/drawing/2014/main" val="10003"/>
                  </a:ext>
                </a:extLst>
              </a:tr>
            </a:tbl>
          </a:graphicData>
        </a:graphic>
      </p:graphicFrame>
      <p:pic>
        <p:nvPicPr>
          <p:cNvPr id="236" name="Google Shape;236;p8"/>
          <p:cNvPicPr preferRelativeResize="0"/>
          <p:nvPr/>
        </p:nvPicPr>
        <p:blipFill rotWithShape="1">
          <a:blip r:embed="rId5">
            <a:alphaModFix/>
          </a:blip>
          <a:srcRect/>
          <a:stretch/>
        </p:blipFill>
        <p:spPr>
          <a:xfrm>
            <a:off x="710566" y="4193923"/>
            <a:ext cx="1288256" cy="930638"/>
          </a:xfrm>
          <a:prstGeom prst="rect">
            <a:avLst/>
          </a:prstGeom>
          <a:noFill/>
          <a:ln>
            <a:noFill/>
          </a:ln>
        </p:spPr>
      </p:pic>
      <p:pic>
        <p:nvPicPr>
          <p:cNvPr id="237" name="Google Shape;237;p8"/>
          <p:cNvPicPr preferRelativeResize="0"/>
          <p:nvPr/>
        </p:nvPicPr>
        <p:blipFill rotWithShape="1">
          <a:blip r:embed="rId6">
            <a:alphaModFix/>
          </a:blip>
          <a:srcRect/>
          <a:stretch/>
        </p:blipFill>
        <p:spPr>
          <a:xfrm>
            <a:off x="731642" y="3092103"/>
            <a:ext cx="1090136" cy="1025999"/>
          </a:xfrm>
          <a:prstGeom prst="rect">
            <a:avLst/>
          </a:prstGeom>
          <a:noFill/>
          <a:ln>
            <a:noFill/>
          </a:ln>
        </p:spPr>
      </p:pic>
      <p:pic>
        <p:nvPicPr>
          <p:cNvPr id="238" name="Google Shape;238;p8"/>
          <p:cNvPicPr preferRelativeResize="0"/>
          <p:nvPr/>
        </p:nvPicPr>
        <p:blipFill rotWithShape="1">
          <a:blip r:embed="rId7">
            <a:alphaModFix/>
          </a:blip>
          <a:srcRect/>
          <a:stretch/>
        </p:blipFill>
        <p:spPr>
          <a:xfrm>
            <a:off x="867135" y="2327272"/>
            <a:ext cx="819150" cy="779027"/>
          </a:xfrm>
          <a:prstGeom prst="rect">
            <a:avLst/>
          </a:prstGeom>
          <a:noFill/>
          <a:ln>
            <a:noFill/>
          </a:ln>
        </p:spPr>
      </p:pic>
      <p:sp>
        <p:nvSpPr>
          <p:cNvPr id="240" name="Google Shape;240;p8"/>
          <p:cNvSpPr txBox="1"/>
          <p:nvPr/>
        </p:nvSpPr>
        <p:spPr>
          <a:xfrm>
            <a:off x="2065776" y="2281557"/>
            <a:ext cx="5508239" cy="761717"/>
          </a:xfrm>
          <a:prstGeom prst="rect">
            <a:avLst/>
          </a:prstGeom>
          <a:noFill/>
          <a:ln>
            <a:noFill/>
          </a:ln>
        </p:spPr>
        <p:txBody>
          <a:bodyPr spcFirstLastPara="1" wrap="square" lIns="68569" tIns="34275" rIns="68569" bIns="34275" anchor="t" anchorCtr="0">
            <a:spAutoFit/>
          </a:bodyPr>
          <a:lstStyle/>
          <a:p>
            <a:r>
              <a:rPr lang="en-US" sz="1500">
                <a:solidFill>
                  <a:schemeClr val="dk1"/>
                </a:solidFill>
                <a:latin typeface="Times New Roman"/>
                <a:ea typeface="Times New Roman"/>
                <a:cs typeface="Times New Roman"/>
                <a:sym typeface="Times New Roman"/>
              </a:rPr>
              <a:t>Đồng hồ cát: có hai bình thông nhau, trên thân bình có chia nhiều vạch. Đổ </a:t>
            </a:r>
            <a:r>
              <a:rPr lang="en-US" sz="1500">
                <a:solidFill>
                  <a:schemeClr val="dk1"/>
                </a:solidFill>
                <a:highlight>
                  <a:srgbClr val="FFFF00"/>
                </a:highlight>
                <a:latin typeface="Times New Roman"/>
                <a:ea typeface="Times New Roman"/>
                <a:cs typeface="Times New Roman"/>
                <a:sym typeface="Times New Roman"/>
              </a:rPr>
              <a:t>cát</a:t>
            </a:r>
            <a:r>
              <a:rPr lang="en-US" sz="1500">
                <a:solidFill>
                  <a:schemeClr val="dk1"/>
                </a:solidFill>
                <a:latin typeface="Times New Roman"/>
                <a:ea typeface="Times New Roman"/>
                <a:cs typeface="Times New Roman"/>
                <a:sym typeface="Times New Roman"/>
              </a:rPr>
              <a:t> vào một bình, cho chảy từ từ xuống bình thứ hai và xác định giờ dựa trên </a:t>
            </a:r>
            <a:r>
              <a:rPr lang="en-US" sz="1500">
                <a:solidFill>
                  <a:schemeClr val="dk1"/>
                </a:solidFill>
                <a:highlight>
                  <a:srgbClr val="FFFF00"/>
                </a:highlight>
                <a:latin typeface="Times New Roman"/>
                <a:ea typeface="Times New Roman"/>
                <a:cs typeface="Times New Roman"/>
                <a:sym typeface="Times New Roman"/>
              </a:rPr>
              <a:t>cát</a:t>
            </a:r>
            <a:r>
              <a:rPr lang="en-US" sz="1500">
                <a:solidFill>
                  <a:schemeClr val="dk1"/>
                </a:solidFill>
                <a:latin typeface="Times New Roman"/>
                <a:ea typeface="Times New Roman"/>
                <a:cs typeface="Times New Roman"/>
                <a:sym typeface="Times New Roman"/>
              </a:rPr>
              <a:t> chảy đến từng vạch </a:t>
            </a:r>
            <a:endParaRPr sz="1500">
              <a:solidFill>
                <a:schemeClr val="dk1"/>
              </a:solidFill>
              <a:latin typeface="Times New Roman"/>
              <a:ea typeface="Times New Roman"/>
              <a:cs typeface="Times New Roman"/>
              <a:sym typeface="Times New Roman"/>
            </a:endParaRPr>
          </a:p>
        </p:txBody>
      </p:sp>
      <p:sp>
        <p:nvSpPr>
          <p:cNvPr id="241" name="Google Shape;241;p8"/>
          <p:cNvSpPr txBox="1"/>
          <p:nvPr/>
        </p:nvSpPr>
        <p:spPr>
          <a:xfrm>
            <a:off x="2092410" y="3106299"/>
            <a:ext cx="5255104" cy="992549"/>
          </a:xfrm>
          <a:prstGeom prst="rect">
            <a:avLst/>
          </a:prstGeom>
          <a:noFill/>
          <a:ln>
            <a:noFill/>
          </a:ln>
        </p:spPr>
        <p:txBody>
          <a:bodyPr spcFirstLastPara="1" wrap="square" lIns="68569" tIns="34275" rIns="68569" bIns="34275" anchor="t" anchorCtr="0">
            <a:spAutoFit/>
          </a:bodyPr>
          <a:lstStyle/>
          <a:p>
            <a:pPr algn="just"/>
            <a:r>
              <a:rPr lang="en-US" sz="1500">
                <a:solidFill>
                  <a:schemeClr val="dk1"/>
                </a:solidFill>
              </a:rPr>
              <a:t>Đồng hồ nước cũng có nguyên tắc hoạt động tương tự như đổng hồ cát: </a:t>
            </a:r>
            <a:r>
              <a:rPr lang="en-US" sz="1500">
                <a:solidFill>
                  <a:schemeClr val="dk1"/>
                </a:solidFill>
                <a:latin typeface="Times New Roman"/>
                <a:ea typeface="Times New Roman"/>
                <a:cs typeface="Times New Roman"/>
                <a:sym typeface="Times New Roman"/>
              </a:rPr>
              <a:t>có hai bình thông nhau, trên thân bình có chia nhiều vạch. Đổ </a:t>
            </a:r>
            <a:r>
              <a:rPr lang="en-US" sz="1500">
                <a:solidFill>
                  <a:schemeClr val="dk1"/>
                </a:solidFill>
                <a:highlight>
                  <a:srgbClr val="FFFF00"/>
                </a:highlight>
                <a:latin typeface="Times New Roman"/>
                <a:ea typeface="Times New Roman"/>
                <a:cs typeface="Times New Roman"/>
                <a:sym typeface="Times New Roman"/>
              </a:rPr>
              <a:t>nước</a:t>
            </a:r>
            <a:r>
              <a:rPr lang="en-US" sz="1500">
                <a:solidFill>
                  <a:schemeClr val="dk1"/>
                </a:solidFill>
                <a:latin typeface="Times New Roman"/>
                <a:ea typeface="Times New Roman"/>
                <a:cs typeface="Times New Roman"/>
                <a:sym typeface="Times New Roman"/>
              </a:rPr>
              <a:t> vào một bình, cho chảy từ từ xuống bình thứ hai và xác định giờ dựa trên </a:t>
            </a:r>
            <a:r>
              <a:rPr lang="en-US" sz="1500">
                <a:solidFill>
                  <a:schemeClr val="dk1"/>
                </a:solidFill>
                <a:highlight>
                  <a:srgbClr val="FFFF00"/>
                </a:highlight>
                <a:latin typeface="Times New Roman"/>
                <a:ea typeface="Times New Roman"/>
                <a:cs typeface="Times New Roman"/>
                <a:sym typeface="Times New Roman"/>
              </a:rPr>
              <a:t>nước</a:t>
            </a:r>
            <a:r>
              <a:rPr lang="en-US" sz="1500">
                <a:solidFill>
                  <a:schemeClr val="dk1"/>
                </a:solidFill>
                <a:latin typeface="Times New Roman"/>
                <a:ea typeface="Times New Roman"/>
                <a:cs typeface="Times New Roman"/>
                <a:sym typeface="Times New Roman"/>
              </a:rPr>
              <a:t> chảy đến từng vạch </a:t>
            </a:r>
            <a:endParaRPr sz="1050"/>
          </a:p>
        </p:txBody>
      </p:sp>
      <p:sp>
        <p:nvSpPr>
          <p:cNvPr id="242" name="Google Shape;242;p8"/>
          <p:cNvSpPr txBox="1"/>
          <p:nvPr/>
        </p:nvSpPr>
        <p:spPr>
          <a:xfrm>
            <a:off x="2114550" y="4164733"/>
            <a:ext cx="4983479" cy="992549"/>
          </a:xfrm>
          <a:prstGeom prst="rect">
            <a:avLst/>
          </a:prstGeom>
          <a:noFill/>
          <a:ln>
            <a:noFill/>
          </a:ln>
        </p:spPr>
        <p:txBody>
          <a:bodyPr spcFirstLastPara="1" wrap="square" lIns="68569" tIns="34275" rIns="68569" bIns="34275" anchor="t" anchorCtr="0">
            <a:spAutoFit/>
          </a:bodyPr>
          <a:lstStyle/>
          <a:p>
            <a:pPr algn="just"/>
            <a:r>
              <a:rPr lang="en-US" sz="1500">
                <a:solidFill>
                  <a:schemeClr val="dk1"/>
                </a:solidFill>
                <a:latin typeface="Times New Roman"/>
                <a:ea typeface="Times New Roman"/>
                <a:cs typeface="Times New Roman"/>
                <a:sym typeface="Times New Roman"/>
              </a:rPr>
              <a:t>Đồng hồ mặt trời: có một cái mâm tròn, trên đó vẽ nhiều vòng tròn đồng tâm. Dùng một que gỗ cắm ở giữa mâm rồi để ra ngoài ánh nắng mặt trời. Bóng của cây que đến vòng tròn nào thì xác định được lúc đó là mấy giờ. </a:t>
            </a:r>
            <a:endParaRPr sz="1050"/>
          </a:p>
        </p:txBody>
      </p:sp>
      <p:sp>
        <p:nvSpPr>
          <p:cNvPr id="243" name="Google Shape;243;p8"/>
          <p:cNvSpPr txBox="1"/>
          <p:nvPr/>
        </p:nvSpPr>
        <p:spPr>
          <a:xfrm>
            <a:off x="7706241" y="3231543"/>
            <a:ext cx="1208963" cy="761717"/>
          </a:xfrm>
          <a:prstGeom prst="rect">
            <a:avLst/>
          </a:prstGeom>
          <a:noFill/>
          <a:ln>
            <a:noFill/>
          </a:ln>
        </p:spPr>
        <p:txBody>
          <a:bodyPr spcFirstLastPara="1" wrap="square" lIns="68569" tIns="34275" rIns="68569" bIns="34275" anchor="t" anchorCtr="0">
            <a:spAutoFit/>
          </a:bodyPr>
          <a:lstStyle/>
          <a:p>
            <a:r>
              <a:rPr lang="en-US" sz="1500">
                <a:solidFill>
                  <a:schemeClr val="dk1"/>
                </a:solidFill>
                <a:latin typeface="Times New Roman"/>
                <a:ea typeface="Times New Roman"/>
                <a:cs typeface="Times New Roman"/>
                <a:sym typeface="Times New Roman"/>
              </a:rPr>
              <a:t>Đóng băng vào mùa đôn</a:t>
            </a:r>
            <a:r>
              <a:rPr lang="en-US" sz="1350">
                <a:solidFill>
                  <a:schemeClr val="dk1"/>
                </a:solidFill>
              </a:rPr>
              <a:t>g</a:t>
            </a:r>
            <a:endParaRPr sz="1050"/>
          </a:p>
        </p:txBody>
      </p:sp>
      <p:sp>
        <p:nvSpPr>
          <p:cNvPr id="244" name="Google Shape;244;p8"/>
          <p:cNvSpPr txBox="1"/>
          <p:nvPr/>
        </p:nvSpPr>
        <p:spPr>
          <a:xfrm>
            <a:off x="7719271" y="4105114"/>
            <a:ext cx="1208963" cy="992549"/>
          </a:xfrm>
          <a:prstGeom prst="rect">
            <a:avLst/>
          </a:prstGeom>
          <a:noFill/>
          <a:ln>
            <a:noFill/>
          </a:ln>
        </p:spPr>
        <p:txBody>
          <a:bodyPr spcFirstLastPara="1" wrap="square" lIns="68569" tIns="34275" rIns="68569" bIns="34275" anchor="t" anchorCtr="0">
            <a:spAutoFit/>
          </a:bodyPr>
          <a:lstStyle/>
          <a:p>
            <a:r>
              <a:rPr lang="en-US" sz="1500">
                <a:solidFill>
                  <a:schemeClr val="dk1"/>
                </a:solidFill>
                <a:latin typeface="Times New Roman"/>
                <a:ea typeface="Times New Roman"/>
                <a:cs typeface="Times New Roman"/>
                <a:sym typeface="Times New Roman"/>
              </a:rPr>
              <a:t>Phụ thuộc vào hướng mặt trời các muà</a:t>
            </a:r>
            <a:endParaRPr sz="1350">
              <a:solidFill>
                <a:schemeClr val="dk1"/>
              </a:solidFill>
            </a:endParaRPr>
          </a:p>
        </p:txBody>
      </p:sp>
      <p:sp>
        <p:nvSpPr>
          <p:cNvPr id="245" name="Google Shape;245;p8"/>
          <p:cNvSpPr/>
          <p:nvPr/>
        </p:nvSpPr>
        <p:spPr>
          <a:xfrm>
            <a:off x="1333201" y="538222"/>
            <a:ext cx="2631971" cy="334677"/>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500" b="1">
                <a:solidFill>
                  <a:srgbClr val="FF0000"/>
                </a:solidFill>
                <a:latin typeface="Times New Roman"/>
                <a:ea typeface="Times New Roman"/>
                <a:cs typeface="Times New Roman"/>
                <a:sym typeface="Times New Roman"/>
              </a:rPr>
              <a:t>II. CÁCH TÍNH THỜI GIAN </a:t>
            </a:r>
            <a:endParaRPr sz="15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fade">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9"/>
          <p:cNvSpPr txBox="1">
            <a:spLocks noGrp="1"/>
          </p:cNvSpPr>
          <p:nvPr>
            <p:ph type="title"/>
          </p:nvPr>
        </p:nvSpPr>
        <p:spPr>
          <a:xfrm>
            <a:off x="628650" y="273844"/>
            <a:ext cx="7886700" cy="994172"/>
          </a:xfrm>
          <a:prstGeom prst="rect">
            <a:avLst/>
          </a:prstGeom>
          <a:noFill/>
          <a:ln>
            <a:noFill/>
          </a:ln>
        </p:spPr>
        <p:txBody>
          <a:bodyPr spcFirstLastPara="1" wrap="square" lIns="68569" tIns="34275" rIns="68569" bIns="34275" anchor="ctr" anchorCtr="0">
            <a:normAutofit/>
          </a:bodyPr>
          <a:lstStyle/>
          <a:p>
            <a:pPr>
              <a:buSzPts val="4400"/>
            </a:pPr>
            <a:endParaRPr/>
          </a:p>
        </p:txBody>
      </p:sp>
      <p:sp>
        <p:nvSpPr>
          <p:cNvPr id="251" name="Google Shape;251;p9"/>
          <p:cNvSpPr txBox="1">
            <a:spLocks noGrp="1"/>
          </p:cNvSpPr>
          <p:nvPr>
            <p:ph type="body" idx="1"/>
          </p:nvPr>
        </p:nvSpPr>
        <p:spPr>
          <a:xfrm>
            <a:off x="628650" y="1369219"/>
            <a:ext cx="7886700" cy="3263504"/>
          </a:xfrm>
          <a:prstGeom prst="rect">
            <a:avLst/>
          </a:prstGeom>
          <a:noFill/>
          <a:ln>
            <a:noFill/>
          </a:ln>
        </p:spPr>
        <p:txBody>
          <a:bodyPr spcFirstLastPara="1" wrap="square" lIns="68569" tIns="34275" rIns="68569" bIns="34275" anchor="t" anchorCtr="0">
            <a:normAutofit/>
          </a:bodyPr>
          <a:lstStyle/>
          <a:p>
            <a:pPr marL="171450" indent="-38100">
              <a:spcBef>
                <a:spcPts val="0"/>
              </a:spcBef>
              <a:buSzPts val="2800"/>
              <a:buNone/>
            </a:pPr>
            <a:endParaRPr/>
          </a:p>
        </p:txBody>
      </p:sp>
      <p:pic>
        <p:nvPicPr>
          <p:cNvPr id="252" name="Google Shape;252;p9" descr="Hình nền Powerpoint đơn giản đẹp"/>
          <p:cNvPicPr preferRelativeResize="0"/>
          <p:nvPr/>
        </p:nvPicPr>
        <p:blipFill rotWithShape="1">
          <a:blip r:embed="rId3">
            <a:alphaModFix/>
          </a:blip>
          <a:srcRect/>
          <a:stretch/>
        </p:blipFill>
        <p:spPr>
          <a:xfrm>
            <a:off x="25005" y="0"/>
            <a:ext cx="9143999" cy="5801262"/>
          </a:xfrm>
          <a:prstGeom prst="rect">
            <a:avLst/>
          </a:prstGeom>
          <a:noFill/>
          <a:ln>
            <a:noFill/>
          </a:ln>
        </p:spPr>
      </p:pic>
      <p:pic>
        <p:nvPicPr>
          <p:cNvPr id="253" name="Google Shape;253;p9"/>
          <p:cNvPicPr preferRelativeResize="0"/>
          <p:nvPr/>
        </p:nvPicPr>
        <p:blipFill rotWithShape="1">
          <a:blip r:embed="rId4">
            <a:alphaModFix/>
          </a:blip>
          <a:srcRect/>
          <a:stretch/>
        </p:blipFill>
        <p:spPr>
          <a:xfrm>
            <a:off x="2902149" y="3778291"/>
            <a:ext cx="5904309" cy="1358024"/>
          </a:xfrm>
          <a:prstGeom prst="rect">
            <a:avLst/>
          </a:prstGeom>
          <a:noFill/>
          <a:ln>
            <a:noFill/>
          </a:ln>
        </p:spPr>
      </p:pic>
      <p:pic>
        <p:nvPicPr>
          <p:cNvPr id="254" name="Google Shape;254;p9"/>
          <p:cNvPicPr preferRelativeResize="0"/>
          <p:nvPr/>
        </p:nvPicPr>
        <p:blipFill rotWithShape="1">
          <a:blip r:embed="rId5">
            <a:alphaModFix/>
          </a:blip>
          <a:srcRect/>
          <a:stretch/>
        </p:blipFill>
        <p:spPr>
          <a:xfrm>
            <a:off x="225029" y="1196309"/>
            <a:ext cx="2528888" cy="3408644"/>
          </a:xfrm>
          <a:prstGeom prst="rect">
            <a:avLst/>
          </a:prstGeom>
          <a:noFill/>
          <a:ln>
            <a:noFill/>
          </a:ln>
        </p:spPr>
      </p:pic>
      <p:sp>
        <p:nvSpPr>
          <p:cNvPr id="255" name="Google Shape;255;p9"/>
          <p:cNvSpPr/>
          <p:nvPr/>
        </p:nvSpPr>
        <p:spPr>
          <a:xfrm>
            <a:off x="2990553" y="1223298"/>
            <a:ext cx="2700338" cy="2640806"/>
          </a:xfrm>
          <a:prstGeom prst="verticalScroll">
            <a:avLst>
              <a:gd name="adj" fmla="val 12500"/>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500">
                <a:solidFill>
                  <a:schemeClr val="dk1"/>
                </a:solidFill>
                <a:latin typeface="Times New Roman"/>
                <a:ea typeface="Times New Roman"/>
                <a:cs typeface="Times New Roman"/>
                <a:sym typeface="Times New Roman"/>
              </a:rPr>
              <a:t>Hãy xem trên tờ lịch có những đơn vị thời gian nào và những loại lịch nào? Người xưa đã dựa vào cơ sở để làm ra lịch? Theo em, cách tính thời gian thống nhất trên toàn thế giới có cần thiết không? Vì sao</a:t>
            </a:r>
            <a:r>
              <a:rPr lang="en-US" sz="1500" i="1">
                <a:solidFill>
                  <a:schemeClr val="dk1"/>
                </a:solidFill>
                <a:latin typeface="Times New Roman"/>
                <a:ea typeface="Times New Roman"/>
                <a:cs typeface="Times New Roman"/>
                <a:sym typeface="Times New Roman"/>
              </a:rPr>
              <a:t>? </a:t>
            </a:r>
            <a:endParaRPr sz="1500">
              <a:solidFill>
                <a:schemeClr val="dk1"/>
              </a:solidFill>
              <a:latin typeface="Times New Roman"/>
              <a:ea typeface="Times New Roman"/>
              <a:cs typeface="Times New Roman"/>
              <a:sym typeface="Times New Roman"/>
            </a:endParaRPr>
          </a:p>
        </p:txBody>
      </p:sp>
      <p:sp>
        <p:nvSpPr>
          <p:cNvPr id="256" name="Google Shape;256;p9"/>
          <p:cNvSpPr/>
          <p:nvPr/>
        </p:nvSpPr>
        <p:spPr>
          <a:xfrm>
            <a:off x="5779295" y="1148796"/>
            <a:ext cx="2421731" cy="2640806"/>
          </a:xfrm>
          <a:prstGeom prst="verticalScroll">
            <a:avLst>
              <a:gd name="adj" fmla="val 12500"/>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just"/>
            <a:r>
              <a:rPr lang="en-US" sz="1500">
                <a:solidFill>
                  <a:schemeClr val="dk1"/>
                </a:solidFill>
                <a:latin typeface="Times New Roman"/>
                <a:ea typeface="Times New Roman"/>
                <a:cs typeface="Times New Roman"/>
                <a:sym typeface="Times New Roman"/>
              </a:rPr>
              <a:t>Đọc thông tin sgk cho biết mỗi thập kỉ, thế kỉ, thiên niên kỉ có bao nhiêu năm? Quan sát sơ đồ hình 3 muốn biết năm 2000 TCN cách ngày nay bao nhiêu năm thì tính như thế nào?</a:t>
            </a:r>
            <a:endParaRPr sz="1500">
              <a:solidFill>
                <a:schemeClr val="dk1"/>
              </a:solidFill>
              <a:latin typeface="Times New Roman"/>
              <a:ea typeface="Times New Roman"/>
              <a:cs typeface="Times New Roman"/>
              <a:sym typeface="Times New Roman"/>
            </a:endParaRPr>
          </a:p>
        </p:txBody>
      </p:sp>
      <p:pic>
        <p:nvPicPr>
          <p:cNvPr id="257" name="Google Shape;257;p9" descr="Hình ảnh Thảo Luận Làm Việc Cùng Nhau đối Tác đồng Nghiệp, Làm, Nhóm Làm  Việc, Công Việc miễn phí tải tập tin PNG PSDComment và Vector"/>
          <p:cNvPicPr preferRelativeResize="0"/>
          <p:nvPr/>
        </p:nvPicPr>
        <p:blipFill rotWithShape="1">
          <a:blip r:embed="rId6">
            <a:alphaModFix/>
          </a:blip>
          <a:srcRect/>
          <a:stretch/>
        </p:blipFill>
        <p:spPr>
          <a:xfrm>
            <a:off x="7482007" y="20933"/>
            <a:ext cx="1360170" cy="925830"/>
          </a:xfrm>
          <a:prstGeom prst="rect">
            <a:avLst/>
          </a:prstGeom>
          <a:noFill/>
          <a:ln>
            <a:noFill/>
          </a:ln>
        </p:spPr>
      </p:pic>
      <p:sp>
        <p:nvSpPr>
          <p:cNvPr id="258" name="Google Shape;258;p9"/>
          <p:cNvSpPr txBox="1"/>
          <p:nvPr/>
        </p:nvSpPr>
        <p:spPr>
          <a:xfrm>
            <a:off x="3773688" y="1253872"/>
            <a:ext cx="1543050" cy="276969"/>
          </a:xfrm>
          <a:prstGeom prst="rect">
            <a:avLst/>
          </a:prstGeom>
          <a:noFill/>
          <a:ln>
            <a:noFill/>
          </a:ln>
        </p:spPr>
        <p:txBody>
          <a:bodyPr spcFirstLastPara="1" wrap="square" lIns="68569" tIns="34275" rIns="68569" bIns="34275" anchor="t" anchorCtr="0">
            <a:spAutoFit/>
          </a:bodyPr>
          <a:lstStyle/>
          <a:p>
            <a:r>
              <a:rPr lang="en-US" sz="1350">
                <a:solidFill>
                  <a:srgbClr val="1F2AF7"/>
                </a:solidFill>
                <a:latin typeface="Times New Roman"/>
                <a:ea typeface="Times New Roman"/>
                <a:cs typeface="Times New Roman"/>
                <a:sym typeface="Times New Roman"/>
              </a:rPr>
              <a:t>NHÓM 1.2</a:t>
            </a:r>
            <a:endParaRPr sz="1050"/>
          </a:p>
        </p:txBody>
      </p:sp>
      <p:sp>
        <p:nvSpPr>
          <p:cNvPr id="259" name="Google Shape;259;p9"/>
          <p:cNvSpPr txBox="1"/>
          <p:nvPr/>
        </p:nvSpPr>
        <p:spPr>
          <a:xfrm>
            <a:off x="6509744" y="1129516"/>
            <a:ext cx="1543050" cy="276969"/>
          </a:xfrm>
          <a:prstGeom prst="rect">
            <a:avLst/>
          </a:prstGeom>
          <a:noFill/>
          <a:ln>
            <a:noFill/>
          </a:ln>
        </p:spPr>
        <p:txBody>
          <a:bodyPr spcFirstLastPara="1" wrap="square" lIns="68569" tIns="34275" rIns="68569" bIns="34275" anchor="t" anchorCtr="0">
            <a:spAutoFit/>
          </a:bodyPr>
          <a:lstStyle/>
          <a:p>
            <a:r>
              <a:rPr lang="en-US" sz="1350">
                <a:solidFill>
                  <a:srgbClr val="1F2AF7"/>
                </a:solidFill>
                <a:latin typeface="Times New Roman"/>
                <a:ea typeface="Times New Roman"/>
                <a:cs typeface="Times New Roman"/>
                <a:sym typeface="Times New Roman"/>
              </a:rPr>
              <a:t>NHÓM 3.4</a:t>
            </a:r>
            <a:endParaRPr sz="1050"/>
          </a:p>
        </p:txBody>
      </p:sp>
      <p:sp>
        <p:nvSpPr>
          <p:cNvPr id="260" name="Google Shape;260;p9"/>
          <p:cNvSpPr txBox="1"/>
          <p:nvPr/>
        </p:nvSpPr>
        <p:spPr>
          <a:xfrm>
            <a:off x="2120624" y="86384"/>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sp>
        <p:nvSpPr>
          <p:cNvPr id="261" name="Google Shape;261;p9"/>
          <p:cNvSpPr/>
          <p:nvPr/>
        </p:nvSpPr>
        <p:spPr>
          <a:xfrm>
            <a:off x="1251439" y="567914"/>
            <a:ext cx="4194899" cy="308131"/>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350" b="1" dirty="0">
                <a:solidFill>
                  <a:srgbClr val="FF0000"/>
                </a:solidFill>
                <a:latin typeface="Times New Roman"/>
                <a:ea typeface="Times New Roman"/>
                <a:cs typeface="Times New Roman"/>
                <a:sym typeface="Times New Roman"/>
              </a:rPr>
              <a:t>II.  CÁCH TÍNH THỜI GIAN </a:t>
            </a:r>
            <a:endParaRPr sz="12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500"/>
                                        <p:tgtEl>
                                          <p:spTgt spid="256"/>
                                        </p:tgtEl>
                                      </p:cBhvr>
                                    </p:animEffect>
                                  </p:childTnLst>
                                </p:cTn>
                              </p:par>
                              <p:par>
                                <p:cTn id="13" presetID="10" presetClass="entr" presetSubtype="0" fill="hold" nodeType="withEffect">
                                  <p:stCondLst>
                                    <p:cond delay="0"/>
                                  </p:stCondLst>
                                  <p:childTnLst>
                                    <p:set>
                                      <p:cBhvr>
                                        <p:cTn id="14" dur="1" fill="hold">
                                          <p:stCondLst>
                                            <p:cond delay="0"/>
                                          </p:stCondLst>
                                        </p:cTn>
                                        <p:tgtEl>
                                          <p:spTgt spid="255"/>
                                        </p:tgtEl>
                                        <p:attrNameLst>
                                          <p:attrName>style.visibility</p:attrName>
                                        </p:attrNameLst>
                                      </p:cBhvr>
                                      <p:to>
                                        <p:strVal val="visible"/>
                                      </p:to>
                                    </p:set>
                                    <p:animEffect transition="in" filter="fade">
                                      <p:cBhvr>
                                        <p:cTn id="15" dur="500"/>
                                        <p:tgtEl>
                                          <p:spTgt spid="255"/>
                                        </p:tgtEl>
                                      </p:cBhvr>
                                    </p:animEffect>
                                  </p:childTnLst>
                                </p:cTn>
                              </p:par>
                              <p:par>
                                <p:cTn id="16" presetID="10" presetClass="entr" presetSubtype="0" fill="hold" nodeType="withEffect">
                                  <p:stCondLst>
                                    <p:cond delay="0"/>
                                  </p:stCondLst>
                                  <p:childTnLst>
                                    <p:set>
                                      <p:cBhvr>
                                        <p:cTn id="17" dur="1" fill="hold">
                                          <p:stCondLst>
                                            <p:cond delay="0"/>
                                          </p:stCondLst>
                                        </p:cTn>
                                        <p:tgtEl>
                                          <p:spTgt spid="258"/>
                                        </p:tgtEl>
                                        <p:attrNameLst>
                                          <p:attrName>style.visibility</p:attrName>
                                        </p:attrNameLst>
                                      </p:cBhvr>
                                      <p:to>
                                        <p:strVal val="visible"/>
                                      </p:to>
                                    </p:set>
                                    <p:animEffect transition="in" filter="fade">
                                      <p:cBhvr>
                                        <p:cTn id="18" dur="500"/>
                                        <p:tgtEl>
                                          <p:spTgt spid="258"/>
                                        </p:tgtEl>
                                      </p:cBhvr>
                                    </p:animEffect>
                                  </p:childTnLst>
                                </p:cTn>
                              </p:par>
                              <p:par>
                                <p:cTn id="19" presetID="10" presetClass="entr" presetSubtype="0" fill="hold" nodeType="withEffect">
                                  <p:stCondLst>
                                    <p:cond delay="0"/>
                                  </p:stCondLst>
                                  <p:childTnLst>
                                    <p:set>
                                      <p:cBhvr>
                                        <p:cTn id="20" dur="1" fill="hold">
                                          <p:stCondLst>
                                            <p:cond delay="0"/>
                                          </p:stCondLst>
                                        </p:cTn>
                                        <p:tgtEl>
                                          <p:spTgt spid="259"/>
                                        </p:tgtEl>
                                        <p:attrNameLst>
                                          <p:attrName>style.visibility</p:attrName>
                                        </p:attrNameLst>
                                      </p:cBhvr>
                                      <p:to>
                                        <p:strVal val="visible"/>
                                      </p:to>
                                    </p:set>
                                    <p:animEffect transition="in" filter="fade">
                                      <p:cBhvr>
                                        <p:cTn id="21"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9926" y="734578"/>
            <a:ext cx="2598909" cy="2400657"/>
          </a:xfrm>
          <a:prstGeom prst="rect">
            <a:avLst/>
          </a:prstGeom>
          <a:noFill/>
        </p:spPr>
        <p:txBody>
          <a:bodyPr wrap="square" rtlCol="0">
            <a:spAutoFit/>
          </a:bodyPr>
          <a:lstStyle/>
          <a:p>
            <a:r>
              <a:rPr lang="en-US" sz="3000" b="1" dirty="0">
                <a:solidFill>
                  <a:srgbClr val="FF0000"/>
                </a:solidFill>
                <a:latin typeface="Times New Roman" pitchFamily="18" charset="0"/>
                <a:cs typeface="Times New Roman" pitchFamily="18" charset="0"/>
              </a:rPr>
              <a:t>DORAEMON</a:t>
            </a:r>
          </a:p>
          <a:p>
            <a:endParaRPr lang="en-US" sz="3000" b="1" dirty="0">
              <a:solidFill>
                <a:srgbClr val="FF0000"/>
              </a:solidFill>
              <a:latin typeface="Times New Roman" pitchFamily="18" charset="0"/>
              <a:cs typeface="Times New Roman" pitchFamily="18" charset="0"/>
            </a:endParaRPr>
          </a:p>
          <a:p>
            <a:r>
              <a:rPr lang="en-US" sz="3000" b="1" dirty="0">
                <a:solidFill>
                  <a:srgbClr val="FF0000"/>
                </a:solidFill>
                <a:latin typeface="Times New Roman" pitchFamily="18" charset="0"/>
                <a:cs typeface="Times New Roman" pitchFamily="18" charset="0"/>
              </a:rPr>
              <a:t>VÀ CHIẾC</a:t>
            </a:r>
          </a:p>
          <a:p>
            <a:endParaRPr lang="en-US" sz="3000" b="1" dirty="0">
              <a:solidFill>
                <a:srgbClr val="FF0000"/>
              </a:solidFill>
              <a:latin typeface="Times New Roman" pitchFamily="18" charset="0"/>
              <a:cs typeface="Times New Roman" pitchFamily="18" charset="0"/>
            </a:endParaRPr>
          </a:p>
          <a:p>
            <a:r>
              <a:rPr lang="en-US" sz="3000" b="1" dirty="0">
                <a:solidFill>
                  <a:srgbClr val="FF0000"/>
                </a:solidFill>
                <a:latin typeface="Times New Roman" pitchFamily="18" charset="0"/>
                <a:cs typeface="Times New Roman" pitchFamily="18" charset="0"/>
              </a:rPr>
              <a:t>BÁNH RÁN</a:t>
            </a:r>
          </a:p>
        </p:txBody>
      </p:sp>
      <p:sp>
        <p:nvSpPr>
          <p:cNvPr id="5" name="Rounded Rectangle 4"/>
          <p:cNvSpPr/>
          <p:nvPr/>
        </p:nvSpPr>
        <p:spPr>
          <a:xfrm>
            <a:off x="3508150" y="1934906"/>
            <a:ext cx="4400550" cy="20140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779692" y="1981073"/>
            <a:ext cx="4107008" cy="1631216"/>
          </a:xfrm>
          <a:prstGeom prst="rect">
            <a:avLst/>
          </a:prstGeom>
          <a:noFill/>
        </p:spPr>
        <p:txBody>
          <a:bodyPr wrap="square" rtlCol="0">
            <a:spAutoFit/>
          </a:bodyPr>
          <a:lstStyle/>
          <a:p>
            <a:r>
              <a:rPr lang="en-US" sz="2000" b="1" dirty="0" err="1">
                <a:solidFill>
                  <a:schemeClr val="accent5">
                    <a:lumMod val="50000"/>
                  </a:schemeClr>
                </a:solidFill>
                <a:latin typeface="Times New Roman" pitchFamily="18" charset="0"/>
                <a:cs typeface="Times New Roman" pitchFamily="18" charset="0"/>
              </a:rPr>
              <a:t>Những</a:t>
            </a:r>
            <a:r>
              <a:rPr lang="en-US" sz="2000" b="1" dirty="0">
                <a:solidFill>
                  <a:schemeClr val="accent5">
                    <a:lumMod val="50000"/>
                  </a:schemeClr>
                </a:solidFill>
                <a:latin typeface="Times New Roman" pitchFamily="18" charset="0"/>
                <a:cs typeface="Times New Roman" pitchFamily="18" charset="0"/>
              </a:rPr>
              <a:t> con </a:t>
            </a:r>
            <a:r>
              <a:rPr lang="en-US" sz="2000" b="1" dirty="0" err="1">
                <a:solidFill>
                  <a:schemeClr val="accent5">
                    <a:lumMod val="50000"/>
                  </a:schemeClr>
                </a:solidFill>
                <a:latin typeface="Times New Roman" pitchFamily="18" charset="0"/>
                <a:cs typeface="Times New Roman" pitchFamily="18" charset="0"/>
              </a:rPr>
              <a:t>chuột</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đáng</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ghét</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đang</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tìm</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cách</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ăn</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vụng</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bánh</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rán</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của</a:t>
            </a:r>
            <a:r>
              <a:rPr lang="en-US" sz="2000" b="1" dirty="0">
                <a:solidFill>
                  <a:schemeClr val="accent5">
                    <a:lumMod val="50000"/>
                  </a:schemeClr>
                </a:solidFill>
                <a:latin typeface="Times New Roman" pitchFamily="18" charset="0"/>
                <a:cs typeface="Times New Roman" pitchFamily="18" charset="0"/>
              </a:rPr>
              <a:t> chú </a:t>
            </a:r>
            <a:r>
              <a:rPr lang="en-US" sz="2000" b="1" dirty="0" err="1">
                <a:solidFill>
                  <a:schemeClr val="accent5">
                    <a:lumMod val="50000"/>
                  </a:schemeClr>
                </a:solidFill>
                <a:latin typeface="Times New Roman" pitchFamily="18" charset="0"/>
                <a:cs typeface="Times New Roman" pitchFamily="18" charset="0"/>
              </a:rPr>
              <a:t>mèo</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máy</a:t>
            </a:r>
            <a:r>
              <a:rPr lang="en-US" sz="2000" b="1" dirty="0">
                <a:solidFill>
                  <a:schemeClr val="accent5">
                    <a:lumMod val="50000"/>
                  </a:schemeClr>
                </a:solidFill>
                <a:latin typeface="Times New Roman" pitchFamily="18" charset="0"/>
                <a:cs typeface="Times New Roman" pitchFamily="18" charset="0"/>
              </a:rPr>
              <a:t> Doraemon. </a:t>
            </a:r>
            <a:r>
              <a:rPr lang="en-US" sz="2000" b="1" dirty="0" err="1">
                <a:solidFill>
                  <a:schemeClr val="accent5">
                    <a:lumMod val="50000"/>
                  </a:schemeClr>
                </a:solidFill>
                <a:latin typeface="Times New Roman" pitchFamily="18" charset="0"/>
                <a:cs typeface="Times New Roman" pitchFamily="18" charset="0"/>
              </a:rPr>
              <a:t>Các</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em</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hãy</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ngăn</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cản</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chúng</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bằng</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cách</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tra</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lời</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các</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câu</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hỏi</a:t>
            </a:r>
            <a:r>
              <a:rPr lang="en-US" sz="2000" b="1" dirty="0">
                <a:solidFill>
                  <a:schemeClr val="accent5">
                    <a:lumMod val="50000"/>
                  </a:schemeClr>
                </a:solidFill>
                <a:latin typeface="Times New Roman" pitchFamily="18" charset="0"/>
                <a:cs typeface="Times New Roman" pitchFamily="18" charset="0"/>
              </a:rPr>
              <a:t> </a:t>
            </a:r>
            <a:r>
              <a:rPr lang="en-US" sz="2000" b="1" dirty="0" err="1">
                <a:solidFill>
                  <a:schemeClr val="accent5">
                    <a:lumMod val="50000"/>
                  </a:schemeClr>
                </a:solidFill>
                <a:latin typeface="Times New Roman" pitchFamily="18" charset="0"/>
                <a:cs typeface="Times New Roman" pitchFamily="18" charset="0"/>
              </a:rPr>
              <a:t>nhe</a:t>
            </a:r>
            <a:r>
              <a:rPr lang="en-US" sz="2000" b="1" dirty="0">
                <a:solidFill>
                  <a:schemeClr val="accent5">
                    <a:lumMod val="50000"/>
                  </a:schemeClr>
                </a:solidFill>
                <a:latin typeface="Times New Roman" pitchFamily="18" charset="0"/>
                <a:cs typeface="Times New Roman" pitchFamily="18" charset="0"/>
              </a:rPr>
              <a:t>́.</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 y="19050"/>
            <a:ext cx="457200" cy="4572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0" descr="Hình nền Powerpoint đơn giản đẹp"/>
          <p:cNvPicPr preferRelativeResize="0"/>
          <p:nvPr/>
        </p:nvPicPr>
        <p:blipFill rotWithShape="1">
          <a:blip r:embed="rId3">
            <a:alphaModFix/>
          </a:blip>
          <a:srcRect/>
          <a:stretch/>
        </p:blipFill>
        <p:spPr>
          <a:xfrm>
            <a:off x="1" y="1"/>
            <a:ext cx="9143999" cy="5700059"/>
          </a:xfrm>
          <a:prstGeom prst="rect">
            <a:avLst/>
          </a:prstGeom>
          <a:noFill/>
          <a:ln>
            <a:noFill/>
          </a:ln>
        </p:spPr>
      </p:pic>
      <p:sp>
        <p:nvSpPr>
          <p:cNvPr id="267" name="Google Shape;267;p10"/>
          <p:cNvSpPr txBox="1"/>
          <p:nvPr/>
        </p:nvSpPr>
        <p:spPr>
          <a:xfrm>
            <a:off x="2103120" y="172641"/>
            <a:ext cx="5932170" cy="438551"/>
          </a:xfrm>
          <a:prstGeom prst="rect">
            <a:avLst/>
          </a:prstGeom>
          <a:noFill/>
          <a:ln>
            <a:noFill/>
          </a:ln>
        </p:spPr>
        <p:txBody>
          <a:bodyPr spcFirstLastPara="1" wrap="square" lIns="68569" tIns="34275" rIns="68569" bIns="34275" anchor="t" anchorCtr="0">
            <a:spAutoFit/>
          </a:bodyPr>
          <a:lstStyle/>
          <a:p>
            <a:r>
              <a:rPr lang="en-US" sz="2400" b="1">
                <a:solidFill>
                  <a:srgbClr val="FF0000"/>
                </a:solidFill>
                <a:latin typeface="Times New Roman"/>
                <a:ea typeface="Times New Roman"/>
                <a:cs typeface="Times New Roman"/>
                <a:sym typeface="Times New Roman"/>
              </a:rPr>
              <a:t>BÀI 2. THỜI GIAN TRONG LỊCH SỬ</a:t>
            </a:r>
            <a:endParaRPr sz="1050"/>
          </a:p>
        </p:txBody>
      </p:sp>
      <p:sp>
        <p:nvSpPr>
          <p:cNvPr id="268" name="Google Shape;268;p10"/>
          <p:cNvSpPr/>
          <p:nvPr/>
        </p:nvSpPr>
        <p:spPr>
          <a:xfrm>
            <a:off x="1262154" y="639353"/>
            <a:ext cx="4194899" cy="308131"/>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350" b="1" dirty="0">
                <a:solidFill>
                  <a:srgbClr val="FF0000"/>
                </a:solidFill>
                <a:latin typeface="Times New Roman"/>
                <a:ea typeface="Times New Roman"/>
                <a:cs typeface="Times New Roman"/>
                <a:sym typeface="Times New Roman"/>
              </a:rPr>
              <a:t>II. CÁCH TÍNH THƠ</a:t>
            </a:r>
            <a:endParaRPr sz="1200" dirty="0">
              <a:solidFill>
                <a:schemeClr val="dk1"/>
              </a:solidFill>
              <a:latin typeface="Times New Roman"/>
              <a:ea typeface="Times New Roman"/>
              <a:cs typeface="Times New Roman"/>
              <a:sym typeface="Times New Roman"/>
            </a:endParaRPr>
          </a:p>
        </p:txBody>
      </p:sp>
      <p:sp>
        <p:nvSpPr>
          <p:cNvPr id="269" name="Google Shape;269;p10"/>
          <p:cNvSpPr/>
          <p:nvPr/>
        </p:nvSpPr>
        <p:spPr>
          <a:xfrm>
            <a:off x="3359604" y="1063603"/>
            <a:ext cx="1766455" cy="42587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rgbClr val="FF0000"/>
                </a:solidFill>
                <a:latin typeface="Times New Roman"/>
                <a:ea typeface="Times New Roman"/>
                <a:cs typeface="Times New Roman"/>
                <a:sym typeface="Times New Roman"/>
              </a:rPr>
              <a:t>Dương lịch</a:t>
            </a:r>
            <a:endParaRPr sz="1050"/>
          </a:p>
        </p:txBody>
      </p:sp>
      <p:sp>
        <p:nvSpPr>
          <p:cNvPr id="270" name="Google Shape;270;p10"/>
          <p:cNvSpPr/>
          <p:nvPr/>
        </p:nvSpPr>
        <p:spPr>
          <a:xfrm>
            <a:off x="5330211" y="1063602"/>
            <a:ext cx="1766455" cy="42587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rgbClr val="FF0000"/>
                </a:solidFill>
                <a:latin typeface="Times New Roman"/>
                <a:ea typeface="Times New Roman"/>
                <a:cs typeface="Times New Roman"/>
                <a:sym typeface="Times New Roman"/>
              </a:rPr>
              <a:t>Âm lịch</a:t>
            </a:r>
            <a:endParaRPr sz="1050"/>
          </a:p>
        </p:txBody>
      </p:sp>
      <p:sp>
        <p:nvSpPr>
          <p:cNvPr id="271" name="Google Shape;271;p10"/>
          <p:cNvSpPr/>
          <p:nvPr/>
        </p:nvSpPr>
        <p:spPr>
          <a:xfrm>
            <a:off x="3359603" y="1630317"/>
            <a:ext cx="1766455" cy="42587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dirty="0">
                <a:solidFill>
                  <a:schemeClr val="dk1"/>
                </a:solidFill>
                <a:latin typeface="Times New Roman"/>
                <a:ea typeface="Times New Roman"/>
                <a:cs typeface="Times New Roman"/>
                <a:sym typeface="Times New Roman"/>
              </a:rPr>
              <a:t>Thứ tư</a:t>
            </a:r>
            <a:endParaRPr sz="1050" dirty="0"/>
          </a:p>
        </p:txBody>
      </p:sp>
      <p:sp>
        <p:nvSpPr>
          <p:cNvPr id="272" name="Google Shape;272;p10"/>
          <p:cNvSpPr/>
          <p:nvPr/>
        </p:nvSpPr>
        <p:spPr>
          <a:xfrm>
            <a:off x="3359603" y="2191415"/>
            <a:ext cx="1766454" cy="42587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chemeClr val="dk1"/>
                </a:solidFill>
                <a:latin typeface="Times New Roman"/>
                <a:ea typeface="Times New Roman"/>
                <a:cs typeface="Times New Roman"/>
                <a:sym typeface="Times New Roman"/>
              </a:rPr>
              <a:t>Ngày 30</a:t>
            </a:r>
            <a:endParaRPr sz="1050"/>
          </a:p>
        </p:txBody>
      </p:sp>
      <p:sp>
        <p:nvSpPr>
          <p:cNvPr id="273" name="Google Shape;273;p10"/>
          <p:cNvSpPr/>
          <p:nvPr/>
        </p:nvSpPr>
        <p:spPr>
          <a:xfrm>
            <a:off x="3359603" y="2711345"/>
            <a:ext cx="1766455" cy="39846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chemeClr val="dk1"/>
                </a:solidFill>
                <a:latin typeface="Times New Roman"/>
                <a:ea typeface="Times New Roman"/>
                <a:cs typeface="Times New Roman"/>
                <a:sym typeface="Times New Roman"/>
              </a:rPr>
              <a:t>Tháng 1</a:t>
            </a:r>
            <a:endParaRPr sz="1050"/>
          </a:p>
        </p:txBody>
      </p:sp>
      <p:sp>
        <p:nvSpPr>
          <p:cNvPr id="274" name="Google Shape;274;p10"/>
          <p:cNvSpPr/>
          <p:nvPr/>
        </p:nvSpPr>
        <p:spPr>
          <a:xfrm>
            <a:off x="5330211" y="2223193"/>
            <a:ext cx="1766455" cy="38433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chemeClr val="dk1"/>
                </a:solidFill>
                <a:latin typeface="Times New Roman"/>
                <a:ea typeface="Times New Roman"/>
                <a:cs typeface="Times New Roman"/>
                <a:sym typeface="Times New Roman"/>
              </a:rPr>
              <a:t>Ngày 25</a:t>
            </a:r>
            <a:endParaRPr sz="1050"/>
          </a:p>
        </p:txBody>
      </p:sp>
      <p:sp>
        <p:nvSpPr>
          <p:cNvPr id="275" name="Google Shape;275;p10"/>
          <p:cNvSpPr/>
          <p:nvPr/>
        </p:nvSpPr>
        <p:spPr>
          <a:xfrm>
            <a:off x="5322416" y="2698989"/>
            <a:ext cx="1766455" cy="425870"/>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chemeClr val="dk1"/>
                </a:solidFill>
                <a:latin typeface="Times New Roman"/>
                <a:ea typeface="Times New Roman"/>
                <a:cs typeface="Times New Roman"/>
                <a:sym typeface="Times New Roman"/>
              </a:rPr>
              <a:t>Tháng 12</a:t>
            </a:r>
            <a:endParaRPr sz="1050"/>
          </a:p>
        </p:txBody>
      </p:sp>
      <p:sp>
        <p:nvSpPr>
          <p:cNvPr id="276" name="Google Shape;276;p10"/>
          <p:cNvSpPr/>
          <p:nvPr/>
        </p:nvSpPr>
        <p:spPr>
          <a:xfrm>
            <a:off x="5330211" y="1608490"/>
            <a:ext cx="1766455" cy="46663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dirty="0">
                <a:solidFill>
                  <a:schemeClr val="dk1"/>
                </a:solidFill>
                <a:latin typeface="Times New Roman"/>
                <a:ea typeface="Times New Roman"/>
                <a:cs typeface="Times New Roman"/>
                <a:sym typeface="Times New Roman"/>
              </a:rPr>
              <a:t>Thứ tư</a:t>
            </a:r>
            <a:endParaRPr sz="1050" dirty="0"/>
          </a:p>
        </p:txBody>
      </p:sp>
      <p:sp>
        <p:nvSpPr>
          <p:cNvPr id="277" name="Google Shape;277;p10"/>
          <p:cNvSpPr/>
          <p:nvPr/>
        </p:nvSpPr>
        <p:spPr>
          <a:xfrm>
            <a:off x="3377433" y="3268174"/>
            <a:ext cx="1766455" cy="496792"/>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chemeClr val="dk1"/>
                </a:solidFill>
                <a:latin typeface="Times New Roman"/>
                <a:ea typeface="Times New Roman"/>
                <a:cs typeface="Times New Roman"/>
                <a:sym typeface="Times New Roman"/>
              </a:rPr>
              <a:t>Năm 2020</a:t>
            </a:r>
            <a:endParaRPr sz="1050"/>
          </a:p>
        </p:txBody>
      </p:sp>
      <p:sp>
        <p:nvSpPr>
          <p:cNvPr id="278" name="Google Shape;278;p10"/>
          <p:cNvSpPr/>
          <p:nvPr/>
        </p:nvSpPr>
        <p:spPr>
          <a:xfrm>
            <a:off x="5288225" y="3284640"/>
            <a:ext cx="1766455" cy="48445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2100">
                <a:solidFill>
                  <a:schemeClr val="dk1"/>
                </a:solidFill>
                <a:latin typeface="Times New Roman"/>
                <a:ea typeface="Times New Roman"/>
                <a:cs typeface="Times New Roman"/>
                <a:sym typeface="Times New Roman"/>
              </a:rPr>
              <a:t>Năm Mậu Tuất</a:t>
            </a:r>
            <a:endParaRPr sz="1050"/>
          </a:p>
        </p:txBody>
      </p:sp>
      <p:pic>
        <p:nvPicPr>
          <p:cNvPr id="279" name="Google Shape;279;p10"/>
          <p:cNvPicPr preferRelativeResize="0"/>
          <p:nvPr/>
        </p:nvPicPr>
        <p:blipFill rotWithShape="1">
          <a:blip r:embed="rId4">
            <a:alphaModFix/>
          </a:blip>
          <a:srcRect/>
          <a:stretch/>
        </p:blipFill>
        <p:spPr>
          <a:xfrm>
            <a:off x="175530" y="1043821"/>
            <a:ext cx="2979919" cy="3254952"/>
          </a:xfrm>
          <a:prstGeom prst="rect">
            <a:avLst/>
          </a:prstGeom>
          <a:noFill/>
          <a:ln>
            <a:noFill/>
          </a:ln>
        </p:spPr>
      </p:pic>
      <p:pic>
        <p:nvPicPr>
          <p:cNvPr id="280" name="Google Shape;280;p10" descr="Hình ảnh Thảo Luận Làm Việc Cùng Nhau đối Tác đồng Nghiệp, Làm, Nhóm Làm  Việc, Công Việc miễn phí tải tập tin PNG PSDComment và Vector"/>
          <p:cNvPicPr preferRelativeResize="0"/>
          <p:nvPr/>
        </p:nvPicPr>
        <p:blipFill rotWithShape="1">
          <a:blip r:embed="rId5">
            <a:alphaModFix/>
          </a:blip>
          <a:srcRect/>
          <a:stretch/>
        </p:blipFill>
        <p:spPr>
          <a:xfrm>
            <a:off x="7479035" y="320948"/>
            <a:ext cx="1360170" cy="925830"/>
          </a:xfrm>
          <a:prstGeom prst="rect">
            <a:avLst/>
          </a:prstGeom>
          <a:noFill/>
          <a:ln>
            <a:noFill/>
          </a:ln>
        </p:spPr>
      </p:pic>
      <p:sp>
        <p:nvSpPr>
          <p:cNvPr id="2" name="Hộp Văn bản 1">
            <a:extLst>
              <a:ext uri="{FF2B5EF4-FFF2-40B4-BE49-F238E27FC236}">
                <a16:creationId xmlns:a16="http://schemas.microsoft.com/office/drawing/2014/main" id="{C7F3B109-7751-D2DA-2141-711B5E9D6F77}"/>
              </a:ext>
            </a:extLst>
          </p:cNvPr>
          <p:cNvSpPr txBox="1"/>
          <p:nvPr/>
        </p:nvSpPr>
        <p:spPr>
          <a:xfrm>
            <a:off x="2540166" y="5406363"/>
            <a:ext cx="3631286" cy="307777"/>
          </a:xfrm>
          <a:prstGeom prst="rect">
            <a:avLst/>
          </a:prstGeom>
          <a:noFill/>
        </p:spPr>
        <p:txBody>
          <a:bodyPr wrap="square" rtlCol="0">
            <a:spAutoFit/>
          </a:bodyPr>
          <a:lstStyle/>
          <a:p>
            <a:r>
              <a:rPr lang="vi-VN" b="1" dirty="0">
                <a:solidFill>
                  <a:schemeClr val="tx1">
                    <a:lumMod val="50000"/>
                  </a:schemeClr>
                </a:solidFill>
              </a:rPr>
              <a:t>Lịch sử địa lý 6 – Chân trời sáng tạo</a:t>
            </a:r>
            <a:endParaRPr lang="en-US" b="1"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500"/>
                                        <p:tgtEl>
                                          <p:spTgt spid="269"/>
                                        </p:tgtEl>
                                      </p:cBhvr>
                                    </p:animEffect>
                                  </p:childTnLst>
                                </p:cTn>
                              </p:par>
                              <p:par>
                                <p:cTn id="13" presetID="10" presetClass="entr" presetSubtype="0"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par>
                                <p:cTn id="16" presetID="10" presetClass="entr" presetSubtype="0" fill="hold" nodeType="withEffect">
                                  <p:stCondLst>
                                    <p:cond delay="0"/>
                                  </p:stCondLst>
                                  <p:childTnLst>
                                    <p:set>
                                      <p:cBhvr>
                                        <p:cTn id="17" dur="1" fill="hold">
                                          <p:stCondLst>
                                            <p:cond delay="0"/>
                                          </p:stCondLst>
                                        </p:cTn>
                                        <p:tgtEl>
                                          <p:spTgt spid="272"/>
                                        </p:tgtEl>
                                        <p:attrNameLst>
                                          <p:attrName>style.visibility</p:attrName>
                                        </p:attrNameLst>
                                      </p:cBhvr>
                                      <p:to>
                                        <p:strVal val="visible"/>
                                      </p:to>
                                    </p:set>
                                    <p:animEffect transition="in" filter="fade">
                                      <p:cBhvr>
                                        <p:cTn id="18" dur="500"/>
                                        <p:tgtEl>
                                          <p:spTgt spid="272"/>
                                        </p:tgtEl>
                                      </p:cBhvr>
                                    </p:animEffect>
                                  </p:childTnLst>
                                </p:cTn>
                              </p:par>
                              <p:par>
                                <p:cTn id="19" presetID="10" presetClass="entr" presetSubtype="0" fill="hold" nodeType="with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fade">
                                      <p:cBhvr>
                                        <p:cTn id="21" dur="500"/>
                                        <p:tgtEl>
                                          <p:spTgt spid="273"/>
                                        </p:tgtEl>
                                      </p:cBhvr>
                                    </p:animEffect>
                                  </p:childTnLst>
                                </p:cTn>
                              </p:par>
                              <p:par>
                                <p:cTn id="22" presetID="10" presetClass="entr" presetSubtype="0" fill="hold" nodeType="withEffect">
                                  <p:stCondLst>
                                    <p:cond delay="0"/>
                                  </p:stCondLst>
                                  <p:childTnLst>
                                    <p:set>
                                      <p:cBhvr>
                                        <p:cTn id="23" dur="1" fill="hold">
                                          <p:stCondLst>
                                            <p:cond delay="0"/>
                                          </p:stCondLst>
                                        </p:cTn>
                                        <p:tgtEl>
                                          <p:spTgt spid="277"/>
                                        </p:tgtEl>
                                        <p:attrNameLst>
                                          <p:attrName>style.visibility</p:attrName>
                                        </p:attrNameLst>
                                      </p:cBhvr>
                                      <p:to>
                                        <p:strVal val="visible"/>
                                      </p:to>
                                    </p:set>
                                    <p:animEffect transition="in" filter="fade">
                                      <p:cBhvr>
                                        <p:cTn id="24" dur="500"/>
                                        <p:tgtEl>
                                          <p:spTgt spid="27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0"/>
                                        </p:tgtEl>
                                        <p:attrNameLst>
                                          <p:attrName>style.visibility</p:attrName>
                                        </p:attrNameLst>
                                      </p:cBhvr>
                                      <p:to>
                                        <p:strVal val="visible"/>
                                      </p:to>
                                    </p:set>
                                    <p:animEffect transition="in" filter="fade">
                                      <p:cBhvr>
                                        <p:cTn id="29" dur="500"/>
                                        <p:tgtEl>
                                          <p:spTgt spid="270"/>
                                        </p:tgtEl>
                                      </p:cBhvr>
                                    </p:animEffect>
                                  </p:childTnLst>
                                </p:cTn>
                              </p:par>
                              <p:par>
                                <p:cTn id="30" presetID="10" presetClass="entr" presetSubtype="0" fill="hold" nodeType="withEffect">
                                  <p:stCondLst>
                                    <p:cond delay="0"/>
                                  </p:stCondLst>
                                  <p:childTnLst>
                                    <p:set>
                                      <p:cBhvr>
                                        <p:cTn id="31" dur="1" fill="hold">
                                          <p:stCondLst>
                                            <p:cond delay="0"/>
                                          </p:stCondLst>
                                        </p:cTn>
                                        <p:tgtEl>
                                          <p:spTgt spid="276"/>
                                        </p:tgtEl>
                                        <p:attrNameLst>
                                          <p:attrName>style.visibility</p:attrName>
                                        </p:attrNameLst>
                                      </p:cBhvr>
                                      <p:to>
                                        <p:strVal val="visible"/>
                                      </p:to>
                                    </p:set>
                                    <p:animEffect transition="in" filter="fade">
                                      <p:cBhvr>
                                        <p:cTn id="32" dur="500"/>
                                        <p:tgtEl>
                                          <p:spTgt spid="276"/>
                                        </p:tgtEl>
                                      </p:cBhvr>
                                    </p:animEffect>
                                  </p:childTnLst>
                                </p:cTn>
                              </p:par>
                              <p:par>
                                <p:cTn id="33" presetID="10" presetClass="entr" presetSubtype="0" fill="hold" nodeType="withEffect">
                                  <p:stCondLst>
                                    <p:cond delay="0"/>
                                  </p:stCondLst>
                                  <p:childTnLst>
                                    <p:set>
                                      <p:cBhvr>
                                        <p:cTn id="34" dur="1" fill="hold">
                                          <p:stCondLst>
                                            <p:cond delay="0"/>
                                          </p:stCondLst>
                                        </p:cTn>
                                        <p:tgtEl>
                                          <p:spTgt spid="274"/>
                                        </p:tgtEl>
                                        <p:attrNameLst>
                                          <p:attrName>style.visibility</p:attrName>
                                        </p:attrNameLst>
                                      </p:cBhvr>
                                      <p:to>
                                        <p:strVal val="visible"/>
                                      </p:to>
                                    </p:set>
                                    <p:animEffect transition="in" filter="fade">
                                      <p:cBhvr>
                                        <p:cTn id="35" dur="500"/>
                                        <p:tgtEl>
                                          <p:spTgt spid="274"/>
                                        </p:tgtEl>
                                      </p:cBhvr>
                                    </p:animEffect>
                                  </p:childTnLst>
                                </p:cTn>
                              </p:par>
                              <p:par>
                                <p:cTn id="36" presetID="10" presetClass="entr" presetSubtype="0" fill="hold" nodeType="withEffect">
                                  <p:stCondLst>
                                    <p:cond delay="0"/>
                                  </p:stCondLst>
                                  <p:childTnLst>
                                    <p:set>
                                      <p:cBhvr>
                                        <p:cTn id="37" dur="1" fill="hold">
                                          <p:stCondLst>
                                            <p:cond delay="0"/>
                                          </p:stCondLst>
                                        </p:cTn>
                                        <p:tgtEl>
                                          <p:spTgt spid="275"/>
                                        </p:tgtEl>
                                        <p:attrNameLst>
                                          <p:attrName>style.visibility</p:attrName>
                                        </p:attrNameLst>
                                      </p:cBhvr>
                                      <p:to>
                                        <p:strVal val="visible"/>
                                      </p:to>
                                    </p:set>
                                    <p:animEffect transition="in" filter="fade">
                                      <p:cBhvr>
                                        <p:cTn id="38" dur="500"/>
                                        <p:tgtEl>
                                          <p:spTgt spid="275"/>
                                        </p:tgtEl>
                                      </p:cBhvr>
                                    </p:animEffect>
                                  </p:childTnLst>
                                </p:cTn>
                              </p:par>
                              <p:par>
                                <p:cTn id="39" presetID="10" presetClass="entr" presetSubtype="0" fill="hold" nodeType="withEffect">
                                  <p:stCondLst>
                                    <p:cond delay="0"/>
                                  </p:stCondLst>
                                  <p:childTnLst>
                                    <p:set>
                                      <p:cBhvr>
                                        <p:cTn id="40" dur="1" fill="hold">
                                          <p:stCondLst>
                                            <p:cond delay="0"/>
                                          </p:stCondLst>
                                        </p:cTn>
                                        <p:tgtEl>
                                          <p:spTgt spid="278"/>
                                        </p:tgtEl>
                                        <p:attrNameLst>
                                          <p:attrName>style.visibility</p:attrName>
                                        </p:attrNameLst>
                                      </p:cBhvr>
                                      <p:to>
                                        <p:strVal val="visible"/>
                                      </p:to>
                                    </p:set>
                                    <p:animEffect transition="in" filter="fade">
                                      <p:cBhvr>
                                        <p:cTn id="41" dur="500"/>
                                        <p:tgtEl>
                                          <p:spTgt spid="278"/>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2"/>
          <p:cNvPicPr preferRelativeResize="0"/>
          <p:nvPr/>
        </p:nvPicPr>
        <p:blipFill rotWithShape="1">
          <a:blip r:embed="rId3">
            <a:alphaModFix/>
          </a:blip>
          <a:srcRect/>
          <a:stretch/>
        </p:blipFill>
        <p:spPr>
          <a:xfrm>
            <a:off x="91440" y="0"/>
            <a:ext cx="9052561" cy="5143500"/>
          </a:xfrm>
          <a:prstGeom prst="rect">
            <a:avLst/>
          </a:prstGeom>
          <a:noFill/>
          <a:ln>
            <a:noFill/>
          </a:ln>
        </p:spPr>
      </p:pic>
      <p:pic>
        <p:nvPicPr>
          <p:cNvPr id="302" name="Google Shape;302;p12"/>
          <p:cNvPicPr preferRelativeResize="0"/>
          <p:nvPr/>
        </p:nvPicPr>
        <p:blipFill rotWithShape="1">
          <a:blip r:embed="rId4">
            <a:alphaModFix/>
          </a:blip>
          <a:srcRect/>
          <a:stretch/>
        </p:blipFill>
        <p:spPr>
          <a:xfrm>
            <a:off x="724098" y="1150015"/>
            <a:ext cx="8079971" cy="3690851"/>
          </a:xfrm>
          <a:prstGeom prst="rect">
            <a:avLst/>
          </a:prstGeom>
          <a:noFill/>
          <a:ln>
            <a:noFill/>
          </a:ln>
        </p:spPr>
      </p:pic>
      <p:sp>
        <p:nvSpPr>
          <p:cNvPr id="303" name="Google Shape;303;p12"/>
          <p:cNvSpPr txBox="1"/>
          <p:nvPr/>
        </p:nvSpPr>
        <p:spPr>
          <a:xfrm>
            <a:off x="2178844" y="72111"/>
            <a:ext cx="5932170" cy="438551"/>
          </a:xfrm>
          <a:prstGeom prst="rect">
            <a:avLst/>
          </a:prstGeom>
          <a:noFill/>
          <a:ln>
            <a:noFill/>
          </a:ln>
        </p:spPr>
        <p:txBody>
          <a:bodyPr spcFirstLastPara="1" wrap="square" lIns="68569" tIns="34275" rIns="68569" bIns="34275" anchor="t" anchorCtr="0">
            <a:spAutoFit/>
          </a:bodyPr>
          <a:lstStyle/>
          <a:p>
            <a:r>
              <a:rPr lang="en-US" sz="2400" b="1" dirty="0">
                <a:solidFill>
                  <a:srgbClr val="FF0000"/>
                </a:solidFill>
                <a:latin typeface="Times New Roman"/>
                <a:ea typeface="Times New Roman"/>
                <a:cs typeface="Times New Roman"/>
                <a:sym typeface="Times New Roman"/>
              </a:rPr>
              <a:t>BÀI 2. THỜI GIAN TRONG LỊCH SỬ</a:t>
            </a:r>
            <a:endParaRPr sz="1050" dirty="0"/>
          </a:p>
        </p:txBody>
      </p:sp>
      <p:sp>
        <p:nvSpPr>
          <p:cNvPr id="304" name="Google Shape;304;p12"/>
          <p:cNvSpPr/>
          <p:nvPr/>
        </p:nvSpPr>
        <p:spPr>
          <a:xfrm>
            <a:off x="1262154" y="639353"/>
            <a:ext cx="4194899" cy="308131"/>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350" b="1" dirty="0">
                <a:solidFill>
                  <a:srgbClr val="FF0000"/>
                </a:solidFill>
                <a:latin typeface="Times New Roman"/>
                <a:ea typeface="Times New Roman"/>
                <a:cs typeface="Times New Roman"/>
                <a:sym typeface="Times New Roman"/>
              </a:rPr>
              <a:t>II. CÁCH TÍNH THỜI GIAN TRONG LỊCH SỬ</a:t>
            </a:r>
            <a:endParaRPr sz="1200" dirty="0">
              <a:solidFill>
                <a:schemeClr val="dk1"/>
              </a:solidFill>
              <a:latin typeface="Times New Roman"/>
              <a:ea typeface="Times New Roman"/>
              <a:cs typeface="Times New Roman"/>
              <a:sym typeface="Times New Roman"/>
            </a:endParaRPr>
          </a:p>
        </p:txBody>
      </p:sp>
      <p:sp>
        <p:nvSpPr>
          <p:cNvPr id="2" name="TextBox 1"/>
          <p:cNvSpPr txBox="1"/>
          <p:nvPr/>
        </p:nvSpPr>
        <p:spPr>
          <a:xfrm>
            <a:off x="5995555" y="3368630"/>
            <a:ext cx="862445" cy="338554"/>
          </a:xfrm>
          <a:prstGeom prst="rect">
            <a:avLst/>
          </a:prstGeom>
          <a:noFill/>
        </p:spPr>
        <p:txBody>
          <a:bodyPr wrap="square" rtlCol="0">
            <a:spAutoFit/>
          </a:bodyPr>
          <a:lstStyle/>
          <a:p>
            <a:r>
              <a:rPr lang="en-US" sz="1600" dirty="0">
                <a:solidFill>
                  <a:srgbClr val="FF0000"/>
                </a:solidFill>
              </a:rPr>
              <a:t>2O24</a:t>
            </a:r>
          </a:p>
        </p:txBody>
      </p:sp>
      <p:sp>
        <p:nvSpPr>
          <p:cNvPr id="7" name="TextBox 6"/>
          <p:cNvSpPr txBox="1"/>
          <p:nvPr/>
        </p:nvSpPr>
        <p:spPr>
          <a:xfrm>
            <a:off x="6858000" y="3368630"/>
            <a:ext cx="862445" cy="338554"/>
          </a:xfrm>
          <a:prstGeom prst="rect">
            <a:avLst/>
          </a:prstGeom>
          <a:noFill/>
        </p:spPr>
        <p:txBody>
          <a:bodyPr wrap="square" rtlCol="0">
            <a:spAutoFit/>
          </a:bodyPr>
          <a:lstStyle/>
          <a:p>
            <a:r>
              <a:rPr lang="en-US" sz="1600" dirty="0">
                <a:solidFill>
                  <a:srgbClr val="FF0000"/>
                </a:solidFill>
              </a:rPr>
              <a:t>4024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anim calcmode="lin" valueType="num">
                                      <p:cBhvr>
                                        <p:cTn id="8" dur="1000" fill="hold"/>
                                        <p:tgtEl>
                                          <p:spTgt spid="304"/>
                                        </p:tgtEl>
                                        <p:attrNameLst>
                                          <p:attrName>ppt_x</p:attrName>
                                        </p:attrNameLst>
                                      </p:cBhvr>
                                      <p:tavLst>
                                        <p:tav tm="0">
                                          <p:val>
                                            <p:strVal val="#ppt_x"/>
                                          </p:val>
                                        </p:tav>
                                        <p:tav tm="100000">
                                          <p:val>
                                            <p:strVal val="#ppt_x"/>
                                          </p:val>
                                        </p:tav>
                                      </p:tavLst>
                                    </p:anim>
                                    <p:anim calcmode="lin" valueType="num">
                                      <p:cBhvr>
                                        <p:cTn id="9" dur="1000" fill="hold"/>
                                        <p:tgtEl>
                                          <p:spTgt spid="3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fade">
                                      <p:cBhvr>
                                        <p:cTn id="12" dur="1000"/>
                                        <p:tgtEl>
                                          <p:spTgt spid="303"/>
                                        </p:tgtEl>
                                      </p:cBhvr>
                                    </p:animEffect>
                                    <p:anim calcmode="lin" valueType="num">
                                      <p:cBhvr>
                                        <p:cTn id="13" dur="1000" fill="hold"/>
                                        <p:tgtEl>
                                          <p:spTgt spid="303"/>
                                        </p:tgtEl>
                                        <p:attrNameLst>
                                          <p:attrName>ppt_x</p:attrName>
                                        </p:attrNameLst>
                                      </p:cBhvr>
                                      <p:tavLst>
                                        <p:tav tm="0">
                                          <p:val>
                                            <p:strVal val="#ppt_x"/>
                                          </p:val>
                                        </p:tav>
                                        <p:tav tm="100000">
                                          <p:val>
                                            <p:strVal val="#ppt_x"/>
                                          </p:val>
                                        </p:tav>
                                      </p:tavLst>
                                    </p:anim>
                                    <p:anim calcmode="lin" valueType="num">
                                      <p:cBhvr>
                                        <p:cTn id="14" dur="1000" fill="hold"/>
                                        <p:tgtEl>
                                          <p:spTgt spid="30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p:cTn id="17" dur="1000"/>
                                        <p:tgtEl>
                                          <p:spTgt spid="302"/>
                                        </p:tgtEl>
                                      </p:cBhvr>
                                    </p:animEffect>
                                    <p:anim calcmode="lin" valueType="num">
                                      <p:cBhvr>
                                        <p:cTn id="18" dur="1000" fill="hold"/>
                                        <p:tgtEl>
                                          <p:spTgt spid="302"/>
                                        </p:tgtEl>
                                        <p:attrNameLst>
                                          <p:attrName>ppt_x</p:attrName>
                                        </p:attrNameLst>
                                      </p:cBhvr>
                                      <p:tavLst>
                                        <p:tav tm="0">
                                          <p:val>
                                            <p:strVal val="#ppt_x"/>
                                          </p:val>
                                        </p:tav>
                                        <p:tav tm="100000">
                                          <p:val>
                                            <p:strVal val="#ppt_x"/>
                                          </p:val>
                                        </p:tav>
                                      </p:tavLst>
                                    </p:anim>
                                    <p:anim calcmode="lin" valueType="num">
                                      <p:cBhvr>
                                        <p:cTn id="19" dur="1000" fill="hold"/>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p:bldP spid="3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81F45BA7-31BE-7BF1-EC37-17DE87263400}"/>
              </a:ext>
            </a:extLst>
          </p:cNvPr>
          <p:cNvSpPr txBox="1">
            <a:spLocks/>
          </p:cNvSpPr>
          <p:nvPr/>
        </p:nvSpPr>
        <p:spPr>
          <a:xfrm>
            <a:off x="1363441" y="579982"/>
            <a:ext cx="3039594" cy="488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a:solidFill>
                  <a:schemeClr val="accent4">
                    <a:lumMod val="75000"/>
                  </a:schemeClr>
                </a:solidFill>
                <a:latin typeface="Times New Roman" panose="02020603050405020304" pitchFamily="18" charset="0"/>
                <a:cs typeface="Times New Roman" panose="02020603050405020304" pitchFamily="18" charset="0"/>
              </a:rPr>
              <a:t>CÂU HỎI THẢO LUẬN </a:t>
            </a:r>
            <a:endParaRPr lang="en-US" sz="20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083FD524-A40B-A422-1634-E42B917EEB1E}"/>
              </a:ext>
            </a:extLst>
          </p:cNvPr>
          <p:cNvSpPr txBox="1">
            <a:spLocks/>
          </p:cNvSpPr>
          <p:nvPr/>
        </p:nvSpPr>
        <p:spPr>
          <a:xfrm>
            <a:off x="461271" y="3203289"/>
            <a:ext cx="8221456" cy="10606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HS quan sát trục thời gian (hình 2.4), giải thích  các khái niệm: </a:t>
            </a:r>
          </a:p>
          <a:p>
            <a:r>
              <a:rPr lang="en-US"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Trước Công nguyên, Công nguyên, thập kỉ, thế kỉ, thiên niên kỉ.</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5" name="Arrow: Right 21">
            <a:extLst>
              <a:ext uri="{FF2B5EF4-FFF2-40B4-BE49-F238E27FC236}">
                <a16:creationId xmlns:a16="http://schemas.microsoft.com/office/drawing/2014/main" id="{0ADE30FB-EA8E-2C6E-9ACC-4705EC0C6981}"/>
              </a:ext>
            </a:extLst>
          </p:cNvPr>
          <p:cNvSpPr/>
          <p:nvPr/>
        </p:nvSpPr>
        <p:spPr>
          <a:xfrm>
            <a:off x="1205051" y="2113510"/>
            <a:ext cx="7269478" cy="243054"/>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cxnSp>
        <p:nvCxnSpPr>
          <p:cNvPr id="6" name="Connector: Elbow 22">
            <a:extLst>
              <a:ext uri="{FF2B5EF4-FFF2-40B4-BE49-F238E27FC236}">
                <a16:creationId xmlns:a16="http://schemas.microsoft.com/office/drawing/2014/main" id="{F57129E0-04CF-A159-70AA-3727E5493036}"/>
              </a:ext>
            </a:extLst>
          </p:cNvPr>
          <p:cNvCxnSpPr>
            <a:cxnSpLocks/>
          </p:cNvCxnSpPr>
          <p:nvPr/>
        </p:nvCxnSpPr>
        <p:spPr>
          <a:xfrm flipV="1">
            <a:off x="1205051" y="1932254"/>
            <a:ext cx="7195999" cy="124752"/>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25">
            <a:extLst>
              <a:ext uri="{FF2B5EF4-FFF2-40B4-BE49-F238E27FC236}">
                <a16:creationId xmlns:a16="http://schemas.microsoft.com/office/drawing/2014/main" id="{702F7716-5A33-8EA3-3AF5-D6176028B44E}"/>
              </a:ext>
            </a:extLst>
          </p:cNvPr>
          <p:cNvSpPr txBox="1"/>
          <p:nvPr/>
        </p:nvSpPr>
        <p:spPr>
          <a:xfrm>
            <a:off x="1108275" y="1300263"/>
            <a:ext cx="7607129" cy="400110"/>
          </a:xfrm>
          <a:prstGeom prst="rect">
            <a:avLst/>
          </a:prstGeom>
          <a:noFill/>
        </p:spPr>
        <p:txBody>
          <a:bodyPr wrap="square">
            <a:spAutoFit/>
          </a:bodyPr>
          <a:lstStyle/>
          <a:p>
            <a:r>
              <a:rPr lang="en-US" sz="2000" dirty="0">
                <a:effectLst/>
                <a:latin typeface="Times New Roman" panose="02020603050405020304" pitchFamily="18" charset="0"/>
                <a:ea typeface="Calibri" panose="020F0502020204030204" pitchFamily="34" charset="0"/>
              </a:rPr>
              <a:t> TRƯỚC CÔNG NGUYÊN(</a:t>
            </a:r>
            <a:r>
              <a:rPr lang="en-US" sz="2000" dirty="0">
                <a:solidFill>
                  <a:srgbClr val="FF0000"/>
                </a:solidFill>
                <a:effectLst/>
                <a:latin typeface="Times New Roman" panose="02020603050405020304" pitchFamily="18" charset="0"/>
                <a:ea typeface="Calibri" panose="020F0502020204030204" pitchFamily="34" charset="0"/>
              </a:rPr>
              <a:t>TCN</a:t>
            </a:r>
            <a:r>
              <a:rPr lang="en-US" sz="2000" dirty="0">
                <a:effectLst/>
                <a:latin typeface="Times New Roman" panose="02020603050405020304" pitchFamily="18" charset="0"/>
                <a:ea typeface="Calibri" panose="020F0502020204030204" pitchFamily="34" charset="0"/>
              </a:rPr>
              <a:t>)</a:t>
            </a:r>
            <a:r>
              <a:rPr lang="en-US" sz="2000" b="1" i="1"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rPr>
              <a:t>                     </a:t>
            </a:r>
            <a:r>
              <a:rPr lang="en-US" sz="2000" b="1" dirty="0">
                <a:effectLst/>
                <a:latin typeface="Times New Roman" panose="02020603050405020304" pitchFamily="18" charset="0"/>
                <a:ea typeface="Calibri" panose="020F0502020204030204" pitchFamily="34" charset="0"/>
              </a:rPr>
              <a:t>CÔNG NGUYÊN(</a:t>
            </a:r>
            <a:r>
              <a:rPr lang="en-US" sz="2000" b="1" dirty="0">
                <a:solidFill>
                  <a:srgbClr val="FF0000"/>
                </a:solidFill>
                <a:effectLst/>
                <a:latin typeface="Times New Roman" panose="02020603050405020304" pitchFamily="18" charset="0"/>
                <a:ea typeface="Calibri" panose="020F0502020204030204" pitchFamily="34" charset="0"/>
              </a:rPr>
              <a:t>CN</a:t>
            </a:r>
            <a:r>
              <a:rPr lang="en-US" sz="2000" b="1" dirty="0">
                <a:effectLst/>
                <a:latin typeface="Times New Roman" panose="02020603050405020304" pitchFamily="18" charset="0"/>
                <a:ea typeface="Calibri" panose="020F0502020204030204" pitchFamily="34" charset="0"/>
              </a:rPr>
              <a:t>)</a:t>
            </a:r>
            <a:r>
              <a:rPr lang="en-US" sz="20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p>
        </p:txBody>
      </p:sp>
      <p:sp>
        <p:nvSpPr>
          <p:cNvPr id="8" name="TextBox 27">
            <a:extLst>
              <a:ext uri="{FF2B5EF4-FFF2-40B4-BE49-F238E27FC236}">
                <a16:creationId xmlns:a16="http://schemas.microsoft.com/office/drawing/2014/main" id="{A686FB29-D2F0-682B-D1D2-ADDB76BC80B3}"/>
              </a:ext>
            </a:extLst>
          </p:cNvPr>
          <p:cNvSpPr txBox="1"/>
          <p:nvPr/>
        </p:nvSpPr>
        <p:spPr>
          <a:xfrm>
            <a:off x="461272" y="2334151"/>
            <a:ext cx="8221456" cy="728726"/>
          </a:xfrm>
          <a:prstGeom prst="rect">
            <a:avLst/>
          </a:prstGeom>
          <a:noFill/>
        </p:spPr>
        <p:txBody>
          <a:bodyPr wrap="square">
            <a:spAutoFit/>
          </a:bodyPr>
          <a:lstStyle/>
          <a:p>
            <a:pPr marL="0" marR="0" algn="just">
              <a:lnSpc>
                <a:spcPct val="107000"/>
              </a:lnSpc>
              <a:spcBef>
                <a:spcPts val="0"/>
              </a:spcBef>
              <a:spcAft>
                <a:spcPts val="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Năm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Năm	</a:t>
            </a:r>
          </a:p>
          <a:p>
            <a:pPr marL="0" marR="0" algn="just">
              <a:lnSpc>
                <a:spcPct val="107000"/>
              </a:lnSpc>
              <a:spcBef>
                <a:spcPts val="0"/>
              </a:spcBef>
              <a:spcAft>
                <a:spcPts val="0"/>
              </a:spcAft>
            </a:pP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179                    111          1	              544             938</a:t>
            </a:r>
          </a:p>
        </p:txBody>
      </p:sp>
      <p:sp>
        <p:nvSpPr>
          <p:cNvPr id="9" name="Circle: Hollow 28">
            <a:extLst>
              <a:ext uri="{FF2B5EF4-FFF2-40B4-BE49-F238E27FC236}">
                <a16:creationId xmlns:a16="http://schemas.microsoft.com/office/drawing/2014/main" id="{5683D083-3400-01F7-30EC-CC5DE0E40375}"/>
              </a:ext>
            </a:extLst>
          </p:cNvPr>
          <p:cNvSpPr/>
          <p:nvPr/>
        </p:nvSpPr>
        <p:spPr>
          <a:xfrm>
            <a:off x="1852938" y="2200876"/>
            <a:ext cx="147312"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0" name="Circle: Hollow 30">
            <a:extLst>
              <a:ext uri="{FF2B5EF4-FFF2-40B4-BE49-F238E27FC236}">
                <a16:creationId xmlns:a16="http://schemas.microsoft.com/office/drawing/2014/main" id="{47A4BBD1-D4B6-CC66-B6EF-741C5C7E4E5A}"/>
              </a:ext>
            </a:extLst>
          </p:cNvPr>
          <p:cNvSpPr/>
          <p:nvPr/>
        </p:nvSpPr>
        <p:spPr>
          <a:xfrm>
            <a:off x="3529549" y="2200876"/>
            <a:ext cx="147312"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1" name="Circle: Hollow 31">
            <a:extLst>
              <a:ext uri="{FF2B5EF4-FFF2-40B4-BE49-F238E27FC236}">
                <a16:creationId xmlns:a16="http://schemas.microsoft.com/office/drawing/2014/main" id="{508759C9-4A64-50AB-1E0D-7BBAACC7C04C}"/>
              </a:ext>
            </a:extLst>
          </p:cNvPr>
          <p:cNvSpPr/>
          <p:nvPr/>
        </p:nvSpPr>
        <p:spPr>
          <a:xfrm>
            <a:off x="6128659" y="2155157"/>
            <a:ext cx="147312"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2" name="Circle: Hollow 32">
            <a:extLst>
              <a:ext uri="{FF2B5EF4-FFF2-40B4-BE49-F238E27FC236}">
                <a16:creationId xmlns:a16="http://schemas.microsoft.com/office/drawing/2014/main" id="{02DDB3C7-7C8A-C96B-4C4B-7057289887A0}"/>
              </a:ext>
            </a:extLst>
          </p:cNvPr>
          <p:cNvSpPr/>
          <p:nvPr/>
        </p:nvSpPr>
        <p:spPr>
          <a:xfrm>
            <a:off x="4422440" y="2183992"/>
            <a:ext cx="224108"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3" name="Circle: Hollow 34">
            <a:extLst>
              <a:ext uri="{FF2B5EF4-FFF2-40B4-BE49-F238E27FC236}">
                <a16:creationId xmlns:a16="http://schemas.microsoft.com/office/drawing/2014/main" id="{FA892DFC-C559-22BC-D2DF-886B1B8C849A}"/>
              </a:ext>
            </a:extLst>
          </p:cNvPr>
          <p:cNvSpPr/>
          <p:nvPr/>
        </p:nvSpPr>
        <p:spPr>
          <a:xfrm flipV="1">
            <a:off x="7354093" y="2183991"/>
            <a:ext cx="118584"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270906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 fill="hold"/>
                                        <p:tgtEl>
                                          <p:spTgt spid="3"/>
                                        </p:tgtEl>
                                        <p:attrNameLst>
                                          <p:attrName>ppt_x</p:attrName>
                                        </p:attrNameLst>
                                      </p:cBhvr>
                                      <p:tavLst>
                                        <p:tav tm="0">
                                          <p:val>
                                            <p:strVal val="#ppt_x"/>
                                          </p:val>
                                        </p:tav>
                                        <p:tav tm="100000">
                                          <p:val>
                                            <p:strVal val="#ppt_x"/>
                                          </p:val>
                                        </p:tav>
                                      </p:tavLst>
                                    </p:anim>
                                    <p:anim calcmode="lin" valueType="num">
                                      <p:cBhvr additive="base">
                                        <p:cTn id="8" dur="2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 fill="hold"/>
                                        <p:tgtEl>
                                          <p:spTgt spid="7"/>
                                        </p:tgtEl>
                                        <p:attrNameLst>
                                          <p:attrName>ppt_x</p:attrName>
                                        </p:attrNameLst>
                                      </p:cBhvr>
                                      <p:tavLst>
                                        <p:tav tm="0">
                                          <p:val>
                                            <p:strVal val="#ppt_x"/>
                                          </p:val>
                                        </p:tav>
                                        <p:tav tm="100000">
                                          <p:val>
                                            <p:strVal val="#ppt_x"/>
                                          </p:val>
                                        </p:tav>
                                      </p:tavLst>
                                    </p:anim>
                                    <p:anim calcmode="lin" valueType="num">
                                      <p:cBhvr additive="base">
                                        <p:cTn id="13" dur="2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 fill="hold"/>
                                        <p:tgtEl>
                                          <p:spTgt spid="5"/>
                                        </p:tgtEl>
                                        <p:attrNameLst>
                                          <p:attrName>ppt_x</p:attrName>
                                        </p:attrNameLst>
                                      </p:cBhvr>
                                      <p:tavLst>
                                        <p:tav tm="0">
                                          <p:val>
                                            <p:strVal val="#ppt_x"/>
                                          </p:val>
                                        </p:tav>
                                        <p:tav tm="100000">
                                          <p:val>
                                            <p:strVal val="#ppt_x"/>
                                          </p:val>
                                        </p:tav>
                                      </p:tavLst>
                                    </p:anim>
                                    <p:anim calcmode="lin" valueType="num">
                                      <p:cBhvr additive="base">
                                        <p:cTn id="18" dur="2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 fill="hold"/>
                                        <p:tgtEl>
                                          <p:spTgt spid="9"/>
                                        </p:tgtEl>
                                        <p:attrNameLst>
                                          <p:attrName>ppt_x</p:attrName>
                                        </p:attrNameLst>
                                      </p:cBhvr>
                                      <p:tavLst>
                                        <p:tav tm="0">
                                          <p:val>
                                            <p:strVal val="#ppt_x"/>
                                          </p:val>
                                        </p:tav>
                                        <p:tav tm="100000">
                                          <p:val>
                                            <p:strVal val="#ppt_x"/>
                                          </p:val>
                                        </p:tav>
                                      </p:tavLst>
                                    </p:anim>
                                    <p:anim calcmode="lin" valueType="num">
                                      <p:cBhvr additive="base">
                                        <p:cTn id="23" dur="2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00" fill="hold"/>
                                        <p:tgtEl>
                                          <p:spTgt spid="10"/>
                                        </p:tgtEl>
                                        <p:attrNameLst>
                                          <p:attrName>ppt_x</p:attrName>
                                        </p:attrNameLst>
                                      </p:cBhvr>
                                      <p:tavLst>
                                        <p:tav tm="0">
                                          <p:val>
                                            <p:strVal val="#ppt_x"/>
                                          </p:val>
                                        </p:tav>
                                        <p:tav tm="100000">
                                          <p:val>
                                            <p:strVal val="#ppt_x"/>
                                          </p:val>
                                        </p:tav>
                                      </p:tavLst>
                                    </p:anim>
                                    <p:anim calcmode="lin" valueType="num">
                                      <p:cBhvr additive="base">
                                        <p:cTn id="28" dur="2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 fill="hold"/>
                                        <p:tgtEl>
                                          <p:spTgt spid="12"/>
                                        </p:tgtEl>
                                        <p:attrNameLst>
                                          <p:attrName>ppt_x</p:attrName>
                                        </p:attrNameLst>
                                      </p:cBhvr>
                                      <p:tavLst>
                                        <p:tav tm="0">
                                          <p:val>
                                            <p:strVal val="#ppt_x"/>
                                          </p:val>
                                        </p:tav>
                                        <p:tav tm="100000">
                                          <p:val>
                                            <p:strVal val="#ppt_x"/>
                                          </p:val>
                                        </p:tav>
                                      </p:tavLst>
                                    </p:anim>
                                    <p:anim calcmode="lin" valueType="num">
                                      <p:cBhvr additive="base">
                                        <p:cTn id="33" dur="2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120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200" fill="hold"/>
                                        <p:tgtEl>
                                          <p:spTgt spid="11"/>
                                        </p:tgtEl>
                                        <p:attrNameLst>
                                          <p:attrName>ppt_x</p:attrName>
                                        </p:attrNameLst>
                                      </p:cBhvr>
                                      <p:tavLst>
                                        <p:tav tm="0">
                                          <p:val>
                                            <p:strVal val="#ppt_x"/>
                                          </p:val>
                                        </p:tav>
                                        <p:tav tm="100000">
                                          <p:val>
                                            <p:strVal val="#ppt_x"/>
                                          </p:val>
                                        </p:tav>
                                      </p:tavLst>
                                    </p:anim>
                                    <p:anim calcmode="lin" valueType="num">
                                      <p:cBhvr additive="base">
                                        <p:cTn id="38" dur="2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14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200" fill="hold"/>
                                        <p:tgtEl>
                                          <p:spTgt spid="13"/>
                                        </p:tgtEl>
                                        <p:attrNameLst>
                                          <p:attrName>ppt_x</p:attrName>
                                        </p:attrNameLst>
                                      </p:cBhvr>
                                      <p:tavLst>
                                        <p:tav tm="0">
                                          <p:val>
                                            <p:strVal val="#ppt_x"/>
                                          </p:val>
                                        </p:tav>
                                        <p:tav tm="100000">
                                          <p:val>
                                            <p:strVal val="#ppt_x"/>
                                          </p:val>
                                        </p:tav>
                                      </p:tavLst>
                                    </p:anim>
                                    <p:anim calcmode="lin" valueType="num">
                                      <p:cBhvr additive="base">
                                        <p:cTn id="43" dur="2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1600"/>
                            </p:stCondLst>
                            <p:childTnLst>
                              <p:par>
                                <p:cTn id="45" presetID="2" presetClass="entr" presetSubtype="4"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00" fill="hold"/>
                                        <p:tgtEl>
                                          <p:spTgt spid="6"/>
                                        </p:tgtEl>
                                        <p:attrNameLst>
                                          <p:attrName>ppt_x</p:attrName>
                                        </p:attrNameLst>
                                      </p:cBhvr>
                                      <p:tavLst>
                                        <p:tav tm="0">
                                          <p:val>
                                            <p:strVal val="#ppt_x"/>
                                          </p:val>
                                        </p:tav>
                                        <p:tav tm="100000">
                                          <p:val>
                                            <p:strVal val="#ppt_x"/>
                                          </p:val>
                                        </p:tav>
                                      </p:tavLst>
                                    </p:anim>
                                    <p:anim calcmode="lin" valueType="num">
                                      <p:cBhvr additive="base">
                                        <p:cTn id="48" dur="200" fill="hold"/>
                                        <p:tgtEl>
                                          <p:spTgt spid="6"/>
                                        </p:tgtEl>
                                        <p:attrNameLst>
                                          <p:attrName>ppt_y</p:attrName>
                                        </p:attrNameLst>
                                      </p:cBhvr>
                                      <p:tavLst>
                                        <p:tav tm="0">
                                          <p:val>
                                            <p:strVal val="1+#ppt_h/2"/>
                                          </p:val>
                                        </p:tav>
                                        <p:tav tm="100000">
                                          <p:val>
                                            <p:strVal val="#ppt_y"/>
                                          </p:val>
                                        </p:tav>
                                      </p:tavLst>
                                    </p:anim>
                                  </p:childTnLst>
                                </p:cTn>
                              </p:par>
                            </p:childTnLst>
                          </p:cTn>
                        </p:par>
                        <p:par>
                          <p:cTn id="49" fill="hold">
                            <p:stCondLst>
                              <p:cond delay="1800"/>
                            </p:stCondLst>
                            <p:childTnLst>
                              <p:par>
                                <p:cTn id="50" presetID="2" presetClass="entr" presetSubtype="4"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200" fill="hold"/>
                                        <p:tgtEl>
                                          <p:spTgt spid="8"/>
                                        </p:tgtEl>
                                        <p:attrNameLst>
                                          <p:attrName>ppt_x</p:attrName>
                                        </p:attrNameLst>
                                      </p:cBhvr>
                                      <p:tavLst>
                                        <p:tav tm="0">
                                          <p:val>
                                            <p:strVal val="#ppt_x"/>
                                          </p:val>
                                        </p:tav>
                                        <p:tav tm="100000">
                                          <p:val>
                                            <p:strVal val="#ppt_x"/>
                                          </p:val>
                                        </p:tav>
                                      </p:tavLst>
                                    </p:anim>
                                    <p:anim calcmode="lin" valueType="num">
                                      <p:cBhvr additive="base">
                                        <p:cTn id="53" dur="200" fill="hold"/>
                                        <p:tgtEl>
                                          <p:spTgt spid="8"/>
                                        </p:tgtEl>
                                        <p:attrNameLst>
                                          <p:attrName>ppt_y</p:attrName>
                                        </p:attrNameLst>
                                      </p:cBhvr>
                                      <p:tavLst>
                                        <p:tav tm="0">
                                          <p:val>
                                            <p:strVal val="1+#ppt_h/2"/>
                                          </p:val>
                                        </p:tav>
                                        <p:tav tm="100000">
                                          <p:val>
                                            <p:strVal val="#ppt_y"/>
                                          </p:val>
                                        </p:tav>
                                      </p:tavLst>
                                    </p:anim>
                                  </p:childTnLst>
                                </p:cTn>
                              </p:par>
                            </p:childTnLst>
                          </p:cTn>
                        </p:par>
                        <p:par>
                          <p:cTn id="54" fill="hold">
                            <p:stCondLst>
                              <p:cond delay="2000"/>
                            </p:stCondLst>
                            <p:childTnLst>
                              <p:par>
                                <p:cTn id="55" presetID="2" presetClass="entr" presetSubtype="4" fill="hold" grpId="0" nodeType="after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 calcmode="lin" valueType="num">
                                      <p:cBhvr additive="base">
                                        <p:cTn id="57" dur="2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8" dur="2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2200"/>
                            </p:stCondLst>
                            <p:childTnLst>
                              <p:par>
                                <p:cTn id="60" presetID="2" presetClass="entr" presetSubtype="4" fill="hold" grpId="0" nodeType="after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 calcmode="lin" valueType="num">
                                      <p:cBhvr additive="base">
                                        <p:cTn id="62" dur="2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3" dur="2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animBg="1"/>
      <p:bldP spid="7" grpId="0"/>
      <p:bldP spid="8" grpId="0"/>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CBB26F7-4D24-47EB-9062-528E9BA41EBA}"/>
              </a:ext>
            </a:extLst>
          </p:cNvPr>
          <p:cNvSpPr txBox="1">
            <a:spLocks/>
          </p:cNvSpPr>
          <p:nvPr/>
        </p:nvSpPr>
        <p:spPr>
          <a:xfrm>
            <a:off x="1282147" y="434029"/>
            <a:ext cx="4171595" cy="41336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Cách tính thời gian</a:t>
            </a:r>
            <a:br>
              <a:rPr lang="en-US" sz="3200" dirty="0">
                <a:latin typeface="Times New Roman" panose="02020603050405020304" pitchFamily="18" charset="0"/>
                <a:ea typeface="Calibri" panose="020F0502020204030204" pitchFamily="34" charset="0"/>
                <a:cs typeface="Times New Roman" panose="02020603050405020304" pitchFamily="18" charset="0"/>
              </a:rPr>
            </a:br>
            <a:r>
              <a:rPr lang="en-US" sz="3200"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8461A748-DB6E-E6E8-3BF9-B271981B6EA7}"/>
              </a:ext>
            </a:extLst>
          </p:cNvPr>
          <p:cNvSpPr txBox="1"/>
          <p:nvPr/>
        </p:nvSpPr>
        <p:spPr>
          <a:xfrm>
            <a:off x="1282147" y="991192"/>
            <a:ext cx="6996792" cy="1754326"/>
          </a:xfrm>
          <a:prstGeom prst="rect">
            <a:avLst/>
          </a:prstGeom>
          <a:noFill/>
        </p:spPr>
        <p:txBody>
          <a:bodyPr wrap="square" rtlCol="0">
            <a:spAutoFit/>
          </a:bodyPr>
          <a:lstStyle/>
          <a:p>
            <a:r>
              <a:rPr lang="en-US" sz="3600"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Lịch chính thức của</a:t>
            </a:r>
            <a:r>
              <a:rPr lang="vi-VN" sz="3600"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 giới hiện nay là dựa theo cách tính thời gian của Dương lịch gọi là Công lịch</a:t>
            </a:r>
            <a:endParaRPr lang="en-US" sz="3600" dirty="0"/>
          </a:p>
        </p:txBody>
      </p:sp>
      <p:sp>
        <p:nvSpPr>
          <p:cNvPr id="3" name="Subtitle 2">
            <a:extLst>
              <a:ext uri="{FF2B5EF4-FFF2-40B4-BE49-F238E27FC236}">
                <a16:creationId xmlns:a16="http://schemas.microsoft.com/office/drawing/2014/main" id="{B82E72F2-EBE5-4D12-802E-7C470BEA0A16}"/>
              </a:ext>
            </a:extLst>
          </p:cNvPr>
          <p:cNvSpPr txBox="1">
            <a:spLocks/>
          </p:cNvSpPr>
          <p:nvPr/>
        </p:nvSpPr>
        <p:spPr>
          <a:xfrm>
            <a:off x="1143354" y="2747836"/>
            <a:ext cx="6996791" cy="15815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sz="3600" dirty="0">
                <a:latin typeface="Times New Roman" panose="02020603050405020304" pitchFamily="18" charset="0"/>
                <a:ea typeface="Calibri" panose="020F0502020204030204" pitchFamily="34" charset="0"/>
                <a:cs typeface="Times New Roman" panose="02020603050405020304" pitchFamily="18" charset="0"/>
              </a:rPr>
              <a:t>- Công lịch lấy năm 1 (tương truyền chúa Jesus ra đời) làm năm đầu tiên của Công nguyên ( CN).</a:t>
            </a: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0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6">
            <a:extLst>
              <a:ext uri="{FF2B5EF4-FFF2-40B4-BE49-F238E27FC236}">
                <a16:creationId xmlns:a16="http://schemas.microsoft.com/office/drawing/2014/main" id="{1F560D9D-88FB-4B6D-9616-43F207AD5EB0}"/>
              </a:ext>
            </a:extLst>
          </p:cNvPr>
          <p:cNvSpPr txBox="1">
            <a:spLocks/>
          </p:cNvSpPr>
          <p:nvPr/>
        </p:nvSpPr>
        <p:spPr>
          <a:xfrm>
            <a:off x="1102180" y="632546"/>
            <a:ext cx="7245700" cy="193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1pPr>
            <a:lvl2pPr marL="914400" marR="0" lvl="1"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2pPr>
            <a:lvl3pPr marL="1371600" marR="0" lvl="2"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3pPr>
            <a:lvl4pPr marL="1828800" marR="0" lvl="3"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4pPr>
            <a:lvl5pPr marL="2286000" marR="0" lvl="4"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5pPr>
            <a:lvl6pPr marL="2743200" marR="0" lvl="5"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6pPr>
            <a:lvl7pPr marL="3200400" marR="0" lvl="6"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7pPr>
            <a:lvl8pPr marL="3657600" marR="0" lvl="7"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8pPr>
            <a:lvl9pPr marL="4114800" marR="0" lvl="8" indent="-317500" algn="ctr" rtl="0">
              <a:lnSpc>
                <a:spcPct val="100000"/>
              </a:lnSpc>
              <a:spcBef>
                <a:spcPts val="0"/>
              </a:spcBef>
              <a:spcAft>
                <a:spcPts val="0"/>
              </a:spcAft>
              <a:buClr>
                <a:schemeClr val="dk2"/>
              </a:buClr>
              <a:buSzPts val="1600"/>
              <a:buFont typeface="Roboto Mono Regular"/>
              <a:buNone/>
              <a:defRPr sz="1600" b="0" i="0" u="none" strike="noStrike" cap="none">
                <a:solidFill>
                  <a:schemeClr val="dk2"/>
                </a:solidFill>
                <a:latin typeface="Roboto Mono Regular"/>
                <a:ea typeface="Roboto Mono Regular"/>
                <a:cs typeface="Roboto Mono Regular"/>
                <a:sym typeface="Roboto Mono Regular"/>
              </a:defRPr>
            </a:lvl9pPr>
          </a:lstStyle>
          <a:p>
            <a:pPr algn="l"/>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Trước năm đó là Trước Công nguyên</a:t>
            </a:r>
            <a:endPar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TCN),</a:t>
            </a:r>
            <a:r>
              <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 năm 1 trở đi, thời gian được tính là Công nguyên</a:t>
            </a:r>
            <a:r>
              <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id="{60A0AD98-94B2-4163-963C-EDA131C0B84B}"/>
              </a:ext>
            </a:extLst>
          </p:cNvPr>
          <p:cNvSpPr txBox="1">
            <a:spLocks/>
          </p:cNvSpPr>
          <p:nvPr/>
        </p:nvSpPr>
        <p:spPr>
          <a:xfrm>
            <a:off x="1305687" y="2343047"/>
            <a:ext cx="7315798" cy="18207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latin typeface="Times New Roman" panose="02020603050405020304" pitchFamily="18" charset="0"/>
                <a:ea typeface="Calibri" panose="020F0502020204030204" pitchFamily="34" charset="0"/>
                <a:cs typeface="Times New Roman" panose="02020603050405020304" pitchFamily="18" charset="0"/>
              </a:rPr>
              <a:t>-Một thập kỉ là 10 năm, </a:t>
            </a:r>
          </a:p>
          <a:p>
            <a:r>
              <a:rPr lang="en-US" sz="3600" dirty="0">
                <a:latin typeface="Times New Roman" panose="02020603050405020304" pitchFamily="18" charset="0"/>
                <a:ea typeface="Calibri" panose="020F0502020204030204" pitchFamily="34" charset="0"/>
                <a:cs typeface="Times New Roman" panose="02020603050405020304" pitchFamily="18" charset="0"/>
              </a:rPr>
              <a:t>  một thế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kỷ</a:t>
            </a:r>
            <a:r>
              <a:rPr lang="en-US" sz="3600" dirty="0">
                <a:latin typeface="Times New Roman" panose="02020603050405020304" pitchFamily="18" charset="0"/>
                <a:ea typeface="Calibri" panose="020F0502020204030204" pitchFamily="34" charset="0"/>
                <a:cs typeface="Times New Roman" panose="02020603050405020304" pitchFamily="18" charset="0"/>
              </a:rPr>
              <a:t> là 100 năm, </a:t>
            </a:r>
          </a:p>
          <a:p>
            <a:r>
              <a:rPr lang="en-US" sz="3600" dirty="0">
                <a:latin typeface="Times New Roman" panose="02020603050405020304" pitchFamily="18" charset="0"/>
                <a:ea typeface="Calibri" panose="020F0502020204030204" pitchFamily="34" charset="0"/>
                <a:cs typeface="Times New Roman" panose="02020603050405020304" pitchFamily="18" charset="0"/>
              </a:rPr>
              <a:t> một thiên niên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kỷ</a:t>
            </a:r>
            <a:r>
              <a:rPr lang="en-US" sz="3600" dirty="0">
                <a:latin typeface="Times New Roman" panose="02020603050405020304" pitchFamily="18" charset="0"/>
                <a:ea typeface="Calibri" panose="020F0502020204030204" pitchFamily="34" charset="0"/>
                <a:cs typeface="Times New Roman" panose="02020603050405020304" pitchFamily="18" charset="0"/>
              </a:rPr>
              <a:t> là 1000 năm.</a:t>
            </a: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9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3192" name="Google Shape;3192;p35"/>
          <p:cNvSpPr/>
          <p:nvPr/>
        </p:nvSpPr>
        <p:spPr>
          <a:xfrm>
            <a:off x="6650762" y="1457813"/>
            <a:ext cx="1765487" cy="1641964"/>
          </a:xfrm>
          <a:prstGeom prst="rect">
            <a:avLst/>
          </a:prstGeom>
          <a:solidFill>
            <a:schemeClr val="accent3"/>
          </a:solidFill>
          <a:ln>
            <a:noFill/>
          </a:ln>
        </p:spPr>
        <p:txBody>
          <a:bodyPr spcFirstLastPara="1" wrap="square" lIns="91425" tIns="91425" rIns="91425" bIns="91425" anchor="ctr" anchorCtr="0">
            <a:noAutofit/>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3193" name="Google Shape;3193;p35"/>
          <p:cNvSpPr/>
          <p:nvPr/>
        </p:nvSpPr>
        <p:spPr>
          <a:xfrm>
            <a:off x="836439" y="1505677"/>
            <a:ext cx="1825118" cy="1769995"/>
          </a:xfrm>
          <a:prstGeom prst="rect">
            <a:avLst/>
          </a:prstGeom>
          <a:solidFill>
            <a:schemeClr val="accent3"/>
          </a:solidFill>
          <a:ln>
            <a:noFill/>
          </a:ln>
        </p:spPr>
        <p:txBody>
          <a:bodyPr spcFirstLastPara="1" wrap="square" lIns="91425" tIns="91425" rIns="91425" bIns="91425" anchor="ctr" anchorCtr="0">
            <a:noAutofit/>
          </a:bodyPr>
          <a:lstStyle/>
          <a:p>
            <a:endParaRPr lang="en-US" dirty="0">
              <a:solidFill>
                <a:srgbClr val="0070C0"/>
              </a:solidFill>
            </a:endParaRPr>
          </a:p>
          <a:p>
            <a:endParaRPr lang="en-US" dirty="0">
              <a:solidFill>
                <a:srgbClr val="0070C0"/>
              </a:solidFill>
            </a:endParaRPr>
          </a:p>
          <a:p>
            <a:pPr algn="just"/>
            <a:endParaRPr lang="en-US" sz="1800" dirty="0">
              <a:solidFill>
                <a:srgbClr val="0070C0"/>
              </a:solidFill>
              <a:effectLst/>
              <a:latin typeface="Times New Roman" panose="02020603050405020304" pitchFamily="18" charset="0"/>
              <a:ea typeface="Times New Roman" panose="02020603050405020304" pitchFamily="18" charset="0"/>
            </a:endParaRPr>
          </a:p>
        </p:txBody>
      </p:sp>
      <p:sp>
        <p:nvSpPr>
          <p:cNvPr id="3200" name="Google Shape;3200;p35"/>
          <p:cNvSpPr/>
          <p:nvPr/>
        </p:nvSpPr>
        <p:spPr>
          <a:xfrm rot="-532">
            <a:off x="3020787" y="1338867"/>
            <a:ext cx="3404507" cy="2531100"/>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lvl="0" algn="ctr"/>
            <a:r>
              <a:rPr lang="en-US" sz="3200" b="1" dirty="0">
                <a:solidFill>
                  <a:srgbClr val="0000FF"/>
                </a:solidFill>
                <a:latin typeface="Times New Roman" panose="02020603050405020304" pitchFamily="18" charset="0"/>
                <a:ea typeface="Jua"/>
                <a:cs typeface="Times New Roman" panose="02020603050405020304" pitchFamily="18" charset="0"/>
                <a:sym typeface="Jua"/>
              </a:rPr>
              <a:t>III. HOẠT ĐỘNG LUYỆN TẬP</a:t>
            </a:r>
          </a:p>
        </p:txBody>
      </p:sp>
      <p:grpSp>
        <p:nvGrpSpPr>
          <p:cNvPr id="3201" name="Google Shape;3201;p35"/>
          <p:cNvGrpSpPr/>
          <p:nvPr/>
        </p:nvGrpSpPr>
        <p:grpSpPr>
          <a:xfrm>
            <a:off x="2611172" y="1173995"/>
            <a:ext cx="4082034" cy="837946"/>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266" name="Google Shape;3266;p35"/>
          <p:cNvGrpSpPr/>
          <p:nvPr/>
        </p:nvGrpSpPr>
        <p:grpSpPr>
          <a:xfrm>
            <a:off x="8569288" y="4423863"/>
            <a:ext cx="194021" cy="191487"/>
            <a:chOff x="6232000" y="1435050"/>
            <a:chExt cx="488225" cy="481850"/>
          </a:xfrm>
        </p:grpSpPr>
        <p:sp>
          <p:nvSpPr>
            <p:cNvPr id="3267" name="Google Shape;3267;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8" name="Google Shape;3268;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9" name="Google Shape;3269;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0" name="Google Shape;3270;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1" name="Google Shape;3271;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2" name="Google Shape;3272;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3" name="Google Shape;3273;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74" name="Google Shape;3274;p35">
            <a:hlinkClick r:id="" action="ppaction://noaction"/>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75" name="Google Shape;3275;p35">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76" name="Google Shape;3276;p35">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77" name="Google Shape;3277;p3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78" name="Google Shape;3278;p35">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5">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5">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665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93"/>
                                        </p:tgtEl>
                                        <p:attrNameLst>
                                          <p:attrName>style.visibility</p:attrName>
                                        </p:attrNameLst>
                                      </p:cBhvr>
                                      <p:to>
                                        <p:strVal val="visible"/>
                                      </p:to>
                                    </p:set>
                                    <p:anim calcmode="lin" valueType="num">
                                      <p:cBhvr additive="base">
                                        <p:cTn id="7" dur="500" fill="hold"/>
                                        <p:tgtEl>
                                          <p:spTgt spid="3193"/>
                                        </p:tgtEl>
                                        <p:attrNameLst>
                                          <p:attrName>ppt_x</p:attrName>
                                        </p:attrNameLst>
                                      </p:cBhvr>
                                      <p:tavLst>
                                        <p:tav tm="0">
                                          <p:val>
                                            <p:strVal val="#ppt_x"/>
                                          </p:val>
                                        </p:tav>
                                        <p:tav tm="100000">
                                          <p:val>
                                            <p:strVal val="#ppt_x"/>
                                          </p:val>
                                        </p:tav>
                                      </p:tavLst>
                                    </p:anim>
                                    <p:anim calcmode="lin" valueType="num">
                                      <p:cBhvr additive="base">
                                        <p:cTn id="8" dur="500" fill="hold"/>
                                        <p:tgtEl>
                                          <p:spTgt spid="31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92"/>
                                        </p:tgtEl>
                                        <p:attrNameLst>
                                          <p:attrName>style.visibility</p:attrName>
                                        </p:attrNameLst>
                                      </p:cBhvr>
                                      <p:to>
                                        <p:strVal val="visible"/>
                                      </p:to>
                                    </p:set>
                                    <p:anim calcmode="lin" valueType="num">
                                      <p:cBhvr additive="base">
                                        <p:cTn id="11" dur="500" fill="hold"/>
                                        <p:tgtEl>
                                          <p:spTgt spid="3192"/>
                                        </p:tgtEl>
                                        <p:attrNameLst>
                                          <p:attrName>ppt_x</p:attrName>
                                        </p:attrNameLst>
                                      </p:cBhvr>
                                      <p:tavLst>
                                        <p:tav tm="0">
                                          <p:val>
                                            <p:strVal val="#ppt_x"/>
                                          </p:val>
                                        </p:tav>
                                        <p:tav tm="100000">
                                          <p:val>
                                            <p:strVal val="#ppt_x"/>
                                          </p:val>
                                        </p:tav>
                                      </p:tavLst>
                                    </p:anim>
                                    <p:anim calcmode="lin" valueType="num">
                                      <p:cBhvr additive="base">
                                        <p:cTn id="12" dur="500" fill="hold"/>
                                        <p:tgtEl>
                                          <p:spTgt spid="319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00"/>
                                        </p:tgtEl>
                                        <p:attrNameLst>
                                          <p:attrName>style.visibility</p:attrName>
                                        </p:attrNameLst>
                                      </p:cBhvr>
                                      <p:to>
                                        <p:strVal val="visible"/>
                                      </p:to>
                                    </p:set>
                                    <p:anim calcmode="lin" valueType="num">
                                      <p:cBhvr additive="base">
                                        <p:cTn id="15" dur="500" fill="hold"/>
                                        <p:tgtEl>
                                          <p:spTgt spid="3200"/>
                                        </p:tgtEl>
                                        <p:attrNameLst>
                                          <p:attrName>ppt_x</p:attrName>
                                        </p:attrNameLst>
                                      </p:cBhvr>
                                      <p:tavLst>
                                        <p:tav tm="0">
                                          <p:val>
                                            <p:strVal val="#ppt_x"/>
                                          </p:val>
                                        </p:tav>
                                        <p:tav tm="100000">
                                          <p:val>
                                            <p:strVal val="#ppt_x"/>
                                          </p:val>
                                        </p:tav>
                                      </p:tavLst>
                                    </p:anim>
                                    <p:anim calcmode="lin" valueType="num">
                                      <p:cBhvr additive="base">
                                        <p:cTn id="16" dur="500" fill="hold"/>
                                        <p:tgtEl>
                                          <p:spTgt spid="3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2" grpId="0" animBg="1"/>
      <p:bldP spid="3193" grpId="0" animBg="1"/>
      <p:bldP spid="32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8">
            <a:extLst>
              <a:ext uri="{FF2B5EF4-FFF2-40B4-BE49-F238E27FC236}">
                <a16:creationId xmlns:a16="http://schemas.microsoft.com/office/drawing/2014/main" id="{083FD524-A40B-A422-1634-E42B917EEB1E}"/>
              </a:ext>
            </a:extLst>
          </p:cNvPr>
          <p:cNvSpPr txBox="1">
            <a:spLocks/>
          </p:cNvSpPr>
          <p:nvPr/>
        </p:nvSpPr>
        <p:spPr>
          <a:xfrm>
            <a:off x="692322" y="3203288"/>
            <a:ext cx="8221456" cy="10606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err="1">
                <a:solidFill>
                  <a:srgbClr val="00B050"/>
                </a:solidFill>
                <a:latin typeface="Times New Roman" panose="02020603050405020304" pitchFamily="18" charset="0"/>
                <a:cs typeface="Times New Roman" panose="02020603050405020304" pitchFamily="18" charset="0"/>
              </a:rPr>
              <a:t>Năm</a:t>
            </a:r>
            <a:r>
              <a:rPr lang="en-US" sz="2400" b="1" dirty="0">
                <a:solidFill>
                  <a:srgbClr val="00B050"/>
                </a:solidFill>
                <a:latin typeface="Times New Roman" panose="02020603050405020304" pitchFamily="18" charset="0"/>
                <a:cs typeface="Times New Roman" panose="02020603050405020304" pitchFamily="18" charset="0"/>
              </a:rPr>
              <a:t> 179 TCN, </a:t>
            </a:r>
            <a:r>
              <a:rPr lang="en-US" sz="2400" b="1">
                <a:solidFill>
                  <a:srgbClr val="00B050"/>
                </a:solidFill>
                <a:latin typeface="Times New Roman" panose="02020603050405020304" pitchFamily="18" charset="0"/>
                <a:cs typeface="Times New Roman" panose="02020603050405020304" pitchFamily="18" charset="0"/>
              </a:rPr>
              <a:t>NĂM 111 </a:t>
            </a:r>
            <a:r>
              <a:rPr lang="en-US" sz="2400" b="1" dirty="0">
                <a:solidFill>
                  <a:srgbClr val="00B050"/>
                </a:solidFill>
                <a:latin typeface="Times New Roman" panose="02020603050405020304" pitchFamily="18" charset="0"/>
                <a:cs typeface="Times New Roman" panose="02020603050405020304" pitchFamily="18" charset="0"/>
              </a:rPr>
              <a:t>TCN, NĂM 1, NĂM 544, NĂM 938 </a:t>
            </a:r>
          </a:p>
          <a:p>
            <a:r>
              <a:rPr lang="en-US" sz="2400" b="1" dirty="0">
                <a:solidFill>
                  <a:srgbClr val="00B050"/>
                </a:solidFill>
                <a:latin typeface="Times New Roman" panose="02020603050405020304" pitchFamily="18" charset="0"/>
                <a:cs typeface="Times New Roman" panose="02020603050405020304" pitchFamily="18" charset="0"/>
              </a:rPr>
              <a:t>a. </a:t>
            </a:r>
            <a:r>
              <a:rPr lang="en-US" sz="2400" b="1" dirty="0" err="1">
                <a:solidFill>
                  <a:srgbClr val="00B050"/>
                </a:solidFill>
                <a:latin typeface="Times New Roman" panose="02020603050405020304" pitchFamily="18" charset="0"/>
                <a:cs typeface="Times New Roman" panose="02020603050405020304" pitchFamily="18" charset="0"/>
              </a:rPr>
              <a:t>Ghi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sự</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kiện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a:p>
            <a:r>
              <a:rPr lang="en-US" sz="2400" b="1" dirty="0" err="1">
                <a:solidFill>
                  <a:srgbClr val="00B050"/>
                </a:solidFill>
                <a:latin typeface="Times New Roman" panose="02020603050405020304" pitchFamily="18" charset="0"/>
                <a:cs typeface="Times New Roman" panose="02020603050405020304" pitchFamily="18" charset="0"/>
              </a:rPr>
              <a:t>b.Tính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đến</a:t>
            </a:r>
            <a:r>
              <a:rPr lang="en-US" sz="2400" b="1" dirty="0">
                <a:solidFill>
                  <a:srgbClr val="00B050"/>
                </a:solidFill>
                <a:latin typeface="Times New Roman" panose="02020603050405020304" pitchFamily="18" charset="0"/>
                <a:cs typeface="Times New Roman" panose="02020603050405020304" pitchFamily="18" charset="0"/>
              </a:rPr>
              <a:t> 2024 </a:t>
            </a:r>
            <a:r>
              <a:rPr lang="en-US" sz="2400" b="1" dirty="0" err="1">
                <a:solidFill>
                  <a:srgbClr val="00B050"/>
                </a:solidFill>
                <a:latin typeface="Times New Roman" panose="02020603050405020304" pitchFamily="18" charset="0"/>
                <a:cs typeface="Times New Roman" panose="02020603050405020304" pitchFamily="18" charset="0"/>
              </a:rPr>
              <a:t>là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bao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nhiêu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năm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bao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nhiêu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thập</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kỷ</a:t>
            </a:r>
            <a:r>
              <a:rPr lang="en-US" sz="2400" b="1" dirty="0">
                <a:solidFill>
                  <a:srgbClr val="00B050"/>
                </a:solidFill>
                <a:latin typeface="Times New Roman" panose="02020603050405020304" pitchFamily="18" charset="0"/>
                <a:cs typeface="Times New Roman" panose="02020603050405020304" pitchFamily="18" charset="0"/>
              </a:rPr>
              <a:t>.</a:t>
            </a:r>
          </a:p>
          <a:p>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bao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nhiêu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thế</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kỷ</a:t>
            </a:r>
            <a:r>
              <a:rPr lang="en-US" sz="2400" b="1" dirty="0">
                <a:solidFill>
                  <a:srgbClr val="00B050"/>
                </a:solidFill>
                <a:latin typeface="Times New Roman" panose="02020603050405020304" pitchFamily="18" charset="0"/>
                <a:cs typeface="Times New Roman" panose="02020603050405020304" pitchFamily="18" charset="0"/>
              </a:rPr>
              <a:t>.</a:t>
            </a:r>
          </a:p>
        </p:txBody>
      </p:sp>
      <p:sp>
        <p:nvSpPr>
          <p:cNvPr id="5" name="Arrow: Right 21">
            <a:extLst>
              <a:ext uri="{FF2B5EF4-FFF2-40B4-BE49-F238E27FC236}">
                <a16:creationId xmlns:a16="http://schemas.microsoft.com/office/drawing/2014/main" id="{0ADE30FB-EA8E-2C6E-9ACC-4705EC0C6981}"/>
              </a:ext>
            </a:extLst>
          </p:cNvPr>
          <p:cNvSpPr/>
          <p:nvPr/>
        </p:nvSpPr>
        <p:spPr>
          <a:xfrm>
            <a:off x="1205051" y="2113510"/>
            <a:ext cx="7269478" cy="243054"/>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cxnSp>
        <p:nvCxnSpPr>
          <p:cNvPr id="6" name="Connector: Elbow 22">
            <a:extLst>
              <a:ext uri="{FF2B5EF4-FFF2-40B4-BE49-F238E27FC236}">
                <a16:creationId xmlns:a16="http://schemas.microsoft.com/office/drawing/2014/main" id="{F57129E0-04CF-A159-70AA-3727E5493036}"/>
              </a:ext>
            </a:extLst>
          </p:cNvPr>
          <p:cNvCxnSpPr>
            <a:cxnSpLocks/>
          </p:cNvCxnSpPr>
          <p:nvPr/>
        </p:nvCxnSpPr>
        <p:spPr>
          <a:xfrm flipV="1">
            <a:off x="1205051" y="1932254"/>
            <a:ext cx="7195999" cy="124752"/>
          </a:xfrm>
          <a:prstGeom prst="bent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25">
            <a:extLst>
              <a:ext uri="{FF2B5EF4-FFF2-40B4-BE49-F238E27FC236}">
                <a16:creationId xmlns:a16="http://schemas.microsoft.com/office/drawing/2014/main" id="{702F7716-5A33-8EA3-3AF5-D6176028B44E}"/>
              </a:ext>
            </a:extLst>
          </p:cNvPr>
          <p:cNvSpPr txBox="1"/>
          <p:nvPr/>
        </p:nvSpPr>
        <p:spPr>
          <a:xfrm>
            <a:off x="1108275" y="1300263"/>
            <a:ext cx="7607129" cy="400110"/>
          </a:xfrm>
          <a:prstGeom prst="rect">
            <a:avLst/>
          </a:prstGeom>
          <a:noFill/>
        </p:spPr>
        <p:txBody>
          <a:bodyPr wrap="square">
            <a:spAutoFit/>
          </a:bodyPr>
          <a:lstStyle/>
          <a:p>
            <a:r>
              <a:rPr lang="en-US" sz="2000" dirty="0">
                <a:effectLst/>
                <a:latin typeface="Times New Roman" panose="02020603050405020304" pitchFamily="18" charset="0"/>
                <a:ea typeface="Calibri" panose="020F0502020204030204" pitchFamily="34" charset="0"/>
              </a:rPr>
              <a:t> TRƯỚC CÔNG NGUYÊN</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.(TCN)</a:t>
            </a:r>
            <a:r>
              <a:rPr lang="en-US" sz="2000" dirty="0">
                <a:solidFill>
                  <a:srgbClr val="FF0000"/>
                </a:solidFill>
                <a:effectLst/>
                <a:latin typeface="Times New Roman" panose="02020603050405020304" pitchFamily="18" charset="0"/>
                <a:ea typeface="Calibri" panose="020F0502020204030204" pitchFamily="34" charset="0"/>
              </a:rPr>
              <a:t>                 </a:t>
            </a:r>
            <a:r>
              <a:rPr lang="en-US" sz="2000" b="1" dirty="0">
                <a:effectLst/>
                <a:latin typeface="Times New Roman" panose="02020603050405020304" pitchFamily="18" charset="0"/>
                <a:ea typeface="Calibri" panose="020F0502020204030204" pitchFamily="34" charset="0"/>
              </a:rPr>
              <a:t>CÔNG NGUYÊN</a:t>
            </a:r>
            <a:r>
              <a:rPr lang="en-US" sz="2000" b="1" dirty="0">
                <a:solidFill>
                  <a:srgbClr val="FF0000"/>
                </a:solidFill>
                <a:effectLst/>
                <a:latin typeface="Times New Roman" panose="02020603050405020304" pitchFamily="18" charset="0"/>
                <a:ea typeface="Calibri" panose="020F0502020204030204" pitchFamily="34" charset="0"/>
              </a:rPr>
              <a:t>(CN)</a:t>
            </a:r>
            <a:r>
              <a:rPr lang="en-US" sz="20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solidFill>
                <a:srgbClr val="FF0000"/>
              </a:solidFill>
            </a:endParaRPr>
          </a:p>
        </p:txBody>
      </p:sp>
      <p:sp>
        <p:nvSpPr>
          <p:cNvPr id="8" name="TextBox 27">
            <a:extLst>
              <a:ext uri="{FF2B5EF4-FFF2-40B4-BE49-F238E27FC236}">
                <a16:creationId xmlns:a16="http://schemas.microsoft.com/office/drawing/2014/main" id="{A686FB29-D2F0-682B-D1D2-ADDB76BC80B3}"/>
              </a:ext>
            </a:extLst>
          </p:cNvPr>
          <p:cNvSpPr txBox="1"/>
          <p:nvPr/>
        </p:nvSpPr>
        <p:spPr>
          <a:xfrm>
            <a:off x="461272" y="2334151"/>
            <a:ext cx="8221456" cy="728726"/>
          </a:xfrm>
          <a:prstGeom prst="rect">
            <a:avLst/>
          </a:prstGeom>
          <a:noFill/>
        </p:spPr>
        <p:txBody>
          <a:bodyPr wrap="square">
            <a:spAutoFit/>
          </a:bodyPr>
          <a:lstStyle/>
          <a:p>
            <a:pPr marL="0" marR="0" algn="just">
              <a:lnSpc>
                <a:spcPct val="107000"/>
              </a:lnSpc>
              <a:spcBef>
                <a:spcPts val="0"/>
              </a:spcBef>
              <a:spcAft>
                <a:spcPts val="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Năm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Năm	</a:t>
            </a:r>
          </a:p>
          <a:p>
            <a:pPr marL="0" marR="0" algn="just">
              <a:lnSpc>
                <a:spcPct val="107000"/>
              </a:lnSpc>
              <a:spcBef>
                <a:spcPts val="0"/>
              </a:spcBef>
              <a:spcAft>
                <a:spcPts val="0"/>
              </a:spcAft>
            </a:pPr>
            <a:r>
              <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179                    111          1	              544             938</a:t>
            </a:r>
          </a:p>
        </p:txBody>
      </p:sp>
      <p:sp>
        <p:nvSpPr>
          <p:cNvPr id="9" name="Circle: Hollow 28">
            <a:extLst>
              <a:ext uri="{FF2B5EF4-FFF2-40B4-BE49-F238E27FC236}">
                <a16:creationId xmlns:a16="http://schemas.microsoft.com/office/drawing/2014/main" id="{5683D083-3400-01F7-30EC-CC5DE0E40375}"/>
              </a:ext>
            </a:extLst>
          </p:cNvPr>
          <p:cNvSpPr/>
          <p:nvPr/>
        </p:nvSpPr>
        <p:spPr>
          <a:xfrm>
            <a:off x="1852938" y="2200876"/>
            <a:ext cx="147312"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0" name="Circle: Hollow 30">
            <a:extLst>
              <a:ext uri="{FF2B5EF4-FFF2-40B4-BE49-F238E27FC236}">
                <a16:creationId xmlns:a16="http://schemas.microsoft.com/office/drawing/2014/main" id="{47A4BBD1-D4B6-CC66-B6EF-741C5C7E4E5A}"/>
              </a:ext>
            </a:extLst>
          </p:cNvPr>
          <p:cNvSpPr/>
          <p:nvPr/>
        </p:nvSpPr>
        <p:spPr>
          <a:xfrm>
            <a:off x="3529549" y="2200876"/>
            <a:ext cx="147312"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1" name="Circle: Hollow 31">
            <a:extLst>
              <a:ext uri="{FF2B5EF4-FFF2-40B4-BE49-F238E27FC236}">
                <a16:creationId xmlns:a16="http://schemas.microsoft.com/office/drawing/2014/main" id="{508759C9-4A64-50AB-1E0D-7BBAACC7C04C}"/>
              </a:ext>
            </a:extLst>
          </p:cNvPr>
          <p:cNvSpPr/>
          <p:nvPr/>
        </p:nvSpPr>
        <p:spPr>
          <a:xfrm>
            <a:off x="6128659" y="2155157"/>
            <a:ext cx="147312"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2" name="Circle: Hollow 32">
            <a:extLst>
              <a:ext uri="{FF2B5EF4-FFF2-40B4-BE49-F238E27FC236}">
                <a16:creationId xmlns:a16="http://schemas.microsoft.com/office/drawing/2014/main" id="{02DDB3C7-7C8A-C96B-4C4B-7057289887A0}"/>
              </a:ext>
            </a:extLst>
          </p:cNvPr>
          <p:cNvSpPr/>
          <p:nvPr/>
        </p:nvSpPr>
        <p:spPr>
          <a:xfrm>
            <a:off x="4422440" y="2183992"/>
            <a:ext cx="224108"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
        <p:nvSpPr>
          <p:cNvPr id="13" name="Circle: Hollow 34">
            <a:extLst>
              <a:ext uri="{FF2B5EF4-FFF2-40B4-BE49-F238E27FC236}">
                <a16:creationId xmlns:a16="http://schemas.microsoft.com/office/drawing/2014/main" id="{FA892DFC-C559-22BC-D2DF-886B1B8C849A}"/>
              </a:ext>
            </a:extLst>
          </p:cNvPr>
          <p:cNvSpPr/>
          <p:nvPr/>
        </p:nvSpPr>
        <p:spPr>
          <a:xfrm flipV="1">
            <a:off x="7354093" y="2183991"/>
            <a:ext cx="118584" cy="125528"/>
          </a:xfrm>
          <a:prstGeom prst="donu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18265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ppt_x"/>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 fill="hold"/>
                                        <p:tgtEl>
                                          <p:spTgt spid="5"/>
                                        </p:tgtEl>
                                        <p:attrNameLst>
                                          <p:attrName>ppt_x</p:attrName>
                                        </p:attrNameLst>
                                      </p:cBhvr>
                                      <p:tavLst>
                                        <p:tav tm="0">
                                          <p:val>
                                            <p:strVal val="#ppt_x"/>
                                          </p:val>
                                        </p:tav>
                                        <p:tav tm="100000">
                                          <p:val>
                                            <p:strVal val="#ppt_x"/>
                                          </p:val>
                                        </p:tav>
                                      </p:tavLst>
                                    </p:anim>
                                    <p:anim calcmode="lin" valueType="num">
                                      <p:cBhvr additive="base">
                                        <p:cTn id="13" dur="2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 fill="hold"/>
                                        <p:tgtEl>
                                          <p:spTgt spid="9"/>
                                        </p:tgtEl>
                                        <p:attrNameLst>
                                          <p:attrName>ppt_x</p:attrName>
                                        </p:attrNameLst>
                                      </p:cBhvr>
                                      <p:tavLst>
                                        <p:tav tm="0">
                                          <p:val>
                                            <p:strVal val="#ppt_x"/>
                                          </p:val>
                                        </p:tav>
                                        <p:tav tm="100000">
                                          <p:val>
                                            <p:strVal val="#ppt_x"/>
                                          </p:val>
                                        </p:tav>
                                      </p:tavLst>
                                    </p:anim>
                                    <p:anim calcmode="lin" valueType="num">
                                      <p:cBhvr additive="base">
                                        <p:cTn id="18" dur="2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00" fill="hold"/>
                                        <p:tgtEl>
                                          <p:spTgt spid="10"/>
                                        </p:tgtEl>
                                        <p:attrNameLst>
                                          <p:attrName>ppt_x</p:attrName>
                                        </p:attrNameLst>
                                      </p:cBhvr>
                                      <p:tavLst>
                                        <p:tav tm="0">
                                          <p:val>
                                            <p:strVal val="#ppt_x"/>
                                          </p:val>
                                        </p:tav>
                                        <p:tav tm="100000">
                                          <p:val>
                                            <p:strVal val="#ppt_x"/>
                                          </p:val>
                                        </p:tav>
                                      </p:tavLst>
                                    </p:anim>
                                    <p:anim calcmode="lin" valueType="num">
                                      <p:cBhvr additive="base">
                                        <p:cTn id="23" dur="2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00" fill="hold"/>
                                        <p:tgtEl>
                                          <p:spTgt spid="12"/>
                                        </p:tgtEl>
                                        <p:attrNameLst>
                                          <p:attrName>ppt_x</p:attrName>
                                        </p:attrNameLst>
                                      </p:cBhvr>
                                      <p:tavLst>
                                        <p:tav tm="0">
                                          <p:val>
                                            <p:strVal val="#ppt_x"/>
                                          </p:val>
                                        </p:tav>
                                        <p:tav tm="100000">
                                          <p:val>
                                            <p:strVal val="#ppt_x"/>
                                          </p:val>
                                        </p:tav>
                                      </p:tavLst>
                                    </p:anim>
                                    <p:anim calcmode="lin" valueType="num">
                                      <p:cBhvr additive="base">
                                        <p:cTn id="28" dur="2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200" fill="hold"/>
                                        <p:tgtEl>
                                          <p:spTgt spid="11"/>
                                        </p:tgtEl>
                                        <p:attrNameLst>
                                          <p:attrName>ppt_x</p:attrName>
                                        </p:attrNameLst>
                                      </p:cBhvr>
                                      <p:tavLst>
                                        <p:tav tm="0">
                                          <p:val>
                                            <p:strVal val="#ppt_x"/>
                                          </p:val>
                                        </p:tav>
                                        <p:tav tm="100000">
                                          <p:val>
                                            <p:strVal val="#ppt_x"/>
                                          </p:val>
                                        </p:tav>
                                      </p:tavLst>
                                    </p:anim>
                                    <p:anim calcmode="lin" valueType="num">
                                      <p:cBhvr additive="base">
                                        <p:cTn id="33" dur="2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12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00" fill="hold"/>
                                        <p:tgtEl>
                                          <p:spTgt spid="13"/>
                                        </p:tgtEl>
                                        <p:attrNameLst>
                                          <p:attrName>ppt_x</p:attrName>
                                        </p:attrNameLst>
                                      </p:cBhvr>
                                      <p:tavLst>
                                        <p:tav tm="0">
                                          <p:val>
                                            <p:strVal val="#ppt_x"/>
                                          </p:val>
                                        </p:tav>
                                        <p:tav tm="100000">
                                          <p:val>
                                            <p:strVal val="#ppt_x"/>
                                          </p:val>
                                        </p:tav>
                                      </p:tavLst>
                                    </p:anim>
                                    <p:anim calcmode="lin" valueType="num">
                                      <p:cBhvr additive="base">
                                        <p:cTn id="38" dur="2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1400"/>
                            </p:stCondLst>
                            <p:childTnLst>
                              <p:par>
                                <p:cTn id="40" presetID="2" presetClass="entr" presetSubtype="4"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200" fill="hold"/>
                                        <p:tgtEl>
                                          <p:spTgt spid="6"/>
                                        </p:tgtEl>
                                        <p:attrNameLst>
                                          <p:attrName>ppt_x</p:attrName>
                                        </p:attrNameLst>
                                      </p:cBhvr>
                                      <p:tavLst>
                                        <p:tav tm="0">
                                          <p:val>
                                            <p:strVal val="#ppt_x"/>
                                          </p:val>
                                        </p:tav>
                                        <p:tav tm="100000">
                                          <p:val>
                                            <p:strVal val="#ppt_x"/>
                                          </p:val>
                                        </p:tav>
                                      </p:tavLst>
                                    </p:anim>
                                    <p:anim calcmode="lin" valueType="num">
                                      <p:cBhvr additive="base">
                                        <p:cTn id="43" dur="200" fill="hold"/>
                                        <p:tgtEl>
                                          <p:spTgt spid="6"/>
                                        </p:tgtEl>
                                        <p:attrNameLst>
                                          <p:attrName>ppt_y</p:attrName>
                                        </p:attrNameLst>
                                      </p:cBhvr>
                                      <p:tavLst>
                                        <p:tav tm="0">
                                          <p:val>
                                            <p:strVal val="1+#ppt_h/2"/>
                                          </p:val>
                                        </p:tav>
                                        <p:tav tm="100000">
                                          <p:val>
                                            <p:strVal val="#ppt_y"/>
                                          </p:val>
                                        </p:tav>
                                      </p:tavLst>
                                    </p:anim>
                                  </p:childTnLst>
                                </p:cTn>
                              </p:par>
                            </p:childTnLst>
                          </p:cTn>
                        </p:par>
                        <p:par>
                          <p:cTn id="44" fill="hold">
                            <p:stCondLst>
                              <p:cond delay="1600"/>
                            </p:stCondLst>
                            <p:childTnLst>
                              <p:par>
                                <p:cTn id="45" presetID="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200" fill="hold"/>
                                        <p:tgtEl>
                                          <p:spTgt spid="8"/>
                                        </p:tgtEl>
                                        <p:attrNameLst>
                                          <p:attrName>ppt_x</p:attrName>
                                        </p:attrNameLst>
                                      </p:cBhvr>
                                      <p:tavLst>
                                        <p:tav tm="0">
                                          <p:val>
                                            <p:strVal val="#ppt_x"/>
                                          </p:val>
                                        </p:tav>
                                        <p:tav tm="100000">
                                          <p:val>
                                            <p:strVal val="#ppt_x"/>
                                          </p:val>
                                        </p:tav>
                                      </p:tavLst>
                                    </p:anim>
                                    <p:anim calcmode="lin" valueType="num">
                                      <p:cBhvr additive="base">
                                        <p:cTn id="48" dur="200" fill="hold"/>
                                        <p:tgtEl>
                                          <p:spTgt spid="8"/>
                                        </p:tgtEl>
                                        <p:attrNameLst>
                                          <p:attrName>ppt_y</p:attrName>
                                        </p:attrNameLst>
                                      </p:cBhvr>
                                      <p:tavLst>
                                        <p:tav tm="0">
                                          <p:val>
                                            <p:strVal val="1+#ppt_h/2"/>
                                          </p:val>
                                        </p:tav>
                                        <p:tav tm="100000">
                                          <p:val>
                                            <p:strVal val="#ppt_y"/>
                                          </p:val>
                                        </p:tav>
                                      </p:tavLst>
                                    </p:anim>
                                  </p:childTnLst>
                                </p:cTn>
                              </p:par>
                            </p:childTnLst>
                          </p:cTn>
                        </p:par>
                        <p:par>
                          <p:cTn id="49" fill="hold">
                            <p:stCondLst>
                              <p:cond delay="1800"/>
                            </p:stCondLst>
                            <p:childTnLst>
                              <p:par>
                                <p:cTn id="50" presetID="2" presetClass="entr" presetSubtype="4" fill="hold" grpId="0" nodeType="after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 calcmode="lin" valueType="num">
                                      <p:cBhvr additive="base">
                                        <p:cTn id="52" dur="2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3" dur="2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
                                            <p:txEl>
                                              <p:pRg st="1" end="1"/>
                                            </p:txEl>
                                          </p:spTgt>
                                        </p:tgtEl>
                                        <p:attrNameLst>
                                          <p:attrName>style.visibility</p:attrName>
                                        </p:attrNameLst>
                                      </p:cBhvr>
                                      <p:to>
                                        <p:strVal val="visible"/>
                                      </p:to>
                                    </p:set>
                                    <p:anim calcmode="lin" valueType="num">
                                      <p:cBhvr additive="base">
                                        <p:cTn id="58" dur="2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9" dur="2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00"/>
                            </p:stCondLst>
                            <p:childTnLst>
                              <p:par>
                                <p:cTn id="61" presetID="2" presetClass="entr" presetSubtype="4" fill="hold" grpId="0" nodeType="after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anim calcmode="lin" valueType="num">
                                      <p:cBhvr additive="base">
                                        <p:cTn id="63" dur="2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4" dur="2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00"/>
                            </p:stCondLst>
                            <p:childTnLst>
                              <p:par>
                                <p:cTn id="66" presetID="2" presetClass="entr" presetSubtype="4" fill="hold" grpId="0" nodeType="afterEffect">
                                  <p:stCondLst>
                                    <p:cond delay="0"/>
                                  </p:stCondLst>
                                  <p:childTnLst>
                                    <p:set>
                                      <p:cBhvr>
                                        <p:cTn id="67" dur="1" fill="hold">
                                          <p:stCondLst>
                                            <p:cond delay="0"/>
                                          </p:stCondLst>
                                        </p:cTn>
                                        <p:tgtEl>
                                          <p:spTgt spid="4">
                                            <p:txEl>
                                              <p:pRg st="3" end="3"/>
                                            </p:txEl>
                                          </p:spTgt>
                                        </p:tgtEl>
                                        <p:attrNameLst>
                                          <p:attrName>style.visibility</p:attrName>
                                        </p:attrNameLst>
                                      </p:cBhvr>
                                      <p:to>
                                        <p:strVal val="visible"/>
                                      </p:to>
                                    </p:set>
                                    <p:anim calcmode="lin" valueType="num">
                                      <p:cBhvr additive="base">
                                        <p:cTn id="68" dur="2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9" dur="2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7" grpId="0"/>
      <p:bldP spid="8" grpId="0"/>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35B317-97D9-B4E4-0753-0FEF0FBC543C}"/>
              </a:ext>
            </a:extLst>
          </p:cNvPr>
          <p:cNvSpPr txBox="1"/>
          <p:nvPr/>
        </p:nvSpPr>
        <p:spPr>
          <a:xfrm>
            <a:off x="1282736" y="845407"/>
            <a:ext cx="4033760" cy="3824958"/>
          </a:xfrm>
          <a:prstGeom prst="rect">
            <a:avLst/>
          </a:prstGeom>
          <a:noFill/>
        </p:spPr>
        <p:txBody>
          <a:bodyPr wrap="square">
            <a:spAutoFit/>
          </a:bodyPr>
          <a:lstStyle/>
          <a:p>
            <a:pPr algn="just">
              <a:lnSpc>
                <a:spcPct val="107000"/>
              </a:lnSpc>
              <a:spcAft>
                <a:spcPts val="600"/>
              </a:spcAft>
            </a:pPr>
            <a:r>
              <a:rPr lang="vi-VN" sz="2000" b="1"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000" b="1"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b="1"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b="1"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000" b="1"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000" b="1"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ngày nay bao nhiêu năm, bao nhiêu thế kỷ, bao nhiêu thập kỷ</a:t>
            </a:r>
            <a:endParaRPr lang="en-US" sz="2000" spc="-1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UcPeriod"/>
            </a:pPr>
            <a:r>
              <a:rPr lang="vi-VN"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a:t>
            </a:r>
            <a:r>
              <a:rPr lang="en-US" sz="2000" spc="-150" dirty="0">
                <a:latin typeface="Times New Roman" panose="02020603050405020304" pitchFamily="18" charset="0"/>
                <a:ea typeface="Calibri" panose="020F0502020204030204" pitchFamily="34" charset="0"/>
                <a:cs typeface="Times New Roman" panose="02020603050405020304" pitchFamily="18" charset="0"/>
              </a:rPr>
              <a:t>3</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 thế kỉ,+ 2 thập kỉ+ </a:t>
            </a:r>
            <a:r>
              <a:rPr lang="en-US" sz="2000" spc="-150" dirty="0">
                <a:latin typeface="Times New Roman" panose="02020603050405020304" pitchFamily="18" charset="0"/>
                <a:ea typeface="Calibri" panose="020F0502020204030204" pitchFamily="34" charset="0"/>
                <a:cs typeface="Times New Roman" panose="02020603050405020304" pitchFamily="18" charset="0"/>
              </a:rPr>
              <a:t>3</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năm.</a:t>
            </a:r>
            <a:endParaRPr lang="en-US" sz="2000" spc="-1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UcPeriod"/>
            </a:pP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2022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thập</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spc="-1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UcPeriod"/>
            </a:pP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2024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18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thập</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+ 3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spc="-1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UcPeriod"/>
            </a:pP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2017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17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thập</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+ 2 </a:t>
            </a:r>
            <a:r>
              <a:rPr lang="en-US" sz="2000" spc="-1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spc="-1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mj-lt"/>
              <a:buAutoNum type="alphaUcPeriod"/>
            </a:pPr>
            <a:endParaRPr lang="vi-VN" sz="2000" spc="-15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600"/>
              </a:spcAft>
            </a:pPr>
            <a:r>
              <a:rPr lang="vi-VN" sz="2000" b="1" spc="-150" dirty="0">
                <a:effectLst/>
                <a:latin typeface="Times New Roman" panose="02020603050405020304" pitchFamily="18" charset="0"/>
                <a:ea typeface="Calibri" panose="020F0502020204030204" pitchFamily="34" charset="0"/>
                <a:cs typeface="Times New Roman" panose="02020603050405020304" pitchFamily="18" charset="0"/>
              </a:rPr>
              <a:t>Câu 2: Ghi thời gian tính theo Âm Lịch và dương lịch trên kênh hình.</a:t>
            </a:r>
            <a:endParaRPr lang="en-US" sz="2000" b="1" spc="-15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12E97F8-7751-742F-0977-32BD572032BD}"/>
              </a:ext>
            </a:extLst>
          </p:cNvPr>
          <p:cNvPicPr>
            <a:picLocks noChangeAspect="1"/>
          </p:cNvPicPr>
          <p:nvPr/>
        </p:nvPicPr>
        <p:blipFill>
          <a:blip r:embed="rId2"/>
          <a:stretch>
            <a:fillRect/>
          </a:stretch>
        </p:blipFill>
        <p:spPr>
          <a:xfrm>
            <a:off x="5316496" y="427761"/>
            <a:ext cx="3758592" cy="4287978"/>
          </a:xfrm>
          <a:prstGeom prst="rect">
            <a:avLst/>
          </a:prstGeom>
        </p:spPr>
      </p:pic>
    </p:spTree>
    <p:extLst>
      <p:ext uri="{BB962C8B-B14F-4D97-AF65-F5344CB8AC3E}">
        <p14:creationId xmlns:p14="http://schemas.microsoft.com/office/powerpoint/2010/main" val="19813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15"/>
          <p:cNvPicPr preferRelativeResize="0"/>
          <p:nvPr/>
        </p:nvPicPr>
        <p:blipFill rotWithShape="1">
          <a:blip r:embed="rId3">
            <a:alphaModFix/>
          </a:blip>
          <a:srcRect/>
          <a:stretch/>
        </p:blipFill>
        <p:spPr>
          <a:xfrm>
            <a:off x="91440" y="0"/>
            <a:ext cx="9052561" cy="5143500"/>
          </a:xfrm>
          <a:prstGeom prst="rect">
            <a:avLst/>
          </a:prstGeom>
          <a:noFill/>
          <a:ln>
            <a:noFill/>
          </a:ln>
        </p:spPr>
      </p:pic>
      <p:sp>
        <p:nvSpPr>
          <p:cNvPr id="337" name="Google Shape;337;p15"/>
          <p:cNvSpPr/>
          <p:nvPr/>
        </p:nvSpPr>
        <p:spPr>
          <a:xfrm>
            <a:off x="798022" y="1306741"/>
            <a:ext cx="8254538" cy="2977708"/>
          </a:xfrm>
          <a:prstGeom prst="rect">
            <a:avLst/>
          </a:prstGeom>
          <a:noFill/>
          <a:ln>
            <a:noFill/>
          </a:ln>
        </p:spPr>
        <p:txBody>
          <a:bodyPr spcFirstLastPara="1" wrap="square" lIns="68569" tIns="34275" rIns="68569" bIns="34275" anchor="t" anchorCtr="0">
            <a:spAutoFit/>
          </a:bodyPr>
          <a:lstStyle/>
          <a:p>
            <a:pPr marL="342900" indent="-342900">
              <a:lnSpc>
                <a:spcPct val="150000"/>
              </a:lnSpc>
              <a:buClr>
                <a:srgbClr val="1F2AF7"/>
              </a:buClr>
              <a:buSzPts val="2400"/>
              <a:buFont typeface="Arial"/>
              <a:buAutoNum type="arabicPeriod"/>
            </a:pPr>
            <a:r>
              <a:rPr lang="en-US" sz="1800" dirty="0">
                <a:solidFill>
                  <a:srgbClr val="1F2AF7"/>
                </a:solidFill>
              </a:rPr>
              <a:t>Hãy chọn 10 sự kiện đã xảy ra trong cuộc đời em, có ghi rõ tên sự kiện và năm xảy ra sự kiện (Ví dụ, năm </a:t>
            </a:r>
            <a:r>
              <a:rPr lang="vi-VN" sz="1800" dirty="0">
                <a:solidFill>
                  <a:srgbClr val="1F2AF7"/>
                </a:solidFill>
              </a:rPr>
              <a:t>2013</a:t>
            </a:r>
            <a:r>
              <a:rPr lang="en-US" sz="1800" dirty="0">
                <a:solidFill>
                  <a:srgbClr val="1F2AF7"/>
                </a:solidFill>
              </a:rPr>
              <a:t>, em được sinh ra)</a:t>
            </a:r>
            <a:endParaRPr sz="1050" dirty="0"/>
          </a:p>
          <a:p>
            <a:pPr marL="342900" indent="-342900">
              <a:lnSpc>
                <a:spcPct val="150000"/>
              </a:lnSpc>
              <a:buClr>
                <a:srgbClr val="1F2AF7"/>
              </a:buClr>
              <a:buSzPts val="2400"/>
              <a:buFont typeface="Arial"/>
              <a:buAutoNum type="arabicPeriod"/>
            </a:pPr>
            <a:r>
              <a:rPr lang="en-US" sz="1800" dirty="0">
                <a:solidFill>
                  <a:srgbClr val="1F2AF7"/>
                </a:solidFill>
              </a:rPr>
              <a:t>Biểu diễn các sự kiện trên trục thời gian (theo mẫu)</a:t>
            </a:r>
            <a:endParaRPr sz="1050" dirty="0"/>
          </a:p>
          <a:p>
            <a:pPr marL="342900" indent="-342900">
              <a:lnSpc>
                <a:spcPct val="150000"/>
              </a:lnSpc>
              <a:buClr>
                <a:srgbClr val="1F2AF7"/>
              </a:buClr>
              <a:buSzPts val="2400"/>
              <a:buFont typeface="Arial"/>
              <a:buAutoNum type="arabicPeriod"/>
            </a:pPr>
            <a:r>
              <a:rPr lang="en-US" sz="1800" dirty="0">
                <a:solidFill>
                  <a:srgbClr val="1F2AF7"/>
                </a:solidFill>
              </a:rPr>
              <a:t>Hãy chọn một sự kiện mà em cho là quan trọng nhất và viết khoảng 7 – 10 dòng về sự kiện này (sự kiên đó là gì? Nó xảy ra khi nào? ở đâu? Có liên quan đến những ai? Vì sao nó lại xảy ra? Vì sao em lại cho nó là quan trọng?)</a:t>
            </a:r>
            <a:endParaRPr sz="1050" dirty="0"/>
          </a:p>
        </p:txBody>
      </p:sp>
      <p:sp>
        <p:nvSpPr>
          <p:cNvPr id="338" name="Google Shape;338;p15"/>
          <p:cNvSpPr/>
          <p:nvPr/>
        </p:nvSpPr>
        <p:spPr>
          <a:xfrm>
            <a:off x="2282310" y="724985"/>
            <a:ext cx="4348787" cy="484718"/>
          </a:xfrm>
          <a:prstGeom prst="rect">
            <a:avLst/>
          </a:prstGeom>
          <a:noFill/>
          <a:ln>
            <a:noFill/>
          </a:ln>
        </p:spPr>
        <p:txBody>
          <a:bodyPr spcFirstLastPara="1" wrap="square" lIns="68569" tIns="34275" rIns="68569" bIns="34275" anchor="t" anchorCtr="0">
            <a:spAutoFit/>
          </a:bodyPr>
          <a:lstStyle/>
          <a:p>
            <a:pPr algn="ctr"/>
            <a:r>
              <a:rPr lang="en-US" sz="2700" b="1" dirty="0">
                <a:solidFill>
                  <a:srgbClr val="1F2AF7"/>
                </a:solidFill>
              </a:rPr>
              <a:t>HOẠT ĐỘNG VẬN DỤNG</a:t>
            </a:r>
            <a:endParaRPr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anim calcmode="lin" valueType="num">
                                      <p:cBhvr>
                                        <p:cTn id="8" dur="1000" fill="hold"/>
                                        <p:tgtEl>
                                          <p:spTgt spid="338"/>
                                        </p:tgtEl>
                                        <p:attrNameLst>
                                          <p:attrName>ppt_x</p:attrName>
                                        </p:attrNameLst>
                                      </p:cBhvr>
                                      <p:tavLst>
                                        <p:tav tm="0">
                                          <p:val>
                                            <p:strVal val="#ppt_x"/>
                                          </p:val>
                                        </p:tav>
                                        <p:tav tm="100000">
                                          <p:val>
                                            <p:strVal val="#ppt_x"/>
                                          </p:val>
                                        </p:tav>
                                      </p:tavLst>
                                    </p:anim>
                                    <p:anim calcmode="lin" valueType="num">
                                      <p:cBhvr>
                                        <p:cTn id="9" dur="1000" fill="hold"/>
                                        <p:tgtEl>
                                          <p:spTgt spid="3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1000"/>
                                        <p:tgtEl>
                                          <p:spTgt spid="337"/>
                                        </p:tgtEl>
                                      </p:cBhvr>
                                    </p:animEffect>
                                    <p:anim calcmode="lin" valueType="num">
                                      <p:cBhvr>
                                        <p:cTn id="13" dur="1000" fill="hold"/>
                                        <p:tgtEl>
                                          <p:spTgt spid="337"/>
                                        </p:tgtEl>
                                        <p:attrNameLst>
                                          <p:attrName>ppt_x</p:attrName>
                                        </p:attrNameLst>
                                      </p:cBhvr>
                                      <p:tavLst>
                                        <p:tav tm="0">
                                          <p:val>
                                            <p:strVal val="#ppt_x"/>
                                          </p:val>
                                        </p:tav>
                                        <p:tav tm="100000">
                                          <p:val>
                                            <p:strVal val="#ppt_x"/>
                                          </p:val>
                                        </p:tav>
                                      </p:tavLst>
                                    </p:anim>
                                    <p:anim calcmode="lin" valueType="num">
                                      <p:cBhvr>
                                        <p:cTn id="14" dur="1000" fill="hold"/>
                                        <p:tgtEl>
                                          <p:spTgt spid="3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P spid="3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13" descr="Hình nền Powerpoint đơn giản đẹp"/>
          <p:cNvPicPr preferRelativeResize="0"/>
          <p:nvPr/>
        </p:nvPicPr>
        <p:blipFill rotWithShape="1">
          <a:blip r:embed="rId3">
            <a:alphaModFix/>
          </a:blip>
          <a:srcRect/>
          <a:stretch/>
        </p:blipFill>
        <p:spPr>
          <a:xfrm>
            <a:off x="1" y="1"/>
            <a:ext cx="9143999" cy="5700059"/>
          </a:xfrm>
          <a:prstGeom prst="rect">
            <a:avLst/>
          </a:prstGeom>
          <a:noFill/>
          <a:ln>
            <a:noFill/>
          </a:ln>
        </p:spPr>
      </p:pic>
      <p:sp>
        <p:nvSpPr>
          <p:cNvPr id="310" name="Google Shape;310;p13"/>
          <p:cNvSpPr txBox="1"/>
          <p:nvPr/>
        </p:nvSpPr>
        <p:spPr>
          <a:xfrm>
            <a:off x="2103120" y="172641"/>
            <a:ext cx="5932170" cy="438551"/>
          </a:xfrm>
          <a:prstGeom prst="rect">
            <a:avLst/>
          </a:prstGeom>
          <a:noFill/>
          <a:ln>
            <a:noFill/>
          </a:ln>
        </p:spPr>
        <p:txBody>
          <a:bodyPr spcFirstLastPara="1" wrap="square" lIns="68569" tIns="34275" rIns="68569" bIns="34275" anchor="t" anchorCtr="0">
            <a:spAutoFit/>
          </a:bodyPr>
          <a:lstStyle/>
          <a:p>
            <a:r>
              <a:rPr lang="en-US" sz="2400" b="1" dirty="0">
                <a:solidFill>
                  <a:srgbClr val="FF0000"/>
                </a:solidFill>
                <a:latin typeface="Times New Roman"/>
                <a:ea typeface="Times New Roman"/>
                <a:cs typeface="Times New Roman"/>
                <a:sym typeface="Times New Roman"/>
              </a:rPr>
              <a:t>BÀI 2. THỜI GIAN TRONG LỊCH SỬ</a:t>
            </a:r>
            <a:endParaRPr sz="1050" dirty="0"/>
          </a:p>
        </p:txBody>
      </p:sp>
      <p:sp>
        <p:nvSpPr>
          <p:cNvPr id="311" name="Google Shape;311;p13"/>
          <p:cNvSpPr/>
          <p:nvPr/>
        </p:nvSpPr>
        <p:spPr>
          <a:xfrm>
            <a:off x="1262154" y="639353"/>
            <a:ext cx="4194899" cy="308131"/>
          </a:xfrm>
          <a:prstGeom prst="rect">
            <a:avLst/>
          </a:prstGeom>
          <a:noFill/>
          <a:ln>
            <a:noFill/>
          </a:ln>
        </p:spPr>
        <p:txBody>
          <a:bodyPr spcFirstLastPara="1" wrap="square" lIns="68569" tIns="34275" rIns="68569" bIns="34275" anchor="t" anchorCtr="0">
            <a:spAutoFit/>
          </a:bodyPr>
          <a:lstStyle/>
          <a:p>
            <a:pPr algn="just">
              <a:lnSpc>
                <a:spcPct val="115000"/>
              </a:lnSpc>
            </a:pPr>
            <a:r>
              <a:rPr lang="en-US" sz="1350" b="1" dirty="0">
                <a:solidFill>
                  <a:srgbClr val="FF0000"/>
                </a:solidFill>
                <a:latin typeface="Times New Roman"/>
                <a:ea typeface="Times New Roman"/>
                <a:cs typeface="Times New Roman"/>
                <a:sym typeface="Times New Roman"/>
              </a:rPr>
              <a:t>II.  CÁCH TÍNH THỜI GIAN TRONG LỊCH SỬ</a:t>
            </a:r>
            <a:endParaRPr sz="1200" dirty="0">
              <a:solidFill>
                <a:schemeClr val="dk1"/>
              </a:solidFill>
              <a:latin typeface="Times New Roman"/>
              <a:ea typeface="Times New Roman"/>
              <a:cs typeface="Times New Roman"/>
              <a:sym typeface="Times New Roman"/>
            </a:endParaRPr>
          </a:p>
        </p:txBody>
      </p:sp>
      <p:pic>
        <p:nvPicPr>
          <p:cNvPr id="312" name="Google Shape;312;p13" descr="Hình ảnh Thảo Luận Làm Việc Cùng Nhau đối Tác đồng Nghiệp, Làm, Nhóm Làm  Việc, Công Việc miễn phí tải tập tin PNG PSDComment và Vector"/>
          <p:cNvPicPr preferRelativeResize="0"/>
          <p:nvPr/>
        </p:nvPicPr>
        <p:blipFill rotWithShape="1">
          <a:blip r:embed="rId4">
            <a:alphaModFix/>
          </a:blip>
          <a:srcRect/>
          <a:stretch/>
        </p:blipFill>
        <p:spPr>
          <a:xfrm>
            <a:off x="7479035" y="320948"/>
            <a:ext cx="1360170" cy="925830"/>
          </a:xfrm>
          <a:prstGeom prst="rect">
            <a:avLst/>
          </a:prstGeom>
          <a:noFill/>
          <a:ln>
            <a:noFill/>
          </a:ln>
        </p:spPr>
      </p:pic>
      <p:sp>
        <p:nvSpPr>
          <p:cNvPr id="313" name="Google Shape;313;p13"/>
          <p:cNvSpPr txBox="1"/>
          <p:nvPr/>
        </p:nvSpPr>
        <p:spPr>
          <a:xfrm>
            <a:off x="1950367" y="2602285"/>
            <a:ext cx="6060963" cy="2319836"/>
          </a:xfrm>
          <a:prstGeom prst="rect">
            <a:avLst/>
          </a:prstGeom>
          <a:noFill/>
          <a:ln>
            <a:noFill/>
          </a:ln>
        </p:spPr>
        <p:txBody>
          <a:bodyPr spcFirstLastPara="1" wrap="square" lIns="68569" tIns="34275" rIns="68569" bIns="34275" anchor="t" anchorCtr="0">
            <a:spAutoFit/>
          </a:bodyPr>
          <a:lstStyle/>
          <a:p>
            <a:pPr>
              <a:lnSpc>
                <a:spcPct val="150000"/>
              </a:lnSpc>
            </a:pPr>
            <a:r>
              <a:rPr lang="en-US" sz="1950" b="1" dirty="0">
                <a:solidFill>
                  <a:srgbClr val="002060"/>
                </a:solidFill>
                <a:latin typeface="Times New Roman"/>
                <a:ea typeface="Times New Roman"/>
                <a:cs typeface="Times New Roman"/>
                <a:sym typeface="Times New Roman"/>
              </a:rPr>
              <a:t>Ví dụ:</a:t>
            </a:r>
            <a:endParaRPr sz="1050" dirty="0"/>
          </a:p>
          <a:p>
            <a:pPr marL="342900" indent="-342900">
              <a:lnSpc>
                <a:spcPct val="150000"/>
              </a:lnSpc>
              <a:buClr>
                <a:srgbClr val="002060"/>
              </a:buClr>
              <a:buSzPts val="2600"/>
              <a:buFont typeface="Arial"/>
              <a:buChar char="•"/>
            </a:pPr>
            <a:r>
              <a:rPr lang="en-US" sz="1950" dirty="0">
                <a:solidFill>
                  <a:srgbClr val="002060"/>
                </a:solidFill>
                <a:latin typeface="Times New Roman"/>
                <a:ea typeface="Times New Roman"/>
                <a:cs typeface="Times New Roman"/>
                <a:sym typeface="Times New Roman"/>
              </a:rPr>
              <a:t>Năm 1932 = Nửa đầu thế kỉ XX</a:t>
            </a:r>
            <a:endParaRPr sz="1050" dirty="0"/>
          </a:p>
          <a:p>
            <a:pPr marL="342900" indent="-342900">
              <a:lnSpc>
                <a:spcPct val="150000"/>
              </a:lnSpc>
              <a:buClr>
                <a:srgbClr val="002060"/>
              </a:buClr>
              <a:buSzPts val="2600"/>
              <a:buFont typeface="Arial"/>
              <a:buChar char="•"/>
            </a:pPr>
            <a:r>
              <a:rPr lang="en-US" sz="1950" dirty="0">
                <a:solidFill>
                  <a:srgbClr val="002060"/>
                </a:solidFill>
                <a:latin typeface="Times New Roman"/>
                <a:ea typeface="Times New Roman"/>
                <a:cs typeface="Times New Roman"/>
                <a:sym typeface="Times New Roman"/>
              </a:rPr>
              <a:t>Năm 1989 = Nửa cuối thế kỉ XX</a:t>
            </a:r>
            <a:endParaRPr sz="1050" dirty="0"/>
          </a:p>
          <a:p>
            <a:pPr marL="342900" indent="-342900">
              <a:lnSpc>
                <a:spcPct val="150000"/>
              </a:lnSpc>
              <a:buClr>
                <a:srgbClr val="002060"/>
              </a:buClr>
              <a:buSzPts val="2600"/>
              <a:buFont typeface="Arial"/>
              <a:buChar char="•"/>
            </a:pPr>
            <a:r>
              <a:rPr lang="en-US" sz="1950" dirty="0">
                <a:solidFill>
                  <a:srgbClr val="002060"/>
                </a:solidFill>
                <a:latin typeface="Times New Roman"/>
                <a:ea typeface="Times New Roman"/>
                <a:cs typeface="Times New Roman"/>
                <a:sym typeface="Times New Roman"/>
              </a:rPr>
              <a:t>Năm 1407 = Nửa đầu thế kỉ XV</a:t>
            </a:r>
            <a:endParaRPr sz="1050" dirty="0"/>
          </a:p>
          <a:p>
            <a:pPr marL="342900" indent="-342900">
              <a:lnSpc>
                <a:spcPct val="150000"/>
              </a:lnSpc>
              <a:buClr>
                <a:srgbClr val="002060"/>
              </a:buClr>
              <a:buSzPts val="2600"/>
              <a:buFont typeface="Arial"/>
              <a:buChar char="•"/>
            </a:pPr>
            <a:r>
              <a:rPr lang="en-US" sz="1950" dirty="0">
                <a:solidFill>
                  <a:srgbClr val="002060"/>
                </a:solidFill>
                <a:latin typeface="Times New Roman"/>
                <a:ea typeface="Times New Roman"/>
                <a:cs typeface="Times New Roman"/>
                <a:sym typeface="Times New Roman"/>
              </a:rPr>
              <a:t>Năm 1592 = Nửa cuối thế kỉ XVI</a:t>
            </a:r>
            <a:endParaRPr sz="1050" dirty="0"/>
          </a:p>
        </p:txBody>
      </p:sp>
      <p:sp>
        <p:nvSpPr>
          <p:cNvPr id="314" name="Google Shape;314;p13"/>
          <p:cNvSpPr/>
          <p:nvPr/>
        </p:nvSpPr>
        <p:spPr>
          <a:xfrm>
            <a:off x="1535373" y="1096616"/>
            <a:ext cx="4911147" cy="540060"/>
          </a:xfrm>
          <a:prstGeom prst="rect">
            <a:avLst/>
          </a:prstGeom>
          <a:gradFill>
            <a:gsLst>
              <a:gs pos="0">
                <a:srgbClr val="FFFF7E"/>
              </a:gs>
              <a:gs pos="50000">
                <a:srgbClr val="FFFFB1"/>
              </a:gs>
              <a:gs pos="100000">
                <a:srgbClr val="FFFFD9"/>
              </a:gs>
            </a:gsLst>
            <a:lin ang="5400000" scaled="0"/>
          </a:gradFill>
          <a:ln>
            <a:noFill/>
          </a:ln>
        </p:spPr>
        <p:txBody>
          <a:bodyPr spcFirstLastPara="1" wrap="square" lIns="68569" tIns="34275" rIns="68569" bIns="34275" anchor="ctr" anchorCtr="0">
            <a:noAutofit/>
          </a:bodyPr>
          <a:lstStyle/>
          <a:p>
            <a:pPr algn="ctr">
              <a:lnSpc>
                <a:spcPct val="125000"/>
              </a:lnSpc>
            </a:pPr>
            <a:r>
              <a:rPr lang="en-US" sz="2100" b="1" dirty="0">
                <a:solidFill>
                  <a:srgbClr val="002060"/>
                </a:solidFill>
                <a:latin typeface="Times New Roman"/>
                <a:ea typeface="Times New Roman"/>
                <a:cs typeface="Times New Roman"/>
                <a:sym typeface="Times New Roman"/>
              </a:rPr>
              <a:t>Nửa đầu thế kỉ và nửa cuối thế kỉ?</a:t>
            </a:r>
            <a:endParaRPr sz="1050" dirty="0"/>
          </a:p>
        </p:txBody>
      </p:sp>
      <p:sp>
        <p:nvSpPr>
          <p:cNvPr id="315" name="Google Shape;315;p13"/>
          <p:cNvSpPr/>
          <p:nvPr/>
        </p:nvSpPr>
        <p:spPr>
          <a:xfrm>
            <a:off x="1465364" y="2432001"/>
            <a:ext cx="6285030" cy="162018"/>
          </a:xfrm>
          <a:prstGeom prst="rightArrow">
            <a:avLst>
              <a:gd name="adj1" fmla="val 50000"/>
              <a:gd name="adj2" fmla="val 50000"/>
            </a:avLst>
          </a:prstGeom>
          <a:solidFill>
            <a:srgbClr val="00B0F0"/>
          </a:solidFill>
          <a:ln w="19050" cap="flat" cmpd="sng">
            <a:solidFill>
              <a:srgbClr val="FF272C"/>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cxnSp>
        <p:nvCxnSpPr>
          <p:cNvPr id="316" name="Google Shape;316;p13"/>
          <p:cNvCxnSpPr/>
          <p:nvPr/>
        </p:nvCxnSpPr>
        <p:spPr>
          <a:xfrm rot="10800000">
            <a:off x="1547665" y="2211448"/>
            <a:ext cx="2898197" cy="0"/>
          </a:xfrm>
          <a:prstGeom prst="straightConnector1">
            <a:avLst/>
          </a:prstGeom>
          <a:noFill/>
          <a:ln w="38100" cap="flat" cmpd="sng">
            <a:solidFill>
              <a:srgbClr val="002060"/>
            </a:solidFill>
            <a:prstDash val="solid"/>
            <a:miter lim="800000"/>
            <a:headEnd type="none" w="sm" len="sm"/>
            <a:tailEnd type="triangle" w="med" len="med"/>
          </a:ln>
        </p:spPr>
      </p:cxnSp>
      <p:cxnSp>
        <p:nvCxnSpPr>
          <p:cNvPr id="317" name="Google Shape;317;p13"/>
          <p:cNvCxnSpPr/>
          <p:nvPr/>
        </p:nvCxnSpPr>
        <p:spPr>
          <a:xfrm>
            <a:off x="4607880" y="2795278"/>
            <a:ext cx="2988457" cy="0"/>
          </a:xfrm>
          <a:prstGeom prst="straightConnector1">
            <a:avLst/>
          </a:prstGeom>
          <a:noFill/>
          <a:ln w="38100" cap="flat" cmpd="sng">
            <a:solidFill>
              <a:srgbClr val="FF0000"/>
            </a:solidFill>
            <a:prstDash val="solid"/>
            <a:miter lim="800000"/>
            <a:headEnd type="none" w="sm" len="sm"/>
            <a:tailEnd type="triangle" w="med" len="med"/>
          </a:ln>
        </p:spPr>
      </p:cxnSp>
      <p:sp>
        <p:nvSpPr>
          <p:cNvPr id="318" name="Google Shape;318;p13"/>
          <p:cNvSpPr/>
          <p:nvPr/>
        </p:nvSpPr>
        <p:spPr>
          <a:xfrm>
            <a:off x="5457053" y="2789486"/>
            <a:ext cx="1357583" cy="530884"/>
          </a:xfrm>
          <a:prstGeom prst="rect">
            <a:avLst/>
          </a:prstGeom>
          <a:noFill/>
          <a:ln>
            <a:noFill/>
          </a:ln>
        </p:spPr>
        <p:txBody>
          <a:bodyPr spcFirstLastPara="1" wrap="square" lIns="68569" tIns="34275" rIns="68569" bIns="34275" anchor="t" anchorCtr="0">
            <a:spAutoFit/>
          </a:bodyPr>
          <a:lstStyle/>
          <a:p>
            <a:r>
              <a:rPr lang="en-US" sz="1500" i="1">
                <a:solidFill>
                  <a:srgbClr val="002060"/>
                </a:solidFill>
              </a:rPr>
              <a:t>Nửa cuối thế kỉ </a:t>
            </a:r>
            <a:endParaRPr sz="1500" i="1">
              <a:solidFill>
                <a:schemeClr val="dk1"/>
              </a:solidFill>
            </a:endParaRPr>
          </a:p>
        </p:txBody>
      </p:sp>
      <p:sp>
        <p:nvSpPr>
          <p:cNvPr id="319" name="Google Shape;319;p13"/>
          <p:cNvSpPr/>
          <p:nvPr/>
        </p:nvSpPr>
        <p:spPr>
          <a:xfrm>
            <a:off x="4301970" y="2304629"/>
            <a:ext cx="396168" cy="417284"/>
          </a:xfrm>
          <a:prstGeom prst="ellipse">
            <a:avLst/>
          </a:prstGeom>
          <a:solidFill>
            <a:srgbClr val="FF272C"/>
          </a:solidFill>
          <a:ln w="1270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200">
              <a:solidFill>
                <a:schemeClr val="lt1"/>
              </a:solidFill>
            </a:endParaRPr>
          </a:p>
        </p:txBody>
      </p:sp>
      <p:sp>
        <p:nvSpPr>
          <p:cNvPr id="320" name="Google Shape;320;p13"/>
          <p:cNvSpPr/>
          <p:nvPr/>
        </p:nvSpPr>
        <p:spPr>
          <a:xfrm>
            <a:off x="1950367" y="1820612"/>
            <a:ext cx="2495495" cy="300052"/>
          </a:xfrm>
          <a:prstGeom prst="rect">
            <a:avLst/>
          </a:prstGeom>
          <a:noFill/>
          <a:ln>
            <a:noFill/>
          </a:ln>
        </p:spPr>
        <p:txBody>
          <a:bodyPr spcFirstLastPara="1" wrap="square" lIns="68569" tIns="34275" rIns="68569" bIns="34275" anchor="t" anchorCtr="0">
            <a:spAutoFit/>
          </a:bodyPr>
          <a:lstStyle/>
          <a:p>
            <a:r>
              <a:rPr lang="en-US" sz="1500" i="1" dirty="0">
                <a:solidFill>
                  <a:srgbClr val="002060"/>
                </a:solidFill>
              </a:rPr>
              <a:t>Nửa đầu thế kỉ </a:t>
            </a:r>
            <a:endParaRPr sz="1500" i="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500"/>
                                        <p:tgtEl>
                                          <p:spTgt spid="3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10"/>
                                        </p:tgtEl>
                                        <p:attrNameLst>
                                          <p:attrName>style.visibility</p:attrName>
                                        </p:attrNameLst>
                                      </p:cBhvr>
                                      <p:to>
                                        <p:strVal val="visible"/>
                                      </p:to>
                                    </p:set>
                                    <p:animEffect transition="in" filter="fade">
                                      <p:cBhvr>
                                        <p:cTn id="10" dur="1000"/>
                                        <p:tgtEl>
                                          <p:spTgt spid="310"/>
                                        </p:tgtEl>
                                      </p:cBhvr>
                                    </p:animEffect>
                                    <p:anim calcmode="lin" valueType="num">
                                      <p:cBhvr>
                                        <p:cTn id="11" dur="1000" fill="hold"/>
                                        <p:tgtEl>
                                          <p:spTgt spid="310"/>
                                        </p:tgtEl>
                                        <p:attrNameLst>
                                          <p:attrName>ppt_x</p:attrName>
                                        </p:attrNameLst>
                                      </p:cBhvr>
                                      <p:tavLst>
                                        <p:tav tm="0">
                                          <p:val>
                                            <p:strVal val="#ppt_x"/>
                                          </p:val>
                                        </p:tav>
                                        <p:tav tm="100000">
                                          <p:val>
                                            <p:strVal val="#ppt_x"/>
                                          </p:val>
                                        </p:tav>
                                      </p:tavLst>
                                    </p:anim>
                                    <p:anim calcmode="lin" valueType="num">
                                      <p:cBhvr>
                                        <p:cTn id="12" dur="1000" fill="hold"/>
                                        <p:tgtEl>
                                          <p:spTgt spid="3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11"/>
                                        </p:tgtEl>
                                        <p:attrNameLst>
                                          <p:attrName>style.visibility</p:attrName>
                                        </p:attrNameLst>
                                      </p:cBhvr>
                                      <p:to>
                                        <p:strVal val="visible"/>
                                      </p:to>
                                    </p:set>
                                    <p:animEffect transition="in" filter="fade">
                                      <p:cBhvr>
                                        <p:cTn id="15" dur="1000"/>
                                        <p:tgtEl>
                                          <p:spTgt spid="311"/>
                                        </p:tgtEl>
                                      </p:cBhvr>
                                    </p:animEffect>
                                    <p:anim calcmode="lin" valueType="num">
                                      <p:cBhvr>
                                        <p:cTn id="16" dur="1000" fill="hold"/>
                                        <p:tgtEl>
                                          <p:spTgt spid="311"/>
                                        </p:tgtEl>
                                        <p:attrNameLst>
                                          <p:attrName>ppt_x</p:attrName>
                                        </p:attrNameLst>
                                      </p:cBhvr>
                                      <p:tavLst>
                                        <p:tav tm="0">
                                          <p:val>
                                            <p:strVal val="#ppt_x"/>
                                          </p:val>
                                        </p:tav>
                                        <p:tav tm="100000">
                                          <p:val>
                                            <p:strVal val="#ppt_x"/>
                                          </p:val>
                                        </p:tav>
                                      </p:tavLst>
                                    </p:anim>
                                    <p:anim calcmode="lin" valueType="num">
                                      <p:cBhvr>
                                        <p:cTn id="17" dur="1000" fill="hold"/>
                                        <p:tgtEl>
                                          <p:spTgt spid="3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14"/>
                                        </p:tgtEl>
                                        <p:attrNameLst>
                                          <p:attrName>style.visibility</p:attrName>
                                        </p:attrNameLst>
                                      </p:cBhvr>
                                      <p:to>
                                        <p:strVal val="visible"/>
                                      </p:to>
                                    </p:set>
                                    <p:animEffect transition="in" filter="fade">
                                      <p:cBhvr>
                                        <p:cTn id="20" dur="1000"/>
                                        <p:tgtEl>
                                          <p:spTgt spid="314"/>
                                        </p:tgtEl>
                                      </p:cBhvr>
                                    </p:animEffect>
                                    <p:anim calcmode="lin" valueType="num">
                                      <p:cBhvr>
                                        <p:cTn id="21" dur="1000" fill="hold"/>
                                        <p:tgtEl>
                                          <p:spTgt spid="314"/>
                                        </p:tgtEl>
                                        <p:attrNameLst>
                                          <p:attrName>ppt_x</p:attrName>
                                        </p:attrNameLst>
                                      </p:cBhvr>
                                      <p:tavLst>
                                        <p:tav tm="0">
                                          <p:val>
                                            <p:strVal val="#ppt_x"/>
                                          </p:val>
                                        </p:tav>
                                        <p:tav tm="100000">
                                          <p:val>
                                            <p:strVal val="#ppt_x"/>
                                          </p:val>
                                        </p:tav>
                                      </p:tavLst>
                                    </p:anim>
                                    <p:anim calcmode="lin" valueType="num">
                                      <p:cBhvr>
                                        <p:cTn id="22" dur="1000" fill="hold"/>
                                        <p:tgtEl>
                                          <p:spTgt spid="3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1000"/>
                                        <p:tgtEl>
                                          <p:spTgt spid="315"/>
                                        </p:tgtEl>
                                      </p:cBhvr>
                                    </p:animEffect>
                                    <p:anim calcmode="lin" valueType="num">
                                      <p:cBhvr>
                                        <p:cTn id="26" dur="1000" fill="hold"/>
                                        <p:tgtEl>
                                          <p:spTgt spid="315"/>
                                        </p:tgtEl>
                                        <p:attrNameLst>
                                          <p:attrName>ppt_x</p:attrName>
                                        </p:attrNameLst>
                                      </p:cBhvr>
                                      <p:tavLst>
                                        <p:tav tm="0">
                                          <p:val>
                                            <p:strVal val="#ppt_x"/>
                                          </p:val>
                                        </p:tav>
                                        <p:tav tm="100000">
                                          <p:val>
                                            <p:strVal val="#ppt_x"/>
                                          </p:val>
                                        </p:tav>
                                      </p:tavLst>
                                    </p:anim>
                                    <p:anim calcmode="lin" valueType="num">
                                      <p:cBhvr>
                                        <p:cTn id="27" dur="1000" fill="hold"/>
                                        <p:tgtEl>
                                          <p:spTgt spid="31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6"/>
                                        </p:tgtEl>
                                        <p:attrNameLst>
                                          <p:attrName>style.visibility</p:attrName>
                                        </p:attrNameLst>
                                      </p:cBhvr>
                                      <p:to>
                                        <p:strVal val="visible"/>
                                      </p:to>
                                    </p:set>
                                    <p:animEffect transition="in" filter="fade">
                                      <p:cBhvr>
                                        <p:cTn id="30" dur="1000"/>
                                        <p:tgtEl>
                                          <p:spTgt spid="316"/>
                                        </p:tgtEl>
                                      </p:cBhvr>
                                    </p:animEffect>
                                    <p:anim calcmode="lin" valueType="num">
                                      <p:cBhvr>
                                        <p:cTn id="31" dur="1000" fill="hold"/>
                                        <p:tgtEl>
                                          <p:spTgt spid="316"/>
                                        </p:tgtEl>
                                        <p:attrNameLst>
                                          <p:attrName>ppt_x</p:attrName>
                                        </p:attrNameLst>
                                      </p:cBhvr>
                                      <p:tavLst>
                                        <p:tav tm="0">
                                          <p:val>
                                            <p:strVal val="#ppt_x"/>
                                          </p:val>
                                        </p:tav>
                                        <p:tav tm="100000">
                                          <p:val>
                                            <p:strVal val="#ppt_x"/>
                                          </p:val>
                                        </p:tav>
                                      </p:tavLst>
                                    </p:anim>
                                    <p:anim calcmode="lin" valueType="num">
                                      <p:cBhvr>
                                        <p:cTn id="32" dur="1000" fill="hold"/>
                                        <p:tgtEl>
                                          <p:spTgt spid="3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17"/>
                                        </p:tgtEl>
                                        <p:attrNameLst>
                                          <p:attrName>style.visibility</p:attrName>
                                        </p:attrNameLst>
                                      </p:cBhvr>
                                      <p:to>
                                        <p:strVal val="visible"/>
                                      </p:to>
                                    </p:set>
                                    <p:animEffect transition="in" filter="fade">
                                      <p:cBhvr>
                                        <p:cTn id="35" dur="1000"/>
                                        <p:tgtEl>
                                          <p:spTgt spid="317"/>
                                        </p:tgtEl>
                                      </p:cBhvr>
                                    </p:animEffect>
                                    <p:anim calcmode="lin" valueType="num">
                                      <p:cBhvr>
                                        <p:cTn id="36" dur="1000" fill="hold"/>
                                        <p:tgtEl>
                                          <p:spTgt spid="317"/>
                                        </p:tgtEl>
                                        <p:attrNameLst>
                                          <p:attrName>ppt_x</p:attrName>
                                        </p:attrNameLst>
                                      </p:cBhvr>
                                      <p:tavLst>
                                        <p:tav tm="0">
                                          <p:val>
                                            <p:strVal val="#ppt_x"/>
                                          </p:val>
                                        </p:tav>
                                        <p:tav tm="100000">
                                          <p:val>
                                            <p:strVal val="#ppt_x"/>
                                          </p:val>
                                        </p:tav>
                                      </p:tavLst>
                                    </p:anim>
                                    <p:anim calcmode="lin" valueType="num">
                                      <p:cBhvr>
                                        <p:cTn id="37" dur="1000" fill="hold"/>
                                        <p:tgtEl>
                                          <p:spTgt spid="3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13"/>
                                        </p:tgtEl>
                                        <p:attrNameLst>
                                          <p:attrName>style.visibility</p:attrName>
                                        </p:attrNameLst>
                                      </p:cBhvr>
                                      <p:to>
                                        <p:strVal val="visible"/>
                                      </p:to>
                                    </p:set>
                                    <p:animEffect transition="in" filter="fade">
                                      <p:cBhvr>
                                        <p:cTn id="40" dur="1000"/>
                                        <p:tgtEl>
                                          <p:spTgt spid="313"/>
                                        </p:tgtEl>
                                      </p:cBhvr>
                                    </p:animEffect>
                                    <p:anim calcmode="lin" valueType="num">
                                      <p:cBhvr>
                                        <p:cTn id="41" dur="1000" fill="hold"/>
                                        <p:tgtEl>
                                          <p:spTgt spid="313"/>
                                        </p:tgtEl>
                                        <p:attrNameLst>
                                          <p:attrName>ppt_x</p:attrName>
                                        </p:attrNameLst>
                                      </p:cBhvr>
                                      <p:tavLst>
                                        <p:tav tm="0">
                                          <p:val>
                                            <p:strVal val="#ppt_x"/>
                                          </p:val>
                                        </p:tav>
                                        <p:tav tm="100000">
                                          <p:val>
                                            <p:strVal val="#ppt_x"/>
                                          </p:val>
                                        </p:tav>
                                      </p:tavLst>
                                    </p:anim>
                                    <p:anim calcmode="lin" valueType="num">
                                      <p:cBhvr>
                                        <p:cTn id="42" dur="1000" fill="hold"/>
                                        <p:tgtEl>
                                          <p:spTgt spid="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P spid="311" grpId="0"/>
      <p:bldP spid="313" grpId="0"/>
      <p:bldP spid="314" grpId="0" animBg="1"/>
      <p:bldP spid="3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p>
        </p:txBody>
      </p:sp>
      <p:sp>
        <p:nvSpPr>
          <p:cNvPr id="3" name="TextBox 2"/>
          <p:cNvSpPr txBox="1"/>
          <p:nvPr/>
        </p:nvSpPr>
        <p:spPr>
          <a:xfrm>
            <a:off x="2218576" y="420276"/>
            <a:ext cx="4229100" cy="830997"/>
          </a:xfrm>
          <a:prstGeom prst="rect">
            <a:avLst/>
          </a:prstGeom>
          <a:noFill/>
        </p:spPr>
        <p:txBody>
          <a:bodyPr wrap="square" rtlCol="0">
            <a:spAutoFit/>
          </a:bodyPr>
          <a:lstStyle/>
          <a:p>
            <a:r>
              <a:rPr lang="vi-VN" sz="2400" b="1" dirty="0">
                <a:solidFill>
                  <a:schemeClr val="tx1">
                    <a:lumMod val="75000"/>
                  </a:schemeClr>
                </a:solidFill>
                <a:latin typeface="Times New Roman" pitchFamily="18" charset="0"/>
                <a:cs typeface="Times New Roman" pitchFamily="18" charset="0"/>
              </a:rPr>
              <a:t>Trống đồng Đông Sơn là tư liệu hiện vật</a:t>
            </a:r>
            <a:r>
              <a:rPr lang="en-US" sz="2400" b="1" dirty="0">
                <a:solidFill>
                  <a:schemeClr val="tx1">
                    <a:lumMod val="75000"/>
                  </a:schemeClr>
                </a:solidFill>
                <a:latin typeface="Times New Roman" pitchFamily="18" charset="0"/>
                <a:cs typeface="Times New Roman" pitchFamily="18" charset="0"/>
              </a:rPr>
              <a:t>.</a:t>
            </a:r>
          </a:p>
        </p:txBody>
      </p:sp>
      <p:sp>
        <p:nvSpPr>
          <p:cNvPr id="4" name="Rounded Rectangle 3"/>
          <p:cNvSpPr/>
          <p:nvPr/>
        </p:nvSpPr>
        <p:spPr>
          <a:xfrm>
            <a:off x="1771650" y="20002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p>
        </p:txBody>
      </p:sp>
      <p:sp>
        <p:nvSpPr>
          <p:cNvPr id="5" name="Rounded Rectangle 4"/>
          <p:cNvSpPr/>
          <p:nvPr/>
        </p:nvSpPr>
        <p:spPr>
          <a:xfrm>
            <a:off x="468630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p>
        </p:txBody>
      </p:sp>
      <p:sp>
        <p:nvSpPr>
          <p:cNvPr id="6" name="Rounded Rectangle 5"/>
          <p:cNvSpPr/>
          <p:nvPr/>
        </p:nvSpPr>
        <p:spPr>
          <a:xfrm>
            <a:off x="177165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p>
        </p:txBody>
      </p:sp>
      <p:sp>
        <p:nvSpPr>
          <p:cNvPr id="7" name="Rounded Rectangle 6"/>
          <p:cNvSpPr/>
          <p:nvPr/>
        </p:nvSpPr>
        <p:spPr>
          <a:xfrm>
            <a:off x="4670714" y="1945698"/>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p>
        </p:txBody>
      </p:sp>
      <p:sp>
        <p:nvSpPr>
          <p:cNvPr id="8" name="TextBox 7"/>
          <p:cNvSpPr txBox="1"/>
          <p:nvPr/>
        </p:nvSpPr>
        <p:spPr>
          <a:xfrm>
            <a:off x="1932709" y="2102817"/>
            <a:ext cx="1278082" cy="461665"/>
          </a:xfrm>
          <a:prstGeom prst="rect">
            <a:avLst/>
          </a:prstGeom>
          <a:noFill/>
        </p:spPr>
        <p:txBody>
          <a:bodyPr wrap="square" rtlCol="0">
            <a:spAutoFit/>
          </a:bodyPr>
          <a:lstStyle/>
          <a:p>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Đúng</a:t>
            </a:r>
            <a:endParaRPr lang="en-US" sz="2400" dirty="0">
              <a:latin typeface="Times New Roman" pitchFamily="18" charset="0"/>
              <a:cs typeface="Times New Roman" pitchFamily="18" charset="0"/>
            </a:endParaRPr>
          </a:p>
        </p:txBody>
      </p:sp>
      <p:sp>
        <p:nvSpPr>
          <p:cNvPr id="9" name="TextBox 8"/>
          <p:cNvSpPr txBox="1"/>
          <p:nvPr/>
        </p:nvSpPr>
        <p:spPr>
          <a:xfrm>
            <a:off x="4800600" y="2087231"/>
            <a:ext cx="1143000" cy="461665"/>
          </a:xfrm>
          <a:prstGeom prst="rect">
            <a:avLst/>
          </a:prstGeom>
          <a:noFill/>
        </p:spPr>
        <p:txBody>
          <a:bodyPr wrap="square" rtlCol="0">
            <a:spAutoFit/>
          </a:bodyPr>
          <a:lstStyle/>
          <a:p>
            <a:r>
              <a:rPr lang="en-US" sz="2400">
                <a:latin typeface="Times New Roman" pitchFamily="18" charset="0"/>
                <a:cs typeface="Times New Roman" pitchFamily="18" charset="0"/>
              </a:rPr>
              <a:t>B: Sai</a:t>
            </a:r>
          </a:p>
        </p:txBody>
      </p:sp>
      <p:sp>
        <p:nvSpPr>
          <p:cNvPr id="10" name="TextBox 9"/>
          <p:cNvSpPr txBox="1"/>
          <p:nvPr/>
        </p:nvSpPr>
        <p:spPr>
          <a:xfrm>
            <a:off x="4800600" y="3352584"/>
            <a:ext cx="1143000" cy="461665"/>
          </a:xfrm>
          <a:prstGeom prst="rect">
            <a:avLst/>
          </a:prstGeom>
          <a:noFill/>
        </p:spPr>
        <p:txBody>
          <a:bodyPr wrap="square" rtlCol="0">
            <a:spAutoFit/>
          </a:bodyPr>
          <a:lstStyle/>
          <a:p>
            <a:r>
              <a:rPr lang="en-US" sz="2400">
                <a:latin typeface="Times New Roman" pitchFamily="18" charset="0"/>
                <a:cs typeface="Times New Roman" pitchFamily="18" charset="0"/>
              </a:rPr>
              <a:t>D: Sai</a:t>
            </a:r>
          </a:p>
        </p:txBody>
      </p:sp>
      <p:sp>
        <p:nvSpPr>
          <p:cNvPr id="11" name="TextBox 10"/>
          <p:cNvSpPr txBox="1"/>
          <p:nvPr/>
        </p:nvSpPr>
        <p:spPr>
          <a:xfrm>
            <a:off x="1932709" y="3352584"/>
            <a:ext cx="1143000" cy="461665"/>
          </a:xfrm>
          <a:prstGeom prst="rect">
            <a:avLst/>
          </a:prstGeom>
          <a:noFill/>
        </p:spPr>
        <p:txBody>
          <a:bodyPr wrap="square" rtlCol="0">
            <a:spAutoFit/>
          </a:bodyPr>
          <a:lstStyle/>
          <a:p>
            <a:r>
              <a:rPr lang="en-US" sz="2400">
                <a:latin typeface="Times New Roman" pitchFamily="18" charset="0"/>
                <a:cs typeface="Times New Roman" pitchFamily="18" charset="0"/>
              </a:rPr>
              <a:t>C: Sai</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79744" y="1249075"/>
            <a:ext cx="1418359" cy="150235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257675" y="2541398"/>
            <a:ext cx="1418359" cy="1502351"/>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28750" y="2574349"/>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363407" y="2314575"/>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300" y="1945698"/>
            <a:ext cx="457200" cy="4572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85"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F3ABF90D-8A84-47C6-C95D-FE0D76C829F8}"/>
              </a:ext>
            </a:extLst>
          </p:cNvPr>
          <p:cNvGraphicFramePr>
            <a:graphicFrameLocks noGrp="1"/>
          </p:cNvGraphicFramePr>
          <p:nvPr>
            <p:extLst>
              <p:ext uri="{D42A27DB-BD31-4B8C-83A1-F6EECF244321}">
                <p14:modId xmlns:p14="http://schemas.microsoft.com/office/powerpoint/2010/main" val="3498887771"/>
              </p:ext>
            </p:extLst>
          </p:nvPr>
        </p:nvGraphicFramePr>
        <p:xfrm>
          <a:off x="126546" y="719163"/>
          <a:ext cx="8890907" cy="4762705"/>
        </p:xfrm>
        <a:graphic>
          <a:graphicData uri="http://schemas.openxmlformats.org/drawingml/2006/table">
            <a:tbl>
              <a:tblPr>
                <a:tableStyleId>{656F2D93-218A-4F3B-8DCD-EAA28BEFDA42}</a:tableStyleId>
              </a:tblPr>
              <a:tblGrid>
                <a:gridCol w="2728335">
                  <a:extLst>
                    <a:ext uri="{9D8B030D-6E8A-4147-A177-3AD203B41FA5}">
                      <a16:colId xmlns:a16="http://schemas.microsoft.com/office/drawing/2014/main" val="43884868"/>
                    </a:ext>
                  </a:extLst>
                </a:gridCol>
                <a:gridCol w="2104715">
                  <a:extLst>
                    <a:ext uri="{9D8B030D-6E8A-4147-A177-3AD203B41FA5}">
                      <a16:colId xmlns:a16="http://schemas.microsoft.com/office/drawing/2014/main" val="1304363823"/>
                    </a:ext>
                  </a:extLst>
                </a:gridCol>
                <a:gridCol w="1797236">
                  <a:extLst>
                    <a:ext uri="{9D8B030D-6E8A-4147-A177-3AD203B41FA5}">
                      <a16:colId xmlns:a16="http://schemas.microsoft.com/office/drawing/2014/main" val="3113462825"/>
                    </a:ext>
                  </a:extLst>
                </a:gridCol>
                <a:gridCol w="2260621">
                  <a:extLst>
                    <a:ext uri="{9D8B030D-6E8A-4147-A177-3AD203B41FA5}">
                      <a16:colId xmlns:a16="http://schemas.microsoft.com/office/drawing/2014/main" val="1083444179"/>
                    </a:ext>
                  </a:extLst>
                </a:gridCol>
              </a:tblGrid>
              <a:tr h="1367124">
                <a:tc>
                  <a:txBody>
                    <a:bodyPr/>
                    <a:lstStyle/>
                    <a:p>
                      <a:pPr marL="0" marR="0" indent="-127000" algn="l">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 </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85750" algn="l">
                        <a:lnSpc>
                          <a:spcPct val="107000"/>
                        </a:lnSpc>
                        <a:spcBef>
                          <a:spcPts val="0"/>
                        </a:spcBef>
                        <a:spcAft>
                          <a:spcPts val="0"/>
                        </a:spcAft>
                      </a:pPr>
                      <a:endParaRPr lang="vi-VN" sz="2000" dirty="0">
                        <a:solidFill>
                          <a:schemeClr val="accent2"/>
                        </a:solidFill>
                        <a:effectLst/>
                        <a:latin typeface="Times New Roman" panose="02020603050405020304" pitchFamily="18" charset="0"/>
                        <a:cs typeface="Times New Roman" panose="02020603050405020304" pitchFamily="18" charset="0"/>
                      </a:endParaRPr>
                    </a:p>
                    <a:p>
                      <a:pPr marL="0" marR="0" indent="285750" algn="l">
                        <a:lnSpc>
                          <a:spcPct val="107000"/>
                        </a:lnSpc>
                        <a:spcBef>
                          <a:spcPts val="0"/>
                        </a:spcBef>
                        <a:spcAft>
                          <a:spcPts val="0"/>
                        </a:spcAft>
                      </a:pPr>
                      <a:r>
                        <a:rPr lang="en-US" sz="2000" dirty="0">
                          <a:solidFill>
                            <a:schemeClr val="accent2"/>
                          </a:solidFill>
                          <a:effectLst/>
                          <a:latin typeface="Times New Roman" panose="02020603050405020304" pitchFamily="18" charset="0"/>
                          <a:cs typeface="Times New Roman" panose="02020603050405020304" pitchFamily="18" charset="0"/>
                        </a:rPr>
                        <a:t>Vượn người</a:t>
                      </a:r>
                    </a:p>
                  </a:txBody>
                  <a:tcPr marL="68580" marR="68580" marT="0" marB="0"/>
                </a:tc>
                <a:tc>
                  <a:txBody>
                    <a:bodyPr/>
                    <a:lstStyle/>
                    <a:p>
                      <a:pPr marL="0" marR="0" indent="285750" algn="l">
                        <a:lnSpc>
                          <a:spcPct val="107000"/>
                        </a:lnSpc>
                        <a:spcBef>
                          <a:spcPts val="0"/>
                        </a:spcBef>
                        <a:spcAft>
                          <a:spcPts val="0"/>
                        </a:spcAft>
                      </a:pPr>
                      <a:endParaRPr lang="vi-VN" sz="2000" dirty="0">
                        <a:solidFill>
                          <a:schemeClr val="accent2"/>
                        </a:solidFill>
                        <a:effectLst/>
                        <a:latin typeface="Times New Roman" panose="02020603050405020304" pitchFamily="18" charset="0"/>
                        <a:cs typeface="Times New Roman" panose="02020603050405020304" pitchFamily="18" charset="0"/>
                      </a:endParaRPr>
                    </a:p>
                    <a:p>
                      <a:pPr marL="0" marR="0" indent="285750" algn="l">
                        <a:lnSpc>
                          <a:spcPct val="107000"/>
                        </a:lnSpc>
                        <a:spcBef>
                          <a:spcPts val="0"/>
                        </a:spcBef>
                        <a:spcAft>
                          <a:spcPts val="0"/>
                        </a:spcAft>
                      </a:pPr>
                      <a:r>
                        <a:rPr lang="en-US" sz="2000" dirty="0">
                          <a:solidFill>
                            <a:schemeClr val="accent2"/>
                          </a:solidFill>
                          <a:effectLst/>
                          <a:latin typeface="Times New Roman" panose="02020603050405020304" pitchFamily="18" charset="0"/>
                          <a:cs typeface="Times New Roman" panose="02020603050405020304" pitchFamily="18" charset="0"/>
                        </a:rPr>
                        <a:t>Người tối cổ</a:t>
                      </a:r>
                      <a:r>
                        <a:rPr lang="vi-VN" sz="2000" dirty="0">
                          <a:solidFill>
                            <a:schemeClr val="accent2"/>
                          </a:solidFill>
                          <a:effectLst/>
                          <a:latin typeface="Times New Roman" panose="02020603050405020304" pitchFamily="18" charset="0"/>
                          <a:cs typeface="Times New Roman" panose="02020603050405020304" pitchFamily="18" charset="0"/>
                        </a:rPr>
                        <a:t> </a:t>
                      </a:r>
                      <a:endParaRPr lang="en-US" sz="20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285750" algn="l">
                        <a:lnSpc>
                          <a:spcPct val="107000"/>
                        </a:lnSpc>
                        <a:spcBef>
                          <a:spcPts val="0"/>
                        </a:spcBef>
                        <a:spcAft>
                          <a:spcPts val="0"/>
                        </a:spcAft>
                      </a:pPr>
                      <a:endParaRPr lang="vi-VN" sz="2000" dirty="0">
                        <a:solidFill>
                          <a:schemeClr val="accent2"/>
                        </a:solidFill>
                        <a:effectLst/>
                        <a:latin typeface="Times New Roman" panose="02020603050405020304" pitchFamily="18" charset="0"/>
                        <a:cs typeface="Times New Roman" panose="02020603050405020304" pitchFamily="18" charset="0"/>
                      </a:endParaRPr>
                    </a:p>
                    <a:p>
                      <a:pPr marL="0" marR="0" indent="285750" algn="l">
                        <a:lnSpc>
                          <a:spcPct val="107000"/>
                        </a:lnSpc>
                        <a:spcBef>
                          <a:spcPts val="0"/>
                        </a:spcBef>
                        <a:spcAft>
                          <a:spcPts val="0"/>
                        </a:spcAft>
                      </a:pPr>
                      <a:r>
                        <a:rPr lang="en-US" sz="2000" dirty="0">
                          <a:solidFill>
                            <a:schemeClr val="accent2"/>
                          </a:solidFill>
                          <a:effectLst/>
                          <a:latin typeface="Times New Roman" panose="02020603050405020304" pitchFamily="18" charset="0"/>
                          <a:cs typeface="Times New Roman" panose="02020603050405020304" pitchFamily="18" charset="0"/>
                        </a:rPr>
                        <a:t>Người tinh khôn</a:t>
                      </a:r>
                      <a:endParaRPr lang="en-US" sz="20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8037739"/>
                  </a:ext>
                </a:extLst>
              </a:tr>
              <a:tr h="590068">
                <a:tc>
                  <a:txBody>
                    <a:bodyPr/>
                    <a:lstStyle/>
                    <a:p>
                      <a:pPr marL="0" marR="0" indent="271780" algn="l">
                        <a:lnSpc>
                          <a:spcPct val="107000"/>
                        </a:lnSpc>
                        <a:spcBef>
                          <a:spcPts val="0"/>
                        </a:spcBef>
                        <a:spcAft>
                          <a:spcPts val="0"/>
                        </a:spcAft>
                      </a:pPr>
                      <a:r>
                        <a:rPr lang="en-US" sz="2200" dirty="0">
                          <a:solidFill>
                            <a:srgbClr val="00B050"/>
                          </a:solidFill>
                          <a:effectLst/>
                          <a:latin typeface="Times New Roman" panose="02020603050405020304" pitchFamily="18" charset="0"/>
                          <a:cs typeface="Times New Roman" panose="02020603050405020304" pitchFamily="18" charset="0"/>
                        </a:rPr>
                        <a:t>Thời gian</a:t>
                      </a:r>
                      <a:r>
                        <a:rPr lang="vi-VN" sz="2200" dirty="0">
                          <a:solidFill>
                            <a:srgbClr val="00B050"/>
                          </a:solidFill>
                          <a:effectLst/>
                          <a:latin typeface="Times New Roman" panose="02020603050405020304" pitchFamily="18" charset="0"/>
                          <a:cs typeface="Times New Roman" panose="02020603050405020304" pitchFamily="18" charset="0"/>
                        </a:rPr>
                        <a:t> xuất hiện</a:t>
                      </a:r>
                      <a:endParaRPr lang="en-US" sz="2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 </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6992925"/>
                  </a:ext>
                </a:extLst>
              </a:tr>
              <a:tr h="590068">
                <a:tc>
                  <a:txBody>
                    <a:bodyPr/>
                    <a:lstStyle/>
                    <a:p>
                      <a:pPr marL="47625" marR="0" indent="-61595"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Đặc điểm</a:t>
                      </a:r>
                      <a:r>
                        <a:rPr lang="vi-VN" sz="2400">
                          <a:solidFill>
                            <a:srgbClr val="00B050"/>
                          </a:solidFill>
                          <a:effectLst/>
                          <a:latin typeface="Times New Roman" panose="02020603050405020304" pitchFamily="18" charset="0"/>
                          <a:cs typeface="Times New Roman" panose="02020603050405020304" pitchFamily="18" charset="0"/>
                        </a:rPr>
                        <a:t> vận động</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654324"/>
                  </a:ext>
                </a:extLst>
              </a:tr>
              <a:tr h="307129">
                <a:tc>
                  <a:txBody>
                    <a:bodyPr/>
                    <a:lstStyle/>
                    <a:p>
                      <a:pPr marL="0" marR="0" indent="271780" algn="l">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Thể tích hộp sọ</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043771"/>
                  </a:ext>
                </a:extLst>
              </a:tr>
              <a:tr h="590068">
                <a:tc>
                  <a:txBody>
                    <a:bodyPr/>
                    <a:lstStyle/>
                    <a:p>
                      <a:pPr marL="0" marR="0" indent="27178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Công cụ lao động</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 </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2891212"/>
                  </a:ext>
                </a:extLst>
              </a:tr>
              <a:tr h="895381">
                <a:tc>
                  <a:txBody>
                    <a:bodyPr/>
                    <a:lstStyle/>
                    <a:p>
                      <a:pPr marL="20955" marR="0" indent="-34925" algn="l">
                        <a:lnSpc>
                          <a:spcPct val="107000"/>
                        </a:lnSpc>
                        <a:spcBef>
                          <a:spcPts val="0"/>
                        </a:spcBef>
                        <a:spcAft>
                          <a:spcPts val="0"/>
                        </a:spcAft>
                      </a:pPr>
                      <a:r>
                        <a:rPr lang="vi-VN" sz="2400">
                          <a:solidFill>
                            <a:srgbClr val="00B050"/>
                          </a:solidFill>
                          <a:effectLst/>
                          <a:latin typeface="Times New Roman" panose="02020603050405020304" pitchFamily="18" charset="0"/>
                          <a:cs typeface="Times New Roman" panose="02020603050405020304" pitchFamily="18" charset="0"/>
                        </a:rPr>
                        <a:t>Địa  điểm tìm thấy hóa thạch sớm nhất</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2401478"/>
                  </a:ext>
                </a:extLst>
              </a:tr>
              <a:tr h="307129">
                <a:tc>
                  <a:txBody>
                    <a:bodyPr/>
                    <a:lstStyle/>
                    <a:p>
                      <a:pPr marL="0" marR="0" indent="27178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a:solidFill>
                            <a:srgbClr val="00B050"/>
                          </a:solidFill>
                          <a:effectLst/>
                          <a:latin typeface="Times New Roman" panose="02020603050405020304" pitchFamily="18" charset="0"/>
                          <a:cs typeface="Times New Roman" panose="02020603050405020304" pitchFamily="18" charset="0"/>
                        </a:rPr>
                        <a:t> </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 </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5868140"/>
                  </a:ext>
                </a:extLst>
              </a:tr>
            </a:tbl>
          </a:graphicData>
        </a:graphic>
      </p:graphicFrame>
      <p:sp>
        <p:nvSpPr>
          <p:cNvPr id="3" name="Hộp Văn bản 2">
            <a:extLst>
              <a:ext uri="{FF2B5EF4-FFF2-40B4-BE49-F238E27FC236}">
                <a16:creationId xmlns:a16="http://schemas.microsoft.com/office/drawing/2014/main" id="{A7A69F07-D560-819E-E7BF-E011C5A330DD}"/>
              </a:ext>
            </a:extLst>
          </p:cNvPr>
          <p:cNvSpPr txBox="1"/>
          <p:nvPr/>
        </p:nvSpPr>
        <p:spPr>
          <a:xfrm>
            <a:off x="1518556" y="195943"/>
            <a:ext cx="7625443" cy="523220"/>
          </a:xfrm>
          <a:prstGeom prst="rect">
            <a:avLst/>
          </a:prstGeom>
          <a:noFill/>
        </p:spPr>
        <p:txBody>
          <a:bodyPr wrap="square" rtlCol="0">
            <a:spAutoFit/>
          </a:bodyPr>
          <a:lstStyle/>
          <a:p>
            <a:r>
              <a:rPr lang="vi-VN" sz="2800" dirty="0">
                <a:solidFill>
                  <a:srgbClr val="00B050"/>
                </a:solidFill>
              </a:rPr>
              <a:t>HƯỚNG DẪN HỌC SINH CHUẨN BỊ BÀI 3</a:t>
            </a:r>
            <a:endParaRPr lang="en-US" sz="2800" dirty="0">
              <a:solidFill>
                <a:srgbClr val="00B050"/>
              </a:solidFill>
            </a:endParaRPr>
          </a:p>
        </p:txBody>
      </p:sp>
    </p:spTree>
    <p:extLst>
      <p:ext uri="{BB962C8B-B14F-4D97-AF65-F5344CB8AC3E}">
        <p14:creationId xmlns:p14="http://schemas.microsoft.com/office/powerpoint/2010/main" val="1369864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solidFill>
                <a:prstClr val="black"/>
              </a:solidFill>
            </a:endParaRPr>
          </a:p>
        </p:txBody>
      </p:sp>
      <p:sp>
        <p:nvSpPr>
          <p:cNvPr id="3" name="TextBox 2"/>
          <p:cNvSpPr txBox="1"/>
          <p:nvPr/>
        </p:nvSpPr>
        <p:spPr>
          <a:xfrm>
            <a:off x="2213264" y="427559"/>
            <a:ext cx="4057650" cy="830997"/>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 </a:t>
            </a:r>
            <a:r>
              <a:rPr lang="vi-VN" sz="2400" dirty="0">
                <a:solidFill>
                  <a:schemeClr val="bg2"/>
                </a:solidFill>
                <a:latin typeface="Times New Roman" pitchFamily="18" charset="0"/>
                <a:cs typeface="Times New Roman" pitchFamily="18" charset="0"/>
              </a:rPr>
              <a:t>Truyền thuyết Thánh Gióng là tư liệu truyền miệng</a:t>
            </a:r>
            <a:endParaRPr lang="en-US" sz="2400" b="1" dirty="0">
              <a:solidFill>
                <a:schemeClr val="bg2"/>
              </a:solidFill>
              <a:latin typeface="Times New Roman" pitchFamily="18" charset="0"/>
              <a:cs typeface="Times New Roman" pitchFamily="18" charset="0"/>
            </a:endParaRPr>
          </a:p>
        </p:txBody>
      </p:sp>
      <p:sp>
        <p:nvSpPr>
          <p:cNvPr id="4" name="Rounded Rectangle 3"/>
          <p:cNvSpPr/>
          <p:nvPr/>
        </p:nvSpPr>
        <p:spPr>
          <a:xfrm>
            <a:off x="1839191" y="3292573"/>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5" name="Rounded Rectangle 4"/>
          <p:cNvSpPr/>
          <p:nvPr/>
        </p:nvSpPr>
        <p:spPr>
          <a:xfrm>
            <a:off x="468630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6" name="Rounded Rectangle 5"/>
          <p:cNvSpPr/>
          <p:nvPr/>
        </p:nvSpPr>
        <p:spPr>
          <a:xfrm>
            <a:off x="1870363" y="1961285"/>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7" name="Rounded Rectangle 6"/>
          <p:cNvSpPr/>
          <p:nvPr/>
        </p:nvSpPr>
        <p:spPr>
          <a:xfrm>
            <a:off x="4670714" y="1945698"/>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8" name="TextBox 7"/>
          <p:cNvSpPr txBox="1"/>
          <p:nvPr/>
        </p:nvSpPr>
        <p:spPr>
          <a:xfrm>
            <a:off x="1943100" y="3352584"/>
            <a:ext cx="1278082"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C: Đúng</a:t>
            </a:r>
          </a:p>
        </p:txBody>
      </p:sp>
      <p:sp>
        <p:nvSpPr>
          <p:cNvPr id="9" name="TextBox 8"/>
          <p:cNvSpPr txBox="1"/>
          <p:nvPr/>
        </p:nvSpPr>
        <p:spPr>
          <a:xfrm>
            <a:off x="4800600" y="2087231"/>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B: Sai</a:t>
            </a:r>
          </a:p>
        </p:txBody>
      </p:sp>
      <p:sp>
        <p:nvSpPr>
          <p:cNvPr id="10" name="TextBox 9"/>
          <p:cNvSpPr txBox="1"/>
          <p:nvPr/>
        </p:nvSpPr>
        <p:spPr>
          <a:xfrm>
            <a:off x="4800600" y="3352584"/>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D: Sai</a:t>
            </a:r>
          </a:p>
        </p:txBody>
      </p:sp>
      <p:sp>
        <p:nvSpPr>
          <p:cNvPr id="11" name="TextBox 10"/>
          <p:cNvSpPr txBox="1"/>
          <p:nvPr/>
        </p:nvSpPr>
        <p:spPr>
          <a:xfrm>
            <a:off x="2067791" y="2148494"/>
            <a:ext cx="1143000" cy="461665"/>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A: Sai</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79744" y="1249075"/>
            <a:ext cx="1418359" cy="150235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257675" y="2541398"/>
            <a:ext cx="1418359" cy="1502351"/>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358611" y="1087584"/>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363407" y="2314575"/>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300" y="1945698"/>
            <a:ext cx="457200" cy="4572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solidFill>
                <a:prstClr val="black"/>
              </a:solidFill>
            </a:endParaRPr>
          </a:p>
        </p:txBody>
      </p:sp>
      <p:sp>
        <p:nvSpPr>
          <p:cNvPr id="3" name="TextBox 2"/>
          <p:cNvSpPr txBox="1"/>
          <p:nvPr/>
        </p:nvSpPr>
        <p:spPr>
          <a:xfrm>
            <a:off x="2228850" y="388768"/>
            <a:ext cx="4395354" cy="1200329"/>
          </a:xfrm>
          <a:prstGeom prst="rect">
            <a:avLst/>
          </a:prstGeom>
          <a:noFill/>
        </p:spPr>
        <p:txBody>
          <a:bodyPr wrap="square" rtlCol="0">
            <a:spAutoFit/>
          </a:bodyPr>
          <a:lstStyle/>
          <a:p>
            <a:r>
              <a:rPr lang="vi-VN" sz="2400" b="1" dirty="0">
                <a:solidFill>
                  <a:schemeClr val="bg2"/>
                </a:solidFill>
                <a:latin typeface="Times New Roman" pitchFamily="18" charset="0"/>
                <a:cs typeface="Times New Roman" pitchFamily="18" charset="0"/>
              </a:rPr>
              <a:t>Bản thảo lời kêu gọi toàn quốc kháng chiến của Chủ Tịch Hồ Chí Minh là tư liệu gốc</a:t>
            </a:r>
            <a:endParaRPr lang="en-US" sz="2400" b="1" dirty="0">
              <a:solidFill>
                <a:schemeClr val="bg2"/>
              </a:solidFill>
              <a:latin typeface="Times New Roman" pitchFamily="18" charset="0"/>
              <a:cs typeface="Times New Roman" pitchFamily="18" charset="0"/>
            </a:endParaRPr>
          </a:p>
        </p:txBody>
      </p:sp>
      <p:sp>
        <p:nvSpPr>
          <p:cNvPr id="4" name="Rounded Rectangle 3"/>
          <p:cNvSpPr/>
          <p:nvPr/>
        </p:nvSpPr>
        <p:spPr>
          <a:xfrm>
            <a:off x="1771650" y="20002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5" name="Rounded Rectangle 4"/>
          <p:cNvSpPr/>
          <p:nvPr/>
        </p:nvSpPr>
        <p:spPr>
          <a:xfrm>
            <a:off x="468630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6" name="Rounded Rectangle 5"/>
          <p:cNvSpPr/>
          <p:nvPr/>
        </p:nvSpPr>
        <p:spPr>
          <a:xfrm>
            <a:off x="177165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7" name="Rounded Rectangle 6"/>
          <p:cNvSpPr/>
          <p:nvPr/>
        </p:nvSpPr>
        <p:spPr>
          <a:xfrm>
            <a:off x="4670714" y="1945698"/>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8" name="TextBox 7"/>
          <p:cNvSpPr txBox="1"/>
          <p:nvPr/>
        </p:nvSpPr>
        <p:spPr>
          <a:xfrm>
            <a:off x="1932709" y="2102817"/>
            <a:ext cx="1278082" cy="461665"/>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A: </a:t>
            </a:r>
            <a:r>
              <a:rPr lang="en-US" sz="2400" dirty="0" err="1">
                <a:solidFill>
                  <a:prstClr val="black"/>
                </a:solidFill>
                <a:latin typeface="Times New Roman" pitchFamily="18" charset="0"/>
                <a:cs typeface="Times New Roman" pitchFamily="18" charset="0"/>
              </a:rPr>
              <a:t>Đúng</a:t>
            </a:r>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4800600" y="2087231"/>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B: Sai</a:t>
            </a:r>
          </a:p>
        </p:txBody>
      </p:sp>
      <p:sp>
        <p:nvSpPr>
          <p:cNvPr id="10" name="TextBox 9"/>
          <p:cNvSpPr txBox="1"/>
          <p:nvPr/>
        </p:nvSpPr>
        <p:spPr>
          <a:xfrm>
            <a:off x="4800600" y="3352584"/>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D: Sai</a:t>
            </a:r>
          </a:p>
        </p:txBody>
      </p:sp>
      <p:sp>
        <p:nvSpPr>
          <p:cNvPr id="11" name="TextBox 10"/>
          <p:cNvSpPr txBox="1"/>
          <p:nvPr/>
        </p:nvSpPr>
        <p:spPr>
          <a:xfrm>
            <a:off x="1948295" y="3376136"/>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C: Sai</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79744" y="1249075"/>
            <a:ext cx="1418359" cy="150235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257675" y="2541398"/>
            <a:ext cx="1418359" cy="1502351"/>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28750" y="2574349"/>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363407" y="2314575"/>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300" y="1945698"/>
            <a:ext cx="457200" cy="4572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32525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solidFill>
                <a:prstClr val="black"/>
              </a:solidFill>
            </a:endParaRPr>
          </a:p>
        </p:txBody>
      </p:sp>
      <p:sp>
        <p:nvSpPr>
          <p:cNvPr id="3" name="TextBox 2"/>
          <p:cNvSpPr txBox="1"/>
          <p:nvPr/>
        </p:nvSpPr>
        <p:spPr>
          <a:xfrm>
            <a:off x="2228850" y="402477"/>
            <a:ext cx="4057650" cy="830997"/>
          </a:xfrm>
          <a:prstGeom prst="rect">
            <a:avLst/>
          </a:prstGeom>
          <a:noFill/>
        </p:spPr>
        <p:txBody>
          <a:bodyPr wrap="square" rtlCol="0">
            <a:spAutoFit/>
          </a:bodyPr>
          <a:lstStyle/>
          <a:p>
            <a:r>
              <a:rPr lang="vi-VN" sz="2400" b="1" dirty="0">
                <a:solidFill>
                  <a:schemeClr val="bg2"/>
                </a:solidFill>
                <a:latin typeface="Times New Roman" pitchFamily="18" charset="0"/>
                <a:cs typeface="Times New Roman" pitchFamily="18" charset="0"/>
              </a:rPr>
              <a:t>Lịch sử là những gì đã xảy ra trong quá khứ</a:t>
            </a:r>
            <a:endParaRPr lang="en-US" sz="2400" b="1" dirty="0">
              <a:solidFill>
                <a:schemeClr val="bg2"/>
              </a:solidFill>
              <a:latin typeface="Times New Roman" pitchFamily="18" charset="0"/>
              <a:cs typeface="Times New Roman" pitchFamily="18" charset="0"/>
            </a:endParaRPr>
          </a:p>
        </p:txBody>
      </p:sp>
      <p:sp>
        <p:nvSpPr>
          <p:cNvPr id="4" name="Rounded Rectangle 3"/>
          <p:cNvSpPr/>
          <p:nvPr/>
        </p:nvSpPr>
        <p:spPr>
          <a:xfrm>
            <a:off x="4572000" y="1845206"/>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5" name="Rounded Rectangle 4"/>
          <p:cNvSpPr/>
          <p:nvPr/>
        </p:nvSpPr>
        <p:spPr>
          <a:xfrm>
            <a:off x="468630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6" name="Rounded Rectangle 5"/>
          <p:cNvSpPr/>
          <p:nvPr/>
        </p:nvSpPr>
        <p:spPr>
          <a:xfrm>
            <a:off x="177165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7" name="Rounded Rectangle 6"/>
          <p:cNvSpPr/>
          <p:nvPr/>
        </p:nvSpPr>
        <p:spPr>
          <a:xfrm>
            <a:off x="1719695" y="1881142"/>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8" name="TextBox 7"/>
          <p:cNvSpPr txBox="1"/>
          <p:nvPr/>
        </p:nvSpPr>
        <p:spPr>
          <a:xfrm>
            <a:off x="4707081" y="1955007"/>
            <a:ext cx="1278082" cy="461665"/>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B: </a:t>
            </a:r>
            <a:r>
              <a:rPr lang="en-US" sz="2400" dirty="0" err="1">
                <a:solidFill>
                  <a:prstClr val="black"/>
                </a:solidFill>
                <a:latin typeface="Times New Roman" pitchFamily="18" charset="0"/>
                <a:cs typeface="Times New Roman" pitchFamily="18" charset="0"/>
              </a:rPr>
              <a:t>Đúng</a:t>
            </a:r>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1885950" y="1982458"/>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A: Sai</a:t>
            </a:r>
          </a:p>
        </p:txBody>
      </p:sp>
      <p:sp>
        <p:nvSpPr>
          <p:cNvPr id="10" name="TextBox 9"/>
          <p:cNvSpPr txBox="1"/>
          <p:nvPr/>
        </p:nvSpPr>
        <p:spPr>
          <a:xfrm>
            <a:off x="4800600" y="3352584"/>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D: Sai</a:t>
            </a:r>
          </a:p>
        </p:txBody>
      </p:sp>
      <p:sp>
        <p:nvSpPr>
          <p:cNvPr id="11" name="TextBox 10"/>
          <p:cNvSpPr txBox="1"/>
          <p:nvPr/>
        </p:nvSpPr>
        <p:spPr>
          <a:xfrm>
            <a:off x="1948295" y="3376136"/>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C: Sai</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40402" y="1129966"/>
            <a:ext cx="1418359" cy="150235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257675" y="2541398"/>
            <a:ext cx="1418359" cy="1502351"/>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28750" y="2574349"/>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363407" y="2314575"/>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300" y="1945698"/>
            <a:ext cx="457200" cy="4572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32399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solidFill>
                <a:prstClr val="black"/>
              </a:solidFill>
            </a:endParaRPr>
          </a:p>
        </p:txBody>
      </p:sp>
      <p:sp>
        <p:nvSpPr>
          <p:cNvPr id="3" name="TextBox 2"/>
          <p:cNvSpPr txBox="1"/>
          <p:nvPr/>
        </p:nvSpPr>
        <p:spPr>
          <a:xfrm>
            <a:off x="2189140" y="461957"/>
            <a:ext cx="4057650" cy="830997"/>
          </a:xfrm>
          <a:prstGeom prst="rect">
            <a:avLst/>
          </a:prstGeom>
          <a:noFill/>
        </p:spPr>
        <p:txBody>
          <a:bodyPr wrap="square" rtlCol="0">
            <a:spAutoFit/>
          </a:bodyPr>
          <a:lstStyle/>
          <a:p>
            <a:r>
              <a:rPr lang="en-US" sz="2400" dirty="0" err="1">
                <a:solidFill>
                  <a:schemeClr val="bg2"/>
                </a:solidFill>
                <a:latin typeface="Times New Roman" pitchFamily="18" charset="0"/>
                <a:cs typeface="Times New Roman" pitchFamily="18" charset="0"/>
              </a:rPr>
              <a:t>Giỗ</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tổ</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Hùng</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Vương</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ngày</a:t>
            </a:r>
            <a:r>
              <a:rPr lang="en-US" sz="2400" dirty="0">
                <a:solidFill>
                  <a:schemeClr val="bg2"/>
                </a:solidFill>
                <a:latin typeface="Times New Roman" pitchFamily="18" charset="0"/>
                <a:cs typeface="Times New Roman" pitchFamily="18" charset="0"/>
              </a:rPr>
              <a:t> 10/3 </a:t>
            </a:r>
            <a:r>
              <a:rPr lang="en-US" sz="2400" dirty="0" err="1">
                <a:solidFill>
                  <a:schemeClr val="bg2"/>
                </a:solidFill>
                <a:latin typeface="Times New Roman" pitchFamily="18" charset="0"/>
                <a:cs typeface="Times New Roman" pitchFamily="18" charset="0"/>
              </a:rPr>
              <a:t>hằng</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năm</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tính</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theo</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lịch</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âm</a:t>
            </a:r>
            <a:endParaRPr lang="en-US" sz="2400" dirty="0">
              <a:solidFill>
                <a:schemeClr val="bg2"/>
              </a:solidFill>
              <a:latin typeface="Times New Roman" pitchFamily="18" charset="0"/>
              <a:cs typeface="Times New Roman" pitchFamily="18" charset="0"/>
            </a:endParaRPr>
          </a:p>
        </p:txBody>
      </p:sp>
      <p:sp>
        <p:nvSpPr>
          <p:cNvPr id="4" name="Rounded Rectangle 3"/>
          <p:cNvSpPr/>
          <p:nvPr/>
        </p:nvSpPr>
        <p:spPr>
          <a:xfrm>
            <a:off x="4572000" y="3186067"/>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5" name="Rounded Rectangle 4"/>
          <p:cNvSpPr/>
          <p:nvPr/>
        </p:nvSpPr>
        <p:spPr>
          <a:xfrm>
            <a:off x="1719695" y="1859973"/>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6" name="Rounded Rectangle 5"/>
          <p:cNvSpPr/>
          <p:nvPr/>
        </p:nvSpPr>
        <p:spPr>
          <a:xfrm>
            <a:off x="177165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7" name="Rounded Rectangle 6"/>
          <p:cNvSpPr/>
          <p:nvPr/>
        </p:nvSpPr>
        <p:spPr>
          <a:xfrm>
            <a:off x="4670714" y="1945698"/>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8" name="TextBox 7"/>
          <p:cNvSpPr txBox="1"/>
          <p:nvPr/>
        </p:nvSpPr>
        <p:spPr>
          <a:xfrm>
            <a:off x="4561609" y="3286176"/>
            <a:ext cx="1278082"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D: Đúng</a:t>
            </a:r>
          </a:p>
        </p:txBody>
      </p:sp>
      <p:sp>
        <p:nvSpPr>
          <p:cNvPr id="9" name="TextBox 8"/>
          <p:cNvSpPr txBox="1"/>
          <p:nvPr/>
        </p:nvSpPr>
        <p:spPr>
          <a:xfrm>
            <a:off x="4800600" y="2087231"/>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B: Sai</a:t>
            </a:r>
          </a:p>
        </p:txBody>
      </p:sp>
      <p:sp>
        <p:nvSpPr>
          <p:cNvPr id="10" name="TextBox 9"/>
          <p:cNvSpPr txBox="1"/>
          <p:nvPr/>
        </p:nvSpPr>
        <p:spPr>
          <a:xfrm>
            <a:off x="1948295" y="1987261"/>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A: Sai</a:t>
            </a:r>
          </a:p>
        </p:txBody>
      </p:sp>
      <p:sp>
        <p:nvSpPr>
          <p:cNvPr id="11" name="TextBox 10"/>
          <p:cNvSpPr txBox="1"/>
          <p:nvPr/>
        </p:nvSpPr>
        <p:spPr>
          <a:xfrm>
            <a:off x="1948295" y="3376136"/>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C: Sai</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79744" y="1249075"/>
            <a:ext cx="1418359" cy="150235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392381" y="1289436"/>
            <a:ext cx="1418359" cy="1502351"/>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28750" y="2574349"/>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2101561" y="2087231"/>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300" y="1945698"/>
            <a:ext cx="457200" cy="4572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6961910" y="0"/>
            <a:ext cx="1028700" cy="1305457"/>
          </a:xfrm>
          <a:prstGeom prst="rect">
            <a:avLst/>
          </a:prstGeom>
        </p:spPr>
      </p:pic>
    </p:spTree>
    <p:extLst>
      <p:ext uri="{BB962C8B-B14F-4D97-AF65-F5344CB8AC3E}">
        <p14:creationId xmlns:p14="http://schemas.microsoft.com/office/powerpoint/2010/main" val="34829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Oval 1"/>
          <p:cNvSpPr/>
          <p:nvPr/>
        </p:nvSpPr>
        <p:spPr>
          <a:xfrm>
            <a:off x="1771650" y="228600"/>
            <a:ext cx="4686300" cy="1371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solidFill>
                <a:srgbClr val="FFC000"/>
              </a:solidFill>
            </a:endParaRPr>
          </a:p>
        </p:txBody>
      </p:sp>
      <p:sp>
        <p:nvSpPr>
          <p:cNvPr id="3" name="TextBox 2"/>
          <p:cNvSpPr txBox="1"/>
          <p:nvPr/>
        </p:nvSpPr>
        <p:spPr>
          <a:xfrm>
            <a:off x="2163614" y="278341"/>
            <a:ext cx="4122886" cy="1200329"/>
          </a:xfrm>
          <a:prstGeom prst="rect">
            <a:avLst/>
          </a:prstGeom>
          <a:noFill/>
        </p:spPr>
        <p:txBody>
          <a:bodyPr wrap="square" rtlCol="0">
            <a:spAutoFit/>
          </a:bodyPr>
          <a:lstStyle/>
          <a:p>
            <a:r>
              <a:rPr lang="en-US" sz="2400" dirty="0" err="1">
                <a:solidFill>
                  <a:schemeClr val="bg2"/>
                </a:solidFill>
                <a:latin typeface="Times New Roman" pitchFamily="18" charset="0"/>
                <a:cs typeface="Times New Roman" pitchFamily="18" charset="0"/>
              </a:rPr>
              <a:t>Ngày</a:t>
            </a:r>
            <a:r>
              <a:rPr lang="en-US" sz="2400" dirty="0">
                <a:solidFill>
                  <a:schemeClr val="bg2"/>
                </a:solidFill>
                <a:latin typeface="Times New Roman" pitchFamily="18" charset="0"/>
                <a:cs typeface="Times New Roman" pitchFamily="18" charset="0"/>
              </a:rPr>
              <a:t> 30/4/1975 </a:t>
            </a:r>
            <a:r>
              <a:rPr lang="en-US" sz="2400" dirty="0" err="1">
                <a:solidFill>
                  <a:schemeClr val="bg2"/>
                </a:solidFill>
                <a:latin typeface="Times New Roman" pitchFamily="18" charset="0"/>
                <a:cs typeface="Times New Roman" pitchFamily="18" charset="0"/>
              </a:rPr>
              <a:t>Giải</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phóng</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miền</a:t>
            </a:r>
            <a:r>
              <a:rPr lang="en-US" sz="2400" dirty="0">
                <a:solidFill>
                  <a:schemeClr val="bg2"/>
                </a:solidFill>
                <a:latin typeface="Times New Roman" pitchFamily="18" charset="0"/>
                <a:cs typeface="Times New Roman" pitchFamily="18" charset="0"/>
              </a:rPr>
              <a:t> Nam </a:t>
            </a:r>
            <a:r>
              <a:rPr lang="en-US" sz="2400" dirty="0" err="1">
                <a:solidFill>
                  <a:schemeClr val="bg2"/>
                </a:solidFill>
                <a:latin typeface="Times New Roman" pitchFamily="18" charset="0"/>
                <a:cs typeface="Times New Roman" pitchFamily="18" charset="0"/>
              </a:rPr>
              <a:t>thống</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nhất</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tính</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theo</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lịch</a:t>
            </a:r>
            <a:r>
              <a:rPr lang="en-US" sz="2400" dirty="0">
                <a:solidFill>
                  <a:schemeClr val="bg2"/>
                </a:solidFill>
                <a:latin typeface="Times New Roman" pitchFamily="18" charset="0"/>
                <a:cs typeface="Times New Roman" pitchFamily="18" charset="0"/>
              </a:rPr>
              <a:t> </a:t>
            </a:r>
            <a:r>
              <a:rPr lang="en-US" sz="2400" dirty="0" err="1">
                <a:solidFill>
                  <a:schemeClr val="bg2"/>
                </a:solidFill>
                <a:latin typeface="Times New Roman" pitchFamily="18" charset="0"/>
                <a:cs typeface="Times New Roman" pitchFamily="18" charset="0"/>
              </a:rPr>
              <a:t>dương</a:t>
            </a:r>
            <a:endParaRPr lang="en-US" sz="2400" dirty="0">
              <a:solidFill>
                <a:schemeClr val="bg2"/>
              </a:solidFill>
              <a:latin typeface="Times New Roman" pitchFamily="18" charset="0"/>
              <a:cs typeface="Times New Roman" pitchFamily="18" charset="0"/>
            </a:endParaRPr>
          </a:p>
        </p:txBody>
      </p:sp>
      <p:sp>
        <p:nvSpPr>
          <p:cNvPr id="4" name="Rounded Rectangle 3"/>
          <p:cNvSpPr/>
          <p:nvPr/>
        </p:nvSpPr>
        <p:spPr>
          <a:xfrm>
            <a:off x="1763207" y="2007782"/>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5" name="Rounded Rectangle 4"/>
          <p:cNvSpPr/>
          <p:nvPr/>
        </p:nvSpPr>
        <p:spPr>
          <a:xfrm>
            <a:off x="468630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6" name="Rounded Rectangle 5"/>
          <p:cNvSpPr/>
          <p:nvPr/>
        </p:nvSpPr>
        <p:spPr>
          <a:xfrm>
            <a:off x="1771650" y="3257550"/>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7" name="Rounded Rectangle 6"/>
          <p:cNvSpPr/>
          <p:nvPr/>
        </p:nvSpPr>
        <p:spPr>
          <a:xfrm>
            <a:off x="4670714" y="1945698"/>
            <a:ext cx="1600200" cy="628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solidFill>
                <a:prstClr val="black"/>
              </a:solidFill>
            </a:endParaRPr>
          </a:p>
        </p:txBody>
      </p:sp>
      <p:sp>
        <p:nvSpPr>
          <p:cNvPr id="8" name="TextBox 7"/>
          <p:cNvSpPr txBox="1"/>
          <p:nvPr/>
        </p:nvSpPr>
        <p:spPr>
          <a:xfrm>
            <a:off x="1932709" y="2102817"/>
            <a:ext cx="1278082" cy="461665"/>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A: </a:t>
            </a:r>
            <a:r>
              <a:rPr lang="en-US" sz="2400" dirty="0" err="1">
                <a:solidFill>
                  <a:prstClr val="black"/>
                </a:solidFill>
                <a:latin typeface="Times New Roman" pitchFamily="18" charset="0"/>
                <a:cs typeface="Times New Roman" pitchFamily="18" charset="0"/>
              </a:rPr>
              <a:t>Đúng</a:t>
            </a:r>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4800600" y="2087231"/>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B: Sai</a:t>
            </a:r>
          </a:p>
        </p:txBody>
      </p:sp>
      <p:sp>
        <p:nvSpPr>
          <p:cNvPr id="10" name="TextBox 9"/>
          <p:cNvSpPr txBox="1"/>
          <p:nvPr/>
        </p:nvSpPr>
        <p:spPr>
          <a:xfrm>
            <a:off x="4800600" y="3352584"/>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D: Sai</a:t>
            </a:r>
          </a:p>
        </p:txBody>
      </p:sp>
      <p:sp>
        <p:nvSpPr>
          <p:cNvPr id="11" name="TextBox 10"/>
          <p:cNvSpPr txBox="1"/>
          <p:nvPr/>
        </p:nvSpPr>
        <p:spPr>
          <a:xfrm>
            <a:off x="1948295" y="3376136"/>
            <a:ext cx="114300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C: Sai</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79744" y="1249075"/>
            <a:ext cx="1418359" cy="150235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257675" y="2541398"/>
            <a:ext cx="1418359" cy="1502351"/>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28750" y="2574349"/>
            <a:ext cx="1418359" cy="1502351"/>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171450"/>
            <a:ext cx="457200" cy="4572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363407" y="2314575"/>
            <a:ext cx="2312627" cy="278148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1020474"/>
            <a:ext cx="457200" cy="4572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9864" y="2895384"/>
            <a:ext cx="457200" cy="4572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300" y="1945698"/>
            <a:ext cx="457200" cy="457200"/>
          </a:xfrm>
          <a:prstGeom prst="rect">
            <a:avLst/>
          </a:prstGeom>
        </p:spPr>
      </p:pic>
      <p:sp>
        <p:nvSpPr>
          <p:cNvPr id="20" name="Rounded Rectangle 19">
            <a:hlinkClick r:id="" action="ppaction://hlinkshowjump?jump=nextslide"/>
          </p:cNvPr>
          <p:cNvSpPr/>
          <p:nvPr/>
        </p:nvSpPr>
        <p:spPr>
          <a:xfrm>
            <a:off x="6860598" y="52913"/>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554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0"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0"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8" name="Google Shape;178;p29"/>
          <p:cNvSpPr/>
          <p:nvPr/>
        </p:nvSpPr>
        <p:spPr>
          <a:xfrm>
            <a:off x="2574212" y="2948806"/>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179" name="Google Shape;179;p29"/>
          <p:cNvSpPr/>
          <p:nvPr/>
        </p:nvSpPr>
        <p:spPr>
          <a:xfrm>
            <a:off x="5822625" y="2886561"/>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txBody>
          <a:bodyPr/>
          <a:lstStyle/>
          <a:p>
            <a:endParaRPr lang="en-US"/>
          </a:p>
        </p:txBody>
      </p:sp>
      <p:sp>
        <p:nvSpPr>
          <p:cNvPr id="180" name="Google Shape;180;p29"/>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US"/>
          </a:p>
        </p:txBody>
      </p:sp>
      <p:pic>
        <p:nvPicPr>
          <p:cNvPr id="181" name="Google Shape;181;p29"/>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182" name="Google Shape;182;p29"/>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pic>
        <p:nvPicPr>
          <p:cNvPr id="4" name="Hình ảnh 3">
            <a:extLst>
              <a:ext uri="{FF2B5EF4-FFF2-40B4-BE49-F238E27FC236}">
                <a16:creationId xmlns:a16="http://schemas.microsoft.com/office/drawing/2014/main" id="{24150DEA-668D-50AE-1BA4-71A01090A4D4}"/>
              </a:ext>
            </a:extLst>
          </p:cNvPr>
          <p:cNvPicPr>
            <a:picLocks noChangeAspect="1"/>
          </p:cNvPicPr>
          <p:nvPr/>
        </p:nvPicPr>
        <p:blipFill>
          <a:blip r:embed="rId5"/>
          <a:stretch>
            <a:fillRect/>
          </a:stretch>
        </p:blipFill>
        <p:spPr>
          <a:xfrm>
            <a:off x="3126921" y="694082"/>
            <a:ext cx="3053443" cy="3822022"/>
          </a:xfrm>
          <a:prstGeom prst="rect">
            <a:avLst/>
          </a:prstGeom>
        </p:spPr>
      </p:pic>
    </p:spTree>
    <p:extLst>
      <p:ext uri="{BB962C8B-B14F-4D97-AF65-F5344CB8AC3E}">
        <p14:creationId xmlns:p14="http://schemas.microsoft.com/office/powerpoint/2010/main" val="387463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TotalTime>
  <Words>2033</Words>
  <Application>Microsoft Office PowerPoint</Application>
  <PresentationFormat>Trình chiếu Trên màn hình (16:9)</PresentationFormat>
  <Paragraphs>215</Paragraphs>
  <Slides>30</Slides>
  <Notes>16</Notes>
  <HiddenSlides>0</HiddenSlides>
  <MMClips>25</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30</vt:i4>
      </vt:variant>
    </vt:vector>
  </HeadingPairs>
  <TitlesOfParts>
    <vt:vector size="38" baseType="lpstr">
      <vt:lpstr>Calibri</vt:lpstr>
      <vt:lpstr>Roboto Mono Regular</vt:lpstr>
      <vt:lpstr>Jua</vt:lpstr>
      <vt:lpstr>Coming Soon</vt:lpstr>
      <vt:lpstr>Concert One</vt:lpstr>
      <vt:lpstr>Times New Roman</vt:lpstr>
      <vt:lpstr>Arial</vt:lpstr>
      <vt:lpstr>Notebook Lesson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Loan Nguyễn</dc:creator>
  <cp:lastModifiedBy>Loan Nguyễn</cp:lastModifiedBy>
  <cp:revision>105</cp:revision>
  <dcterms:modified xsi:type="dcterms:W3CDTF">2024-10-11T01:19:24Z</dcterms:modified>
</cp:coreProperties>
</file>