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71" r:id="rId2"/>
    <p:sldId id="256" r:id="rId3"/>
    <p:sldId id="302" r:id="rId4"/>
    <p:sldId id="279" r:id="rId5"/>
    <p:sldId id="359" r:id="rId6"/>
    <p:sldId id="360" r:id="rId7"/>
    <p:sldId id="361" r:id="rId8"/>
    <p:sldId id="316" r:id="rId9"/>
    <p:sldId id="347" r:id="rId10"/>
    <p:sldId id="362" r:id="rId11"/>
    <p:sldId id="365" r:id="rId12"/>
    <p:sldId id="367" r:id="rId13"/>
    <p:sldId id="368" r:id="rId14"/>
    <p:sldId id="366" r:id="rId15"/>
    <p:sldId id="363" r:id="rId16"/>
    <p:sldId id="364" r:id="rId17"/>
    <p:sldId id="408" r:id="rId18"/>
    <p:sldId id="409" r:id="rId19"/>
    <p:sldId id="372" r:id="rId20"/>
    <p:sldId id="374" r:id="rId21"/>
    <p:sldId id="390" r:id="rId22"/>
    <p:sldId id="410" r:id="rId23"/>
    <p:sldId id="327" r:id="rId24"/>
    <p:sldId id="392" r:id="rId25"/>
    <p:sldId id="393" r:id="rId26"/>
    <p:sldId id="394" r:id="rId27"/>
    <p:sldId id="395" r:id="rId28"/>
    <p:sldId id="396" r:id="rId29"/>
    <p:sldId id="411" r:id="rId30"/>
    <p:sldId id="348" r:id="rId31"/>
    <p:sldId id="313" r:id="rId32"/>
    <p:sldId id="400" r:id="rId33"/>
    <p:sldId id="401" r:id="rId34"/>
    <p:sldId id="402" r:id="rId35"/>
    <p:sldId id="403" r:id="rId36"/>
    <p:sldId id="404" r:id="rId37"/>
    <p:sldId id="314" r:id="rId38"/>
    <p:sldId id="412" r:id="rId39"/>
    <p:sldId id="407" r:id="rId40"/>
    <p:sldId id="35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CE3"/>
    <a:srgbClr val="F3EEE7"/>
    <a:srgbClr val="E9DED1"/>
    <a:srgbClr val="AFC7D3"/>
    <a:srgbClr val="AD4F0F"/>
    <a:srgbClr val="9AC5F4"/>
    <a:srgbClr val="99DBF5"/>
    <a:srgbClr val="FFEEBB"/>
    <a:srgbClr val="FFB7B7"/>
    <a:srgbClr val="FFD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136" y="810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9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82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8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9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453210" y="1275675"/>
            <a:ext cx="833310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b="1" dirty="0">
                <a:solidFill>
                  <a:srgbClr val="AD4F0F"/>
                </a:solidFill>
              </a:rPr>
              <a:t>construction site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60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1822" y="4426544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công</a:t>
            </a:r>
            <a:r>
              <a:rPr lang="en-US" sz="4800" dirty="0"/>
              <a:t>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xây</a:t>
            </a:r>
            <a:r>
              <a:rPr lang="en-US" sz="4800" dirty="0"/>
              <a:t> </a:t>
            </a:r>
            <a:r>
              <a:rPr lang="en-US" sz="4800" dirty="0" err="1"/>
              <a:t>dựng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89685" y="3218178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kənˈstrʌkʃn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saɪt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110" y="3218178"/>
            <a:ext cx="829945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06070" y="1419183"/>
            <a:ext cx="69805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underground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0281" y="4653987"/>
            <a:ext cx="3763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hệ</a:t>
            </a:r>
            <a:r>
              <a:rPr lang="en-US" sz="4800" dirty="0"/>
              <a:t> </a:t>
            </a:r>
            <a:r>
              <a:rPr lang="en-US" sz="4800" dirty="0" err="1"/>
              <a:t>thống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tàu</a:t>
            </a:r>
            <a:r>
              <a:rPr lang="en-US" sz="4800" dirty="0"/>
              <a:t> </a:t>
            </a:r>
            <a:r>
              <a:rPr lang="en-US" sz="4800" dirty="0" err="1"/>
              <a:t>điện</a:t>
            </a:r>
            <a:r>
              <a:rPr lang="en-US" sz="4800" dirty="0"/>
              <a:t> </a:t>
            </a:r>
            <a:r>
              <a:rPr lang="en-US" sz="4800" dirty="0" err="1"/>
              <a:t>ngầm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66146" y="3381939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ʌndəˈɡraʊnd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243579"/>
            <a:ext cx="829946" cy="829946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998" y="13031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itchy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2" y="309577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ɪtʃi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0650" y="3108215"/>
            <a:ext cx="829945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18538" y="142301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downtown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7984" y="4552328"/>
            <a:ext cx="4880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r>
              <a:rPr lang="en-US" sz="4800" dirty="0"/>
              <a:t>, </a:t>
            </a:r>
            <a:r>
              <a:rPr lang="en-US" sz="4800" dirty="0" err="1"/>
              <a:t>thị</a:t>
            </a:r>
            <a:r>
              <a:rPr lang="en-US" sz="4800" dirty="0"/>
              <a:t> </a:t>
            </a:r>
            <a:r>
              <a:rPr lang="en-US" sz="4800" dirty="0" err="1"/>
              <a:t>trấn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10134" y="3304521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daʊnˈtaʊn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64093" y="312797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84" y="3442316"/>
            <a:ext cx="692150" cy="69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0870" y="136363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unreliable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2272" y="477647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đáng</a:t>
            </a:r>
            <a:r>
              <a:rPr lang="en-US" sz="4800" dirty="0"/>
              <a:t>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812" y="3281351"/>
            <a:ext cx="3869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ʌnrɪˈlaɪəbəl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824403" y="2876550"/>
            <a:ext cx="47117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not able </a:t>
            </a:r>
          </a:p>
          <a:p>
            <a:pPr marL="635" indent="-635"/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68" y="3319024"/>
            <a:ext cx="75565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33375" y="136782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grand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1354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hoành</a:t>
            </a:r>
            <a:r>
              <a:rPr lang="en-US" sz="4800" dirty="0"/>
              <a:t> </a:t>
            </a:r>
            <a:r>
              <a:rPr lang="en-US" sz="4800" dirty="0" err="1"/>
              <a:t>tráng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256293" y="3134657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ɡrænd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3830" y="2971759"/>
            <a:ext cx="507746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important and 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largein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348" y="3208956"/>
            <a:ext cx="829945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3325" y="481958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đắt</a:t>
            </a:r>
            <a:r>
              <a:rPr lang="en-US" sz="4800" dirty="0"/>
              <a:t> </a:t>
            </a:r>
            <a:r>
              <a:rPr lang="en-US" sz="4800" dirty="0" err="1"/>
              <a:t>đỏ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64736" y="3439416"/>
            <a:ext cx="2330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7023100" y="3077466"/>
            <a:ext cx="388302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325" y="3511588"/>
            <a:ext cx="758825" cy="758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C2B247-F951-65FC-C2DE-04995AA9B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47067"/>
              </p:ext>
            </p:extLst>
          </p:nvPr>
        </p:nvGraphicFramePr>
        <p:xfrm>
          <a:off x="777954" y="1473835"/>
          <a:ext cx="11174730" cy="48069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7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56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træfɪk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dʒæm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kənˈdʒestɪd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congested">
            <a:hlinkClick r:id="" action="ppaction://media"/>
            <a:extLst>
              <a:ext uri="{FF2B5EF4-FFF2-40B4-BE49-F238E27FC236}">
                <a16:creationId xmlns:a16="http://schemas.microsoft.com/office/drawing/2014/main" id="{493593F4-18CF-2A96-42B5-CCCD568E67F6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901316"/>
            <a:ext cx="899160" cy="89916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  <a:extLst>
              <a:ext uri="{FF2B5EF4-FFF2-40B4-BE49-F238E27FC236}">
                <a16:creationId xmlns:a16="http://schemas.microsoft.com/office/drawing/2014/main" id="{36477874-8DA6-76D3-0A61-260DC3D74A9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4084321"/>
            <a:ext cx="899160" cy="899160"/>
          </a:xfrm>
          <a:prstGeom prst="rect">
            <a:avLst/>
          </a:prstGeom>
        </p:spPr>
      </p:pic>
      <p:pic>
        <p:nvPicPr>
          <p:cNvPr id="8" name="underground">
            <a:hlinkClick r:id="" action="ppaction://media"/>
            <a:extLst>
              <a:ext uri="{FF2B5EF4-FFF2-40B4-BE49-F238E27FC236}">
                <a16:creationId xmlns:a16="http://schemas.microsoft.com/office/drawing/2014/main" id="{FD8FDBF2-FDCC-4EA1-F0F9-65F193875E79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267326"/>
            <a:ext cx="899160" cy="899160"/>
          </a:xfrm>
          <a:prstGeom prst="rect">
            <a:avLst/>
          </a:prstGeom>
        </p:spPr>
      </p:pic>
      <p:pic>
        <p:nvPicPr>
          <p:cNvPr id="9" name="traffic jam">
            <a:hlinkClick r:id="" action="ppaction://media"/>
            <a:extLst>
              <a:ext uri="{FF2B5EF4-FFF2-40B4-BE49-F238E27FC236}">
                <a16:creationId xmlns:a16="http://schemas.microsoft.com/office/drawing/2014/main" id="{0A3FCC43-5A82-2121-FDCD-B4C2BA19DB55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941196"/>
            <a:ext cx="89916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623DFA-0EDD-5077-5642-F65CE8C75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20704"/>
              </p:ext>
            </p:extLst>
          </p:nvPr>
        </p:nvGraphicFramePr>
        <p:xfrm>
          <a:off x="763368" y="1491616"/>
          <a:ext cx="11174730" cy="44329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9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phố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trấn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9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ʌnrɪˈlaɪəbəl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03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praɪsi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downtown">
            <a:hlinkClick r:id="" action="ppaction://media"/>
            <a:extLst>
              <a:ext uri="{FF2B5EF4-FFF2-40B4-BE49-F238E27FC236}">
                <a16:creationId xmlns:a16="http://schemas.microsoft.com/office/drawing/2014/main" id="{137713FA-2722-7F04-E6B7-9AE5EF1AB6ED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5806" y="2248218"/>
            <a:ext cx="799782" cy="799782"/>
          </a:xfrm>
          <a:prstGeom prst="rect">
            <a:avLst/>
          </a:prstGeom>
        </p:spPr>
      </p:pic>
      <p:pic>
        <p:nvPicPr>
          <p:cNvPr id="14" name="unreliable">
            <a:hlinkClick r:id="" action="ppaction://media"/>
            <a:extLst>
              <a:ext uri="{FF2B5EF4-FFF2-40B4-BE49-F238E27FC236}">
                <a16:creationId xmlns:a16="http://schemas.microsoft.com/office/drawing/2014/main" id="{DCE728CF-9BF8-84D4-56B9-868105364C39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198" y="3336452"/>
            <a:ext cx="799782" cy="799782"/>
          </a:xfrm>
          <a:prstGeom prst="rect">
            <a:avLst/>
          </a:prstGeom>
        </p:spPr>
      </p:pic>
      <p:pic>
        <p:nvPicPr>
          <p:cNvPr id="16" name="grand">
            <a:hlinkClick r:id="" action="ppaction://media"/>
            <a:extLst>
              <a:ext uri="{FF2B5EF4-FFF2-40B4-BE49-F238E27FC236}">
                <a16:creationId xmlns:a16="http://schemas.microsoft.com/office/drawing/2014/main" id="{4465CD3E-D5C4-410C-E758-63665BA7A44D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207" y="4238628"/>
            <a:ext cx="799782" cy="799782"/>
          </a:xfrm>
          <a:prstGeom prst="rect">
            <a:avLst/>
          </a:prstGeom>
        </p:spPr>
      </p:pic>
      <p:pic>
        <p:nvPicPr>
          <p:cNvPr id="17" name="pricey">
            <a:hlinkClick r:id="" action="ppaction://media"/>
            <a:extLst>
              <a:ext uri="{FF2B5EF4-FFF2-40B4-BE49-F238E27FC236}">
                <a16:creationId xmlns:a16="http://schemas.microsoft.com/office/drawing/2014/main" id="{1206B372-8071-7A82-CF43-49FCD6338CEF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124768"/>
            <a:ext cx="799782" cy="7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9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4865029" cy="63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16730" y="1858021"/>
            <a:ext cx="6922770" cy="5847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873875" y="4060459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214665" y="2606994"/>
            <a:ext cx="71581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traffic congestion,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CFE24-C6E6-779D-3C7D-1872C209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1747611"/>
            <a:ext cx="3897630" cy="260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22DC1-8725-CEBB-C8E7-EA970A886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85" y="4060459"/>
            <a:ext cx="3897630" cy="25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1546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8286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668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3768" y="1566160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000" b="1" dirty="0"/>
              <a:t>Trang:</a:t>
            </a:r>
            <a:r>
              <a:rPr lang="en-US" sz="2000" dirty="0"/>
              <a:t> Hi, Ben. Sorry I couldn’t get online earlier. I got stuck in a traffic jam and came home late.</a:t>
            </a:r>
          </a:p>
          <a:p>
            <a:r>
              <a:rPr lang="en-US" sz="2000" b="1" dirty="0"/>
              <a:t>Ben:</a:t>
            </a:r>
            <a:r>
              <a:rPr lang="en-US" sz="2000" dirty="0"/>
              <a:t> No problem, Trang. Did you go by bus?</a:t>
            </a:r>
          </a:p>
          <a:p>
            <a:r>
              <a:rPr lang="en-US" sz="2000" b="1" dirty="0"/>
              <a:t>Trang:</a:t>
            </a:r>
            <a:r>
              <a:rPr lang="en-US" sz="2000" dirty="0"/>
              <a:t> No. My dad picked me up. I rarely use the bus. It’s slow and packed with people. </a:t>
            </a:r>
          </a:p>
          <a:p>
            <a:r>
              <a:rPr lang="en-US" sz="2000" b="1" dirty="0"/>
              <a:t>Ben:</a:t>
            </a:r>
            <a:r>
              <a:rPr lang="en-US" sz="2000" dirty="0"/>
              <a:t> I mostly get around by underground. It’s more reliable than the bus. </a:t>
            </a:r>
          </a:p>
          <a:p>
            <a:r>
              <a:rPr lang="en-US" sz="2000" b="1" dirty="0"/>
              <a:t>Trang:</a:t>
            </a:r>
            <a:r>
              <a:rPr lang="en-US" sz="2000" dirty="0"/>
              <a:t> That’s great. </a:t>
            </a:r>
          </a:p>
          <a:p>
            <a:r>
              <a:rPr lang="en-US" sz="2000" b="1" dirty="0"/>
              <a:t>Ben: </a:t>
            </a:r>
            <a:r>
              <a:rPr lang="en-US" sz="2000" dirty="0"/>
              <a:t>But traffic congestion is terrible in London. You know, the more crowded the city gets, the more congested the streets are.</a:t>
            </a:r>
            <a:endParaRPr lang="en-US" sz="2000" b="1" dirty="0"/>
          </a:p>
          <a:p>
            <a:r>
              <a:rPr lang="en-US" sz="2000" b="1" dirty="0"/>
              <a:t>Trang:</a:t>
            </a:r>
            <a:r>
              <a:rPr lang="en-US" sz="2000" dirty="0"/>
              <a:t> Yeah … and the more polluted they may become. There’s a construction site in my </a:t>
            </a:r>
            <a:r>
              <a:rPr lang="en-US" sz="2000" dirty="0" err="1"/>
              <a:t>neighbourhood</a:t>
            </a:r>
            <a:r>
              <a:rPr lang="en-US" sz="2000" dirty="0"/>
              <a:t>. It’s dusty, so people easily get itchy eyes.</a:t>
            </a:r>
          </a:p>
          <a:p>
            <a:r>
              <a:rPr lang="en-US" sz="2000" b="1" dirty="0"/>
              <a:t>Ben:</a:t>
            </a:r>
            <a:r>
              <a:rPr lang="en-US" sz="2000" dirty="0"/>
              <a:t> It must be noisy, too. The noise probably makes people feel stressed sometimes.</a:t>
            </a:r>
          </a:p>
          <a:p>
            <a:r>
              <a:rPr lang="en-US" sz="2000" b="1" dirty="0"/>
              <a:t>Trang: </a:t>
            </a:r>
            <a:r>
              <a:rPr lang="en-US" sz="2000" dirty="0"/>
              <a:t>That’s right. But new buildings make the city look modern and attractive. Do you remember the grand building downtown?</a:t>
            </a:r>
          </a:p>
          <a:p>
            <a:r>
              <a:rPr lang="en-US" sz="2000" b="1" dirty="0"/>
              <a:t>Ben:</a:t>
            </a:r>
            <a:r>
              <a:rPr lang="en-US" sz="2000" dirty="0"/>
              <a:t> Of course. How’s it now? When I left Viet Nam, they nearly finished it. </a:t>
            </a:r>
          </a:p>
          <a:p>
            <a:pPr algn="just"/>
            <a:r>
              <a:rPr lang="en-US" sz="2000" b="1" dirty="0">
                <a:sym typeface="+mn-ea"/>
              </a:rPr>
              <a:t>Trang:</a:t>
            </a:r>
            <a:r>
              <a:rPr lang="en-US" sz="2000" dirty="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2000" b="1" dirty="0">
                <a:sym typeface="+mn-ea"/>
              </a:rPr>
              <a:t>Ben: </a:t>
            </a:r>
            <a:r>
              <a:rPr lang="en-US" sz="2000" dirty="0">
                <a:sym typeface="+mn-ea"/>
              </a:rPr>
              <a:t>Do you often go there? </a:t>
            </a:r>
            <a:endParaRPr lang="en-US" sz="2000" dirty="0"/>
          </a:p>
          <a:p>
            <a:pPr algn="just"/>
            <a:r>
              <a:rPr lang="en-US" sz="2000" b="1" dirty="0">
                <a:sym typeface="+mn-ea"/>
              </a:rPr>
              <a:t>Trang:</a:t>
            </a:r>
            <a:r>
              <a:rPr lang="en-US" sz="2000" dirty="0">
                <a:sym typeface="+mn-ea"/>
              </a:rPr>
              <a:t> Sometimes. I watch movies there with my sister. I want to go there more often, but it’s a bit pricey.</a:t>
            </a:r>
            <a:endParaRPr lang="en-US" sz="2000" dirty="0"/>
          </a:p>
          <a:p>
            <a:pPr algn="just"/>
            <a:r>
              <a:rPr lang="en-US" sz="2000" b="1" dirty="0">
                <a:sym typeface="+mn-ea"/>
              </a:rPr>
              <a:t>Ben:</a:t>
            </a:r>
            <a:r>
              <a:rPr lang="en-US" sz="2000" dirty="0">
                <a:sym typeface="+mn-ea"/>
              </a:rPr>
              <a:t> It’s expensive here in London, too …</a:t>
            </a:r>
            <a:endParaRPr lang="en-US" sz="2000" dirty="0"/>
          </a:p>
        </p:txBody>
      </p:sp>
      <p:pic>
        <p:nvPicPr>
          <p:cNvPr id="2" name="008">
            <a:hlinkClick r:id="" action="ppaction://media"/>
            <a:extLst>
              <a:ext uri="{FF2B5EF4-FFF2-40B4-BE49-F238E27FC236}">
                <a16:creationId xmlns:a16="http://schemas.microsoft.com/office/drawing/2014/main" id="{BBAFA105-A92A-45B5-E5A8-CBF1838D3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4838" y="1068429"/>
            <a:ext cx="531472" cy="531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626215" cy="1884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5400" dirty="0">
                <a:sym typeface="+mn-ea"/>
              </a:rPr>
              <a:t>Underline the words in the text that you think are related to the topic </a:t>
            </a:r>
            <a:r>
              <a:rPr lang="en-US" sz="5400" i="1" dirty="0">
                <a:sym typeface="+mn-ea"/>
              </a:rPr>
              <a:t>City life</a:t>
            </a:r>
            <a:r>
              <a:rPr lang="en-US" sz="54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6" y="1360872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1" y="133578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6" y="12155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DB16522-0C47-3BB8-C5AC-5CFA9AE2A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19300"/>
              </p:ext>
            </p:extLst>
          </p:nvPr>
        </p:nvGraphicFramePr>
        <p:xfrm>
          <a:off x="409826" y="2131894"/>
          <a:ext cx="10820149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7574">
                  <a:extLst>
                    <a:ext uri="{9D8B030D-6E8A-4147-A177-3AD203B41FA5}">
                      <a16:colId xmlns:a16="http://schemas.microsoft.com/office/drawing/2014/main" val="2986249730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0497129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91922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F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4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bus in Trang’s city is slow and crowded.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CDDC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3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underground system in Ben’s city is unreliable.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CDDC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1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i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3200" b="0" i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There is a dusty and noisy construction site near Trang’s house.</a:t>
                      </a:r>
                      <a:endParaRPr lang="en-US" sz="320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CDDC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06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Trang thinks new buildings make the city look ugly.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CDDC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73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Both Trang and Ben find shopping malls expensive.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CDDC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75740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3B00AF4-CE3F-B6AD-65AB-387F917AA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55" y="2526469"/>
            <a:ext cx="704545" cy="704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116642-70FA-F4C2-ED62-FA9DB6CC8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95" y="3145594"/>
            <a:ext cx="704545" cy="704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922898-A756-6089-75C2-A4654881B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54" y="3958108"/>
            <a:ext cx="704545" cy="704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7CDCD6-0756-59B5-A183-46B889666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275" y="4792583"/>
            <a:ext cx="704545" cy="704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370C0-63BE-9C7C-BDE6-3E9269653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53" y="5366585"/>
            <a:ext cx="704545" cy="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2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3337" y="1771896"/>
            <a:ext cx="3938270" cy="2762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900" y="5707379"/>
            <a:ext cx="1087295" cy="854709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4688515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1. congested road </a:t>
            </a:r>
            <a:endParaRPr lang="en-US" sz="3600" dirty="0"/>
          </a:p>
          <a:p>
            <a:endParaRPr lang="en-US" sz="3600" dirty="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46374"/>
            <a:ext cx="4688515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76293"/>
            <a:ext cx="4688515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5945" y="4027168"/>
            <a:ext cx="4688514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69786"/>
            <a:ext cx="4688515" cy="6648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5. entertainment </a:t>
            </a:r>
            <a:r>
              <a:rPr lang="en-US" sz="3600" dirty="0" err="1">
                <a:sym typeface="+mn-ea"/>
              </a:rPr>
              <a:t>centre</a:t>
            </a:r>
            <a:endParaRPr lang="en-US" sz="3600" dirty="0">
              <a:sym typeface="+mn-e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724" y="5707380"/>
            <a:ext cx="1077842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770" y="5707380"/>
            <a:ext cx="1077842" cy="8547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713" y="5707380"/>
            <a:ext cx="1053706" cy="838513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078804" y="1292536"/>
            <a:ext cx="60745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83578" y="1170576"/>
            <a:ext cx="31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51341 0.16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26" y="5790467"/>
            <a:ext cx="979900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4688513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1. congested road </a:t>
            </a:r>
            <a:endParaRPr lang="en-US" sz="3600" dirty="0"/>
          </a:p>
          <a:p>
            <a:endParaRPr lang="en-US" sz="3600" dirty="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4688513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4688513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5945" y="4003577"/>
            <a:ext cx="4688513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4688513" cy="6521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5. entertainment </a:t>
            </a:r>
            <a:r>
              <a:rPr lang="en-US" sz="3600" dirty="0" err="1">
                <a:sym typeface="+mn-ea"/>
              </a:rPr>
              <a:t>centre</a:t>
            </a:r>
            <a:endParaRPr lang="en-US" sz="3600" dirty="0">
              <a:sym typeface="+mn-e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476" y="5790467"/>
            <a:ext cx="979900" cy="777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107" y="5786853"/>
            <a:ext cx="979900" cy="7770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515" y="5786853"/>
            <a:ext cx="979900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772" y="1866582"/>
            <a:ext cx="4054863" cy="3131185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CF2135CC-14EF-3F3B-482C-A6F7F254BD86}"/>
              </a:ext>
            </a:extLst>
          </p:cNvPr>
          <p:cNvSpPr txBox="1"/>
          <p:nvPr/>
        </p:nvSpPr>
        <p:spPr>
          <a:xfrm>
            <a:off x="1078804" y="1292536"/>
            <a:ext cx="60745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pictures.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44AC3E29-05FA-8C6E-074E-F04A680BFA5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F89F869A-C937-AFE7-2E81-44D5095E697B}"/>
              </a:ext>
            </a:extLst>
          </p:cNvPr>
          <p:cNvSpPr txBox="1"/>
          <p:nvPr/>
        </p:nvSpPr>
        <p:spPr>
          <a:xfrm>
            <a:off x="683578" y="1170576"/>
            <a:ext cx="31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 L 0.49375 0.4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5" y="5854700"/>
            <a:ext cx="764706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4670758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1. congested road </a:t>
            </a:r>
            <a:endParaRPr lang="en-US" sz="3600" dirty="0"/>
          </a:p>
          <a:p>
            <a:endParaRPr lang="en-US" sz="3600" dirty="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4670758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4670758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5945" y="4002088"/>
            <a:ext cx="4670758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6"/>
            <a:ext cx="4670758" cy="632460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372" y="1979719"/>
            <a:ext cx="3759900" cy="298153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05" y="5853430"/>
            <a:ext cx="764706" cy="633730"/>
          </a:xfrm>
          <a:prstGeom prst="rect">
            <a:avLst/>
          </a:prstGeom>
        </p:spPr>
      </p:pic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293" y="5853429"/>
            <a:ext cx="799174" cy="6337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578" y="5853428"/>
            <a:ext cx="796371" cy="633732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472B628D-B8AA-3122-2A41-8506EB9BCF26}"/>
              </a:ext>
            </a:extLst>
          </p:cNvPr>
          <p:cNvSpPr txBox="1"/>
          <p:nvPr/>
        </p:nvSpPr>
        <p:spPr>
          <a:xfrm>
            <a:off x="1078804" y="1292536"/>
            <a:ext cx="60745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pictures.</a:t>
            </a:r>
          </a:p>
        </p:txBody>
      </p:sp>
      <p:sp>
        <p:nvSpPr>
          <p:cNvPr id="8" name="Rounded Rectangle 36">
            <a:extLst>
              <a:ext uri="{FF2B5EF4-FFF2-40B4-BE49-F238E27FC236}">
                <a16:creationId xmlns:a16="http://schemas.microsoft.com/office/drawing/2014/main" id="{769717F4-D80B-51F7-B3BB-61FA4880DC86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3822C4D-A74F-B5DD-807D-88DE998565CD}"/>
              </a:ext>
            </a:extLst>
          </p:cNvPr>
          <p:cNvSpPr txBox="1"/>
          <p:nvPr/>
        </p:nvSpPr>
        <p:spPr>
          <a:xfrm>
            <a:off x="683578" y="1170576"/>
            <a:ext cx="31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47175 0.3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5" y="5853429"/>
            <a:ext cx="782462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4697391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4697391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4697391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5945" y="4009324"/>
            <a:ext cx="4697391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6"/>
            <a:ext cx="4697391" cy="632460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5. entertainment </a:t>
            </a:r>
            <a:r>
              <a:rPr lang="en-US" sz="3600" dirty="0" err="1">
                <a:sym typeface="+mn-ea"/>
              </a:rPr>
              <a:t>centre</a:t>
            </a:r>
            <a:endParaRPr lang="en-US" sz="3600" dirty="0">
              <a:sym typeface="+mn-e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923" y="1819910"/>
            <a:ext cx="4047914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05" y="5852159"/>
            <a:ext cx="782462" cy="6337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255" y="5852159"/>
            <a:ext cx="799172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213" y="5852158"/>
            <a:ext cx="796369" cy="633731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FC7CC232-E895-9378-EA5B-1373E3C0ECEE}"/>
              </a:ext>
            </a:extLst>
          </p:cNvPr>
          <p:cNvSpPr txBox="1"/>
          <p:nvPr/>
        </p:nvSpPr>
        <p:spPr>
          <a:xfrm>
            <a:off x="1078804" y="1292536"/>
            <a:ext cx="60745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pictures.</a:t>
            </a:r>
          </a:p>
        </p:txBody>
      </p:sp>
      <p:sp>
        <p:nvSpPr>
          <p:cNvPr id="8" name="Rounded Rectangle 36">
            <a:extLst>
              <a:ext uri="{FF2B5EF4-FFF2-40B4-BE49-F238E27FC236}">
                <a16:creationId xmlns:a16="http://schemas.microsoft.com/office/drawing/2014/main" id="{B7E95656-965D-8AD4-8ADA-218E8D1575C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4D74CAB9-8DD1-E734-E59E-C4FD5570627A}"/>
              </a:ext>
            </a:extLst>
          </p:cNvPr>
          <p:cNvSpPr txBox="1"/>
          <p:nvPr/>
        </p:nvSpPr>
        <p:spPr>
          <a:xfrm>
            <a:off x="683578" y="1170576"/>
            <a:ext cx="31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46862 0.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5" y="5775810"/>
            <a:ext cx="782462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4685052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4685052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4685052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5945" y="4002643"/>
            <a:ext cx="4685052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 dirty="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4685052" cy="699369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05" y="5774540"/>
            <a:ext cx="782462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421" y="1972945"/>
            <a:ext cx="3676222" cy="29254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255" y="5774540"/>
            <a:ext cx="736072" cy="6337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16" y="5787791"/>
            <a:ext cx="782463" cy="620479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76B58584-5469-13C4-4875-1D3619FFD342}"/>
              </a:ext>
            </a:extLst>
          </p:cNvPr>
          <p:cNvSpPr txBox="1"/>
          <p:nvPr/>
        </p:nvSpPr>
        <p:spPr>
          <a:xfrm>
            <a:off x="1078804" y="1292536"/>
            <a:ext cx="60745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pictures.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02476B3E-18DD-5277-ABEC-3FF2BDBFF33A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E32D2B4E-B539-761B-6947-AC6168E4CB2E}"/>
              </a:ext>
            </a:extLst>
          </p:cNvPr>
          <p:cNvSpPr txBox="1"/>
          <p:nvPr/>
        </p:nvSpPr>
        <p:spPr>
          <a:xfrm>
            <a:off x="683578" y="1170576"/>
            <a:ext cx="31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4737 0.1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681977" y="282257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 dirty="0">
                <a:sym typeface="+mn-ea"/>
              </a:rPr>
              <a:t>1. congested road </a:t>
            </a:r>
            <a:endParaRPr lang="en-US" sz="3600" dirty="0"/>
          </a:p>
          <a:p>
            <a:pPr algn="ctr"/>
            <a:endParaRPr lang="en-US" sz="3600" dirty="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681977" y="345122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 dirty="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681977" y="408368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681977" y="471106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681977" y="5343525"/>
            <a:ext cx="5010150" cy="693291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3578" y="96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5389" y="1232471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6CC45-7C96-9FF6-65CD-C934C6FC47CD}"/>
              </a:ext>
            </a:extLst>
          </p:cNvPr>
          <p:cNvSpPr txBox="1"/>
          <p:nvPr/>
        </p:nvSpPr>
        <p:spPr>
          <a:xfrm>
            <a:off x="295148" y="1762347"/>
            <a:ext cx="1151211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 like getting around by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I hate the smell of car exhaust.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underground 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private car		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taxi 	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bus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Road dust may badly affect our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stomach 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back 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eyes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leg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There’s a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in my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neighbourhood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It’s noisy and dusty.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building 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construction site 	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hospital 	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lake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1D29E0-F227-3657-E153-6BAE0908434D}"/>
              </a:ext>
            </a:extLst>
          </p:cNvPr>
          <p:cNvSpPr/>
          <p:nvPr/>
        </p:nvSpPr>
        <p:spPr>
          <a:xfrm>
            <a:off x="286270" y="2325949"/>
            <a:ext cx="468332" cy="468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3239A1-EA62-DC1D-74A2-7DA35FD12EBA}"/>
              </a:ext>
            </a:extLst>
          </p:cNvPr>
          <p:cNvSpPr/>
          <p:nvPr/>
        </p:nvSpPr>
        <p:spPr>
          <a:xfrm>
            <a:off x="4876026" y="3932172"/>
            <a:ext cx="468332" cy="468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88036E-DA61-2137-243B-D8BE9339341C}"/>
              </a:ext>
            </a:extLst>
          </p:cNvPr>
          <p:cNvSpPr/>
          <p:nvPr/>
        </p:nvSpPr>
        <p:spPr>
          <a:xfrm>
            <a:off x="4858270" y="5059857"/>
            <a:ext cx="468332" cy="468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62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67002" y="218161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61180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67003" y="478961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42" y="1103050"/>
            <a:ext cx="5727399" cy="74411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City Debate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0310" y="2163332"/>
            <a:ext cx="572739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0311" y="3180326"/>
            <a:ext cx="5727398" cy="12941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or F.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words/ phrases with their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oose the correct answer A, B, C, or 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1" y="4855587"/>
            <a:ext cx="5727398" cy="601447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cs typeface="Calibri" panose="020F0502020204030204" pitchFamily="34" charset="0"/>
              </a:rPr>
              <a:t>Task 5: Quiz: A lifestyle survey: City life or Village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l</a:t>
            </a:r>
            <a:r>
              <a:rPr dirty="0">
                <a:solidFill>
                  <a:schemeClr val="tx1"/>
                </a:solidFill>
                <a:cs typeface="Calibri" panose="020F0502020204030204" pitchFamily="34" charset="0"/>
              </a:rPr>
              <a:t>ife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179884" cy="77246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490422"/>
            <a:ext cx="1179884" cy="112138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912528"/>
            <a:ext cx="1179885" cy="87708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2" y="5847317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090339"/>
            <a:ext cx="1179884" cy="75697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0" y="5806913"/>
            <a:ext cx="5727428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6CC45-7C96-9FF6-65CD-C934C6FC47CD}"/>
              </a:ext>
            </a:extLst>
          </p:cNvPr>
          <p:cNvSpPr txBox="1"/>
          <p:nvPr/>
        </p:nvSpPr>
        <p:spPr>
          <a:xfrm>
            <a:off x="295149" y="1762347"/>
            <a:ext cx="1089071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road is narrow, so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often occurs at rush hour.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traffic light 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traffic flow 		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traffic congestion 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traffic safety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Many teens fancy spending their weekends in an entertainment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industry 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value 	</a:t>
            </a:r>
            <a:r>
              <a:rPr lang="en-US" sz="3200" dirty="0">
                <a:solidFill>
                  <a:srgbClr val="242021"/>
                </a:solidFill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business 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centre</a:t>
            </a:r>
            <a:r>
              <a:rPr lang="en-US" sz="3200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FFD31A-FB6C-E483-5D9F-FC593C69A1D1}"/>
              </a:ext>
            </a:extLst>
          </p:cNvPr>
          <p:cNvSpPr/>
          <p:nvPr/>
        </p:nvSpPr>
        <p:spPr>
          <a:xfrm>
            <a:off x="295149" y="2813807"/>
            <a:ext cx="468332" cy="468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8D10C1-F15D-3C77-DE11-6396DF16614C}"/>
              </a:ext>
            </a:extLst>
          </p:cNvPr>
          <p:cNvSpPr/>
          <p:nvPr/>
        </p:nvSpPr>
        <p:spPr>
          <a:xfrm>
            <a:off x="9439149" y="4420665"/>
            <a:ext cx="468332" cy="468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9815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7923" y="2400818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365030" y="4482163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004CC-AA28-50E7-FE6E-560B54E3CF37}"/>
              </a:ext>
            </a:extLst>
          </p:cNvPr>
          <p:cNvSpPr txBox="1"/>
          <p:nvPr/>
        </p:nvSpPr>
        <p:spPr>
          <a:xfrm>
            <a:off x="1131589" y="1243420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Quiz: A lifestyle survey: City life or Village life?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358F3FED-EFE8-9402-67F8-5ABA646BE1F7}"/>
              </a:ext>
            </a:extLst>
          </p:cNvPr>
          <p:cNvSpPr/>
          <p:nvPr/>
        </p:nvSpPr>
        <p:spPr>
          <a:xfrm>
            <a:off x="579275" y="122296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75553-3FFE-D977-E15C-13B228FAC45D}"/>
              </a:ext>
            </a:extLst>
          </p:cNvPr>
          <p:cNvSpPr txBox="1"/>
          <p:nvPr/>
        </p:nvSpPr>
        <p:spPr>
          <a:xfrm>
            <a:off x="632060" y="112032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13249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609689956"/>
              </p:ext>
            </p:extLst>
          </p:nvPr>
        </p:nvGraphicFramePr>
        <p:xfrm>
          <a:off x="-1172" y="1067536"/>
          <a:ext cx="12192000" cy="579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1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507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0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07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091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36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077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123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87504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400" y="1120322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287306717"/>
              </p:ext>
            </p:extLst>
          </p:nvPr>
        </p:nvGraphicFramePr>
        <p:xfrm>
          <a:off x="1241522" y="2297147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36321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535" y="2537460"/>
            <a:ext cx="11068500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880332" y="2076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400160581"/>
              </p:ext>
            </p:extLst>
          </p:nvPr>
        </p:nvGraphicFramePr>
        <p:xfrm>
          <a:off x="195311" y="1482725"/>
          <a:ext cx="11621233" cy="4816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2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 anchor="ctr"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 anchor="ctr"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500" dirty="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500" dirty="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500" dirty="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9053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for the Project of the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D1D41-8790-3EDC-780C-53F4C1318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05" y="2927502"/>
            <a:ext cx="3403295" cy="34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76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602235"/>
              </p:ext>
            </p:extLst>
          </p:nvPr>
        </p:nvGraphicFramePr>
        <p:xfrm>
          <a:off x="487067" y="1673225"/>
          <a:ext cx="10833100" cy="472948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FUTURE CITY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E0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17766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4750" y="2382668"/>
            <a:ext cx="7618278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200" dirty="0"/>
              <a:t>1/ Can you name some big cities in Viet Nam and in the world?</a:t>
            </a:r>
          </a:p>
          <a:p>
            <a:endParaRPr lang="en-US" sz="3200" dirty="0"/>
          </a:p>
          <a:p>
            <a:r>
              <a:rPr lang="en-US" sz="3200" dirty="0"/>
              <a:t>2/ Can you describe something you know about these cities?</a:t>
            </a:r>
          </a:p>
          <a:p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endParaRPr lang="en-US" sz="3200" dirty="0"/>
          </a:p>
          <a:p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573" y="2526278"/>
            <a:ext cx="75457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ym typeface="+mn-ea"/>
              </a:rPr>
              <a:t>3/ Do you want to live there?</a:t>
            </a:r>
          </a:p>
          <a:p>
            <a:endParaRPr lang="en-US" sz="3200" dirty="0"/>
          </a:p>
          <a:p>
            <a:r>
              <a:rPr lang="en-US" sz="3200" dirty="0">
                <a:sym typeface="+mn-ea"/>
              </a:rPr>
              <a:t>4/ Can you describe where you live? Is it a city or town?</a:t>
            </a:r>
          </a:p>
          <a:p>
            <a:endParaRPr lang="en-US" sz="3200" dirty="0"/>
          </a:p>
          <a:p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4888" y="2010126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7850" y="1963135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77669" y="1319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traffic jam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træfɪk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dʒæm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820" y="3260154"/>
            <a:ext cx="802621" cy="784828"/>
          </a:xfrm>
          <a:prstGeom prst="rect">
            <a:avLst/>
          </a:prstGeom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44277" y="5146675"/>
            <a:ext cx="1354729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73739" y="1329367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congested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345" y="4714190"/>
            <a:ext cx="5804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tắc</a:t>
            </a:r>
            <a:r>
              <a:rPr lang="en-US" sz="4800" dirty="0"/>
              <a:t> </a:t>
            </a:r>
            <a:r>
              <a:rPr lang="en-US" sz="4800" dirty="0" err="1"/>
              <a:t>nghẽn</a:t>
            </a:r>
            <a:r>
              <a:rPr lang="en-US" sz="4800" dirty="0"/>
              <a:t> (</a:t>
            </a:r>
            <a:r>
              <a:rPr lang="en-US" sz="4800" dirty="0" err="1"/>
              <a:t>giao</a:t>
            </a:r>
            <a:r>
              <a:rPr lang="en-US" sz="4800" dirty="0"/>
              <a:t> </a:t>
            </a:r>
            <a:r>
              <a:rPr lang="en-US" sz="4800" dirty="0" err="1"/>
              <a:t>thông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9506" y="3235744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kənˈdʒestɪd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383" y="2829469"/>
            <a:ext cx="3816622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132" y="3292850"/>
            <a:ext cx="847725" cy="84772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70176" y="5401945"/>
            <a:ext cx="1849253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1772</Words>
  <Application>Microsoft Office PowerPoint</Application>
  <PresentationFormat>Widescreen</PresentationFormat>
  <Paragraphs>333</Paragraphs>
  <Slides>40</Slides>
  <Notes>37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241</cp:revision>
  <dcterms:created xsi:type="dcterms:W3CDTF">2020-12-09T02:04:00Z</dcterms:created>
  <dcterms:modified xsi:type="dcterms:W3CDTF">2024-07-18T03:53:05Z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