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316" r:id="rId4"/>
    <p:sldId id="258" r:id="rId5"/>
    <p:sldId id="317" r:id="rId6"/>
    <p:sldId id="259" r:id="rId7"/>
    <p:sldId id="297" r:id="rId8"/>
    <p:sldId id="310" r:id="rId9"/>
    <p:sldId id="261" r:id="rId10"/>
    <p:sldId id="311" r:id="rId11"/>
    <p:sldId id="262" r:id="rId12"/>
    <p:sldId id="313" r:id="rId13"/>
    <p:sldId id="318" r:id="rId14"/>
    <p:sldId id="263" r:id="rId15"/>
    <p:sldId id="312" r:id="rId16"/>
    <p:sldId id="345" r:id="rId17"/>
    <p:sldId id="346" r:id="rId18"/>
    <p:sldId id="264" r:id="rId19"/>
    <p:sldId id="319" r:id="rId20"/>
    <p:sldId id="265" r:id="rId21"/>
    <p:sldId id="298" r:id="rId22"/>
    <p:sldId id="300" r:id="rId23"/>
    <p:sldId id="301" r:id="rId24"/>
    <p:sldId id="302" r:id="rId25"/>
    <p:sldId id="303" r:id="rId26"/>
    <p:sldId id="321" r:id="rId27"/>
    <p:sldId id="323" r:id="rId28"/>
    <p:sldId id="322" r:id="rId29"/>
    <p:sldId id="287" r:id="rId30"/>
    <p:sldId id="341" r:id="rId31"/>
    <p:sldId id="342" r:id="rId32"/>
    <p:sldId id="270" r:id="rId33"/>
    <p:sldId id="320" r:id="rId34"/>
    <p:sldId id="271" r:id="rId35"/>
    <p:sldId id="272" r:id="rId36"/>
    <p:sldId id="324" r:id="rId37"/>
    <p:sldId id="273" r:id="rId38"/>
    <p:sldId id="325" r:id="rId39"/>
    <p:sldId id="314" r:id="rId40"/>
    <p:sldId id="276" r:id="rId41"/>
    <p:sldId id="304" r:id="rId42"/>
    <p:sldId id="279" r:id="rId43"/>
    <p:sldId id="280" r:id="rId44"/>
    <p:sldId id="306" r:id="rId45"/>
    <p:sldId id="343" r:id="rId46"/>
    <p:sldId id="285" r:id="rId47"/>
    <p:sldId id="307" r:id="rId48"/>
    <p:sldId id="308" r:id="rId49"/>
    <p:sldId id="309" r:id="rId50"/>
    <p:sldId id="305" r:id="rId5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Montserrat" panose="00000500000000000000" pitchFamily="2" charset="0"/>
      <p:regular r:id="rId63"/>
      <p:bold r:id="rId64"/>
      <p:italic r:id="rId65"/>
      <p:boldItalic r:id="rId66"/>
    </p:embeddedFont>
    <p:embeddedFont>
      <p:font typeface="Raleway" pitchFamily="2" charset="0"/>
      <p:regular r:id="rId67"/>
      <p:bold r:id="rId68"/>
      <p:italic r:id="rId69"/>
      <p:boldItalic r:id="rId70"/>
    </p:embeddedFont>
    <p:embeddedFont>
      <p:font typeface="Raleway Thin" pitchFamily="2" charset="0"/>
      <p:regular r:id="rId71"/>
      <p:bold r:id="rId72"/>
      <p:italic r:id="rId73"/>
      <p:boldItalic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824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31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48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94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41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c620bbb03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c620bbb03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672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142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672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170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aa6d39ba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aa6d39ba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74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22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A350-E356-4D57-B40F-28DFED84D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238AE-1AA3-40BB-9BFC-C96C62B87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B8322-429A-4B21-B82A-5B404AC4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E909-D177-4BA4-B892-94B48C21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F85EC-ABF8-4C84-BC8A-A9D583DC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54548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8EE2-8239-4E55-81D4-B345E556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78632-C978-4B25-9622-0FC7CA69A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DF472-97E0-418A-8878-2263EDAE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6777-B9EA-4BC6-9CBB-C6395856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F749-D5CA-4FB2-8019-FAACB0CA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3479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60F09-9DC4-4BC2-8C79-0F37068DC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355A4-7C9C-425E-BF0A-4877CC88D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BA90-F891-409C-AED3-539A0E30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2B72-53D8-4849-9D5F-DEB32A2B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11E7B-5B8A-4E2E-A2E5-4695D82A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65962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23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90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15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32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14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729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A73698-70F8-4E87-8AC1-4B47D51FB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745F36-23F4-4E7C-81F5-5C07E296C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677F94-7578-437F-86FD-A21D4048A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3B1B7-9103-4151-A7D7-586F19E2C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19133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BA14-E7AC-4F37-B3C3-A04A0583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07C5F-AAAD-498C-AEC1-6F920819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0B3C0-8DBB-463E-A9CF-A4345BB7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7E0EF-BEAD-449C-BAC4-971BF290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06E44-B9CA-4299-AE82-525CEABA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0679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9978-D843-49D6-8D4D-48E56605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3B5A8-D27A-4AFF-9A08-2260592EB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F3D5B-3342-4439-8BAD-C2BFFCCC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C5856-8D6C-463D-9BE9-D4D6707F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2327-EAFC-48B6-9C9B-7DDE00D2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97636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0EE0-B653-45EC-BCC7-79101F7D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B007-2F1C-45B5-802F-B74F6784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56C8-ACC3-45D4-8D39-FD52DB6DF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453-48AD-4687-99D8-1745C0C7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87F1B-ABC3-44EB-B11F-280FC330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2AFCC-D92F-436B-9DE0-6721210F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57055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E0EE-EEF8-4CC1-B07B-91DED2B9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FDED6-FF11-4798-8EAF-28782691B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246A-B32D-4A5A-A9D8-1C8993F6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BC1A6-2398-49BD-BE74-4ECB5CE21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08756-0B4A-417F-96B2-1A45B0201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CDEC-F57A-40EF-BE9B-05B069E6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1A4A3-C234-45BC-857D-1C847344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E7914-17F2-4DF8-A0DA-310E3930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64806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D075-D9CB-4BF3-9B91-40E6B517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946B8-2618-45DA-A631-04817508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DA73A-0CFB-4A6D-9C8E-3A6828B6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8133E-7CB9-4343-A889-FA42A4E2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81796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22DF9-02DF-4C95-92A7-4C441C02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FB46F-0213-4E0D-A832-9D2B1277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7FBF4-822F-4201-8FBB-CEA8394B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571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5AEB-2DD6-41EB-9481-B1342474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5A57-4D38-40DE-A66E-32818C0F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BFA76-51F0-4511-8D89-1109A8081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62836-620D-4FD4-BE1A-16E9DCF8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AC4D5-D8DC-4FA0-B841-E3DE2C5E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1BD4C-23A1-40B4-82FD-B9C7C0B1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96333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7058-539B-4285-8992-A3EE400D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2BE28-9EF7-4FD3-A0A5-92B8D8E56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6A9CC-C588-4EAF-9351-57B9EEB61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FD656-98F6-46FE-94DB-17C44DC0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99A24-5ABB-4889-B45B-A4D3BB25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49E4C-CDA5-4CEE-A021-2DA06785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18498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C4AA3-0B2A-4BC0-BEB4-E2A2B780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A8052-E61A-4BA1-936F-441C8873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DEC62-6340-4757-8AF2-CF9AA38E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E533-A7CA-40F1-A8C2-E10A04BDCD3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5A1E-096B-448B-B180-750B315FB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750E-2C03-4005-B30A-F546DA081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923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66800" y="2066646"/>
            <a:ext cx="3351190" cy="8184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+mj-lt"/>
              </a:rPr>
              <a:t> C</a:t>
            </a:r>
            <a:r>
              <a:rPr lang="en" sz="4000" b="1">
                <a:solidFill>
                  <a:srgbClr val="0070C0"/>
                </a:solidFill>
                <a:latin typeface="+mj-lt"/>
              </a:rPr>
              <a:t>ông nghệ 6</a:t>
            </a:r>
            <a:endParaRPr sz="4000" b="1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1669" y="742950"/>
            <a:ext cx="648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2.1.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Cấu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ở : </a:t>
            </a:r>
            <a:r>
              <a:rPr lang="nl-NL" sz="2800" b="1" dirty="0">
                <a:solidFill>
                  <a:srgbClr val="7030A0"/>
                </a:solidFill>
              </a:rPr>
              <a:t>gồm 3 phần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88F73-376F-41E5-BED0-2BB7AAAC3AB5}"/>
              </a:ext>
            </a:extLst>
          </p:cNvPr>
          <p:cNvSpPr txBox="1"/>
          <p:nvPr/>
        </p:nvSpPr>
        <p:spPr>
          <a:xfrm>
            <a:off x="457200" y="1391781"/>
            <a:ext cx="8305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nl-NL" sz="2800" dirty="0">
                <a:solidFill>
                  <a:srgbClr val="7030A0"/>
                </a:solidFill>
              </a:rPr>
              <a:t> + Phần móng nhà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nl-NL" sz="2800" dirty="0">
                <a:solidFill>
                  <a:srgbClr val="7030A0"/>
                </a:solidFill>
              </a:rPr>
              <a:t>  + Phần mái nhà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nl-NL" sz="2800" dirty="0">
                <a:solidFill>
                  <a:srgbClr val="7030A0"/>
                </a:solidFill>
              </a:rPr>
              <a:t>  + Phần thân nhà (tường nhà, cột nhà, sàn nhà, dầm nhà).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/>
              <a:t>11</a:t>
            </a:fld>
            <a:endParaRPr sz="2800"/>
          </a:p>
        </p:txBody>
      </p:sp>
      <p:grpSp>
        <p:nvGrpSpPr>
          <p:cNvPr id="117" name="Group 116"/>
          <p:cNvGrpSpPr/>
          <p:nvPr/>
        </p:nvGrpSpPr>
        <p:grpSpPr>
          <a:xfrm>
            <a:off x="2527817" y="3810141"/>
            <a:ext cx="6257424" cy="1239448"/>
            <a:chOff x="1362576" y="2571751"/>
            <a:chExt cx="6562224" cy="1600198"/>
          </a:xfrm>
        </p:grpSpPr>
        <p:grpSp>
          <p:nvGrpSpPr>
            <p:cNvPr id="118" name="Group 117"/>
            <p:cNvGrpSpPr/>
            <p:nvPr/>
          </p:nvGrpSpPr>
          <p:grpSpPr>
            <a:xfrm>
              <a:off x="6476999" y="2571751"/>
              <a:ext cx="1295401" cy="1600198"/>
              <a:chOff x="6476999" y="2571751"/>
              <a:chExt cx="1295401" cy="1600198"/>
            </a:xfrm>
          </p:grpSpPr>
          <p:sp>
            <p:nvSpPr>
              <p:cNvPr id="120" name="Google Shape;639;p45"/>
              <p:cNvSpPr/>
              <p:nvPr/>
            </p:nvSpPr>
            <p:spPr>
              <a:xfrm>
                <a:off x="7072662" y="2571751"/>
                <a:ext cx="699738" cy="72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1" name="Google Shape;642;p45"/>
              <p:cNvSpPr/>
              <p:nvPr/>
            </p:nvSpPr>
            <p:spPr>
              <a:xfrm>
                <a:off x="6741993" y="3464188"/>
                <a:ext cx="680538" cy="70776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2" name="Google Shape;643;p45"/>
              <p:cNvSpPr/>
              <p:nvPr/>
            </p:nvSpPr>
            <p:spPr>
              <a:xfrm>
                <a:off x="6476999" y="2864581"/>
                <a:ext cx="454089" cy="43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cxnSp>
          <p:nvCxnSpPr>
            <p:cNvPr id="119" name="Google Shape;633;p45"/>
            <p:cNvCxnSpPr/>
            <p:nvPr/>
          </p:nvCxnSpPr>
          <p:spPr>
            <a:xfrm>
              <a:off x="1362576" y="3410688"/>
              <a:ext cx="6562224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21AF5BC-DD04-45B4-A507-B9760EA93004}"/>
              </a:ext>
            </a:extLst>
          </p:cNvPr>
          <p:cNvSpPr txBox="1"/>
          <p:nvPr/>
        </p:nvSpPr>
        <p:spPr>
          <a:xfrm>
            <a:off x="381001" y="1415355"/>
            <a:ext cx="8404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   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Những hoạt động thiết yếu thường ngày trong gia đình là: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/>
              <a:t>L</a:t>
            </a:r>
            <a:r>
              <a:rPr lang="vi-VN" sz="2800" dirty="0"/>
              <a:t>àm việc, nấu ăn, vui chơi, dọn dẹp nhà cửa</a:t>
            </a:r>
            <a:r>
              <a:rPr lang="en-US" sz="2800" dirty="0"/>
              <a:t>,</a:t>
            </a:r>
            <a:r>
              <a:rPr lang="vi-VN" sz="2800" dirty="0"/>
              <a:t> </a:t>
            </a:r>
            <a:r>
              <a:rPr lang="en-US" sz="2800" dirty="0"/>
              <a:t>h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ọc bài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n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gủ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nghỉ</a:t>
            </a:r>
            <a:endParaRPr lang="vi-VN" sz="2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E6BFA-6F70-4B0B-A62C-19A44D29ED37}"/>
              </a:ext>
            </a:extLst>
          </p:cNvPr>
          <p:cNvSpPr txBox="1"/>
          <p:nvPr/>
        </p:nvSpPr>
        <p:spPr>
          <a:xfrm>
            <a:off x="685800" y="322243"/>
            <a:ext cx="7725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inherit"/>
              </a:rPr>
              <a:t>    </a:t>
            </a:r>
            <a:r>
              <a:rPr lang="en-US" sz="2800" b="1" i="1" dirty="0">
                <a:solidFill>
                  <a:srgbClr val="0070C0"/>
                </a:solidFill>
                <a:latin typeface="inherit"/>
              </a:rPr>
              <a:t>E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inherit"/>
              </a:rPr>
              <a:t>m hãy kể các hoạt động thiết yếu thường ngày của gia đình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inherit"/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41;p18">
            <a:extLst>
              <a:ext uri="{FF2B5EF4-FFF2-40B4-BE49-F238E27FC236}">
                <a16:creationId xmlns:a16="http://schemas.microsoft.com/office/drawing/2014/main" id="{DD526F86-CB01-449B-8927-09EEA116CA2A}"/>
              </a:ext>
            </a:extLst>
          </p:cNvPr>
          <p:cNvSpPr txBox="1">
            <a:spLocks/>
          </p:cNvSpPr>
          <p:nvPr/>
        </p:nvSpPr>
        <p:spPr>
          <a:xfrm>
            <a:off x="609600" y="276225"/>
            <a:ext cx="6781800" cy="54292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>
                <a:solidFill>
                  <a:srgbClr val="FF0000"/>
                </a:solidFill>
              </a:rPr>
              <a:t>2.2 Các khu vực chính trong nhà 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2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0" y="57150"/>
            <a:ext cx="6781800" cy="5429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00"/>
                </a:solidFill>
                <a:latin typeface="+mj-lt"/>
              </a:rPr>
              <a:t>2.2 Các khu vực chính trong nhà ở</a:t>
            </a:r>
            <a:endParaRPr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5350"/>
            <a:ext cx="434339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0565" y="666750"/>
            <a:ext cx="43472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CÂU HỎI:</a:t>
            </a:r>
          </a:p>
          <a:p>
            <a:r>
              <a:rPr lang="en-US" sz="2600" i="1" dirty="0">
                <a:solidFill>
                  <a:srgbClr val="002060"/>
                </a:solidFill>
              </a:rPr>
              <a:t>+ </a:t>
            </a:r>
            <a:r>
              <a:rPr lang="en-US" sz="2600" i="1" dirty="0" err="1">
                <a:solidFill>
                  <a:srgbClr val="002060"/>
                </a:solidFill>
              </a:rPr>
              <a:t>Các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hoạt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động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thường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ngày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của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gia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đình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được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thể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hiện</a:t>
            </a:r>
            <a:r>
              <a:rPr lang="en-US" sz="2600" i="1" dirty="0">
                <a:solidFill>
                  <a:srgbClr val="002060"/>
                </a:solidFill>
              </a:rPr>
              <a:t> ở </a:t>
            </a:r>
            <a:r>
              <a:rPr lang="en-US" sz="2600" i="1" dirty="0" err="1">
                <a:solidFill>
                  <a:srgbClr val="002060"/>
                </a:solidFill>
              </a:rPr>
              <a:t>những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khu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vực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nào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trong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ngôi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nhà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như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minh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họa</a:t>
            </a:r>
            <a:r>
              <a:rPr lang="en-US" sz="2600" i="1" dirty="0">
                <a:solidFill>
                  <a:srgbClr val="002060"/>
                </a:solidFill>
              </a:rPr>
              <a:t> ở </a:t>
            </a:r>
            <a:r>
              <a:rPr lang="en-US" sz="2600" i="1" dirty="0" err="1">
                <a:solidFill>
                  <a:srgbClr val="002060"/>
                </a:solidFill>
              </a:rPr>
              <a:t>Hình</a:t>
            </a:r>
            <a:r>
              <a:rPr lang="en-US" sz="2600" i="1" dirty="0">
                <a:solidFill>
                  <a:srgbClr val="002060"/>
                </a:solidFill>
              </a:rPr>
              <a:t> 1.4?</a:t>
            </a:r>
          </a:p>
          <a:p>
            <a:r>
              <a:rPr lang="en-US" sz="2600" dirty="0">
                <a:solidFill>
                  <a:srgbClr val="002060"/>
                </a:solidFill>
              </a:rPr>
              <a:t>+ </a:t>
            </a:r>
            <a:r>
              <a:rPr lang="en-US" sz="2600" dirty="0" err="1">
                <a:solidFill>
                  <a:srgbClr val="002060"/>
                </a:solidFill>
              </a:rPr>
              <a:t>Khu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học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tập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đặt</a:t>
            </a:r>
            <a:r>
              <a:rPr lang="en-US" sz="2600" dirty="0">
                <a:solidFill>
                  <a:srgbClr val="002060"/>
                </a:solidFill>
              </a:rPr>
              <a:t> ở </a:t>
            </a:r>
            <a:r>
              <a:rPr lang="en-US" sz="2600" dirty="0" err="1">
                <a:solidFill>
                  <a:srgbClr val="002060"/>
                </a:solidFill>
              </a:rPr>
              <a:t>khu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vực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nào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trong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nhà</a:t>
            </a:r>
            <a:r>
              <a:rPr lang="en-US" sz="2600" dirty="0">
                <a:solidFill>
                  <a:srgbClr val="002060"/>
                </a:solidFill>
              </a:rPr>
              <a:t>?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5200" y="89535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1676400" y="924548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290596" y="226695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1219200" y="272415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741;p18">
            <a:extLst>
              <a:ext uri="{FF2B5EF4-FFF2-40B4-BE49-F238E27FC236}">
                <a16:creationId xmlns:a16="http://schemas.microsoft.com/office/drawing/2014/main" id="{23A63462-EB1C-44A6-8162-C8E0EF96EC98}"/>
              </a:ext>
            </a:extLst>
          </p:cNvPr>
          <p:cNvSpPr txBox="1">
            <a:spLocks/>
          </p:cNvSpPr>
          <p:nvPr/>
        </p:nvSpPr>
        <p:spPr>
          <a:xfrm>
            <a:off x="838200" y="4239049"/>
            <a:ext cx="7772400" cy="5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Ngoài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khu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vực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khu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vực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nữa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559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1033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/>
              <a:t>14</a:t>
            </a:fld>
            <a:endParaRPr sz="2400"/>
          </a:p>
        </p:txBody>
      </p:sp>
      <p:sp>
        <p:nvSpPr>
          <p:cNvPr id="4" name="TextBox 3"/>
          <p:cNvSpPr txBox="1"/>
          <p:nvPr/>
        </p:nvSpPr>
        <p:spPr>
          <a:xfrm>
            <a:off x="266674" y="538698"/>
            <a:ext cx="3390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Các khu vực chính trong nhà ở: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+ Nơi </a:t>
            </a:r>
            <a:r>
              <a:rPr lang="en-US" sz="2400" dirty="0" err="1">
                <a:solidFill>
                  <a:schemeClr val="tx1"/>
                </a:solidFill>
              </a:rPr>
              <a:t>tiếp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nl-NL" sz="2400" dirty="0">
                <a:solidFill>
                  <a:schemeClr val="tx1"/>
                </a:solidFill>
              </a:rPr>
              <a:t>+ Nơi nghỉ ngơi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+ </a:t>
            </a:r>
            <a:r>
              <a:rPr lang="nl-NL" sz="2400" dirty="0"/>
              <a:t>Nơi ăn uống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+ Khu vực bếp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+ Nơi tắm giặt, vệ sinh...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5750"/>
            <a:ext cx="51054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814861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</a:rPr>
              <a:t>+ Nơi </a:t>
            </a:r>
            <a:r>
              <a:rPr lang="en-US" sz="2800" dirty="0" err="1">
                <a:solidFill>
                  <a:srgbClr val="7030A0"/>
                </a:solidFill>
              </a:rPr>
              <a:t>tiếp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khách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nơi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sinh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hoạt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chung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nl-NL" sz="2800" dirty="0">
                <a:solidFill>
                  <a:srgbClr val="7030A0"/>
                </a:solidFill>
              </a:rPr>
              <a:t>+ Nơi học tập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nl-NL" sz="2800" dirty="0">
                <a:solidFill>
                  <a:srgbClr val="7030A0"/>
                </a:solidFill>
              </a:rPr>
              <a:t>+ Nơi nghỉ ngơi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nl-NL" sz="2800" dirty="0">
                <a:solidFill>
                  <a:srgbClr val="7030A0"/>
                </a:solidFill>
              </a:rPr>
              <a:t>+ Nơi nấu ăn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nl-NL" sz="2800" dirty="0">
                <a:solidFill>
                  <a:srgbClr val="7030A0"/>
                </a:solidFill>
              </a:rPr>
              <a:t>+ Nơi tắm giặt, vệ sinh...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Google Shape;741;p18">
            <a:extLst>
              <a:ext uri="{FF2B5EF4-FFF2-40B4-BE49-F238E27FC236}">
                <a16:creationId xmlns:a16="http://schemas.microsoft.com/office/drawing/2014/main" id="{6D9E8CE6-D2FB-4869-93F3-39B7AFF184B0}"/>
              </a:ext>
            </a:extLst>
          </p:cNvPr>
          <p:cNvSpPr txBox="1">
            <a:spLocks/>
          </p:cNvSpPr>
          <p:nvPr/>
        </p:nvSpPr>
        <p:spPr>
          <a:xfrm>
            <a:off x="609600" y="57150"/>
            <a:ext cx="5410200" cy="5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2.2.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khu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vực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ở: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gồm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381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685800" y="438150"/>
            <a:ext cx="7239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sz="2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" sz="3200" b="1" dirty="0">
                <a:latin typeface="+mj-lt"/>
              </a:rPr>
              <a:t>Hãy nêu yêu cầu của từng khu vực ?</a:t>
            </a:r>
            <a:br>
              <a:rPr lang="en" sz="3200" b="1" dirty="0">
                <a:latin typeface="+mj-lt"/>
              </a:rPr>
            </a:br>
            <a:endParaRPr sz="3200" b="1" dirty="0"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61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DDA089-9F85-41A8-9BD6-55B1611E609C}"/>
              </a:ext>
            </a:extLst>
          </p:cNvPr>
          <p:cNvSpPr txBox="1"/>
          <p:nvPr/>
        </p:nvSpPr>
        <p:spPr>
          <a:xfrm>
            <a:off x="228600" y="271879"/>
            <a:ext cx="8763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Chỗ sinh hoạt chung, tiếp khách nên thoáng mát, đẹp</a:t>
            </a:r>
          </a:p>
          <a:p>
            <a:pPr algn="l"/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Chỗ thờ cúng cần trang trọng</a:t>
            </a:r>
          </a:p>
          <a:p>
            <a:pPr algn="l"/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Chỗ ngủ nghỉ nơi riêng biệt, yên tĩnh</a:t>
            </a:r>
          </a:p>
          <a:p>
            <a:pPr algn="l"/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Chỗ ăn uống thường được bố trí gần bếp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Nơi nấu ăn: Phải sạch sẽ, sáng sủa, có đủ nước sạch </a:t>
            </a: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Nhà kho phải kín đáo, chắc chắn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0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381000" y="361950"/>
            <a:ext cx="7239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Một số kiến trúc nhà ở đặc trưng ở việt nam</a:t>
            </a:r>
            <a:br>
              <a:rPr lang="en" sz="2200" b="1" dirty="0">
                <a:solidFill>
                  <a:srgbClr val="FF0000"/>
                </a:solidFill>
                <a:latin typeface="+mj-lt"/>
              </a:rPr>
            </a:br>
            <a:endParaRPr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22" y="38150"/>
            <a:ext cx="6351722" cy="5105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C57C4-8012-4E95-B0DD-C08D465ACBBF}"/>
              </a:ext>
            </a:extLst>
          </p:cNvPr>
          <p:cNvSpPr txBox="1"/>
          <p:nvPr/>
        </p:nvSpPr>
        <p:spPr>
          <a:xfrm>
            <a:off x="6324600" y="-95250"/>
            <a:ext cx="29718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1.Em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2.</a:t>
            </a:r>
            <a:r>
              <a:rPr lang="vi-VN" sz="2200" dirty="0">
                <a:solidFill>
                  <a:srgbClr val="0070C0"/>
                </a:solidFill>
              </a:rPr>
              <a:t> Kiến trúc nhà nào em thường thấy ở mỗi khu vực: nông thôn, thành thị, vùng sông nước?</a:t>
            </a:r>
          </a:p>
          <a:p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3.</a:t>
            </a:r>
            <a:r>
              <a:rPr lang="vi-VN" sz="2200" dirty="0">
                <a:solidFill>
                  <a:srgbClr val="0070C0"/>
                </a:solidFill>
              </a:rPr>
              <a:t>Theo em, vì sao các kiến trúc nhà trên lại ph</a:t>
            </a:r>
            <a:r>
              <a:rPr lang="en-US" sz="2200" dirty="0">
                <a:solidFill>
                  <a:srgbClr val="0070C0"/>
                </a:solidFill>
              </a:rPr>
              <a:t>ổ</a:t>
            </a:r>
            <a:r>
              <a:rPr lang="vi-VN" sz="2200" dirty="0">
                <a:solidFill>
                  <a:srgbClr val="0070C0"/>
                </a:solidFill>
              </a:rPr>
              <a:t> biến ở mỗi khu vực?</a:t>
            </a:r>
          </a:p>
          <a:p>
            <a:pPr algn="l"/>
            <a:endParaRPr lang="vi-VN" sz="2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0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378425" y="454443"/>
            <a:ext cx="5640900" cy="5171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+mj-lt"/>
              </a:rPr>
              <a:t>Nhìn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ảnh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đoán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kiểu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nhà</a:t>
            </a:r>
            <a:r>
              <a:rPr lang="en-US" sz="2400" b="1" dirty="0">
                <a:latin typeface="+mj-lt"/>
              </a:rPr>
              <a:t>:</a:t>
            </a:r>
            <a:endParaRPr sz="2400" b="1" dirty="0">
              <a:latin typeface="+mj-lt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126752" y="208144"/>
            <a:ext cx="2255913" cy="805355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800" y="15811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" y="1199708"/>
            <a:ext cx="4724400" cy="3071888"/>
            <a:chOff x="381000" y="1199708"/>
            <a:chExt cx="3838575" cy="160019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99708"/>
              <a:ext cx="1843198" cy="160019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375" y="1206790"/>
              <a:ext cx="1981200" cy="158603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33400" y="451919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NHÀ SÀN                            NHÀ NỔI                                   NHÀ CHUNG CƯ               NHÀ LIỀN KỀ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5372C-7EBB-4164-B09E-F58125170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199709"/>
            <a:ext cx="2367080" cy="3168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A78D0-DB7D-4336-B159-FDCD640A3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205" y="1157651"/>
            <a:ext cx="2221795" cy="311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510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38150"/>
            <a:ext cx="3512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1-c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chia </a:t>
            </a:r>
            <a:r>
              <a:rPr lang="en-US" sz="2800" dirty="0" err="1"/>
              <a:t>thành</a:t>
            </a:r>
            <a:r>
              <a:rPr lang="en-US" sz="2800" dirty="0"/>
              <a:t> 3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ở </a:t>
            </a:r>
            <a:r>
              <a:rPr lang="en-US" sz="2800" dirty="0" err="1"/>
              <a:t>giữa</a:t>
            </a:r>
            <a:endParaRPr lang="en-US" sz="2800" dirty="0"/>
          </a:p>
          <a:p>
            <a:r>
              <a:rPr lang="en-US" sz="2800" dirty="0"/>
              <a:t>+ 2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ở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ở </a:t>
            </a:r>
            <a:r>
              <a:rPr lang="en-US" sz="2800" dirty="0" err="1"/>
              <a:t>nông</a:t>
            </a:r>
            <a:r>
              <a:rPr lang="en-US" sz="2800" dirty="0"/>
              <a:t> </a:t>
            </a:r>
            <a:r>
              <a:rPr lang="en-US" sz="2800" dirty="0" err="1"/>
              <a:t>thôn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4" y="4636750"/>
            <a:ext cx="473733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2800"/>
          </a:p>
        </p:txBody>
      </p:sp>
      <p:sp>
        <p:nvSpPr>
          <p:cNvPr id="7" name="TextBox 6"/>
          <p:cNvSpPr txBox="1"/>
          <p:nvPr/>
        </p:nvSpPr>
        <p:spPr>
          <a:xfrm>
            <a:off x="5410200" y="971550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2-f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sàn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ở </a:t>
            </a:r>
            <a:r>
              <a:rPr lang="en-US" sz="2800" dirty="0" err="1"/>
              <a:t>miền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5410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7400" y="590550"/>
            <a:ext cx="302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3-d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bè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ở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Nam </a:t>
            </a:r>
            <a:r>
              <a:rPr lang="en-US" sz="2400" dirty="0" err="1"/>
              <a:t>Bộ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7" y="285750"/>
            <a:ext cx="53364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/>
              <a:t>23</a:t>
            </a:fld>
            <a:endParaRPr sz="2400"/>
          </a:p>
        </p:txBody>
      </p:sp>
      <p:sp>
        <p:nvSpPr>
          <p:cNvPr id="7" name="TextBox 6"/>
          <p:cNvSpPr txBox="1"/>
          <p:nvPr/>
        </p:nvSpPr>
        <p:spPr>
          <a:xfrm>
            <a:off x="6019800" y="43815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4-a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Tòa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căn</a:t>
            </a:r>
            <a:r>
              <a:rPr lang="en-US" sz="2400" dirty="0"/>
              <a:t> </a:t>
            </a:r>
            <a:r>
              <a:rPr lang="en-US" sz="2400" dirty="0" err="1"/>
              <a:t>hộ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(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, </a:t>
            </a:r>
            <a:r>
              <a:rPr lang="en-US" sz="2400" dirty="0" err="1"/>
              <a:t>cầu</a:t>
            </a:r>
            <a:r>
              <a:rPr lang="en-US" sz="2400" dirty="0"/>
              <a:t> thang,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, </a:t>
            </a:r>
            <a:r>
              <a:rPr lang="en-US" sz="2400" dirty="0" err="1"/>
              <a:t>sân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…)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ở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" y="0"/>
            <a:ext cx="57531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7400" y="361950"/>
            <a:ext cx="31856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5-e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riêng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khuôn</a:t>
            </a:r>
            <a:endParaRPr lang="en-US" sz="2800" dirty="0"/>
          </a:p>
          <a:p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đủ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nghi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ở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563879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019800" y="59055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6-b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ở </a:t>
            </a:r>
            <a:r>
              <a:rPr lang="en-US" sz="2800" dirty="0" err="1"/>
              <a:t>riêng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,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dãy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ở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25B48E-14BB-43A5-8271-6628A7594E8D}"/>
              </a:ext>
            </a:extLst>
          </p:cNvPr>
          <p:cNvSpPr txBox="1"/>
          <p:nvPr/>
        </p:nvSpPr>
        <p:spPr>
          <a:xfrm>
            <a:off x="304800" y="181035"/>
            <a:ext cx="8458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trúc nhà nào em thường thấy ở mỗi khu vực: 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Kiến trúc nhà ở thường thấy ở khu vực nông thôn là: nhà ba gian truyền thống; hiện nay phổ biến kiểu nhà riêng lẻ, một hay nhiều tầng, mái ngói hoặc bê tông, xung quanh nhà thường có sân, vườn.</a:t>
            </a:r>
          </a:p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Kiến trúc nhà ở thường thấy ở khu vực thành thị là: kiểu nhà liên kế, nhà chung cư, nhà biệt thự.</a:t>
            </a:r>
          </a:p>
          <a:p>
            <a:pPr algn="just"/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thường thấy ở vùng sông nước là: nhà nổi</a:t>
            </a: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khu vực khác: nhà sàn ở vùng núi, </a:t>
            </a:r>
            <a:endParaRPr lang="vi-VN" sz="26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</a:t>
            </a:r>
            <a:r>
              <a:rPr lang="vi-VN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kiến trúc nhà trên lại phố biến ở mỗi khu vực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ở nước ta có nhiều kiểu kiến trúc nhà ở khác nhau, tùy theo điều kiện tự nhiên và tập quán của từng địa phương.</a:t>
            </a:r>
            <a:endParaRPr lang="vi-VN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6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7;p20">
            <a:extLst>
              <a:ext uri="{FF2B5EF4-FFF2-40B4-BE49-F238E27FC236}">
                <a16:creationId xmlns:a16="http://schemas.microsoft.com/office/drawing/2014/main" id="{B197AFA7-CF4E-4968-BB4A-6B51D01E2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38150"/>
            <a:ext cx="7239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sz="2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" sz="2800" b="1" dirty="0">
                <a:latin typeface="+mj-lt"/>
              </a:rPr>
              <a:t>Hãy kể tên một số kiến trúc nhà ở Việt Nam?</a:t>
            </a:r>
            <a:br>
              <a:rPr lang="en" sz="2800" b="1" dirty="0">
                <a:latin typeface="+mj-lt"/>
              </a:rPr>
            </a:br>
            <a:endParaRPr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024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7;p20">
            <a:extLst>
              <a:ext uri="{FF2B5EF4-FFF2-40B4-BE49-F238E27FC236}">
                <a16:creationId xmlns:a16="http://schemas.microsoft.com/office/drawing/2014/main" id="{B197AFA7-CF4E-4968-BB4A-6B51D01E2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8001000" cy="16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Một số kiến trúc nhà ở đặc trưng ở việt nam: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liền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kề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biệt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cư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nổi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sàn</a:t>
            </a:r>
            <a:r>
              <a:rPr lang="en-US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br>
              <a:rPr lang="e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2200" b="1" dirty="0">
                <a:solidFill>
                  <a:srgbClr val="FF0000"/>
                </a:solidFill>
                <a:latin typeface="+mj-lt"/>
              </a:rPr>
            </a:br>
            <a:endParaRPr sz="2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312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43"/>
          <p:cNvSpPr txBox="1">
            <a:spLocks noGrp="1"/>
          </p:cNvSpPr>
          <p:nvPr>
            <p:ph type="title"/>
          </p:nvPr>
        </p:nvSpPr>
        <p:spPr>
          <a:xfrm>
            <a:off x="295486" y="117450"/>
            <a:ext cx="6410114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quanh em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350"/>
            <a:ext cx="89154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B65D-FA8D-4721-84E4-45C013B2F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525" y="971550"/>
            <a:ext cx="5857875" cy="14163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CHƯƠNG I: NHÀ Ở </a:t>
            </a:r>
          </a:p>
        </p:txBody>
      </p:sp>
    </p:spTree>
    <p:extLst>
      <p:ext uri="{BB962C8B-B14F-4D97-AF65-F5344CB8AC3E}">
        <p14:creationId xmlns:p14="http://schemas.microsoft.com/office/powerpoint/2010/main" val="157151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7FFE637-48AB-41B6-A864-8CCE6E44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6743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5123" name="AutoShape 47">
            <a:extLst>
              <a:ext uri="{FF2B5EF4-FFF2-40B4-BE49-F238E27FC236}">
                <a16:creationId xmlns:a16="http://schemas.microsoft.com/office/drawing/2014/main" id="{709FD452-0176-4F18-8A7A-D5F227AE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457700"/>
            <a:ext cx="857250" cy="685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Times New Roman" panose="02020603050405020304" pitchFamily="18" charset="0"/>
              </a:rPr>
              <a:t>CK</a:t>
            </a:r>
          </a:p>
        </p:txBody>
      </p:sp>
      <p:sp>
        <p:nvSpPr>
          <p:cNvPr id="5124" name="Oval 215">
            <a:extLst>
              <a:ext uri="{FF2B5EF4-FFF2-40B4-BE49-F238E27FC236}">
                <a16:creationId xmlns:a16="http://schemas.microsoft.com/office/drawing/2014/main" id="{B508524C-F263-4470-8B7A-FD15F588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571500"/>
            <a:ext cx="457200" cy="400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25" name="Oval 216">
            <a:extLst>
              <a:ext uri="{FF2B5EF4-FFF2-40B4-BE49-F238E27FC236}">
                <a16:creationId xmlns:a16="http://schemas.microsoft.com/office/drawing/2014/main" id="{E46120E1-0644-481D-AFFB-C697C559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009650"/>
            <a:ext cx="457200" cy="400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26" name="Oval 217">
            <a:extLst>
              <a:ext uri="{FF2B5EF4-FFF2-40B4-BE49-F238E27FC236}">
                <a16:creationId xmlns:a16="http://schemas.microsoft.com/office/drawing/2014/main" id="{AB973BD5-FB84-4E53-9852-A87E8316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438275"/>
            <a:ext cx="457200" cy="400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27" name="Oval 218">
            <a:extLst>
              <a:ext uri="{FF2B5EF4-FFF2-40B4-BE49-F238E27FC236}">
                <a16:creationId xmlns:a16="http://schemas.microsoft.com/office/drawing/2014/main" id="{6A3CAA5F-7533-4803-B22A-F2C677E1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857375"/>
            <a:ext cx="457200" cy="400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46697" name="Group 617">
            <a:extLst>
              <a:ext uri="{FF2B5EF4-FFF2-40B4-BE49-F238E27FC236}">
                <a16:creationId xmlns:a16="http://schemas.microsoft.com/office/drawing/2014/main" id="{90F4FD0F-B4D9-4CFD-A8B6-E422C5946B3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86000" y="542925"/>
          <a:ext cx="411480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09" name="Group 529">
            <a:extLst>
              <a:ext uri="{FF2B5EF4-FFF2-40B4-BE49-F238E27FC236}">
                <a16:creationId xmlns:a16="http://schemas.microsoft.com/office/drawing/2014/main" id="{91670D1D-B68A-427E-93BE-8BD4961B843A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971550"/>
          <a:ext cx="308610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27" name="Group 547">
            <a:extLst>
              <a:ext uri="{FF2B5EF4-FFF2-40B4-BE49-F238E27FC236}">
                <a16:creationId xmlns:a16="http://schemas.microsoft.com/office/drawing/2014/main" id="{DE6FEC6B-6F79-40DF-B028-C9FBE7BF0B24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1409700"/>
          <a:ext cx="514350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71" name="Group 591">
            <a:extLst>
              <a:ext uri="{FF2B5EF4-FFF2-40B4-BE49-F238E27FC236}">
                <a16:creationId xmlns:a16="http://schemas.microsoft.com/office/drawing/2014/main" id="{287FE8A2-989E-4819-B9C4-8BAE8F100795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1847850"/>
          <a:ext cx="257175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730" name="Group 650">
            <a:extLst>
              <a:ext uri="{FF2B5EF4-FFF2-40B4-BE49-F238E27FC236}">
                <a16:creationId xmlns:a16="http://schemas.microsoft.com/office/drawing/2014/main" id="{16FFC1FE-7423-43F1-B54D-2A99450F9C56}"/>
              </a:ext>
            </a:extLst>
          </p:cNvPr>
          <p:cNvGraphicFramePr>
            <a:graphicFrameLocks noGrp="1"/>
          </p:cNvGraphicFramePr>
          <p:nvPr/>
        </p:nvGraphicFramePr>
        <p:xfrm>
          <a:off x="2190750" y="4514850"/>
          <a:ext cx="5657850" cy="50244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24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28" name="Oval 524">
            <a:extLst>
              <a:ext uri="{FF2B5EF4-FFF2-40B4-BE49-F238E27FC236}">
                <a16:creationId xmlns:a16="http://schemas.microsoft.com/office/drawing/2014/main" id="{53A8670E-A8D8-470B-BFDC-7A55E452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276475"/>
            <a:ext cx="457200" cy="400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229" name="Oval 525">
            <a:extLst>
              <a:ext uri="{FF2B5EF4-FFF2-40B4-BE49-F238E27FC236}">
                <a16:creationId xmlns:a16="http://schemas.microsoft.com/office/drawing/2014/main" id="{21D55C21-36B7-4DEA-A275-A2CE4B0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705100"/>
            <a:ext cx="457200" cy="400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46742" name="Group 662">
            <a:extLst>
              <a:ext uri="{FF2B5EF4-FFF2-40B4-BE49-F238E27FC236}">
                <a16:creationId xmlns:a16="http://schemas.microsoft.com/office/drawing/2014/main" id="{B4F7B29A-364A-4710-B870-354C9B86A079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276475"/>
          <a:ext cx="462915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711" name="Group 631">
            <a:extLst>
              <a:ext uri="{FF2B5EF4-FFF2-40B4-BE49-F238E27FC236}">
                <a16:creationId xmlns:a16="http://schemas.microsoft.com/office/drawing/2014/main" id="{E168BC35-38A0-4EC9-AEC7-6BA87EEA8190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705100"/>
          <a:ext cx="360045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732" name="Rectangle 652">
            <a:extLst>
              <a:ext uri="{FF2B5EF4-FFF2-40B4-BE49-F238E27FC236}">
                <a16:creationId xmlns:a16="http://schemas.microsoft.com/office/drawing/2014/main" id="{681B86C5-8F1B-4037-95B2-5E2A84494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90900"/>
            <a:ext cx="4857750" cy="971550"/>
          </a:xfrm>
          <a:prstGeom prst="rect">
            <a:avLst/>
          </a:prstGeom>
          <a:solidFill>
            <a:srgbClr val="6600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  <a:contourClr>
              <a:srgbClr val="6600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Trong nhà chỗ nào cần bố trí nơi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 yên tĩnh</a:t>
            </a:r>
          </a:p>
        </p:txBody>
      </p:sp>
      <p:sp>
        <p:nvSpPr>
          <p:cNvPr id="46733" name="Rectangle 653">
            <a:extLst>
              <a:ext uri="{FF2B5EF4-FFF2-40B4-BE49-F238E27FC236}">
                <a16:creationId xmlns:a16="http://schemas.microsoft.com/office/drawing/2014/main" id="{4E0EF2B1-F51A-4320-97EB-4837C615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71850"/>
            <a:ext cx="4857750" cy="971550"/>
          </a:xfrm>
          <a:prstGeom prst="rect">
            <a:avLst/>
          </a:prstGeom>
          <a:solidFill>
            <a:srgbClr val="0033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00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2.Khu vực nào thường được đặt xa nhà,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cuối hướng gió</a:t>
            </a:r>
          </a:p>
        </p:txBody>
      </p:sp>
      <p:sp>
        <p:nvSpPr>
          <p:cNvPr id="46734" name="Rectangle 654">
            <a:extLst>
              <a:ext uri="{FF2B5EF4-FFF2-40B4-BE49-F238E27FC236}">
                <a16:creationId xmlns:a16="http://schemas.microsoft.com/office/drawing/2014/main" id="{6287C008-5C6A-4DAF-8C78-A910A929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71850"/>
            <a:ext cx="4857750" cy="971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3.Trong nhà khu vực nào thường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 được trang trí nhiều đồ vật </a:t>
            </a:r>
          </a:p>
        </p:txBody>
      </p:sp>
      <p:sp>
        <p:nvSpPr>
          <p:cNvPr id="46735" name="Rectangle 655">
            <a:extLst>
              <a:ext uri="{FF2B5EF4-FFF2-40B4-BE49-F238E27FC236}">
                <a16:creationId xmlns:a16="http://schemas.microsoft.com/office/drawing/2014/main" id="{5C624697-F2DA-4D2B-9C0A-88E4EF41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71850"/>
            <a:ext cx="4857750" cy="97155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4. Một tác hại của thiên nhiên thường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xảy ra ở Miền Trung </a:t>
            </a:r>
          </a:p>
        </p:txBody>
      </p:sp>
      <p:sp>
        <p:nvSpPr>
          <p:cNvPr id="46737" name="Rectangle 657">
            <a:extLst>
              <a:ext uri="{FF2B5EF4-FFF2-40B4-BE49-F238E27FC236}">
                <a16:creationId xmlns:a16="http://schemas.microsoft.com/office/drawing/2014/main" id="{38777FF7-BD76-4640-B2D4-E10D9700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71850"/>
            <a:ext cx="4857750" cy="97155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5. Nhà trật, để phân chia các khu vực sinh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hoạt, người ta thường sử dụng vật dụng gì?</a:t>
            </a:r>
          </a:p>
        </p:txBody>
      </p:sp>
      <p:graphicFrame>
        <p:nvGraphicFramePr>
          <p:cNvPr id="46743" name="Group 663">
            <a:extLst>
              <a:ext uri="{FF2B5EF4-FFF2-40B4-BE49-F238E27FC236}">
                <a16:creationId xmlns:a16="http://schemas.microsoft.com/office/drawing/2014/main" id="{12DCB150-DAFB-4666-A47E-46A9C0785990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533400"/>
          <a:ext cx="411480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928" name="Group 848">
            <a:extLst>
              <a:ext uri="{FF2B5EF4-FFF2-40B4-BE49-F238E27FC236}">
                <a16:creationId xmlns:a16="http://schemas.microsoft.com/office/drawing/2014/main" id="{7F0A1AA3-F4A3-4955-9878-5384BEA542C0}"/>
              </a:ext>
            </a:extLst>
          </p:cNvPr>
          <p:cNvGraphicFramePr>
            <a:graphicFrameLocks noGrp="1"/>
          </p:cNvGraphicFramePr>
          <p:nvPr/>
        </p:nvGraphicFramePr>
        <p:xfrm>
          <a:off x="2276475" y="971550"/>
          <a:ext cx="462915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779" name="Group 699">
            <a:extLst>
              <a:ext uri="{FF2B5EF4-FFF2-40B4-BE49-F238E27FC236}">
                <a16:creationId xmlns:a16="http://schemas.microsoft.com/office/drawing/2014/main" id="{B9778F44-C313-4B46-BA03-2486491B619C}"/>
              </a:ext>
            </a:extLst>
          </p:cNvPr>
          <p:cNvGraphicFramePr>
            <a:graphicFrameLocks noGrp="1"/>
          </p:cNvGraphicFramePr>
          <p:nvPr/>
        </p:nvGraphicFramePr>
        <p:xfrm>
          <a:off x="2276475" y="1400175"/>
          <a:ext cx="514350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803" name="Group 723">
            <a:extLst>
              <a:ext uri="{FF2B5EF4-FFF2-40B4-BE49-F238E27FC236}">
                <a16:creationId xmlns:a16="http://schemas.microsoft.com/office/drawing/2014/main" id="{CD6E0165-8580-4DE3-B83F-1800FDC2EDA5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1838325"/>
          <a:ext cx="257175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817" name="Group 737">
            <a:extLst>
              <a:ext uri="{FF2B5EF4-FFF2-40B4-BE49-F238E27FC236}">
                <a16:creationId xmlns:a16="http://schemas.microsoft.com/office/drawing/2014/main" id="{83918DA6-6352-4E0E-9304-EA1C280AB61B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276475"/>
          <a:ext cx="462915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857" name="Group 777">
            <a:extLst>
              <a:ext uri="{FF2B5EF4-FFF2-40B4-BE49-F238E27FC236}">
                <a16:creationId xmlns:a16="http://schemas.microsoft.com/office/drawing/2014/main" id="{FC2AFDD5-7C4D-4C1E-B36A-58B5F678F481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705100"/>
          <a:ext cx="3600450" cy="434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5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68580" marR="68580" marT="34309" marB="343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68580" marR="68580" marT="34309" marB="343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894" name="Group 814">
            <a:extLst>
              <a:ext uri="{FF2B5EF4-FFF2-40B4-BE49-F238E27FC236}">
                <a16:creationId xmlns:a16="http://schemas.microsoft.com/office/drawing/2014/main" id="{16B6EBCF-3F85-48F7-854B-FE0A24932688}"/>
              </a:ext>
            </a:extLst>
          </p:cNvPr>
          <p:cNvGraphicFramePr>
            <a:graphicFrameLocks noGrp="1"/>
          </p:cNvGraphicFramePr>
          <p:nvPr/>
        </p:nvGraphicFramePr>
        <p:xfrm>
          <a:off x="2190750" y="4514850"/>
          <a:ext cx="5657850" cy="50244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24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951" name="Rectangle 871">
            <a:extLst>
              <a:ext uri="{FF2B5EF4-FFF2-40B4-BE49-F238E27FC236}">
                <a16:creationId xmlns:a16="http://schemas.microsoft.com/office/drawing/2014/main" id="{1836E033-9CC7-4E05-9AFD-07BCECC2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71850"/>
            <a:ext cx="4857750" cy="971550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6. Chỗ nào trong nhà cần được bố trí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kín đáo, an toàn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952" name="Rectangle 872">
            <a:extLst>
              <a:ext uri="{FF2B5EF4-FFF2-40B4-BE49-F238E27FC236}">
                <a16:creationId xmlns:a16="http://schemas.microsoft.com/office/drawing/2014/main" id="{F3565369-1E90-454E-B078-B1E823BD4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71850"/>
            <a:ext cx="4857750" cy="97155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7. Để sống thoải mái, thuận tiện thì đồ đạc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trong nhà cần phải được làm gì?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32" grpId="0" animBg="1"/>
      <p:bldP spid="46733" grpId="0" animBg="1"/>
      <p:bldP spid="46734" grpId="0" animBg="1"/>
      <p:bldP spid="46735" grpId="0" animBg="1"/>
      <p:bldP spid="46737" grpId="0" animBg="1"/>
      <p:bldP spid="46951" grpId="0" animBg="1"/>
      <p:bldP spid="469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ext Box 13">
            <a:extLst>
              <a:ext uri="{FF2B5EF4-FFF2-40B4-BE49-F238E27FC236}">
                <a16:creationId xmlns:a16="http://schemas.microsoft.com/office/drawing/2014/main" id="{6ECD73EE-35E9-4853-AB91-71BD34823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971"/>
            <a:ext cx="8610600" cy="5262979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khoanh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1/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    a.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Sàn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nhà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      b.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Mái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nhà</a:t>
            </a:r>
            <a:endParaRPr lang="fr-FR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    c.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Dầm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nhà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    d. </a:t>
            </a:r>
            <a:r>
              <a:rPr lang="fr-FR" altLang="en-US" sz="2400" dirty="0" err="1">
                <a:latin typeface="Times New Roman" panose="02020603050405020304" pitchFamily="18" charset="0"/>
              </a:rPr>
              <a:t>Cột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nhà</a:t>
            </a:r>
            <a:endParaRPr lang="fr-FR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2/ Khu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vực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bếp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 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   a.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Phòng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khách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b.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Phòng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ăn</a:t>
            </a:r>
            <a:endParaRPr lang="fr-FR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   c.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Chỗ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để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xe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     d.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Chỗ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thờ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cúng</a:t>
            </a:r>
            <a:endParaRPr lang="fr-FR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3/ Khu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vực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sủa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đủ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sạch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thoát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 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 a.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Phòng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ăn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        b.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Phòng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khách</a:t>
            </a:r>
            <a:endParaRPr lang="fr-FR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 c.  Khu </a:t>
            </a:r>
            <a:r>
              <a:rPr lang="fr-FR" altLang="en-US" sz="2400" dirty="0" err="1">
                <a:latin typeface="Times New Roman" panose="02020603050405020304" pitchFamily="18" charset="0"/>
              </a:rPr>
              <a:t>vệ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sinh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    d.  Khu </a:t>
            </a:r>
            <a:r>
              <a:rPr lang="fr-FR" altLang="en-US" sz="2400" dirty="0" err="1">
                <a:latin typeface="Times New Roman" panose="02020603050405020304" pitchFamily="18" charset="0"/>
              </a:rPr>
              <a:t>vực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bếp</a:t>
            </a:r>
            <a:endParaRPr lang="fr-FR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4/ Khu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vực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nơi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tắm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giặt</a:t>
            </a: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 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 a.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Phòng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ăn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        b.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Phòng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khách</a:t>
            </a:r>
            <a:endParaRPr lang="fr-FR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2400" dirty="0">
                <a:latin typeface="Times New Roman" panose="02020603050405020304" pitchFamily="18" charset="0"/>
              </a:rPr>
              <a:t>    c.  </a:t>
            </a:r>
            <a:r>
              <a:rPr lang="fr-FR" altLang="en-US" sz="2400" dirty="0" err="1">
                <a:latin typeface="Times New Roman" panose="02020603050405020304" pitchFamily="18" charset="0"/>
              </a:rPr>
              <a:t>Phòng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ngủ</a:t>
            </a:r>
            <a:r>
              <a:rPr lang="fr-FR" altLang="en-US" sz="2400" dirty="0">
                <a:latin typeface="Times New Roman" panose="02020603050405020304" pitchFamily="18" charset="0"/>
              </a:rPr>
              <a:t>                              d.  Khu </a:t>
            </a:r>
            <a:r>
              <a:rPr lang="fr-FR" altLang="en-US" sz="2400" dirty="0" err="1">
                <a:latin typeface="Times New Roman" panose="02020603050405020304" pitchFamily="18" charset="0"/>
              </a:rPr>
              <a:t>vệ</a:t>
            </a:r>
            <a:r>
              <a:rPr lang="fr-FR" altLang="en-US" sz="2400" dirty="0"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latin typeface="Times New Roman" panose="02020603050405020304" pitchFamily="18" charset="0"/>
              </a:rPr>
              <a:t>sinh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50" name="Oval 14">
            <a:extLst>
              <a:ext uri="{FF2B5EF4-FFF2-40B4-BE49-F238E27FC236}">
                <a16:creationId xmlns:a16="http://schemas.microsoft.com/office/drawing/2014/main" id="{117FFCCC-D80D-4C36-BF23-F4B4F5DA9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82" y="3867150"/>
            <a:ext cx="246018" cy="2286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9951" name="Oval 15">
            <a:extLst>
              <a:ext uri="{FF2B5EF4-FFF2-40B4-BE49-F238E27FC236}">
                <a16:creationId xmlns:a16="http://schemas.microsoft.com/office/drawing/2014/main" id="{41E63D91-CE5E-4C9F-9B88-6AEF2406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82" y="1276350"/>
            <a:ext cx="246018" cy="2286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9952" name="Oval 16">
            <a:extLst>
              <a:ext uri="{FF2B5EF4-FFF2-40B4-BE49-F238E27FC236}">
                <a16:creationId xmlns:a16="http://schemas.microsoft.com/office/drawing/2014/main" id="{C7342E4D-D591-4245-AEBE-EF949C87E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19350"/>
            <a:ext cx="246018" cy="2286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9953" name="Oval 17">
            <a:extLst>
              <a:ext uri="{FF2B5EF4-FFF2-40B4-BE49-F238E27FC236}">
                <a16:creationId xmlns:a16="http://schemas.microsoft.com/office/drawing/2014/main" id="{9EDC78C5-0FD3-4A6C-A730-55D192DC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82" y="4933950"/>
            <a:ext cx="246018" cy="2286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0" grpId="0" animBg="1"/>
      <p:bldP spid="39951" grpId="0" animBg="1"/>
      <p:bldP spid="39952" grpId="0" animBg="1"/>
      <p:bldP spid="399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"/>
          <p:cNvSpPr txBox="1">
            <a:spLocks noGrp="1"/>
          </p:cNvSpPr>
          <p:nvPr>
            <p:ph type="ctrTitle" idx="4294967295"/>
          </p:nvPr>
        </p:nvSpPr>
        <p:spPr>
          <a:xfrm>
            <a:off x="0" y="133350"/>
            <a:ext cx="7439025" cy="9366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 4. Vật liệu xây dựng nhà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Barlow SemiBold"/>
              <a:cs typeface="Times New Roman" panose="02020603050405020304" pitchFamily="18" charset="0"/>
              <a:sym typeface="Barlow SemiBold"/>
            </a:endParaRPr>
          </a:p>
        </p:txBody>
      </p:sp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09625" y="209550"/>
            <a:ext cx="7033949" cy="38862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Theo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129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34171"/>
            <a:ext cx="4419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nhà,tường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0"/>
            <a:ext cx="4659086" cy="4629150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76200" y="3028950"/>
            <a:ext cx="4953000" cy="211127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nền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tường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bông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gỗ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sét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mái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tôn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ngói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lá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Gỗ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nền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trần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cửa</a:t>
            </a:r>
            <a:r>
              <a:rPr lang="en-US" sz="2400" dirty="0">
                <a:solidFill>
                  <a:schemeClr val="tx1"/>
                </a:solidFill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1" y="115491"/>
            <a:ext cx="8469367" cy="1846659"/>
            <a:chOff x="228601" y="115491"/>
            <a:chExt cx="8267756" cy="1846659"/>
          </a:xfrm>
        </p:grpSpPr>
        <p:grpSp>
          <p:nvGrpSpPr>
            <p:cNvPr id="36" name="Google Shape;5134;p50"/>
            <p:cNvGrpSpPr/>
            <p:nvPr/>
          </p:nvGrpSpPr>
          <p:grpSpPr>
            <a:xfrm>
              <a:off x="228601" y="414606"/>
              <a:ext cx="829008" cy="893404"/>
              <a:chOff x="6565437" y="1588001"/>
              <a:chExt cx="744272" cy="756249"/>
            </a:xfrm>
          </p:grpSpPr>
          <p:sp>
            <p:nvSpPr>
              <p:cNvPr id="37" name="Google Shape;513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13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13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13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13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14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14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14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14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00530" y="115491"/>
              <a:ext cx="789582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</a:rPr>
                <a:t>Tại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sao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loại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vật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liệu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đất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sét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lá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tre</a:t>
              </a:r>
              <a:r>
                <a:rPr lang="en-US" sz="2400" dirty="0">
                  <a:solidFill>
                    <a:srgbClr val="002060"/>
                  </a:solidFill>
                </a:rPr>
                <a:t>,... </a:t>
              </a:r>
              <a:r>
                <a:rPr lang="en-US" sz="2400" dirty="0" err="1">
                  <a:solidFill>
                    <a:srgbClr val="002060"/>
                  </a:solidFill>
                </a:rPr>
                <a:t>chỉ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thể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để</a:t>
              </a:r>
              <a:endParaRPr lang="en-US" sz="2400" dirty="0">
                <a:solidFill>
                  <a:srgbClr val="002060"/>
                </a:solidFill>
              </a:endParaRPr>
            </a:p>
            <a:p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xây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dựng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ngôi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nhà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nhỏ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ít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phòng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cấu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trúc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đơn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giản</a:t>
              </a:r>
              <a:endParaRPr lang="en-US" sz="2400" dirty="0">
                <a:solidFill>
                  <a:srgbClr val="002060"/>
                </a:solidFill>
              </a:endParaRPr>
            </a:p>
            <a:p>
              <a:r>
                <a:rPr lang="en-US" sz="2400" dirty="0">
                  <a:solidFill>
                    <a:srgbClr val="002060"/>
                  </a:solidFill>
                </a:rPr>
                <a:t> (1 </a:t>
              </a:r>
              <a:r>
                <a:rPr lang="en-US" sz="2400" dirty="0" err="1">
                  <a:solidFill>
                    <a:srgbClr val="002060"/>
                  </a:solidFill>
                </a:rPr>
                <a:t>tầng</a:t>
              </a:r>
              <a:r>
                <a:rPr lang="en-US" sz="2400" dirty="0">
                  <a:solidFill>
                    <a:srgbClr val="002060"/>
                  </a:solidFill>
                </a:rPr>
                <a:t>); </a:t>
              </a:r>
              <a:r>
                <a:rPr lang="en-US" sz="2400" dirty="0" err="1">
                  <a:solidFill>
                    <a:srgbClr val="002060"/>
                  </a:solidFill>
                </a:rPr>
                <a:t>tại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sao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xây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ngôi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nhà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lớn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nhiều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tầng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phải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en-US" sz="2400" dirty="0" err="1">
                  <a:solidFill>
                    <a:srgbClr val="002060"/>
                  </a:solidFill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vật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liệu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</a:rPr>
                <a:t>: xi </a:t>
              </a:r>
              <a:r>
                <a:rPr lang="en-US" sz="2400" dirty="0" err="1">
                  <a:solidFill>
                    <a:srgbClr val="002060"/>
                  </a:solidFill>
                </a:rPr>
                <a:t>măng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thép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đá</a:t>
              </a:r>
              <a:r>
                <a:rPr lang="en-US" sz="2400" dirty="0">
                  <a:solidFill>
                    <a:srgbClr val="002060"/>
                  </a:solidFill>
                </a:rPr>
                <a:t>,...?</a:t>
              </a:r>
            </a:p>
            <a:p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" y="1733550"/>
            <a:ext cx="4457724" cy="33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733550"/>
            <a:ext cx="4610126" cy="3371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9AEC-45B6-412D-AFAE-627F51BA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43B00-AC7F-4645-8828-EBCC273C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8135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sz="2400"/>
          </a:p>
        </p:txBody>
      </p:sp>
      <p:sp>
        <p:nvSpPr>
          <p:cNvPr id="8" name="TextBox 7"/>
          <p:cNvSpPr txBox="1"/>
          <p:nvPr/>
        </p:nvSpPr>
        <p:spPr>
          <a:xfrm>
            <a:off x="228601" y="843498"/>
            <a:ext cx="8839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+ Vật liệu có sẵn trong tự nhiên như: cát, đá, sỏi, gỗ, tre, đất sét, lá... </a:t>
            </a:r>
          </a:p>
          <a:p>
            <a:r>
              <a:rPr lang="nl-NL" sz="2800" dirty="0"/>
              <a:t>+ Vật liệu nhân tạo như: gạch, ngói, vôi, xi măng, thép, nhôm, nhựa, </a:t>
            </a:r>
            <a:r>
              <a:rPr lang="nl-NL" sz="2800"/>
              <a:t>kính,...</a:t>
            </a:r>
            <a:endParaRPr lang="en-US" sz="2800" dirty="0"/>
          </a:p>
        </p:txBody>
      </p:sp>
      <p:sp>
        <p:nvSpPr>
          <p:cNvPr id="7" name="Google Shape;1160;p26">
            <a:extLst>
              <a:ext uri="{FF2B5EF4-FFF2-40B4-BE49-F238E27FC236}">
                <a16:creationId xmlns:a16="http://schemas.microsoft.com/office/drawing/2014/main" id="{FDE8646B-CA1A-414E-A4C2-F6B63B31551F}"/>
              </a:ext>
            </a:extLst>
          </p:cNvPr>
          <p:cNvSpPr txBox="1">
            <a:spLocks/>
          </p:cNvSpPr>
          <p:nvPr/>
        </p:nvSpPr>
        <p:spPr>
          <a:xfrm>
            <a:off x="404775" y="57150"/>
            <a:ext cx="7438800" cy="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Barlow SemiBold"/>
                <a:cs typeface="Barlow SemiBold"/>
                <a:sym typeface="Barlow SemiBold"/>
              </a:rPr>
              <a:t> :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nl-NL" sz="2400" dirty="0"/>
              <a:t>:</a:t>
            </a:r>
            <a:endParaRPr lang="en-US" sz="2400" b="1" dirty="0">
              <a:solidFill>
                <a:srgbClr val="FF0000"/>
              </a:solidFill>
              <a:latin typeface="+mj-lt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0;p26">
            <a:extLst>
              <a:ext uri="{FF2B5EF4-FFF2-40B4-BE49-F238E27FC236}">
                <a16:creationId xmlns:a16="http://schemas.microsoft.com/office/drawing/2014/main" id="{FDE8646B-CA1A-414E-A4C2-F6B63B31551F}"/>
              </a:ext>
            </a:extLst>
          </p:cNvPr>
          <p:cNvSpPr txBox="1">
            <a:spLocks/>
          </p:cNvSpPr>
          <p:nvPr/>
        </p:nvSpPr>
        <p:spPr>
          <a:xfrm>
            <a:off x="404775" y="438150"/>
            <a:ext cx="7438800" cy="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 : </a:t>
            </a:r>
            <a:r>
              <a:rPr lang="nl-NL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cát, đá, sỏi, gỗ, tre, gạch, ngói, vôi, xi măng, thép, nhôm, nhựa, kính...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Barlow SemiBold"/>
              <a:cs typeface="Times New Roman" panose="02020603050405020304" pitchFamily="18" charset="0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35355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20BFBC-1284-48DC-BCCD-F90BEF5F5F85}"/>
              </a:ext>
            </a:extLst>
          </p:cNvPr>
          <p:cNvSpPr txBox="1"/>
          <p:nvPr/>
        </p:nvSpPr>
        <p:spPr>
          <a:xfrm>
            <a:off x="762000" y="438150"/>
            <a:ext cx="708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Để liên kết các viên gạch với nhau thành một khối tường, người ta dùng vật liệu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06E61-0B48-4E3D-8FA1-4975F1EA980A}"/>
              </a:ext>
            </a:extLst>
          </p:cNvPr>
          <p:cNvSpPr txBox="1"/>
          <p:nvPr/>
        </p:nvSpPr>
        <p:spPr>
          <a:xfrm>
            <a:off x="838200" y="1752421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    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Để liên kết các viên gạch với nhau thành một khối tường, người ta dùng vật liệu như: xi măng, nước, cát trộn với nhau.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94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0" y="1298575"/>
            <a:ext cx="6400800" cy="831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1: NHÀ Ở ĐỐI VỚI CON NGƯỜI</a:t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83" name="Google Shape;383;p14"/>
          <p:cNvGrpSpPr/>
          <p:nvPr/>
        </p:nvGrpSpPr>
        <p:grpSpPr>
          <a:xfrm>
            <a:off x="7323042" y="1451323"/>
            <a:ext cx="885996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2324" y="546114"/>
            <a:ext cx="1295401" cy="1600198"/>
            <a:chOff x="6476999" y="2571751"/>
            <a:chExt cx="1295401" cy="1600198"/>
          </a:xfrm>
        </p:grpSpPr>
        <p:sp>
          <p:nvSpPr>
            <p:cNvPr id="25" name="Google Shape;639;p45"/>
            <p:cNvSpPr/>
            <p:nvPr/>
          </p:nvSpPr>
          <p:spPr>
            <a:xfrm>
              <a:off x="7072662" y="2571751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8" name="Google Shape;633;p45"/>
          <p:cNvCxnSpPr/>
          <p:nvPr/>
        </p:nvCxnSpPr>
        <p:spPr>
          <a:xfrm>
            <a:off x="1667725" y="1914029"/>
            <a:ext cx="5257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40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246" y="1148775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>
                <a:solidFill>
                  <a:schemeClr val="bg1"/>
                </a:solidFill>
              </a:rPr>
              <a:t>Hỗn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hợp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vữa</a:t>
            </a:r>
            <a:r>
              <a:rPr lang="en-US" sz="1800" b="1" i="1" dirty="0">
                <a:solidFill>
                  <a:schemeClr val="bg1"/>
                </a:solidFill>
              </a:rPr>
              <a:t> xi </a:t>
            </a:r>
            <a:r>
              <a:rPr lang="en-US" sz="1800" b="1" i="1" dirty="0" err="1">
                <a:solidFill>
                  <a:schemeClr val="bg1"/>
                </a:solidFill>
              </a:rPr>
              <a:t>măng</a:t>
            </a:r>
            <a:r>
              <a:rPr lang="en-US" sz="1800" b="1" i="1" dirty="0">
                <a:solidFill>
                  <a:schemeClr val="bg1"/>
                </a:solidFill>
              </a:rPr>
              <a:t> – </a:t>
            </a:r>
            <a:r>
              <a:rPr lang="en-US" sz="1800" b="1" i="1" dirty="0" err="1">
                <a:solidFill>
                  <a:schemeClr val="bg1"/>
                </a:solidFill>
              </a:rPr>
              <a:t>cát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được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tạo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thành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bằng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cách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nào</a:t>
            </a:r>
            <a:r>
              <a:rPr lang="en-US" sz="1800" b="1" i="1" dirty="0">
                <a:solidFill>
                  <a:schemeClr val="bg1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7350"/>
            <a:ext cx="8305800" cy="310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41</a:t>
            </a:fld>
            <a:endParaRPr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95350"/>
            <a:ext cx="79248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8575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Bê tông được tạo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4380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5640900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en-US" sz="2800" b="1" dirty="0" err="1">
                <a:solidFill>
                  <a:srgbClr val="FF0000"/>
                </a:solidFill>
              </a:rPr>
              <a:t>Quy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ở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04" y="651700"/>
            <a:ext cx="810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hãy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sắp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dưới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đây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theo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trình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tự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trình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xây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dựng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nhà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91000" y="2343150"/>
            <a:ext cx="838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1603236"/>
            <a:ext cx="8003352" cy="739914"/>
            <a:chOff x="152400" y="1603236"/>
            <a:chExt cx="8003352" cy="739914"/>
          </a:xfrm>
        </p:grpSpPr>
        <p:sp>
          <p:nvSpPr>
            <p:cNvPr id="8" name="Rectangle 7"/>
            <p:cNvSpPr/>
            <p:nvPr/>
          </p:nvSpPr>
          <p:spPr>
            <a:xfrm>
              <a:off x="3050353" y="1603236"/>
              <a:ext cx="2586494" cy="587514"/>
            </a:xfrm>
            <a:prstGeom prst="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2060"/>
                  </a:solidFill>
                </a:rPr>
                <a:t>Hoàn thiện ngôi nhà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1613733"/>
              <a:ext cx="2440752" cy="587514"/>
            </a:xfrm>
            <a:prstGeom prst="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</a:rPr>
                <a:t>Chuẩn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bị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xây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dựng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nhà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" y="1613733"/>
              <a:ext cx="2819400" cy="729417"/>
            </a:xfrm>
            <a:prstGeom prst="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</a:rPr>
                <a:t>Thi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công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xây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dựng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ngôi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nhà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" y="2974836"/>
            <a:ext cx="8037564" cy="1173327"/>
            <a:chOff x="152400" y="2974836"/>
            <a:chExt cx="8037564" cy="1173327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2974836"/>
              <a:ext cx="2897952" cy="1161471"/>
              <a:chOff x="152400" y="2974836"/>
              <a:chExt cx="2897952" cy="116147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00" y="2974836"/>
                <a:ext cx="2897952" cy="587514"/>
              </a:xfrm>
              <a:prstGeom prst="rect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rgbClr val="002060"/>
                    </a:solidFill>
                  </a:rPr>
                  <a:t>Chuẩn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bị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xây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dựng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nhà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9069" y="3736197"/>
                <a:ext cx="474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(1)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8122" y="3028950"/>
              <a:ext cx="2819400" cy="1114419"/>
              <a:chOff x="3168122" y="3028950"/>
              <a:chExt cx="2819400" cy="11144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168122" y="3028950"/>
                <a:ext cx="2819400" cy="533400"/>
              </a:xfrm>
              <a:prstGeom prst="rect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rgbClr val="002060"/>
                    </a:solidFill>
                  </a:rPr>
                  <a:t>Thi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công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xây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dựng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ngôi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nhà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8603" y="3743259"/>
                <a:ext cx="474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(2)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71915" y="3028950"/>
              <a:ext cx="2118049" cy="1119213"/>
              <a:chOff x="6071915" y="3028950"/>
              <a:chExt cx="2118049" cy="111921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071915" y="3028950"/>
                <a:ext cx="2118049" cy="533400"/>
              </a:xfrm>
              <a:prstGeom prst="rect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rgbClr val="002060"/>
                    </a:solidFill>
                  </a:rPr>
                  <a:t>Hoàn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thiện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ngôi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nhà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10400" y="3748053"/>
                <a:ext cx="474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(3)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36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9248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Theo em, các công việc hình 1.9 thuộc bước nào trong quy trình xây dựng nhà?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9" name="Google Shape;2239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1572"/>
            <a:ext cx="6934200" cy="402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56356" y="1885950"/>
            <a:ext cx="1759044" cy="1200329"/>
            <a:chOff x="7086600" y="1885950"/>
            <a:chExt cx="1759044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7391400" y="1885950"/>
              <a:ext cx="14542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QUY TRÌNH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THI CÔNG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XÂY DỰNG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NGÔI NHÀ </a:t>
              </a:r>
            </a:p>
          </p:txBody>
        </p:sp>
        <p:sp>
          <p:nvSpPr>
            <p:cNvPr id="5" name="Curved Right Arrow 4"/>
            <p:cNvSpPr/>
            <p:nvPr/>
          </p:nvSpPr>
          <p:spPr>
            <a:xfrm>
              <a:off x="7086600" y="2190750"/>
              <a:ext cx="304800" cy="533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2229;p35">
            <a:extLst>
              <a:ext uri="{FF2B5EF4-FFF2-40B4-BE49-F238E27FC236}">
                <a16:creationId xmlns:a16="http://schemas.microsoft.com/office/drawing/2014/main" id="{F95AB0E9-5CE8-43A0-9474-902C4EA35250}"/>
              </a:ext>
            </a:extLst>
          </p:cNvPr>
          <p:cNvSpPr txBox="1">
            <a:spLocks/>
          </p:cNvSpPr>
          <p:nvPr/>
        </p:nvSpPr>
        <p:spPr>
          <a:xfrm>
            <a:off x="762000" y="453200"/>
            <a:ext cx="7086600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Quy</a:t>
            </a:r>
            <a:r>
              <a:rPr lang="en-US" sz="2800" b="1" dirty="0"/>
              <a:t> </a:t>
            </a:r>
            <a:r>
              <a:rPr lang="en-US" sz="2800" b="1" dirty="0" err="1"/>
              <a:t>trình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dựng</a:t>
            </a:r>
            <a:r>
              <a:rPr lang="en-US" sz="2800" b="1" dirty="0"/>
              <a:t> </a:t>
            </a:r>
            <a:r>
              <a:rPr lang="en-US" sz="2800" b="1" dirty="0" err="1"/>
              <a:t>ngôi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gồm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bước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?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từng</a:t>
            </a:r>
            <a:r>
              <a:rPr lang="en-US" sz="2800" b="1" dirty="0"/>
              <a:t> </a:t>
            </a:r>
            <a:r>
              <a:rPr lang="en-US" sz="2800" b="1" dirty="0" err="1"/>
              <a:t>bước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quy</a:t>
            </a:r>
            <a:r>
              <a:rPr lang="en-US" sz="2800" b="1" dirty="0"/>
              <a:t> </a:t>
            </a:r>
            <a:r>
              <a:rPr lang="en-US" sz="2800" b="1" dirty="0" err="1"/>
              <a:t>trình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dựng</a:t>
            </a:r>
            <a:r>
              <a:rPr lang="en-US" sz="2800" b="1" dirty="0"/>
              <a:t> </a:t>
            </a:r>
            <a:r>
              <a:rPr lang="en-US" sz="2800" b="1" dirty="0" err="1"/>
              <a:t>ngôi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2616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4453B2-0B3C-45ED-962D-BCFBD519340E}"/>
              </a:ext>
            </a:extLst>
          </p:cNvPr>
          <p:cNvSpPr txBox="1"/>
          <p:nvPr/>
        </p:nvSpPr>
        <p:spPr>
          <a:xfrm>
            <a:off x="228600" y="1047750"/>
            <a:ext cx="8610600" cy="212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B1.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B2.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móng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tường,lợp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B3. Hoàn thiện: Trát tường, quét vôi, trang trí nội thất…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2229;p35">
            <a:extLst>
              <a:ext uri="{FF2B5EF4-FFF2-40B4-BE49-F238E27FC236}">
                <a16:creationId xmlns:a16="http://schemas.microsoft.com/office/drawing/2014/main" id="{F95AB0E9-5CE8-43A0-9474-902C4EA35250}"/>
              </a:ext>
            </a:extLst>
          </p:cNvPr>
          <p:cNvSpPr txBox="1">
            <a:spLocks/>
          </p:cNvSpPr>
          <p:nvPr/>
        </p:nvSpPr>
        <p:spPr>
          <a:xfrm>
            <a:off x="304800" y="453200"/>
            <a:ext cx="7543800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06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99745" y="122289"/>
            <a:ext cx="5539055" cy="4682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0000"/>
                </a:solidFill>
              </a:rPr>
              <a:t>Luyện tập: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2343" name="Google Shape;2343;p41"/>
          <p:cNvSpPr/>
          <p:nvPr/>
        </p:nvSpPr>
        <p:spPr>
          <a:xfrm>
            <a:off x="3712255" y="1948838"/>
            <a:ext cx="356598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/>
            <a:r>
              <a:rPr sz="2400"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2344" name="Google Shape;2344;p41"/>
          <p:cNvSpPr/>
          <p:nvPr/>
        </p:nvSpPr>
        <p:spPr>
          <a:xfrm>
            <a:off x="4718983" y="1956558"/>
            <a:ext cx="669972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/>
            <a:endParaRPr sz="2400"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3675286" y="3055213"/>
            <a:ext cx="440503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/>
            <a:r>
              <a:rPr sz="2400"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2346" name="Google Shape;2346;p41"/>
          <p:cNvSpPr/>
          <p:nvPr/>
        </p:nvSpPr>
        <p:spPr>
          <a:xfrm>
            <a:off x="4841592" y="3062933"/>
            <a:ext cx="375667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/>
            <a:r>
              <a:rPr sz="2400"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2541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2060"/>
                </a:solidFill>
              </a:rPr>
              <a:t>BT1: </a:t>
            </a:r>
            <a:r>
              <a:rPr lang="nl-NL" sz="2400" i="1" dirty="0">
                <a:solidFill>
                  <a:srgbClr val="002060"/>
                </a:solidFill>
              </a:rPr>
              <a:t>Em hãy cho biết những ngôi nhà trong hình dưới đây đang thực hiện bước nào trong quy trình xây dựng: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-76200" y="1410948"/>
            <a:ext cx="9220200" cy="254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02" y="3959830"/>
            <a:ext cx="244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dirty="0">
                <a:solidFill>
                  <a:srgbClr val="0070C0"/>
                </a:solidFill>
              </a:rPr>
              <a:t>Bước hoàn thiện </a:t>
            </a:r>
          </a:p>
          <a:p>
            <a:pPr lvl="1"/>
            <a:r>
              <a:rPr lang="nl-NL" sz="2400" dirty="0">
                <a:solidFill>
                  <a:srgbClr val="0070C0"/>
                </a:solidFill>
              </a:rPr>
              <a:t>(tô tường)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3" y="3962221"/>
            <a:ext cx="243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dirty="0">
                <a:solidFill>
                  <a:srgbClr val="0070C0"/>
                </a:solidFill>
              </a:rPr>
              <a:t>Bước hoàn thiện </a:t>
            </a:r>
          </a:p>
          <a:p>
            <a:pPr lvl="1"/>
            <a:r>
              <a:rPr lang="nl-NL" sz="2400" dirty="0">
                <a:solidFill>
                  <a:srgbClr val="0070C0"/>
                </a:solidFill>
              </a:rPr>
              <a:t>(lát nền)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7640" y="3972623"/>
            <a:ext cx="244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dirty="0">
                <a:solidFill>
                  <a:srgbClr val="0070C0"/>
                </a:solidFill>
              </a:rPr>
              <a:t>Bước thi công</a:t>
            </a:r>
          </a:p>
          <a:p>
            <a:pPr lvl="1"/>
            <a:r>
              <a:rPr lang="nl-NL" sz="2400" dirty="0">
                <a:solidFill>
                  <a:srgbClr val="0070C0"/>
                </a:solidFill>
              </a:rPr>
              <a:t>(lợp mái)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/>
      <p:bldP spid="2" grpId="0"/>
      <p:bldP spid="3" grpId="0"/>
      <p:bldP spid="19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800"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2344" name="Google Shape;2344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800"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800"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2346" name="Google Shape;2346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800"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1" y="666750"/>
            <a:ext cx="821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rgbClr val="002060"/>
                </a:solidFill>
              </a:rPr>
              <a:t>BT2: </a:t>
            </a:r>
            <a:r>
              <a:rPr lang="nl-NL" sz="2800" i="1" dirty="0">
                <a:solidFill>
                  <a:srgbClr val="002060"/>
                </a:solidFill>
              </a:rPr>
              <a:t>Em hãy cho biết tên kiến trúc nhà ở mỗi hình dưới đây: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338299"/>
            <a:ext cx="1822935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2800" dirty="0">
                <a:solidFill>
                  <a:srgbClr val="FF0000"/>
                </a:solidFill>
              </a:rPr>
              <a:t>Nhà sàn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1453" y="4287003"/>
            <a:ext cx="2263440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2800">
                <a:solidFill>
                  <a:srgbClr val="FF0000"/>
                </a:solidFill>
              </a:rPr>
              <a:t>Nhà liền kề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0897" y="4312650"/>
            <a:ext cx="2659703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2800" dirty="0">
                <a:solidFill>
                  <a:srgbClr val="FF0000"/>
                </a:solidFill>
              </a:rPr>
              <a:t>Nhà chung cư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75945" y="1581150"/>
            <a:ext cx="8739455" cy="2895600"/>
          </a:xfrm>
          <a:prstGeom prst="rect">
            <a:avLst/>
          </a:prstGeom>
        </p:spPr>
      </p:pic>
      <p:sp>
        <p:nvSpPr>
          <p:cNvPr id="15" name="Google Shape;2333;p41">
            <a:extLst>
              <a:ext uri="{FF2B5EF4-FFF2-40B4-BE49-F238E27FC236}">
                <a16:creationId xmlns:a16="http://schemas.microsoft.com/office/drawing/2014/main" id="{5FEB565F-B294-4CAA-845E-92BA4D5C7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945" y="198489"/>
            <a:ext cx="5539055" cy="4682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00"/>
                </a:solidFill>
              </a:rPr>
              <a:t>Luyện tập:</a:t>
            </a:r>
            <a:endParaRPr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445EECB-E98B-4FC0-9B9F-1C20715AE3DA}"/>
              </a:ext>
            </a:extLst>
          </p:cNvPr>
          <p:cNvSpPr txBox="1"/>
          <p:nvPr/>
        </p:nvSpPr>
        <p:spPr>
          <a:xfrm>
            <a:off x="609600" y="120015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xét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kiểu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cấu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phổ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ở?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dirty="0" err="1">
                <a:solidFill>
                  <a:srgbClr val="002060"/>
                </a:solidFill>
              </a:rPr>
              <a:t>Liên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ngôi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vực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EDE15-CA58-4DA0-AC30-E089E8BE7FF8}"/>
              </a:ext>
            </a:extLst>
          </p:cNvPr>
          <p:cNvSpPr txBox="1"/>
          <p:nvPr/>
        </p:nvSpPr>
        <p:spPr>
          <a:xfrm>
            <a:off x="2286000" y="438150"/>
            <a:ext cx="177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722434" y="391247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sz="quarter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/>
              <a:t>49</a:t>
            </a:fld>
            <a:endParaRPr sz="2400"/>
          </a:p>
        </p:txBody>
      </p:sp>
      <p:grpSp>
        <p:nvGrpSpPr>
          <p:cNvPr id="3" name="Group 2"/>
          <p:cNvGrpSpPr/>
          <p:nvPr/>
        </p:nvGrpSpPr>
        <p:grpSpPr>
          <a:xfrm>
            <a:off x="1100629" y="1451074"/>
            <a:ext cx="1828800" cy="2248609"/>
            <a:chOff x="601552" y="2114550"/>
            <a:chExt cx="1828800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866191" y="2114550"/>
              <a:ext cx="1299522" cy="745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 DẶN DÒ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VỀ NHÀ</a:t>
              </a: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09902" y="1191304"/>
            <a:ext cx="4953000" cy="3339376"/>
            <a:chOff x="3046064" y="1464545"/>
            <a:chExt cx="4726336" cy="3339376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333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GB" sz="2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khoa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Chuẩn</a:t>
              </a:r>
              <a:r>
                <a:rPr lang="en-US" sz="24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</a:t>
              </a:r>
              <a:r>
                <a:rPr lang="en-US" sz="24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bài</a:t>
              </a:r>
              <a:r>
                <a:rPr lang="en-US" sz="24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mới</a:t>
              </a:r>
              <a:r>
                <a:rPr lang="en-US" sz="24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: </a:t>
              </a:r>
              <a:r>
                <a:rPr lang="en-US" sz="24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Bài</a:t>
              </a:r>
              <a:r>
                <a:rPr lang="en-US" sz="24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2</a:t>
              </a:r>
              <a:endPara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8" y="2129352"/>
              <a:ext cx="307248" cy="371871"/>
              <a:chOff x="584925" y="922573"/>
              <a:chExt cx="415201" cy="50252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3"/>
                <a:ext cx="378576" cy="464049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484002"/>
              <a:ext cx="415142" cy="57976"/>
              <a:chOff x="1926350" y="1298075"/>
              <a:chExt cx="428650" cy="5375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" name="Google Shape;1341;p48"/>
          <p:cNvGrpSpPr/>
          <p:nvPr/>
        </p:nvGrpSpPr>
        <p:grpSpPr>
          <a:xfrm>
            <a:off x="3962400" y="4183023"/>
            <a:ext cx="914400" cy="445734"/>
            <a:chOff x="4607809" y="5664627"/>
            <a:chExt cx="742883" cy="594312"/>
          </a:xfrm>
        </p:grpSpPr>
        <p:sp>
          <p:nvSpPr>
            <p:cNvPr id="31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1341;p48"/>
          <p:cNvGrpSpPr/>
          <p:nvPr/>
        </p:nvGrpSpPr>
        <p:grpSpPr>
          <a:xfrm>
            <a:off x="2870824" y="4378486"/>
            <a:ext cx="786775" cy="445734"/>
            <a:chOff x="4607809" y="5664627"/>
            <a:chExt cx="742883" cy="594312"/>
          </a:xfrm>
        </p:grpSpPr>
        <p:sp>
          <p:nvSpPr>
            <p:cNvPr id="40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341;p48"/>
          <p:cNvGrpSpPr/>
          <p:nvPr/>
        </p:nvGrpSpPr>
        <p:grpSpPr>
          <a:xfrm>
            <a:off x="5292034" y="4242251"/>
            <a:ext cx="880165" cy="445734"/>
            <a:chOff x="4607809" y="5664627"/>
            <a:chExt cx="742883" cy="594312"/>
          </a:xfrm>
        </p:grpSpPr>
        <p:sp>
          <p:nvSpPr>
            <p:cNvPr id="49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1341;p48"/>
          <p:cNvGrpSpPr/>
          <p:nvPr/>
        </p:nvGrpSpPr>
        <p:grpSpPr>
          <a:xfrm>
            <a:off x="6705600" y="4099358"/>
            <a:ext cx="998971" cy="445734"/>
            <a:chOff x="4607809" y="5664627"/>
            <a:chExt cx="742883" cy="594312"/>
          </a:xfrm>
        </p:grpSpPr>
        <p:sp>
          <p:nvSpPr>
            <p:cNvPr id="58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5;p15">
            <a:extLst>
              <a:ext uri="{FF2B5EF4-FFF2-40B4-BE49-F238E27FC236}">
                <a16:creationId xmlns:a16="http://schemas.microsoft.com/office/drawing/2014/main" id="{69D34020-3824-45F1-9600-DC49DFF88B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6300" y="133350"/>
            <a:ext cx="4676700" cy="64561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ai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ở</a:t>
            </a:r>
            <a:endParaRPr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5398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50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2038" name="Google Shape;2038;p33"/>
          <p:cNvGrpSpPr/>
          <p:nvPr/>
        </p:nvGrpSpPr>
        <p:grpSpPr>
          <a:xfrm>
            <a:off x="1414314" y="514350"/>
            <a:ext cx="6385904" cy="3387991"/>
            <a:chOff x="1177450" y="241631"/>
            <a:chExt cx="6173152" cy="3616776"/>
          </a:xfrm>
        </p:grpSpPr>
        <p:sp>
          <p:nvSpPr>
            <p:cNvPr id="2039" name="Google Shape;2039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dist="28575" dir="5400000" algn="bl" rotWithShape="0">
                <a:srgbClr val="38226D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>
            <a:off x="7531342" y="2825005"/>
            <a:ext cx="1214233" cy="1885000"/>
            <a:chOff x="6492887" y="4126007"/>
            <a:chExt cx="271993" cy="422295"/>
          </a:xfrm>
        </p:grpSpPr>
        <p:sp>
          <p:nvSpPr>
            <p:cNvPr id="2045" name="Google Shape;2045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3"/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3"/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6" name="Google Shape;2066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67" name="Google Shape;2067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19400" y="1240009"/>
            <a:ext cx="371928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 ƠN CÁC EM </a:t>
            </a:r>
          </a:p>
          <a:p>
            <a:pPr algn="ctr"/>
            <a:r>
              <a:rPr lang="en" sz="3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 LẮNG NGHE </a:t>
            </a:r>
          </a:p>
          <a:p>
            <a:pPr algn="ctr"/>
            <a:r>
              <a:rPr lang="en" sz="3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GIẢNG!</a:t>
            </a:r>
            <a:endParaRPr lang="en-US" sz="3200" b="1">
              <a:solidFill>
                <a:schemeClr val="bg1"/>
              </a:solidFill>
            </a:endParaRPr>
          </a:p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52346" y="514350"/>
            <a:ext cx="1239803" cy="1599563"/>
            <a:chOff x="6476999" y="2572386"/>
            <a:chExt cx="1239803" cy="1599563"/>
          </a:xfrm>
        </p:grpSpPr>
        <p:sp>
          <p:nvSpPr>
            <p:cNvPr id="40" name="Google Shape;639;p45"/>
            <p:cNvSpPr/>
            <p:nvPr/>
          </p:nvSpPr>
          <p:spPr>
            <a:xfrm>
              <a:off x="7017064" y="2572386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32972" y="1025545"/>
            <a:ext cx="1239803" cy="1599563"/>
            <a:chOff x="6476999" y="2572386"/>
            <a:chExt cx="1239803" cy="1599563"/>
          </a:xfrm>
        </p:grpSpPr>
        <p:sp>
          <p:nvSpPr>
            <p:cNvPr id="44" name="Google Shape;639;p45"/>
            <p:cNvSpPr/>
            <p:nvPr/>
          </p:nvSpPr>
          <p:spPr>
            <a:xfrm>
              <a:off x="7017064" y="2572386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6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152400" y="285750"/>
            <a:ext cx="3199941" cy="419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09551"/>
            <a:ext cx="5562600" cy="3694382"/>
            <a:chOff x="4067190" y="636355"/>
            <a:chExt cx="4619611" cy="3244329"/>
          </a:xfrm>
        </p:grpSpPr>
        <p:grpSp>
          <p:nvGrpSpPr>
            <p:cNvPr id="10" name="Group 9"/>
            <p:cNvGrpSpPr/>
            <p:nvPr/>
          </p:nvGrpSpPr>
          <p:grpSpPr>
            <a:xfrm>
              <a:off x="4067190" y="636355"/>
              <a:ext cx="4619611" cy="3244329"/>
              <a:chOff x="4067190" y="636355"/>
              <a:chExt cx="4619611" cy="32443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90" y="636355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3201" y="636355"/>
                <a:ext cx="2133600" cy="140199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1886" y="2356684"/>
                <a:ext cx="2162190" cy="1524000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333290"/>
              <a:ext cx="2057401" cy="13716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724400" y="174528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Nắng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00619" y="17335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Mưa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59805" y="37909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Sấm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sét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543799" y="370489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Tuyết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1" y="401955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Nhà</a:t>
            </a:r>
            <a:r>
              <a:rPr lang="en-US" sz="2400" dirty="0">
                <a:solidFill>
                  <a:schemeClr val="accent1"/>
                </a:solidFill>
              </a:rPr>
              <a:t> ở </a:t>
            </a:r>
            <a:r>
              <a:rPr lang="en-US" sz="2400" dirty="0" err="1">
                <a:solidFill>
                  <a:schemeClr val="accent1"/>
                </a:solidFill>
              </a:rPr>
              <a:t>là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nơi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trú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ngụ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của</a:t>
            </a:r>
            <a:r>
              <a:rPr lang="en-US" sz="2400" dirty="0">
                <a:solidFill>
                  <a:schemeClr val="accent1"/>
                </a:solidFill>
              </a:rPr>
              <a:t> con </a:t>
            </a:r>
            <a:r>
              <a:rPr lang="en-US" sz="2400" dirty="0" err="1">
                <a:solidFill>
                  <a:schemeClr val="accent1"/>
                </a:solidFill>
              </a:rPr>
              <a:t>người</a:t>
            </a:r>
            <a:r>
              <a:rPr lang="en-US" sz="2400" dirty="0">
                <a:solidFill>
                  <a:schemeClr val="accent1"/>
                </a:solidFill>
              </a:rPr>
              <a:t> , </a:t>
            </a:r>
            <a:r>
              <a:rPr lang="en-US" sz="2400" dirty="0" err="1">
                <a:solidFill>
                  <a:schemeClr val="accent1"/>
                </a:solidFill>
              </a:rPr>
              <a:t>giúp</a:t>
            </a:r>
            <a:r>
              <a:rPr lang="en-US" sz="2400" dirty="0">
                <a:solidFill>
                  <a:schemeClr val="accent1"/>
                </a:solidFill>
              </a:rPr>
              <a:t> con </a:t>
            </a:r>
            <a:r>
              <a:rPr lang="en-US" sz="2400" dirty="0" err="1">
                <a:solidFill>
                  <a:schemeClr val="accent1"/>
                </a:solidFill>
              </a:rPr>
              <a:t>người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tránh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khỏi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những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ảnh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hưởng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xấu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từ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các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hiện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tượng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thiên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nhiên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 build="p"/>
      <p:bldP spid="6" grpId="0"/>
      <p:bldP spid="116" grpId="0"/>
      <p:bldP spid="117" grpId="0"/>
      <p:bldP spid="11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/>
          <p:nvPr/>
        </p:nvSpPr>
        <p:spPr>
          <a:xfrm>
            <a:off x="3761627" y="1533267"/>
            <a:ext cx="275755" cy="251913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6370548" y="1529603"/>
            <a:ext cx="294182" cy="286367"/>
            <a:chOff x="5970800" y="1619250"/>
            <a:chExt cx="428650" cy="456725"/>
          </a:xfrm>
        </p:grpSpPr>
        <p:sp>
          <p:nvSpPr>
            <p:cNvPr id="272" name="Google Shape;272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9"/>
          <p:cNvGrpSpPr/>
          <p:nvPr/>
        </p:nvGrpSpPr>
        <p:grpSpPr>
          <a:xfrm>
            <a:off x="1117882" y="3302526"/>
            <a:ext cx="288315" cy="243495"/>
            <a:chOff x="5975075" y="2327500"/>
            <a:chExt cx="420100" cy="388350"/>
          </a:xfrm>
        </p:grpSpPr>
        <p:sp>
          <p:nvSpPr>
            <p:cNvPr id="278" name="Google Shape;278;p2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9"/>
          <p:cNvGrpSpPr/>
          <p:nvPr/>
        </p:nvGrpSpPr>
        <p:grpSpPr>
          <a:xfrm>
            <a:off x="3724087" y="3305590"/>
            <a:ext cx="351180" cy="237367"/>
            <a:chOff x="5255200" y="3006475"/>
            <a:chExt cx="511700" cy="378575"/>
          </a:xfrm>
        </p:grpSpPr>
        <p:sp>
          <p:nvSpPr>
            <p:cNvPr id="281" name="Google Shape;281;p2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1109724" y="1533800"/>
            <a:ext cx="304237" cy="277965"/>
            <a:chOff x="570875" y="4322250"/>
            <a:chExt cx="443300" cy="443325"/>
          </a:xfrm>
        </p:grpSpPr>
        <p:sp>
          <p:nvSpPr>
            <p:cNvPr id="284" name="Google Shape;284;p2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2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Cloud Callout 7"/>
          <p:cNvSpPr/>
          <p:nvPr/>
        </p:nvSpPr>
        <p:spPr>
          <a:xfrm>
            <a:off x="-341467" y="47189"/>
            <a:ext cx="4456267" cy="343896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Quan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sát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1.2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yếu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ngôi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67" y="361950"/>
            <a:ext cx="4849631" cy="1914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64" y="2190750"/>
            <a:ext cx="4811316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4095750"/>
            <a:ext cx="70261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Nhà</a:t>
            </a:r>
            <a:r>
              <a:rPr lang="en-US" sz="2400" dirty="0">
                <a:solidFill>
                  <a:srgbClr val="00B0F0"/>
                </a:solidFill>
              </a:rPr>
              <a:t> ở </a:t>
            </a:r>
            <a:r>
              <a:rPr lang="en-US" sz="2400" dirty="0" err="1">
                <a:solidFill>
                  <a:srgbClr val="00B0F0"/>
                </a:solidFill>
              </a:rPr>
              <a:t>là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nơi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diễn</a:t>
            </a:r>
            <a:r>
              <a:rPr lang="en-US" sz="2400" dirty="0">
                <a:solidFill>
                  <a:srgbClr val="00B0F0"/>
                </a:solidFill>
              </a:rPr>
              <a:t> ra </a:t>
            </a:r>
            <a:r>
              <a:rPr lang="en-US" sz="2400" dirty="0" err="1">
                <a:solidFill>
                  <a:srgbClr val="00B0F0"/>
                </a:solidFill>
              </a:rPr>
              <a:t>các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hoạt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động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thiết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yếu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như</a:t>
            </a:r>
            <a:r>
              <a:rPr lang="en-US" sz="2400" dirty="0">
                <a:solidFill>
                  <a:srgbClr val="00B0F0"/>
                </a:solidFill>
              </a:rPr>
              <a:t>: </a:t>
            </a:r>
          </a:p>
          <a:p>
            <a:r>
              <a:rPr lang="en-US" sz="2400" dirty="0" err="1">
                <a:solidFill>
                  <a:srgbClr val="00B0F0"/>
                </a:solidFill>
              </a:rPr>
              <a:t>ăn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uống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ngủ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nghỉ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vui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chơi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học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tập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làm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việc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vệ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sinh</a:t>
            </a:r>
            <a:r>
              <a:rPr lang="en-US" sz="2400" dirty="0">
                <a:solidFill>
                  <a:srgbClr val="00B0F0"/>
                </a:solidFill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EACB80-77BD-4E67-A712-B88F377577CF}"/>
              </a:ext>
            </a:extLst>
          </p:cNvPr>
          <p:cNvSpPr txBox="1"/>
          <p:nvPr/>
        </p:nvSpPr>
        <p:spPr>
          <a:xfrm>
            <a:off x="914400" y="832068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-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ở </a:t>
            </a:r>
            <a:r>
              <a:rPr lang="en-US" sz="2800" dirty="0" err="1">
                <a:solidFill>
                  <a:srgbClr val="7030A0"/>
                </a:solidFill>
              </a:rPr>
              <a:t>là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trú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ngụ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của</a:t>
            </a:r>
            <a:r>
              <a:rPr lang="en-US" sz="2800" dirty="0">
                <a:solidFill>
                  <a:srgbClr val="7030A0"/>
                </a:solidFill>
              </a:rPr>
              <a:t> con </a:t>
            </a:r>
            <a:r>
              <a:rPr lang="en-US" sz="2800" dirty="0" err="1">
                <a:solidFill>
                  <a:srgbClr val="7030A0"/>
                </a:solidFill>
              </a:rPr>
              <a:t>người</a:t>
            </a:r>
            <a:r>
              <a:rPr lang="en-US" sz="2800" dirty="0">
                <a:solidFill>
                  <a:srgbClr val="7030A0"/>
                </a:solidFill>
              </a:rPr>
              <a:t> , </a:t>
            </a:r>
            <a:r>
              <a:rPr lang="en-US" sz="2800" dirty="0" err="1">
                <a:solidFill>
                  <a:srgbClr val="7030A0"/>
                </a:solidFill>
              </a:rPr>
              <a:t>bảo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vệ</a:t>
            </a:r>
            <a:r>
              <a:rPr lang="en-US" sz="2800" dirty="0">
                <a:solidFill>
                  <a:srgbClr val="7030A0"/>
                </a:solidFill>
              </a:rPr>
              <a:t>  con </a:t>
            </a:r>
            <a:r>
              <a:rPr lang="en-US" sz="2800" dirty="0" err="1">
                <a:solidFill>
                  <a:srgbClr val="7030A0"/>
                </a:solidFill>
              </a:rPr>
              <a:t>người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tránh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khỏi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những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ảnh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hưởng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xấu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của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thiên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nhiên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môi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trường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ở </a:t>
            </a:r>
            <a:r>
              <a:rPr lang="en-US" sz="2800" dirty="0" err="1">
                <a:solidFill>
                  <a:srgbClr val="7030A0"/>
                </a:solidFill>
              </a:rPr>
              <a:t>là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đáp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ứng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các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cầu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sinh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hoạt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hằng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ngày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của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các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thành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viên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trong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gia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đình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Google Shape;405;p15">
            <a:extLst>
              <a:ext uri="{FF2B5EF4-FFF2-40B4-BE49-F238E27FC236}">
                <a16:creationId xmlns:a16="http://schemas.microsoft.com/office/drawing/2014/main" id="{F9AA4E7D-A734-445E-B96B-7133CF6BF7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38300" y="209550"/>
            <a:ext cx="4676700" cy="64561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ở</a:t>
            </a:r>
            <a:endParaRPr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86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6324600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ở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50"/>
            <a:ext cx="36576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669" y="372130"/>
            <a:ext cx="4494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2.1. </a:t>
            </a:r>
            <a:r>
              <a:rPr lang="en-US" sz="2800" b="1" dirty="0" err="1">
                <a:solidFill>
                  <a:srgbClr val="FF0000"/>
                </a:solidFill>
              </a:rPr>
              <a:t>Cấu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801291"/>
            <a:ext cx="5753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Quan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1.3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lời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hỏi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+ </a:t>
            </a:r>
            <a:r>
              <a:rPr lang="en-US" sz="2400" i="1" dirty="0" err="1">
                <a:solidFill>
                  <a:srgbClr val="0070C0"/>
                </a:solidFill>
              </a:rPr>
              <a:t>Phần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nào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của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ngôi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nhà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nằm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dưới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đất</a:t>
            </a:r>
            <a:r>
              <a:rPr lang="en-US" sz="2400" i="1" dirty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+ </a:t>
            </a:r>
            <a:r>
              <a:rPr lang="en-US" sz="2400" i="1" dirty="0" err="1">
                <a:solidFill>
                  <a:srgbClr val="0070C0"/>
                </a:solidFill>
              </a:rPr>
              <a:t>Phần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nào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che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chắn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cho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ngôi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nhà</a:t>
            </a:r>
            <a:r>
              <a:rPr lang="en-US" sz="2400" i="1" dirty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+ </a:t>
            </a:r>
            <a:r>
              <a:rPr lang="en-US" sz="2400" i="1" dirty="0" err="1">
                <a:solidFill>
                  <a:srgbClr val="0070C0"/>
                </a:solidFill>
              </a:rPr>
              <a:t>Thân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nhà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có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những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bộ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phận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chính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nào</a:t>
            </a:r>
            <a:r>
              <a:rPr lang="en-US" sz="2400" i="1" dirty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62200" y="3434775"/>
            <a:ext cx="1600200" cy="813375"/>
            <a:chOff x="2362200" y="3434775"/>
            <a:chExt cx="1600200" cy="81337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362200" y="3943350"/>
              <a:ext cx="6096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46628" y="343477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FF0000"/>
                  </a:solidFill>
                </a:rPr>
                <a:t>Móng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nhà</a:t>
              </a:r>
              <a:endParaRPr lang="en-US" sz="1600" dirty="0">
                <a:solidFill>
                  <a:srgbClr val="FF0000"/>
                </a:solidFill>
              </a:endParaRPr>
            </a:p>
            <a:p>
              <a:r>
                <a:rPr lang="en-US" sz="1600" dirty="0" err="1">
                  <a:solidFill>
                    <a:srgbClr val="FF0000"/>
                  </a:solidFill>
                </a:rPr>
                <a:t>nằm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dưới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đất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5658" y="1123950"/>
            <a:ext cx="1449436" cy="1295400"/>
            <a:chOff x="895658" y="1123950"/>
            <a:chExt cx="1449436" cy="1295400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1409700" y="1619250"/>
              <a:ext cx="38100" cy="495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447800" y="1619250"/>
              <a:ext cx="190500" cy="800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5658" y="1123950"/>
              <a:ext cx="1449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Che </a:t>
              </a:r>
              <a:r>
                <a:rPr lang="en-US" sz="1600" dirty="0" err="1">
                  <a:solidFill>
                    <a:srgbClr val="FF0000"/>
                  </a:solidFill>
                </a:rPr>
                <a:t>chắn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cho</a:t>
              </a:r>
              <a:endParaRPr lang="en-US" sz="1600" dirty="0">
                <a:solidFill>
                  <a:srgbClr val="FF0000"/>
                </a:solidFill>
              </a:endParaRPr>
            </a:p>
            <a:p>
              <a:r>
                <a:rPr lang="en-US" sz="1600" dirty="0" err="1">
                  <a:solidFill>
                    <a:srgbClr val="FF0000"/>
                  </a:solidFill>
                </a:rPr>
                <a:t>ngôi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nhà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3998469" y="3154799"/>
            <a:ext cx="533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3500D8-AF2F-4CE8-AA83-4C60FEAB77D8}"/>
              </a:ext>
            </a:extLst>
          </p:cNvPr>
          <p:cNvSpPr txBox="1"/>
          <p:nvPr/>
        </p:nvSpPr>
        <p:spPr>
          <a:xfrm>
            <a:off x="4468678" y="2495550"/>
            <a:ext cx="4294322" cy="26776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 Phần móng nhà của ngôi nhà nằm dưới lòng đất.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 Bộ phận che chở cho ngôi nhà là phần mái nhà.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Thân nhà có những bộ phận chính là: Tường, cột, sàn, dầm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2258</Words>
  <Application>Microsoft Office PowerPoint</Application>
  <PresentationFormat>On-screen Show (16:9)</PresentationFormat>
  <Paragraphs>296</Paragraphs>
  <Slides>50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Calibri</vt:lpstr>
      <vt:lpstr>Raleway Thin</vt:lpstr>
      <vt:lpstr>Lato</vt:lpstr>
      <vt:lpstr>Arial</vt:lpstr>
      <vt:lpstr>Calibri Light</vt:lpstr>
      <vt:lpstr>Montserrat</vt:lpstr>
      <vt:lpstr>Raleway</vt:lpstr>
      <vt:lpstr>inherit</vt:lpstr>
      <vt:lpstr>Times New Roman</vt:lpstr>
      <vt:lpstr>Office Theme</vt:lpstr>
      <vt:lpstr> Công nghệ 6</vt:lpstr>
      <vt:lpstr>Nhìn ảnh đoán kiểu nhà:</vt:lpstr>
      <vt:lpstr>CHƯƠNG I: NHÀ Ở </vt:lpstr>
      <vt:lpstr>BÀI 1: NHÀ Ở ĐỐI VỚI CON NGƯỜI </vt:lpstr>
      <vt:lpstr>1. Vai trò của nhà ở</vt:lpstr>
      <vt:lpstr>PowerPoint Presentation</vt:lpstr>
      <vt:lpstr>PowerPoint Presentation</vt:lpstr>
      <vt:lpstr>1. Vai trò của nhà ở</vt:lpstr>
      <vt:lpstr>2. Đặc điểm chung của nhà ở</vt:lpstr>
      <vt:lpstr>PowerPoint Presentation</vt:lpstr>
      <vt:lpstr>PowerPoint Presentation</vt:lpstr>
      <vt:lpstr>PowerPoint Presentation</vt:lpstr>
      <vt:lpstr>2.2 Các khu vực chính trong nhà ở</vt:lpstr>
      <vt:lpstr>PowerPoint Presentation</vt:lpstr>
      <vt:lpstr>PowerPoint Presentation</vt:lpstr>
      <vt:lpstr> Hãy nêu yêu cầu của từng khu vực ? </vt:lpstr>
      <vt:lpstr>PowerPoint Presentation</vt:lpstr>
      <vt:lpstr>3. Một số kiến trúc nhà ở đặc trưng ở việt nam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Hãy kể tên một số kiến trúc nhà ở Việt Nam? </vt:lpstr>
      <vt:lpstr>3. Một số kiến trúc nhà ở đặc trưng ở việt nam: nhà ba gian truyền thống, nhà liền kề, nhà biệt thự, nhà chung cư, nhà nổi, nhà sàn.  </vt:lpstr>
      <vt:lpstr>Thế giới quanh em</vt:lpstr>
      <vt:lpstr>PowerPoint Presentation</vt:lpstr>
      <vt:lpstr>PowerPoint Presentation</vt:lpstr>
      <vt:lpstr> 4. Vật liệu xây dựng nhà</vt:lpstr>
      <vt:lpstr>PowerPoint Presentation</vt:lpstr>
      <vt:lpstr>PowerPoint Presentation</vt:lpstr>
      <vt:lpstr>PowerPoint Presentation</vt:lpstr>
      <vt:lpstr>Vật liệu xây dựng nhà gồm những vật liệu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Quy trình xây dựng nhà ở</vt:lpstr>
      <vt:lpstr>   Theo em, các công việc hình 1.9 thuộc bước nào trong quy trình xây dựng nhà?</vt:lpstr>
      <vt:lpstr>PowerPoint Presentation</vt:lpstr>
      <vt:lpstr>PowerPoint Presentation</vt:lpstr>
      <vt:lpstr>Luyện tập:</vt:lpstr>
      <vt:lpstr>Luyện tập: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Kim Long</cp:lastModifiedBy>
  <cp:revision>195</cp:revision>
  <dcterms:modified xsi:type="dcterms:W3CDTF">2024-09-19T07:05:49Z</dcterms:modified>
</cp:coreProperties>
</file>