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65" r:id="rId3"/>
    <p:sldId id="272" r:id="rId4"/>
    <p:sldId id="273" r:id="rId5"/>
    <p:sldId id="274" r:id="rId6"/>
    <p:sldId id="275" r:id="rId7"/>
    <p:sldId id="270" r:id="rId8"/>
    <p:sldId id="268" r:id="rId9"/>
    <p:sldId id="269" r:id="rId10"/>
    <p:sldId id="271" r:id="rId11"/>
    <p:sldId id="276" r:id="rId12"/>
    <p:sldId id="259" r:id="rId13"/>
    <p:sldId id="266" r:id="rId14"/>
    <p:sldId id="260" r:id="rId15"/>
    <p:sldId id="262" r:id="rId16"/>
    <p:sldId id="257" r:id="rId17"/>
    <p:sldId id="258" r:id="rId18"/>
    <p:sldId id="267" r:id="rId19"/>
    <p:sldId id="2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B6D6-D867-40C0-BD84-5FA76E4A2731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7611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B6D6-D867-40C0-BD84-5FA76E4A2731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0371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E54B6D6-D867-40C0-BD84-5FA76E4A2731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6786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B6D6-D867-40C0-BD84-5FA76E4A2731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9616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54B6D6-D867-40C0-BD84-5FA76E4A2731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94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B6D6-D867-40C0-BD84-5FA76E4A2731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030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B6D6-D867-40C0-BD84-5FA76E4A2731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5753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B6D6-D867-40C0-BD84-5FA76E4A2731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8873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B6D6-D867-40C0-BD84-5FA76E4A2731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0913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B6D6-D867-40C0-BD84-5FA76E4A2731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1999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B6D6-D867-40C0-BD84-5FA76E4A2731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7028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6E54B6D6-D867-40C0-BD84-5FA76E4A2731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397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wma"/><Relationship Id="rId7" Type="http://schemas.openxmlformats.org/officeDocument/2006/relationships/image" Target="../media/image8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m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066769" y="2336801"/>
            <a:ext cx="10922030" cy="21081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115936" y="254646"/>
            <a:ext cx="6321438" cy="10607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0" y="843523"/>
            <a:ext cx="1628730" cy="9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gardg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26" y="5254388"/>
            <a:ext cx="12474053" cy="475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44379" y="1359470"/>
            <a:ext cx="16157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50126" y="2449202"/>
            <a:ext cx="121389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2C2C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THỨC ÂM NHẠC:</a:t>
            </a:r>
          </a:p>
          <a:p>
            <a:pPr lvl="0" algn="ctr"/>
            <a:r>
              <a:rPr lang="en-US" sz="3600" b="1" dirty="0">
                <a:solidFill>
                  <a:srgbClr val="2C2C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 TRỊNH CÔNG SƠN VÀ BÀI HÁT TUỔI ĐỜI MENH MÔNG</a:t>
            </a:r>
          </a:p>
          <a:p>
            <a:pPr lvl="0" algn="ctr"/>
            <a:r>
              <a:rPr lang="en-US" sz="3600" b="1" dirty="0">
                <a:solidFill>
                  <a:srgbClr val="2C2C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 BÀI KHAI TRƯỜNG VÀ BÀI ĐỌC NHẠC SỐ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68800" y="355750"/>
            <a:ext cx="3317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ÂM </a:t>
            </a:r>
            <a:r>
              <a:rPr lang="en-US" sz="4800" b="1">
                <a:solidFill>
                  <a:srgbClr val="FF0000"/>
                </a:solidFill>
              </a:rPr>
              <a:t>NHẠC 7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1543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https://youtu.be/kT2D6Kk2U1I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1400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VẬN DỤNG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7693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69454" y="2568451"/>
            <a:ext cx="11526981" cy="38508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2437" y="-480573"/>
            <a:ext cx="10477893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THƯỜNG THỨC ÂM NHẠC: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HÌNH THỨC HÁT BÈ</a:t>
            </a:r>
            <a:endParaRPr lang="en-US" sz="3600" b="1" dirty="0">
              <a:solidFill>
                <a:schemeClr val="bg1"/>
              </a:solidFill>
              <a:latin typeface="Source Sans Pro Semibold" panose="020B06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7653" y="1613493"/>
            <a:ext cx="56477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8653" y="2568451"/>
            <a:ext cx="100946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ca, song ca,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tốp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5…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8" name="Picture 12" descr="FRENCH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822" y="1111500"/>
            <a:ext cx="1464209" cy="69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141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49383" y="303164"/>
            <a:ext cx="7148944" cy="500445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9383" y="280389"/>
            <a:ext cx="7667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Source Sans Pro Semibold" panose="020B0603030403020204" pitchFamily="34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Source Sans Pro Semibold" panose="020B0603030403020204" pitchFamily="34" charset="0"/>
              </a:rPr>
              <a:t>sinh</a:t>
            </a:r>
            <a:r>
              <a:rPr lang="en-US" sz="2800" b="1" dirty="0">
                <a:solidFill>
                  <a:srgbClr val="FFFF00"/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Source Sans Pro Semibold" panose="020B0603030403020204" pitchFamily="34" charset="0"/>
              </a:rPr>
              <a:t>nghe</a:t>
            </a:r>
            <a:r>
              <a:rPr lang="en-US" sz="2800" b="1" dirty="0">
                <a:solidFill>
                  <a:srgbClr val="FFFF00"/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Source Sans Pro Semibold" panose="020B0603030403020204" pitchFamily="34" charset="0"/>
              </a:rPr>
              <a:t>trích</a:t>
            </a:r>
            <a:r>
              <a:rPr lang="en-US" sz="2800" b="1" dirty="0">
                <a:solidFill>
                  <a:srgbClr val="FFFF00"/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Source Sans Pro Semibold" panose="020B0603030403020204" pitchFamily="34" charset="0"/>
              </a:rPr>
              <a:t>đoạn</a:t>
            </a:r>
            <a:r>
              <a:rPr lang="en-US" sz="2800" b="1" dirty="0">
                <a:solidFill>
                  <a:srgbClr val="FFFF00"/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Source Sans Pro Semibold" panose="020B0603030403020204" pitchFamily="34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Source Sans Pro Semibold" panose="020B0603030403020204" pitchFamily="34" charset="0"/>
              </a:rPr>
              <a:t> con </a:t>
            </a:r>
            <a:r>
              <a:rPr lang="en-US" sz="2800" b="1" dirty="0" err="1">
                <a:solidFill>
                  <a:srgbClr val="FFFF00"/>
                </a:solidFill>
                <a:latin typeface="Source Sans Pro Semibold" panose="020B0603030403020204" pitchFamily="34" charset="0"/>
              </a:rPr>
              <a:t>chim</a:t>
            </a:r>
            <a:r>
              <a:rPr lang="en-US" sz="2800" b="1" dirty="0">
                <a:solidFill>
                  <a:srgbClr val="FFFF00"/>
                </a:solidFill>
                <a:latin typeface="Source Sans Pro Semibold" panose="020B0603030403020204" pitchFamily="34" charset="0"/>
              </a:rPr>
              <a:t> non</a:t>
            </a:r>
          </a:p>
        </p:txBody>
      </p:sp>
      <p:pic>
        <p:nvPicPr>
          <p:cNvPr id="5" name="Picture 4" descr="con chim n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048" y="1328734"/>
            <a:ext cx="6035432" cy="255053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b="52357"/>
          <a:stretch/>
        </p:blipFill>
        <p:spPr>
          <a:xfrm>
            <a:off x="45996" y="1334125"/>
            <a:ext cx="5934850" cy="254514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bài bình minh lên không bè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137291" y="340148"/>
            <a:ext cx="484016" cy="4840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81210" y="4316779"/>
            <a:ext cx="986140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Em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hãy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so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sánh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và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nêu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sự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khác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nhau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giữa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hai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đoạn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nhạc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vừa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nghe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?</a:t>
            </a:r>
          </a:p>
        </p:txBody>
      </p:sp>
      <p:pic>
        <p:nvPicPr>
          <p:cNvPr id="3" name="bài con chim non có bè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137291" y="5045250"/>
            <a:ext cx="484016" cy="48401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2612067">
            <a:off x="1409541" y="4372194"/>
            <a:ext cx="423081" cy="4616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81211" y="5202404"/>
            <a:ext cx="4827589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Theo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em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câu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nhạc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nào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có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hát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bè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81211" y="6037560"/>
            <a:ext cx="5317116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Hãy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nêu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những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đặc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điểm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của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hát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bè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 rot="2612067">
            <a:off x="1464956" y="5167479"/>
            <a:ext cx="423081" cy="4616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21" name="Rectangle 20"/>
          <p:cNvSpPr/>
          <p:nvPr/>
        </p:nvSpPr>
        <p:spPr>
          <a:xfrm rot="2612067">
            <a:off x="1464955" y="6008944"/>
            <a:ext cx="423081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83047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9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3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6162" y="862760"/>
            <a:ext cx="2847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851549" y="1385980"/>
            <a:ext cx="10613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4" descr="con chim n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4" y="3316365"/>
            <a:ext cx="5422173" cy="268533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629891" y="341746"/>
            <a:ext cx="5467927" cy="5521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Source Sans Pro Semibold" panose="020B0603030403020204" pitchFamily="34" charset="0"/>
              </a:rPr>
              <a:t>HOẠT ĐỘNG LUYỆN TẬP</a:t>
            </a:r>
          </a:p>
        </p:txBody>
      </p:sp>
      <p:pic>
        <p:nvPicPr>
          <p:cNvPr id="7" name="BÀI HÁT CON CHIM NON HÁT BÈ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5650" y="2250797"/>
            <a:ext cx="6609409" cy="373998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38492" y="2188966"/>
            <a:ext cx="4786888" cy="83099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non”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70815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237" y="295564"/>
            <a:ext cx="3232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1351129" y="946301"/>
            <a:ext cx="88846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HÁT ĐUỔI NỔI TRỐNG LÊN CÁC BẠN 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233787" y="5860644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/>
          <a:srcRect b="11363"/>
          <a:stretch/>
        </p:blipFill>
        <p:spPr>
          <a:xfrm>
            <a:off x="600363" y="2032000"/>
            <a:ext cx="10002981" cy="474978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472791" y="2435591"/>
            <a:ext cx="303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Học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sinh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hát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3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3643" y="430956"/>
            <a:ext cx="8177816" cy="584775"/>
          </a:xfrm>
          <a:prstGeom prst="rect">
            <a:avLst/>
          </a:prstGeom>
          <a:solidFill>
            <a:srgbClr val="00B050"/>
          </a:solidFill>
          <a:ln>
            <a:solidFill>
              <a:schemeClr val="tx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Source Sans Pro Semibold" panose="020B0603030403020204" pitchFamily="34" charset="0"/>
                <a:cs typeface="Times New Roman" panose="02020603050405020304" pitchFamily="18" charset="0"/>
              </a:rPr>
              <a:t>HOẠT ĐỘNG II. ÔN TẬP ĐỌC NHẠC SỐ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21" y="5186133"/>
            <a:ext cx="4972050" cy="914400"/>
          </a:xfrm>
          <a:prstGeom prst="rect">
            <a:avLst/>
          </a:prstGeom>
        </p:spPr>
      </p:pic>
      <p:pic>
        <p:nvPicPr>
          <p:cNvPr id="2" name="GAM ĐÔ TRƯỞ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3116" y="1674275"/>
            <a:ext cx="6096000" cy="4346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EA3C13-4DCF-4108-85DC-105BBB795D1F}"/>
              </a:ext>
            </a:extLst>
          </p:cNvPr>
          <p:cNvSpPr txBox="1"/>
          <p:nvPr/>
        </p:nvSpPr>
        <p:spPr>
          <a:xfrm>
            <a:off x="43043" y="1674275"/>
            <a:ext cx="574000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marL="152396"/>
            <a:r>
              <a:rPr lang="en-US" sz="2400" b="1" dirty="0" err="1">
                <a:solidFill>
                  <a:schemeClr val="bg1">
                    <a:lumMod val="90000"/>
                    <a:lumOff val="10000"/>
                  </a:schemeClr>
                </a:solidFill>
                <a:latin typeface="Source Sans Pro Semibold" panose="020B06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Source Sans Pro Semibold" panose="020B06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gam </a:t>
            </a:r>
            <a:r>
              <a:rPr lang="en-US" sz="2400" b="1" dirty="0" err="1">
                <a:solidFill>
                  <a:schemeClr val="bg1">
                    <a:lumMod val="90000"/>
                    <a:lumOff val="10000"/>
                  </a:schemeClr>
                </a:solidFill>
                <a:latin typeface="Source Sans Pro Semibold" panose="020B06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Source Sans Pro Semibold" panose="020B06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0000"/>
                    <a:lumOff val="10000"/>
                  </a:schemeClr>
                </a:solidFill>
                <a:latin typeface="Source Sans Pro Semibold" panose="020B06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Source Sans Pro Semibold" panose="020B06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0000"/>
                    <a:lumOff val="10000"/>
                  </a:schemeClr>
                </a:solidFill>
                <a:latin typeface="Source Sans Pro Semibold" panose="020B06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Source Sans Pro Semibold" panose="020B06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0000"/>
                    <a:lumOff val="10000"/>
                  </a:schemeClr>
                </a:solidFill>
                <a:latin typeface="Source Sans Pro Semibold" panose="020B06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trục</a:t>
            </a:r>
            <a:r>
              <a:rPr lang="en-US" sz="24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Source Sans Pro Semibold" panose="020B06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0000"/>
                    <a:lumOff val="10000"/>
                  </a:schemeClr>
                </a:solidFill>
                <a:latin typeface="Source Sans Pro Semibold" panose="020B06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Source Sans Pro Semibold" panose="020B06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gam</a:t>
            </a:r>
            <a:endParaRPr lang="en-US" sz="2400" dirty="0">
              <a:solidFill>
                <a:schemeClr val="bg1">
                  <a:lumMod val="90000"/>
                  <a:lumOff val="10000"/>
                </a:schemeClr>
              </a:solidFill>
              <a:latin typeface="Source Sans Pro Semibold" panose="020B06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394BFC-0228-4093-A29B-1B58591026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4172" t="47097" r="3119" b="28341"/>
          <a:stretch/>
        </p:blipFill>
        <p:spPr>
          <a:xfrm>
            <a:off x="181583" y="2344514"/>
            <a:ext cx="5757401" cy="14259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8521" y="3752048"/>
            <a:ext cx="5186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  C          D         E          F           G           A         B          C</a:t>
            </a:r>
            <a:r>
              <a:rPr lang="en-US" sz="2000" b="1" dirty="0"/>
              <a:t>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61823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4000">
              <a:schemeClr val="tx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91000">
              <a:srgbClr val="FFF8E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123918xheac5dzk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2311"/>
            <a:ext cx="12191999" cy="78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ẬP ĐỌC NHẠC SỐ 2  KẾT NỐI TRI THỨ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914400"/>
            <a:ext cx="11785600" cy="5117911"/>
          </a:xfrm>
          <a:prstGeom prst="rect">
            <a:avLst/>
          </a:prstGeom>
          <a:ln>
            <a:solidFill>
              <a:schemeClr val="bg1">
                <a:lumMod val="90000"/>
                <a:lumOff val="1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057243" y="92364"/>
            <a:ext cx="8139671" cy="584775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1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8050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76580" y="138545"/>
            <a:ext cx="8617537" cy="849745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02490" y="272956"/>
            <a:ext cx="834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6"/>
                </a:solidFill>
                <a:latin typeface="Source Sans Pro Semibold" panose="020B0603030403020204" pitchFamily="34" charset="0"/>
              </a:rPr>
              <a:t>Học</a:t>
            </a:r>
            <a:r>
              <a:rPr lang="en-US" sz="2800" b="1" dirty="0">
                <a:solidFill>
                  <a:schemeClr val="accent6"/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Source Sans Pro Semibold" panose="020B0603030403020204" pitchFamily="34" charset="0"/>
              </a:rPr>
              <a:t>sinh</a:t>
            </a:r>
            <a:r>
              <a:rPr lang="en-US" sz="2800" b="1" dirty="0">
                <a:solidFill>
                  <a:schemeClr val="accent6"/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Source Sans Pro Semibold" panose="020B0603030403020204" pitchFamily="34" charset="0"/>
              </a:rPr>
              <a:t>đọc</a:t>
            </a:r>
            <a:r>
              <a:rPr lang="en-US" sz="2800" b="1" dirty="0">
                <a:solidFill>
                  <a:schemeClr val="accent6"/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Source Sans Pro Semibold" panose="020B0603030403020204" pitchFamily="34" charset="0"/>
              </a:rPr>
              <a:t>bài</a:t>
            </a:r>
            <a:r>
              <a:rPr lang="en-US" sz="2800" b="1" dirty="0">
                <a:solidFill>
                  <a:schemeClr val="accent6"/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Source Sans Pro Semibold" panose="020B0603030403020204" pitchFamily="34" charset="0"/>
              </a:rPr>
              <a:t>đọc</a:t>
            </a:r>
            <a:r>
              <a:rPr lang="en-US" sz="2800" b="1" dirty="0">
                <a:solidFill>
                  <a:schemeClr val="accent6"/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Source Sans Pro Semibold" panose="020B0603030403020204" pitchFamily="34" charset="0"/>
              </a:rPr>
              <a:t>nhạc</a:t>
            </a:r>
            <a:r>
              <a:rPr lang="en-US" sz="2800" b="1" dirty="0">
                <a:solidFill>
                  <a:schemeClr val="accent6"/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Source Sans Pro Semibold" panose="020B0603030403020204" pitchFamily="34" charset="0"/>
              </a:rPr>
              <a:t>số</a:t>
            </a:r>
            <a:r>
              <a:rPr lang="en-US" sz="2800" b="1" dirty="0">
                <a:solidFill>
                  <a:schemeClr val="accent6"/>
                </a:solidFill>
                <a:latin typeface="Source Sans Pro Semibold" panose="020B0603030403020204" pitchFamily="34" charset="0"/>
              </a:rPr>
              <a:t> 2 </a:t>
            </a:r>
            <a:r>
              <a:rPr lang="en-US" sz="2800" b="1" dirty="0" err="1">
                <a:solidFill>
                  <a:schemeClr val="accent6"/>
                </a:solidFill>
                <a:latin typeface="Source Sans Pro Semibold" panose="020B0603030403020204" pitchFamily="34" charset="0"/>
              </a:rPr>
              <a:t>kết</a:t>
            </a:r>
            <a:r>
              <a:rPr lang="en-US" sz="2800" b="1" dirty="0">
                <a:solidFill>
                  <a:schemeClr val="accent6"/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Source Sans Pro Semibold" panose="020B0603030403020204" pitchFamily="34" charset="0"/>
              </a:rPr>
              <a:t>hợp</a:t>
            </a:r>
            <a:r>
              <a:rPr lang="en-US" sz="2800" b="1" dirty="0">
                <a:solidFill>
                  <a:schemeClr val="accent6"/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Source Sans Pro Semibold" panose="020B0603030403020204" pitchFamily="34" charset="0"/>
              </a:rPr>
              <a:t>gõ</a:t>
            </a:r>
            <a:r>
              <a:rPr lang="en-US" sz="2800" b="1" dirty="0">
                <a:solidFill>
                  <a:schemeClr val="accent6"/>
                </a:solidFill>
                <a:latin typeface="Source Sans Pro Semibold" panose="020B0603030403020204" pitchFamily="34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Source Sans Pro Semibold" panose="020B0603030403020204" pitchFamily="34" charset="0"/>
              </a:rPr>
              <a:t>đệm</a:t>
            </a:r>
            <a:endParaRPr lang="en-US" sz="2800" b="1" dirty="0">
              <a:solidFill>
                <a:schemeClr val="accent6"/>
              </a:solidFill>
              <a:latin typeface="Source Sans Pro Semibold" panose="020B0603030403020204" pitchFamily="34" charset="0"/>
            </a:endParaRPr>
          </a:p>
        </p:txBody>
      </p:sp>
      <p:pic>
        <p:nvPicPr>
          <p:cNvPr id="6" name="TẬP ĐỌC SỐ 2 KẾT HỢP GÕ ĐỆ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9526" y="1252180"/>
            <a:ext cx="11305309" cy="524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0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078181" y="2715536"/>
            <a:ext cx="8728363" cy="24568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253565" y="643748"/>
            <a:ext cx="5576420" cy="79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40099" y="667091"/>
            <a:ext cx="3833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94494" y="3234689"/>
            <a:ext cx="8053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5344559" y="1478563"/>
            <a:ext cx="1545767" cy="1213502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Dặn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dò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98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70803" y="468176"/>
            <a:ext cx="4176215" cy="73372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90177" y="573479"/>
            <a:ext cx="6219951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VẬN ĐỘNG</a:t>
            </a:r>
          </a:p>
          <a:p>
            <a:pPr algn="ctr"/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 TRƯỜNG</a:t>
            </a:r>
          </a:p>
        </p:txBody>
      </p:sp>
      <p:pic>
        <p:nvPicPr>
          <p:cNvPr id="2" name="ĐỜI SỐNG KHÔNG GIÀ BODY PERCUS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72" y="1989200"/>
            <a:ext cx="4751746" cy="4668446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324863" y="604205"/>
            <a:ext cx="2964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Source Sans Pro Semibold" panose="020B0603030403020204" pitchFamily="34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chemeClr val="tx2">
                  <a:lumMod val="10000"/>
                </a:schemeClr>
              </a:solidFill>
              <a:latin typeface="Source Sans Pro Semibold" panose="020B06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019" y="1989201"/>
            <a:ext cx="7344982" cy="48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6923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202919" y="-309505"/>
            <a:ext cx="9784080" cy="26961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THỨC ÂM NHẠC: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b="1" cap="none" dirty="0">
                <a:solidFill>
                  <a:srgbClr val="2C2C2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NS TRỊNH CÔNG SƠN VÀ BÀI HÁT TUỔI ĐỜI MENH MÔNG</a:t>
            </a:r>
            <a:br>
              <a:rPr lang="en-US" sz="3600" b="1" cap="none" dirty="0">
                <a:solidFill>
                  <a:srgbClr val="2C2C2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3600" b="1" cap="none" dirty="0">
                <a:solidFill>
                  <a:srgbClr val="2C2C2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NS TRỊNH CÔNG SƠN</a:t>
            </a:r>
          </a:p>
        </p:txBody>
      </p:sp>
    </p:spTree>
    <p:extLst>
      <p:ext uri="{BB962C8B-B14F-4D97-AF65-F5344CB8AC3E}">
        <p14:creationId xmlns:p14="http://schemas.microsoft.com/office/powerpoint/2010/main" val="418454249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THƯỜNG THỨC ÂM NHẠC: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b="1" cap="none" dirty="0">
                <a:solidFill>
                  <a:srgbClr val="2C2C2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NS TRỊNH CÔNG SƠN VÀ BÀI HÁT TUỔI ĐỜI MENH MÔNG</a:t>
            </a:r>
            <a:br>
              <a:rPr lang="en-US" sz="3600" b="1" cap="none" dirty="0">
                <a:solidFill>
                  <a:srgbClr val="2C2C2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3600" b="1" cap="none" dirty="0">
                <a:solidFill>
                  <a:srgbClr val="2C2C2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NS TRỊNH CÔNG SƠN</a:t>
            </a:r>
          </a:p>
        </p:txBody>
      </p:sp>
    </p:spTree>
    <p:extLst>
      <p:ext uri="{BB962C8B-B14F-4D97-AF65-F5344CB8AC3E}">
        <p14:creationId xmlns:p14="http://schemas.microsoft.com/office/powerpoint/2010/main" val="140449419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7705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3"/>
          <p:cNvSpPr txBox="1">
            <a:spLocks noGrp="1"/>
          </p:cNvSpPr>
          <p:nvPr>
            <p:ph type="title"/>
          </p:nvPr>
        </p:nvSpPr>
        <p:spPr>
          <a:xfrm>
            <a:off x="1002197" y="260989"/>
            <a:ext cx="9784080" cy="32501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THƯỜNG THỨC ÂM NHẠC: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b="1" cap="none" dirty="0">
                <a:solidFill>
                  <a:srgbClr val="2C2C2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NS TRỊNH CÔNG SƠN VÀ BÀI HÁT TUỔI ĐỜI MENH MÔNG</a:t>
            </a:r>
            <a:br>
              <a:rPr lang="en-US" sz="3600" b="1" cap="none" dirty="0">
                <a:solidFill>
                  <a:srgbClr val="2C2C2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3600" b="1" cap="none" dirty="0">
                <a:solidFill>
                  <a:srgbClr val="2C2C2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NS TRỊNH CÔNG SƠN</a:t>
            </a:r>
            <a:br>
              <a:rPr lang="en-US" sz="3600" b="1" cap="none" dirty="0">
                <a:solidFill>
                  <a:srgbClr val="2C2C2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3600" b="1" cap="none" dirty="0">
                <a:solidFill>
                  <a:srgbClr val="2C2C2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BÀI HÁT: TUỔI ĐỜI MÊNH MÔNG</a:t>
            </a:r>
          </a:p>
        </p:txBody>
      </p:sp>
    </p:spTree>
    <p:extLst>
      <p:ext uri="{BB962C8B-B14F-4D97-AF65-F5344CB8AC3E}">
        <p14:creationId xmlns:p14="http://schemas.microsoft.com/office/powerpoint/2010/main" val="148556504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LUYỆN TẬP</a:t>
            </a:r>
            <a:br>
              <a:rPr lang="en-US" dirty="0"/>
            </a:br>
            <a:r>
              <a:rPr lang="en-US" dirty="0"/>
              <a:t>II.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: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trường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9034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838"/>
            <a:ext cx="12191999" cy="757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2645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34996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567</TotalTime>
  <Words>574</Words>
  <Application>Microsoft Office PowerPoint</Application>
  <PresentationFormat>Widescreen</PresentationFormat>
  <Paragraphs>49</Paragraphs>
  <Slides>19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Corbel</vt:lpstr>
      <vt:lpstr>Source Sans Pro Semibold</vt:lpstr>
      <vt:lpstr>Times New Roman</vt:lpstr>
      <vt:lpstr>Wingdings</vt:lpstr>
      <vt:lpstr>Banded</vt:lpstr>
      <vt:lpstr>PowerPoint Presentation</vt:lpstr>
      <vt:lpstr>PowerPoint Presentation</vt:lpstr>
      <vt:lpstr>HÌNH THÀNH KIẾN THỨC I. THƯỜNG THỨC ÂM NHẠC: NS TRỊNH CÔNG SƠN VÀ BÀI HÁT TUỔI ĐỜI MENH MÔNG 1. NS TRỊNH CÔNG SƠN</vt:lpstr>
      <vt:lpstr>HÌNH THÀNH KIẾN THỨC HOẠT ĐỘNG: THƯỜNG THỨC ÂM NHẠC: NS TRỊNH CÔNG SƠN VÀ BÀI HÁT TUỔI ĐỜI MENH MÔNG 1. NS TRỊNH CÔNG SƠN</vt:lpstr>
      <vt:lpstr>PowerPoint Presentation</vt:lpstr>
      <vt:lpstr>HÌNH THÀNH KIẾN THỨC HOẠT ĐỘNG: THƯỜNG THỨC ÂM NHẠC: NS TRỊNH CÔNG SƠN VÀ BÀI HÁT TUỔI ĐỜI MENH MÔNG 1. NS TRỊNH CÔNG SƠN 2. BÀI HÁT: TUỔI ĐỜI MÊNH MÔNG</vt:lpstr>
      <vt:lpstr>C. LUYỆN TẬP II. Ôn hát: khai trường</vt:lpstr>
      <vt:lpstr>PowerPoint Presentation</vt:lpstr>
      <vt:lpstr>iii. Ôn bài đọc nhạc số 1</vt:lpstr>
      <vt:lpstr>https://youtu.be/kT2D6Kk2U1I</vt:lpstr>
      <vt:lpstr>D.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HS Trâm Phạm Nguyễn Bảo</cp:lastModifiedBy>
  <cp:revision>92</cp:revision>
  <dcterms:created xsi:type="dcterms:W3CDTF">2021-07-06T01:50:49Z</dcterms:created>
  <dcterms:modified xsi:type="dcterms:W3CDTF">2025-02-13T02:07:32Z</dcterms:modified>
</cp:coreProperties>
</file>