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6"/>
  </p:notesMasterIdLst>
  <p:sldIdLst>
    <p:sldId id="256" r:id="rId3"/>
    <p:sldId id="269" r:id="rId4"/>
    <p:sldId id="258" r:id="rId5"/>
    <p:sldId id="257" r:id="rId6"/>
    <p:sldId id="259" r:id="rId7"/>
    <p:sldId id="411" r:id="rId8"/>
    <p:sldId id="371" r:id="rId9"/>
    <p:sldId id="372" r:id="rId10"/>
    <p:sldId id="373" r:id="rId11"/>
    <p:sldId id="427" r:id="rId12"/>
    <p:sldId id="428" r:id="rId13"/>
    <p:sldId id="429" r:id="rId14"/>
    <p:sldId id="375" r:id="rId15"/>
    <p:sldId id="430" r:id="rId16"/>
    <p:sldId id="431" r:id="rId17"/>
    <p:sldId id="412" r:id="rId18"/>
    <p:sldId id="432" r:id="rId19"/>
    <p:sldId id="433" r:id="rId20"/>
    <p:sldId id="434" r:id="rId21"/>
    <p:sldId id="435" r:id="rId22"/>
    <p:sldId id="277" r:id="rId23"/>
    <p:sldId id="414" r:id="rId24"/>
    <p:sldId id="436" r:id="rId25"/>
    <p:sldId id="392" r:id="rId26"/>
    <p:sldId id="293" r:id="rId27"/>
    <p:sldId id="418" r:id="rId28"/>
    <p:sldId id="421" r:id="rId29"/>
    <p:sldId id="419" r:id="rId30"/>
    <p:sldId id="437" r:id="rId31"/>
    <p:sldId id="420" r:id="rId32"/>
    <p:sldId id="439" r:id="rId33"/>
    <p:sldId id="406" r:id="rId34"/>
    <p:sldId id="364" r:id="rId35"/>
    <p:sldId id="265" r:id="rId36"/>
    <p:sldId id="440" r:id="rId37"/>
    <p:sldId id="424" r:id="rId38"/>
    <p:sldId id="441" r:id="rId39"/>
    <p:sldId id="442" r:id="rId40"/>
    <p:sldId id="367" r:id="rId41"/>
    <p:sldId id="444" r:id="rId42"/>
    <p:sldId id="368" r:id="rId43"/>
    <p:sldId id="262" r:id="rId44"/>
    <p:sldId id="268"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
      <p:font typeface="Malgun Gothic" panose="020B0503020000020004" pitchFamily="34" charset="-127"/>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E7"/>
    <a:srgbClr val="F3D0D2"/>
    <a:srgbClr val="DA7075"/>
    <a:srgbClr val="E39599"/>
    <a:srgbClr val="B72F35"/>
    <a:srgbClr val="FFFDEA"/>
    <a:srgbClr val="05135F"/>
    <a:srgbClr val="385D8A"/>
    <a:srgbClr val="FFF0EF"/>
    <a:srgbClr val="F8E4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22" autoAdjust="0"/>
  </p:normalViewPr>
  <p:slideViewPr>
    <p:cSldViewPr>
      <p:cViewPr varScale="1">
        <p:scale>
          <a:sx n="40" d="100"/>
          <a:sy n="40" d="100"/>
        </p:scale>
        <p:origin x="2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39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25</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717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3625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13188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6250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50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508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7354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9229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3"/>
            <a:ext cx="15544800" cy="2043114"/>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1"/>
            <a:ext cx="15544800" cy="2250282"/>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6892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3"/>
            <a:ext cx="8077200" cy="678894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3"/>
            <a:ext cx="8077200" cy="678894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349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4"/>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5"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5" y="3262314"/>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35939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0248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182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6"/>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9"/>
            <a:ext cx="10223502"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2"/>
            <a:ext cx="6016626" cy="7036596"/>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5075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9"/>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142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1213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3402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3"/>
            <a:ext cx="16459200" cy="67889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7/8/2024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3717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40.sv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2.xml"/><Relationship Id="rId7" Type="http://schemas.openxmlformats.org/officeDocument/2006/relationships/image" Target="../media/image62.png"/><Relationship Id="rId12" Type="http://schemas.openxmlformats.org/officeDocument/2006/relationships/image" Target="../media/image6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notesSlide" Target="../notesSlides/notesSlide5.xml"/><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2.xml"/><Relationship Id="rId7" Type="http://schemas.openxmlformats.org/officeDocument/2006/relationships/image" Target="../media/image68.png"/><Relationship Id="rId12" Type="http://schemas.openxmlformats.org/officeDocument/2006/relationships/image" Target="../media/image6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72.png"/><Relationship Id="rId5" Type="http://schemas.openxmlformats.org/officeDocument/2006/relationships/image" Target="../media/image61.png"/><Relationship Id="rId10" Type="http://schemas.openxmlformats.org/officeDocument/2006/relationships/image" Target="../media/image71.png"/><Relationship Id="rId4" Type="http://schemas.openxmlformats.org/officeDocument/2006/relationships/notesSlide" Target="../notesSlides/notesSlide6.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2.xml"/><Relationship Id="rId7" Type="http://schemas.openxmlformats.org/officeDocument/2006/relationships/image" Target="../media/image73.png"/><Relationship Id="rId12" Type="http://schemas.openxmlformats.org/officeDocument/2006/relationships/image" Target="../media/image6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77.png"/><Relationship Id="rId5" Type="http://schemas.openxmlformats.org/officeDocument/2006/relationships/image" Target="../media/image61.png"/><Relationship Id="rId10" Type="http://schemas.openxmlformats.org/officeDocument/2006/relationships/image" Target="../media/image76.png"/><Relationship Id="rId4" Type="http://schemas.openxmlformats.org/officeDocument/2006/relationships/notesSlide" Target="../notesSlides/notesSlide7.xml"/><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sv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2.xml"/><Relationship Id="rId7" Type="http://schemas.openxmlformats.org/officeDocument/2006/relationships/image" Target="../media/image78.png"/><Relationship Id="rId12" Type="http://schemas.openxmlformats.org/officeDocument/2006/relationships/image" Target="../media/image6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82.png"/><Relationship Id="rId5" Type="http://schemas.openxmlformats.org/officeDocument/2006/relationships/image" Target="../media/image61.png"/><Relationship Id="rId10" Type="http://schemas.openxmlformats.org/officeDocument/2006/relationships/image" Target="../media/image81.png"/><Relationship Id="rId4" Type="http://schemas.openxmlformats.org/officeDocument/2006/relationships/notesSlide" Target="../notesSlides/notesSlide8.xml"/><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2.xml"/><Relationship Id="rId7" Type="http://schemas.openxmlformats.org/officeDocument/2006/relationships/image" Target="../media/image8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86.png"/><Relationship Id="rId4" Type="http://schemas.openxmlformats.org/officeDocument/2006/relationships/notesSlide" Target="../notesSlides/notesSlide9.xml"/><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40.sv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38.sv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TextBox 11"/>
          <p:cNvSpPr txBox="1"/>
          <p:nvPr/>
        </p:nvSpPr>
        <p:spPr>
          <a:xfrm>
            <a:off x="852820" y="342900"/>
            <a:ext cx="16518187" cy="4185761"/>
          </a:xfrm>
          <a:prstGeom prst="rect">
            <a:avLst/>
          </a:prstGeom>
        </p:spPr>
        <p:txBody>
          <a:bodyPr wrap="square" lIns="0" tIns="0" rIns="0" bIns="0" rtlCol="0" anchor="t">
            <a:spAutoFit/>
          </a:bodyPr>
          <a:lstStyle/>
          <a:p>
            <a:pPr algn="ctr">
              <a:lnSpc>
                <a:spcPct val="160000"/>
              </a:lnSpc>
            </a:pPr>
            <a:r>
              <a:rPr lang="en-US" sz="8500" b="1" smtClean="0">
                <a:solidFill>
                  <a:srgbClr val="143C3C"/>
                </a:solidFill>
                <a:latin typeface="Arial" panose="020B0604020202020204" pitchFamily="34" charset="0"/>
                <a:cs typeface="Arial" panose="020B0604020202020204" pitchFamily="34" charset="0"/>
              </a:rPr>
              <a:t>CHÀO MỪNG CÁC EM ĐẾN </a:t>
            </a:r>
            <a:r>
              <a:rPr lang="en-US" sz="8500" b="1">
                <a:solidFill>
                  <a:srgbClr val="143C3C"/>
                </a:solidFill>
                <a:latin typeface="Arial" panose="020B0604020202020204" pitchFamily="34" charset="0"/>
                <a:cs typeface="Arial" panose="020B0604020202020204" pitchFamily="34" charset="0"/>
              </a:rPr>
              <a:t>VỚI TIẾT HỌC </a:t>
            </a:r>
            <a:r>
              <a:rPr lang="en-US" sz="8500" b="1" smtClean="0">
                <a:solidFill>
                  <a:srgbClr val="143C3C"/>
                </a:solidFill>
                <a:latin typeface="Arial" panose="020B0604020202020204" pitchFamily="34" charset="0"/>
                <a:cs typeface="Arial" panose="020B0604020202020204" pitchFamily="34" charset="0"/>
              </a:rPr>
              <a:t>NGÀY HÔM </a:t>
            </a:r>
            <a:r>
              <a:rPr lang="en-US" sz="8500" b="1">
                <a:solidFill>
                  <a:srgbClr val="143C3C"/>
                </a:solidFill>
                <a:latin typeface="Arial" panose="020B0604020202020204" pitchFamily="34" charset="0"/>
                <a:cs typeface="Arial" panose="020B0604020202020204" pitchFamily="34" charset="0"/>
              </a:rPr>
              <a:t>NAY!</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421105" y="2171700"/>
                <a:ext cx="15203905" cy="1805559"/>
              </a:xfrm>
              <a:prstGeom prst="rect">
                <a:avLst/>
              </a:prstGeom>
              <a:noFill/>
            </p:spPr>
            <p:txBody>
              <a:bodyPr wrap="square" rtlCol="0">
                <a:spAutoFit/>
              </a:bodyPr>
              <a:lstStyle/>
              <a:p>
                <a:pPr marL="457200" indent="-457200" algn="just">
                  <a:lnSpc>
                    <a:spcPct val="150000"/>
                  </a:lnSpc>
                  <a:spcBef>
                    <a:spcPts val="600"/>
                  </a:spcBef>
                  <a:spcAft>
                    <a:spcPts val="600"/>
                  </a:spcAft>
                  <a:buFont typeface="Wingdings" panose="05000000000000000000" pitchFamily="2" charset="2"/>
                  <a:buChar char="q"/>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algun Gothic" panose="020B0503020000020004" pitchFamily="34" charset="-127"/>
                    <a:cs typeface="Arial" panose="020B0604020202020204" pitchFamily="34" charset="0"/>
                  </a:rPr>
                  <a:t>HĐKP2. </a:t>
                </a:r>
                <a:r>
                  <a:rPr lang="en-US" sz="3600">
                    <a:latin typeface="Arial" panose="020B0604020202020204" pitchFamily="34" charset="0"/>
                    <a:ea typeface="Calibri" panose="020F0502020204030204" pitchFamily="34" charset="0"/>
                    <a:cs typeface="Arial" panose="020B0604020202020204" pitchFamily="34" charset="0"/>
                  </a:rPr>
                  <a:t>Cho bất phương trình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r>
                      <a:rPr lang="en-US" sz="3600" i="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3600">
                    <a:effectLst/>
                    <a:latin typeface="Arial" panose="020B0604020202020204" pitchFamily="34" charset="0"/>
                    <a:ea typeface="Calibri" panose="020F0502020204030204" pitchFamily="34" charset="0"/>
                    <a:cs typeface="Arial" panose="020B0604020202020204" pitchFamily="34" charset="0"/>
                  </a:rPr>
                  <a:t> (1)</a:t>
                </a:r>
              </a:p>
              <a:p>
                <a:pPr algn="just">
                  <a:lnSpc>
                    <a:spcPct val="150000"/>
                  </a:lnSpc>
                  <a:spcBef>
                    <a:spcPts val="600"/>
                  </a:spcBef>
                  <a:spcAft>
                    <a:spcPts val="600"/>
                  </a:spcAft>
                </a:pPr>
                <a:r>
                  <a:rPr lang="en-US" sz="3600">
                    <a:effectLst/>
                    <a:latin typeface="Arial" panose="020B0604020202020204" pitchFamily="34" charset="0"/>
                    <a:ea typeface="Calibri" panose="020F0502020204030204" pitchFamily="34" charset="0"/>
                    <a:cs typeface="Arial" panose="020B0604020202020204" pitchFamily="34" charset="0"/>
                  </a:rPr>
                  <a:t>Trong hai giá trị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0">
                        <a:effectLst/>
                        <a:latin typeface="Cambria Math" panose="02040503050406030204" pitchFamily="18" charset="0"/>
                        <a:ea typeface="Calibri" panose="020F0502020204030204" pitchFamily="34" charset="0"/>
                        <a:cs typeface="Times New Roman" panose="02020603050405020304" pitchFamily="18" charset="0"/>
                      </a:rPr>
                      <m:t>−5</m:t>
                    </m:r>
                  </m:oMath>
                </a14:m>
                <a:r>
                  <a:rPr lang="en-US" sz="3600">
                    <a:effectLst/>
                    <a:latin typeface="Arial" panose="020B0604020202020204" pitchFamily="34" charset="0"/>
                    <a:ea typeface="Calibri" panose="020F0502020204030204" pitchFamily="34" charset="0"/>
                    <a:cs typeface="Arial" panose="020B0604020202020204" pitchFamily="34" charset="0"/>
                  </a:rPr>
                  <a:t>, giá trị nào thỏa mãn bất phương trình?</a:t>
                </a:r>
              </a:p>
            </p:txBody>
          </p:sp>
        </mc:Choice>
        <mc:Fallback>
          <p:sp>
            <p:nvSpPr>
              <p:cNvPr id="21" name="TextBox 20"/>
              <p:cNvSpPr txBox="1">
                <a:spLocks noRot="1" noChangeAspect="1" noMove="1" noResize="1" noEditPoints="1" noAdjustHandles="1" noChangeArrowheads="1" noChangeShapeType="1" noTextEdit="1"/>
              </p:cNvSpPr>
              <p:nvPr/>
            </p:nvSpPr>
            <p:spPr>
              <a:xfrm>
                <a:off x="421105" y="2171700"/>
                <a:ext cx="15203905" cy="1805559"/>
              </a:xfrm>
              <a:prstGeom prst="rect">
                <a:avLst/>
              </a:prstGeom>
              <a:blipFill>
                <a:blip r:embed="rId2"/>
                <a:stretch>
                  <a:fillRect l="-1203" b="-11824"/>
                </a:stretch>
              </a:blipFill>
            </p:spPr>
            <p:txBody>
              <a:bodyPr/>
              <a:lstStyle/>
              <a:p>
                <a:r>
                  <a:rPr lang="en-US">
                    <a:noFill/>
                  </a:rPr>
                  <a:t> </a:t>
                </a:r>
              </a:p>
            </p:txBody>
          </p:sp>
        </mc:Fallback>
      </mc:AlternateContent>
      <p:sp>
        <p:nvSpPr>
          <p:cNvPr id="22" name="Rounded Rectangle 21"/>
          <p:cNvSpPr/>
          <p:nvPr/>
        </p:nvSpPr>
        <p:spPr>
          <a:xfrm>
            <a:off x="533400" y="620932"/>
            <a:ext cx="13182600" cy="1017368"/>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r>
              <a:rPr lang="vi-VN" sz="4200" b="1">
                <a:solidFill>
                  <a:srgbClr val="FFFF00"/>
                </a:solidFill>
                <a:cs typeface="Arial" panose="020B0604020202020204" pitchFamily="34" charset="0"/>
              </a:rPr>
              <a:t>b. Nghiệm của bất phương trình bậc nhất một ẩn</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2590800" y="4672042"/>
            <a:ext cx="11833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600" b="1" i="1" u="sng" strike="noStrike" kern="1200" cap="none" spc="0" normalizeH="0" baseline="0" noProof="0" smtClean="0">
                <a:ln>
                  <a:noFill/>
                </a:ln>
                <a:solidFill>
                  <a:prstClr val="black"/>
                </a:solidFill>
                <a:effectLst/>
                <a:uLnTx/>
                <a:uFillTx/>
                <a:latin typeface="Calibri"/>
                <a:ea typeface="+mn-ea"/>
                <a:cs typeface="Arial" panose="020B0604020202020204" pitchFamily="34" charset="0"/>
              </a:rPr>
              <a:t>:</a:t>
            </a:r>
            <a:endParaRPr kumimoji="0" lang="en-US" sz="36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401052" y="5913715"/>
                <a:ext cx="17602200" cy="3877985"/>
              </a:xfrm>
              <a:prstGeom prst="rect">
                <a:avLst/>
              </a:prstGeom>
            </p:spPr>
            <p:txBody>
              <a:bodyPr wrap="square">
                <a:spAutoFit/>
              </a:bodyPr>
              <a:lstStyle/>
              <a:p>
                <a:pPr algn="just">
                  <a:lnSpc>
                    <a:spcPct val="150000"/>
                  </a:lnSpc>
                  <a:spcBef>
                    <a:spcPts val="600"/>
                  </a:spcBef>
                  <a:spcAft>
                    <a:spcPts val="600"/>
                  </a:spcAft>
                </a:pPr>
                <a:r>
                  <a:rPr lang="vi-VN" sz="3600">
                    <a:ea typeface="Malgun Gothic" panose="020B0503020000020004" pitchFamily="34" charset="-127"/>
                    <a:cs typeface="Times New Roman" panose="02020603050405020304" pitchFamily="18" charset="0"/>
                  </a:rPr>
                  <a:t>Khi thay </a:t>
                </a:r>
                <a14:m>
                  <m:oMath xmlns:m="http://schemas.openxmlformats.org/officeDocument/2006/math">
                    <m:r>
                      <a:rPr lang="vi-VN" sz="3600" i="1">
                        <a:effectLst/>
                        <a:ea typeface="Malgun Gothic" panose="020B0503020000020004" pitchFamily="34" charset="-127"/>
                        <a:cs typeface="Times New Roman" panose="02020603050405020304" pitchFamily="18" charset="0"/>
                      </a:rPr>
                      <m:t>𝑥</m:t>
                    </m:r>
                    <m:r>
                      <a:rPr lang="vi-VN" sz="3600" i="1">
                        <a:effectLst/>
                        <a:ea typeface="Malgun Gothic" panose="020B0503020000020004" pitchFamily="34" charset="-127"/>
                        <a:cs typeface="Times New Roman" panose="02020603050405020304" pitchFamily="18" charset="0"/>
                      </a:rPr>
                      <m:t>=2</m:t>
                    </m:r>
                  </m:oMath>
                </a14:m>
                <a:r>
                  <a:rPr lang="vi-VN" sz="3600">
                    <a:effectLst/>
                    <a:ea typeface="Malgun Gothic" panose="020B0503020000020004" pitchFamily="34" charset="-127"/>
                    <a:cs typeface="Times New Roman" panose="02020603050405020304" pitchFamily="18" charset="0"/>
                  </a:rPr>
                  <a:t> vào bất phương trình (1), ta được </a:t>
                </a:r>
                <a14:m>
                  <m:oMath xmlns:m="http://schemas.openxmlformats.org/officeDocument/2006/math">
                    <m:r>
                      <a:rPr lang="vi-VN" sz="3600" i="1">
                        <a:effectLst/>
                        <a:ea typeface="Malgun Gothic" panose="020B0503020000020004" pitchFamily="34" charset="-127"/>
                        <a:cs typeface="Times New Roman" panose="02020603050405020304" pitchFamily="18" charset="0"/>
                      </a:rPr>
                      <m:t>2+3&gt;0</m:t>
                    </m:r>
                  </m:oMath>
                </a14:m>
                <a:r>
                  <a:rPr lang="vi-VN" sz="3600">
                    <a:effectLst/>
                    <a:ea typeface="Malgun Gothic" panose="020B0503020000020004" pitchFamily="34" charset="-127"/>
                    <a:cs typeface="Times New Roman" panose="02020603050405020304" pitchFamily="18" charset="0"/>
                  </a:rPr>
                  <a:t> là khẳng định đúng</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effectLst/>
                    <a:ea typeface="Malgun Gothic" panose="020B0503020000020004" pitchFamily="34" charset="-127"/>
                    <a:cs typeface="Times New Roman" panose="02020603050405020304" pitchFamily="18" charset="0"/>
                  </a:rPr>
                  <a:t>Ta nói </a:t>
                </a:r>
                <a14:m>
                  <m:oMath xmlns:m="http://schemas.openxmlformats.org/officeDocument/2006/math">
                    <m:r>
                      <a:rPr lang="vi-VN" sz="3600" i="1">
                        <a:effectLst/>
                        <a:ea typeface="Malgun Gothic" panose="020B0503020000020004" pitchFamily="34" charset="-127"/>
                        <a:cs typeface="Times New Roman" panose="02020603050405020304" pitchFamily="18" charset="0"/>
                      </a:rPr>
                      <m:t>𝑥</m:t>
                    </m:r>
                    <m:r>
                      <a:rPr lang="vi-VN" sz="3600" i="1">
                        <a:effectLst/>
                        <a:ea typeface="Malgun Gothic" panose="020B0503020000020004" pitchFamily="34" charset="-127"/>
                        <a:cs typeface="Times New Roman" panose="02020603050405020304" pitchFamily="18" charset="0"/>
                      </a:rPr>
                      <m:t>=2</m:t>
                    </m:r>
                  </m:oMath>
                </a14:m>
                <a:r>
                  <a:rPr lang="vi-VN" sz="3600">
                    <a:effectLst/>
                    <a:ea typeface="Malgun Gothic" panose="020B0503020000020004" pitchFamily="34" charset="-127"/>
                    <a:cs typeface="Times New Roman" panose="02020603050405020304" pitchFamily="18" charset="0"/>
                  </a:rPr>
                  <a:t> là một nghiệm của bất phương trình.</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effectLst/>
                    <a:ea typeface="Malgun Gothic" panose="020B0503020000020004" pitchFamily="34" charset="-127"/>
                    <a:cs typeface="Times New Roman" panose="02020603050405020304" pitchFamily="18" charset="0"/>
                  </a:rPr>
                  <a:t>Khi thay </a:t>
                </a:r>
                <a14:m>
                  <m:oMath xmlns:m="http://schemas.openxmlformats.org/officeDocument/2006/math">
                    <m:r>
                      <a:rPr lang="vi-VN" sz="3600" i="1">
                        <a:effectLst/>
                        <a:ea typeface="Malgun Gothic" panose="020B0503020000020004" pitchFamily="34" charset="-127"/>
                        <a:cs typeface="Times New Roman" panose="02020603050405020304" pitchFamily="18" charset="0"/>
                      </a:rPr>
                      <m:t>𝑥</m:t>
                    </m:r>
                    <m:r>
                      <a:rPr lang="vi-VN" sz="3600" i="1">
                        <a:effectLst/>
                        <a:ea typeface="Malgun Gothic" panose="020B0503020000020004" pitchFamily="34" charset="-127"/>
                        <a:cs typeface="Times New Roman" panose="02020603050405020304" pitchFamily="18" charset="0"/>
                      </a:rPr>
                      <m:t>=−10</m:t>
                    </m:r>
                  </m:oMath>
                </a14:m>
                <a:r>
                  <a:rPr lang="vi-VN" sz="3600">
                    <a:effectLst/>
                    <a:ea typeface="Malgun Gothic" panose="020B0503020000020004" pitchFamily="34" charset="-127"/>
                    <a:cs typeface="Times New Roman" panose="02020603050405020304" pitchFamily="18" charset="0"/>
                  </a:rPr>
                  <a:t> và bất phương trình (1), ta được </a:t>
                </a:r>
                <a14:m>
                  <m:oMath xmlns:m="http://schemas.openxmlformats.org/officeDocument/2006/math">
                    <m:r>
                      <a:rPr lang="vi-VN" sz="3600" i="1">
                        <a:effectLst/>
                        <a:ea typeface="Malgun Gothic" panose="020B0503020000020004" pitchFamily="34" charset="-127"/>
                        <a:cs typeface="Times New Roman" panose="02020603050405020304" pitchFamily="18" charset="0"/>
                      </a:rPr>
                      <m:t>−10+3&gt;0</m:t>
                    </m:r>
                  </m:oMath>
                </a14:m>
                <a:r>
                  <a:rPr lang="vi-VN" sz="3600">
                    <a:effectLst/>
                    <a:ea typeface="Malgun Gothic" panose="020B0503020000020004" pitchFamily="34" charset="-127"/>
                    <a:cs typeface="Times New Roman" panose="02020603050405020304" pitchFamily="18" charset="0"/>
                  </a:rPr>
                  <a:t> là một khẳng định sai.</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effectLst/>
                    <a:ea typeface="Malgun Gothic" panose="020B0503020000020004" pitchFamily="34" charset="-127"/>
                    <a:cs typeface="Times New Roman" panose="02020603050405020304" pitchFamily="18" charset="0"/>
                  </a:rPr>
                  <a:t>Ta nói </a:t>
                </a:r>
                <a14:m>
                  <m:oMath xmlns:m="http://schemas.openxmlformats.org/officeDocument/2006/math">
                    <m:r>
                      <a:rPr lang="vi-VN" sz="3600" i="1">
                        <a:effectLst/>
                        <a:ea typeface="Malgun Gothic" panose="020B0503020000020004" pitchFamily="34" charset="-127"/>
                        <a:cs typeface="Times New Roman" panose="02020603050405020304" pitchFamily="18" charset="0"/>
                      </a:rPr>
                      <m:t>𝑥</m:t>
                    </m:r>
                    <m:r>
                      <a:rPr lang="vi-VN" sz="3600" i="1">
                        <a:effectLst/>
                        <a:ea typeface="Malgun Gothic" panose="020B0503020000020004" pitchFamily="34" charset="-127"/>
                        <a:cs typeface="Times New Roman" panose="02020603050405020304" pitchFamily="18" charset="0"/>
                      </a:rPr>
                      <m:t>=−10</m:t>
                    </m:r>
                  </m:oMath>
                </a14:m>
                <a:r>
                  <a:rPr lang="vi-VN" sz="3600">
                    <a:effectLst/>
                    <a:ea typeface="Malgun Gothic" panose="020B0503020000020004" pitchFamily="34" charset="-127"/>
                    <a:cs typeface="Times New Roman" panose="02020603050405020304" pitchFamily="18" charset="0"/>
                  </a:rPr>
                  <a:t> không phải là nghiệm của bất phương trình.</a:t>
                </a:r>
                <a:endParaRPr lang="en-US" sz="3600">
                  <a:effectLs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01052" y="5913715"/>
                <a:ext cx="17602200" cy="3877985"/>
              </a:xfrm>
              <a:prstGeom prst="rect">
                <a:avLst/>
              </a:prstGeom>
              <a:blipFill>
                <a:blip r:embed="rId3"/>
                <a:stretch>
                  <a:fillRect l="-1074" r="-831" b="-2358"/>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6687800" y="620932"/>
            <a:ext cx="1219200" cy="1219200"/>
          </a:xfrm>
          <a:prstGeom prst="rect">
            <a:avLst/>
          </a:prstGeom>
        </p:spPr>
      </p:pic>
    </p:spTree>
    <p:extLst>
      <p:ext uri="{BB962C8B-B14F-4D97-AF65-F5344CB8AC3E}">
        <p14:creationId xmlns:p14="http://schemas.microsoft.com/office/powerpoint/2010/main" val="12436525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13" name="Group 12"/>
          <p:cNvGrpSpPr/>
          <p:nvPr/>
        </p:nvGrpSpPr>
        <p:grpSpPr>
          <a:xfrm>
            <a:off x="1295400" y="723900"/>
            <a:ext cx="15837173" cy="7696203"/>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mc:Choice xmlns:a14="http://schemas.microsoft.com/office/drawing/2010/main" Requires="a14">
            <p:sp>
              <p:nvSpPr>
                <p:cNvPr id="15" name="TextBox 15"/>
                <p:cNvSpPr txBox="1"/>
                <p:nvPr/>
              </p:nvSpPr>
              <p:spPr>
                <a:xfrm>
                  <a:off x="2832191" y="2579576"/>
                  <a:ext cx="12290856" cy="3312311"/>
                </a:xfrm>
                <a:prstGeom prst="rect">
                  <a:avLst/>
                </a:prstGeom>
              </p:spPr>
              <p:txBody>
                <a:bodyPr wrap="square" lIns="0" tIns="0" rIns="0" bIns="0" rtlCol="0" anchor="t">
                  <a:spAutoFit/>
                </a:bodyPr>
                <a:lstStyle/>
                <a:p>
                  <a:pPr algn="just">
                    <a:lnSpc>
                      <a:spcPct val="170000"/>
                    </a:lnSpc>
                  </a:pPr>
                  <a:r>
                    <a:rPr lang="vi-VN" sz="4000">
                      <a:ea typeface="Malgun Gothic" panose="020B0503020000020004" pitchFamily="34" charset="-127"/>
                      <a:cs typeface="Times New Roman" panose="02020603050405020304" pitchFamily="18" charset="0"/>
                    </a:rPr>
                    <a:t>Với bất phương trình bậc nhấ có ẩn là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𝑥</m:t>
                      </m:r>
                    </m:oMath>
                  </a14:m>
                  <a:r>
                    <a:rPr lang="vi-VN" sz="4000">
                      <a:effectLst/>
                      <a:ea typeface="Malgun Gothic" panose="020B0503020000020004" pitchFamily="34" charset="-127"/>
                      <a:cs typeface="Times New Roman" panose="02020603050405020304" pitchFamily="18" charset="0"/>
                    </a:rPr>
                    <a:t>, số </a:t>
                  </a:r>
                  <a14:m>
                    <m:oMath xmlns:m="http://schemas.openxmlformats.org/officeDocument/2006/math">
                      <m:sSub>
                        <m:sSubPr>
                          <m:ctrlPr>
                            <a:rPr lang="en-US" sz="4000" i="1">
                              <a:effectLst/>
                              <a:ea typeface="Malgun Gothic" panose="020B0503020000020004" pitchFamily="34" charset="-127"/>
                              <a:cs typeface="Times New Roman" panose="02020603050405020304" pitchFamily="18" charset="0"/>
                            </a:rPr>
                          </m:ctrlPr>
                        </m:sSubPr>
                        <m:e>
                          <m:r>
                            <a:rPr lang="vi-VN" sz="4000" i="1">
                              <a:effectLst/>
                              <a:ea typeface="Malgun Gothic" panose="020B0503020000020004" pitchFamily="34" charset="-127"/>
                              <a:cs typeface="Times New Roman" panose="02020603050405020304" pitchFamily="18" charset="0"/>
                            </a:rPr>
                            <m:t>𝑥</m:t>
                          </m:r>
                        </m:e>
                        <m:sub>
                          <m:r>
                            <a:rPr lang="vi-VN" sz="4000" i="1">
                              <a:effectLst/>
                              <a:ea typeface="Malgun Gothic" panose="020B0503020000020004" pitchFamily="34" charset="-127"/>
                              <a:cs typeface="Times New Roman" panose="02020603050405020304" pitchFamily="18" charset="0"/>
                            </a:rPr>
                            <m:t>0</m:t>
                          </m:r>
                        </m:sub>
                      </m:sSub>
                    </m:oMath>
                  </a14:m>
                  <a:r>
                    <a:rPr lang="vi-VN" sz="4000">
                      <a:effectLst/>
                      <a:ea typeface="Malgun Gothic" panose="020B0503020000020004" pitchFamily="34" charset="-127"/>
                      <a:cs typeface="Times New Roman" panose="02020603050405020304" pitchFamily="18" charset="0"/>
                    </a:rPr>
                    <a:t> được gọi là một nghiệm của bất phương trình nếu ta thay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𝑥</m:t>
                      </m:r>
                      <m:r>
                        <a:rPr lang="vi-VN" sz="4000" i="1">
                          <a:effectLst/>
                          <a:ea typeface="Malgun Gothic" panose="020B0503020000020004" pitchFamily="34" charset="-127"/>
                          <a:cs typeface="Times New Roman" panose="02020603050405020304" pitchFamily="18" charset="0"/>
                        </a:rPr>
                        <m:t>=</m:t>
                      </m:r>
                      <m:sSub>
                        <m:sSubPr>
                          <m:ctrlPr>
                            <a:rPr lang="en-US" sz="4000" i="1">
                              <a:effectLst/>
                              <a:ea typeface="Malgun Gothic" panose="020B0503020000020004" pitchFamily="34" charset="-127"/>
                              <a:cs typeface="Times New Roman" panose="02020603050405020304" pitchFamily="18" charset="0"/>
                            </a:rPr>
                          </m:ctrlPr>
                        </m:sSubPr>
                        <m:e>
                          <m:r>
                            <a:rPr lang="vi-VN" sz="4000" i="1">
                              <a:effectLst/>
                              <a:ea typeface="Malgun Gothic" panose="020B0503020000020004" pitchFamily="34" charset="-127"/>
                              <a:cs typeface="Times New Roman" panose="02020603050405020304" pitchFamily="18" charset="0"/>
                            </a:rPr>
                            <m:t>𝑥</m:t>
                          </m:r>
                        </m:e>
                        <m:sub>
                          <m:r>
                            <a:rPr lang="vi-VN" sz="4000" i="1">
                              <a:effectLst/>
                              <a:ea typeface="Malgun Gothic" panose="020B0503020000020004" pitchFamily="34" charset="-127"/>
                              <a:cs typeface="Times New Roman" panose="02020603050405020304" pitchFamily="18" charset="0"/>
                            </a:rPr>
                            <m:t>0</m:t>
                          </m:r>
                        </m:sub>
                      </m:sSub>
                    </m:oMath>
                  </a14:m>
                  <a:r>
                    <a:rPr lang="vi-VN" sz="4000">
                      <a:effectLst/>
                      <a:ea typeface="Malgun Gothic" panose="020B0503020000020004" pitchFamily="34" charset="-127"/>
                      <a:cs typeface="Times New Roman" panose="02020603050405020304" pitchFamily="18" charset="0"/>
                    </a:rPr>
                    <a:t> thì nhận được một khẳng định đúng.</a:t>
                  </a:r>
                  <a:endParaRPr lang="en-US" sz="4000">
                    <a:effectLst/>
                    <a:ea typeface="Calibri" panose="020F0502020204030204" pitchFamily="34" charset="0"/>
                    <a:cs typeface="Times New Roman" panose="02020603050405020304" pitchFamily="18" charset="0"/>
                  </a:endParaRPr>
                </a:p>
                <a:p>
                  <a:pPr algn="just">
                    <a:lnSpc>
                      <a:spcPct val="170000"/>
                    </a:lnSpc>
                  </a:pPr>
                  <a:r>
                    <a:rPr lang="vi-VN" sz="4000">
                      <a:effectLst/>
                      <a:ea typeface="Malgun Gothic" panose="020B0503020000020004" pitchFamily="34" charset="-127"/>
                      <a:cs typeface="Times New Roman" panose="02020603050405020304" pitchFamily="18" charset="0"/>
                    </a:rPr>
                    <a:t>Giải bất phương trình là tìm tất cả các nghiệm của nó.</a:t>
                  </a:r>
                  <a:endParaRPr lang="en-US" sz="4000">
                    <a:effectLst/>
                    <a:ea typeface="Calibri" panose="020F0502020204030204" pitchFamily="34" charset="0"/>
                    <a:cs typeface="Times New Roman" panose="02020603050405020304" pitchFamily="18" charset="0"/>
                  </a:endParaRPr>
                </a:p>
              </p:txBody>
            </p:sp>
          </mc:Choice>
          <mc:Fallback>
            <p:sp>
              <p:nvSpPr>
                <p:cNvPr id="15" name="TextBox 15"/>
                <p:cNvSpPr txBox="1">
                  <a:spLocks noRot="1" noChangeAspect="1" noMove="1" noResize="1" noEditPoints="1" noAdjustHandles="1" noChangeArrowheads="1" noChangeShapeType="1" noTextEdit="1"/>
                </p:cNvSpPr>
                <p:nvPr/>
              </p:nvSpPr>
              <p:spPr>
                <a:xfrm>
                  <a:off x="2832191" y="2579576"/>
                  <a:ext cx="12290856" cy="3312311"/>
                </a:xfrm>
                <a:prstGeom prst="rect">
                  <a:avLst/>
                </a:prstGeom>
                <a:blipFill>
                  <a:blip r:embed="rId4"/>
                  <a:stretch>
                    <a:fillRect l="-2230" r="-2230" b="-3057"/>
                  </a:stretch>
                </a:blipFill>
              </p:spPr>
              <p:txBody>
                <a:bodyPr/>
                <a:lstStyle/>
                <a:p>
                  <a:r>
                    <a:rPr lang="en-US">
                      <a:noFill/>
                    </a:rPr>
                    <a:t> </a:t>
                  </a:r>
                </a:p>
              </p:txBody>
            </p:sp>
          </mc:Fallback>
        </mc:AlternateContent>
      </p:grpSp>
      <p:sp>
        <p:nvSpPr>
          <p:cNvPr id="19" name="Rectangle 18"/>
          <p:cNvSpPr/>
          <p:nvPr/>
        </p:nvSpPr>
        <p:spPr>
          <a:xfrm>
            <a:off x="7225928" y="1333500"/>
            <a:ext cx="3765774" cy="1200329"/>
          </a:xfrm>
          <a:prstGeom prst="rect">
            <a:avLst/>
          </a:prstGeom>
        </p:spPr>
        <p:txBody>
          <a:bodyPr wrap="none">
            <a:spAutoFit/>
          </a:bodyPr>
          <a:lstStyle/>
          <a:p>
            <a:pPr lvl="0" algn="ctr">
              <a:defRPr/>
            </a:pPr>
            <a:r>
              <a:rPr lang="en-US" sz="7200" b="1">
                <a:solidFill>
                  <a:srgbClr val="C00000"/>
                </a:solidFill>
                <a:latin typeface="Arial" panose="020B0604020202020204" pitchFamily="34" charset="0"/>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4706600" y="6896100"/>
            <a:ext cx="2425973" cy="1996260"/>
          </a:xfrm>
          <a:prstGeom prst="rect">
            <a:avLst/>
          </a:prstGeom>
        </p:spPr>
      </p:pic>
    </p:spTree>
    <p:extLst>
      <p:ext uri="{BB962C8B-B14F-4D97-AF65-F5344CB8AC3E}">
        <p14:creationId xmlns:p14="http://schemas.microsoft.com/office/powerpoint/2010/main" val="259808166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1178819" y="495300"/>
                <a:ext cx="15956151" cy="1800493"/>
              </a:xfrm>
              <a:prstGeom prst="rect">
                <a:avLst/>
              </a:prstGeom>
            </p:spPr>
            <p:txBody>
              <a:bodyPr wrap="square">
                <a:spAutoFit/>
              </a:bodyPr>
              <a:lstStyle/>
              <a:p>
                <a:pPr lvl="0" algn="just">
                  <a:lnSpc>
                    <a:spcPct val="150000"/>
                  </a:lnSpc>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3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Trong hai giá trị </a:t>
                </a:r>
                <a14:m>
                  <m:oMath xmlns:m="http://schemas.openxmlformats.org/officeDocument/2006/math">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=1 </m:t>
                    </m:r>
                  </m:oMath>
                </a14:m>
                <a:r>
                  <a:rPr lang="vi-VN" sz="3700">
                    <a:solidFill>
                      <a:prstClr val="black"/>
                    </a:solidFill>
                    <a:ea typeface="Calibri" panose="020F0502020204030204" pitchFamily="34" charset="0"/>
                    <a:cs typeface="Arial" panose="020B0604020202020204" pitchFamily="34" charset="0"/>
                  </a:rPr>
                  <a:t>và </a:t>
                </a:r>
                <a14:m>
                  <m:oMath xmlns:m="http://schemas.openxmlformats.org/officeDocument/2006/math">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vi-VN" sz="3700">
                    <a:solidFill>
                      <a:prstClr val="black"/>
                    </a:solidFill>
                    <a:ea typeface="Calibri" panose="020F0502020204030204" pitchFamily="34" charset="0"/>
                    <a:cs typeface="Arial" panose="020B0604020202020204" pitchFamily="34" charset="0"/>
                  </a:rPr>
                  <a:t>, giá trị nào là nghiệm của bất phương trình</a:t>
                </a:r>
                <a:r>
                  <a:rPr lang="en-US" sz="3700" smtClean="0">
                    <a:solidFill>
                      <a:prstClr val="black"/>
                    </a:solidFill>
                    <a:ea typeface="Calibri" panose="020F0502020204030204" pitchFamily="34" charset="0"/>
                    <a:cs typeface="Arial" panose="020B0604020202020204" pitchFamily="34" charset="0"/>
                  </a:rPr>
                  <a:t> </a:t>
                </a:r>
                <a14:m>
                  <m:oMath xmlns:m="http://schemas.openxmlformats.org/officeDocument/2006/math">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700" i="1" smtClean="0">
                        <a:solidFill>
                          <a:prstClr val="black"/>
                        </a:solidFill>
                        <a:latin typeface="Cambria Math" panose="02040503050406030204" pitchFamily="18" charset="0"/>
                        <a:ea typeface="Calibri" panose="020F0502020204030204" pitchFamily="34" charset="0"/>
                        <a:cs typeface="Arial" panose="020B0604020202020204" pitchFamily="34" charset="0"/>
                      </a:rPr>
                      <m:t>−4≤0</m:t>
                    </m:r>
                  </m:oMath>
                </a14:m>
                <a:r>
                  <a:rPr lang="vi-VN" sz="3700">
                    <a:solidFill>
                      <a:prstClr val="black"/>
                    </a:solidFill>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1178819" y="495300"/>
                <a:ext cx="15956151" cy="1800493"/>
              </a:xfrm>
              <a:prstGeom prst="rect">
                <a:avLst/>
              </a:prstGeom>
              <a:blipFill>
                <a:blip r:embed="rId2"/>
                <a:stretch>
                  <a:fillRect l="-1184" r="-1184" b="-6081"/>
                </a:stretch>
              </a:blipFill>
            </p:spPr>
            <p:txBody>
              <a:bodyPr/>
              <a:lstStyle/>
              <a:p>
                <a:r>
                  <a:rPr lang="en-US">
                    <a:noFill/>
                  </a:rPr>
                  <a:t> </a:t>
                </a:r>
              </a:p>
            </p:txBody>
          </p:sp>
        </mc:Fallback>
      </mc:AlternateContent>
      <p:sp>
        <p:nvSpPr>
          <p:cNvPr id="9" name="Rectangle 8"/>
          <p:cNvSpPr/>
          <p:nvPr/>
        </p:nvSpPr>
        <p:spPr>
          <a:xfrm>
            <a:off x="8550798" y="2660984"/>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178819" y="4229100"/>
                <a:ext cx="15956151" cy="4124206"/>
              </a:xfrm>
              <a:prstGeom prst="rect">
                <a:avLst/>
              </a:prstGeom>
            </p:spPr>
            <p:txBody>
              <a:bodyPr wrap="square">
                <a:spAutoFit/>
              </a:bodyPr>
              <a:lstStyle/>
              <a:p>
                <a:pPr lvl="0" algn="just">
                  <a:lnSpc>
                    <a:spcPct val="150000"/>
                  </a:lnSpc>
                  <a:spcBef>
                    <a:spcPts val="800"/>
                  </a:spcBef>
                  <a:spcAft>
                    <a:spcPts val="800"/>
                  </a:spcAft>
                </a:pPr>
                <a:r>
                  <a:rPr lang="vi-VN" sz="3700" smtClean="0">
                    <a:solidFill>
                      <a:prstClr val="black"/>
                    </a:solidFill>
                  </a:rPr>
                  <a:t>Thay </a:t>
                </a:r>
                <a14:m>
                  <m:oMath xmlns:m="http://schemas.openxmlformats.org/officeDocument/2006/math">
                    <m:r>
                      <a:rPr lang="vi-VN" sz="3700" i="1" smtClean="0">
                        <a:solidFill>
                          <a:prstClr val="black"/>
                        </a:solidFill>
                        <a:latin typeface="Cambria Math" panose="02040503050406030204" pitchFamily="18" charset="0"/>
                      </a:rPr>
                      <m:t>𝑥</m:t>
                    </m:r>
                    <m:r>
                      <a:rPr lang="vi-VN" sz="3700" i="1" smtClean="0">
                        <a:solidFill>
                          <a:prstClr val="black"/>
                        </a:solidFill>
                        <a:latin typeface="Cambria Math" panose="02040503050406030204" pitchFamily="18" charset="0"/>
                      </a:rPr>
                      <m:t>=1 </m:t>
                    </m:r>
                  </m:oMath>
                </a14:m>
                <a:r>
                  <a:rPr lang="vi-VN" sz="3700">
                    <a:solidFill>
                      <a:prstClr val="black"/>
                    </a:solidFill>
                  </a:rPr>
                  <a:t>vào bất phương trình, ta được </a:t>
                </a:r>
                <a14:m>
                  <m:oMath xmlns:m="http://schemas.openxmlformats.org/officeDocument/2006/math">
                    <m:r>
                      <a:rPr lang="vi-VN" sz="3700" i="1" smtClean="0">
                        <a:solidFill>
                          <a:prstClr val="black"/>
                        </a:solidFill>
                        <a:latin typeface="Cambria Math" panose="02040503050406030204" pitchFamily="18" charset="0"/>
                      </a:rPr>
                      <m:t>3 . 1−4≤0</m:t>
                    </m:r>
                  </m:oMath>
                </a14:m>
                <a:r>
                  <a:rPr lang="en-US" sz="3700" smtClean="0">
                    <a:solidFill>
                      <a:prstClr val="black"/>
                    </a:solidFill>
                  </a:rPr>
                  <a:t> </a:t>
                </a:r>
                <a:r>
                  <a:rPr lang="vi-VN" sz="3700">
                    <a:solidFill>
                      <a:prstClr val="black"/>
                    </a:solidFill>
                  </a:rPr>
                  <a:t>là khẳng định đúng</a:t>
                </a:r>
                <a:r>
                  <a:rPr lang="vi-VN" sz="3700">
                    <a:solidFill>
                      <a:prstClr val="black"/>
                    </a:solidFill>
                  </a:rPr>
                  <a:t>. </a:t>
                </a:r>
                <a:endParaRPr lang="en-US" sz="3700" smtClean="0">
                  <a:solidFill>
                    <a:prstClr val="black"/>
                  </a:solidFill>
                </a:endParaRPr>
              </a:p>
              <a:p>
                <a:pPr lvl="0" algn="just">
                  <a:lnSpc>
                    <a:spcPct val="150000"/>
                  </a:lnSpc>
                  <a:spcBef>
                    <a:spcPts val="800"/>
                  </a:spcBef>
                  <a:spcAft>
                    <a:spcPts val="800"/>
                  </a:spcAft>
                </a:pPr>
                <a:r>
                  <a:rPr lang="vi-VN" sz="3700" smtClean="0">
                    <a:solidFill>
                      <a:prstClr val="black"/>
                    </a:solidFill>
                  </a:rPr>
                  <a:t>Vậy </a:t>
                </a:r>
                <a14:m>
                  <m:oMath xmlns:m="http://schemas.openxmlformats.org/officeDocument/2006/math">
                    <m:r>
                      <a:rPr lang="vi-VN" sz="3700" i="1">
                        <a:solidFill>
                          <a:prstClr val="black"/>
                        </a:solidFill>
                        <a:latin typeface="Cambria Math" panose="02040503050406030204" pitchFamily="18" charset="0"/>
                      </a:rPr>
                      <m:t>𝑥</m:t>
                    </m:r>
                    <m:r>
                      <a:rPr lang="vi-VN" sz="3700" i="1">
                        <a:solidFill>
                          <a:prstClr val="black"/>
                        </a:solidFill>
                        <a:latin typeface="Cambria Math" panose="02040503050406030204" pitchFamily="18" charset="0"/>
                      </a:rPr>
                      <m:t>=1</m:t>
                    </m:r>
                  </m:oMath>
                </a14:m>
                <a:r>
                  <a:rPr lang="vi-VN" sz="3700">
                    <a:solidFill>
                      <a:prstClr val="black"/>
                    </a:solidFill>
                  </a:rPr>
                  <a:t> là một nghiệm của bất phương trình đã cho.</a:t>
                </a:r>
              </a:p>
              <a:p>
                <a:pPr lvl="0" algn="just">
                  <a:lnSpc>
                    <a:spcPct val="150000"/>
                  </a:lnSpc>
                  <a:spcBef>
                    <a:spcPts val="800"/>
                  </a:spcBef>
                  <a:spcAft>
                    <a:spcPts val="800"/>
                  </a:spcAft>
                </a:pPr>
                <a:r>
                  <a:rPr lang="vi-VN" sz="3700">
                    <a:solidFill>
                      <a:prstClr val="black"/>
                    </a:solidFill>
                  </a:rPr>
                  <a:t>Thay </a:t>
                </a:r>
                <a14:m>
                  <m:oMath xmlns:m="http://schemas.openxmlformats.org/officeDocument/2006/math">
                    <m:r>
                      <a:rPr lang="vi-VN" sz="3700" i="1">
                        <a:solidFill>
                          <a:prstClr val="black"/>
                        </a:solidFill>
                        <a:latin typeface="Cambria Math" panose="02040503050406030204" pitchFamily="18" charset="0"/>
                      </a:rPr>
                      <m:t>𝑥</m:t>
                    </m:r>
                    <m:r>
                      <a:rPr lang="vi-VN" sz="3700" i="1">
                        <a:solidFill>
                          <a:prstClr val="black"/>
                        </a:solidFill>
                        <a:latin typeface="Cambria Math" panose="02040503050406030204" pitchFamily="18" charset="0"/>
                      </a:rPr>
                      <m:t>=2</m:t>
                    </m:r>
                  </m:oMath>
                </a14:m>
                <a:r>
                  <a:rPr lang="en-US" sz="3700" smtClean="0">
                    <a:solidFill>
                      <a:prstClr val="black"/>
                    </a:solidFill>
                  </a:rPr>
                  <a:t> </a:t>
                </a:r>
                <a:r>
                  <a:rPr lang="vi-VN" sz="3700">
                    <a:solidFill>
                      <a:prstClr val="black"/>
                    </a:solidFill>
                  </a:rPr>
                  <a:t>vào bất phương trình, ta được </a:t>
                </a:r>
                <a14:m>
                  <m:oMath xmlns:m="http://schemas.openxmlformats.org/officeDocument/2006/math">
                    <m:r>
                      <a:rPr lang="vi-VN" sz="3700" i="1" smtClean="0">
                        <a:solidFill>
                          <a:prstClr val="black"/>
                        </a:solidFill>
                        <a:latin typeface="Cambria Math" panose="02040503050406030204" pitchFamily="18" charset="0"/>
                      </a:rPr>
                      <m:t>3 . 2−4≤0 </m:t>
                    </m:r>
                  </m:oMath>
                </a14:m>
                <a:r>
                  <a:rPr lang="vi-VN" sz="3700">
                    <a:solidFill>
                      <a:prstClr val="black"/>
                    </a:solidFill>
                  </a:rPr>
                  <a:t>là khẳng định sai</a:t>
                </a:r>
                <a:r>
                  <a:rPr lang="vi-VN" sz="3700">
                    <a:solidFill>
                      <a:prstClr val="black"/>
                    </a:solidFill>
                  </a:rPr>
                  <a:t>. </a:t>
                </a:r>
                <a:endParaRPr lang="en-US" sz="3700" smtClean="0">
                  <a:solidFill>
                    <a:prstClr val="black"/>
                  </a:solidFill>
                </a:endParaRPr>
              </a:p>
              <a:p>
                <a:pPr lvl="0" algn="just">
                  <a:lnSpc>
                    <a:spcPct val="150000"/>
                  </a:lnSpc>
                  <a:spcBef>
                    <a:spcPts val="800"/>
                  </a:spcBef>
                  <a:spcAft>
                    <a:spcPts val="800"/>
                  </a:spcAft>
                </a:pPr>
                <a:r>
                  <a:rPr lang="vi-VN" sz="3700" smtClean="0">
                    <a:solidFill>
                      <a:prstClr val="black"/>
                    </a:solidFill>
                  </a:rPr>
                  <a:t>Vậy </a:t>
                </a:r>
                <a14:m>
                  <m:oMath xmlns:m="http://schemas.openxmlformats.org/officeDocument/2006/math">
                    <m:r>
                      <a:rPr lang="vi-VN" sz="3700" i="1" smtClean="0">
                        <a:solidFill>
                          <a:prstClr val="black"/>
                        </a:solidFill>
                        <a:latin typeface="Cambria Math" panose="02040503050406030204" pitchFamily="18" charset="0"/>
                      </a:rPr>
                      <m:t>𝑥</m:t>
                    </m:r>
                    <m:r>
                      <a:rPr lang="vi-VN" sz="3700" i="1" smtClean="0">
                        <a:solidFill>
                          <a:prstClr val="black"/>
                        </a:solidFill>
                        <a:latin typeface="Cambria Math" panose="02040503050406030204" pitchFamily="18" charset="0"/>
                      </a:rPr>
                      <m:t>=2</m:t>
                    </m:r>
                  </m:oMath>
                </a14:m>
                <a:r>
                  <a:rPr lang="vi-VN" sz="3700">
                    <a:solidFill>
                      <a:prstClr val="black"/>
                    </a:solidFill>
                  </a:rPr>
                  <a:t> không là nghiệm của bất phương trình đã cho.</a:t>
                </a:r>
              </a:p>
            </p:txBody>
          </p:sp>
        </mc:Choice>
        <mc:Fallback>
          <p:sp>
            <p:nvSpPr>
              <p:cNvPr id="5" name="Rectangle 4"/>
              <p:cNvSpPr>
                <a:spLocks noRot="1" noChangeAspect="1" noMove="1" noResize="1" noEditPoints="1" noAdjustHandles="1" noChangeArrowheads="1" noChangeShapeType="1" noTextEdit="1"/>
              </p:cNvSpPr>
              <p:nvPr/>
            </p:nvSpPr>
            <p:spPr>
              <a:xfrm>
                <a:off x="1178819" y="4229100"/>
                <a:ext cx="15956151" cy="4124206"/>
              </a:xfrm>
              <a:prstGeom prst="rect">
                <a:avLst/>
              </a:prstGeom>
              <a:blipFill>
                <a:blip r:embed="rId3"/>
                <a:stretch>
                  <a:fillRect l="-1184" b="-2219"/>
                </a:stretch>
              </a:blipFill>
            </p:spPr>
            <p:txBody>
              <a:bodyPr/>
              <a:lstStyle/>
              <a:p>
                <a:r>
                  <a:rPr lang="en-US">
                    <a:noFill/>
                  </a:rPr>
                  <a:t> </a:t>
                </a:r>
              </a:p>
            </p:txBody>
          </p:sp>
        </mc:Fallback>
      </mc:AlternateContent>
      <p:grpSp>
        <p:nvGrpSpPr>
          <p:cNvPr id="6" name="Group 2"/>
          <p:cNvGrpSpPr/>
          <p:nvPr/>
        </p:nvGrpSpPr>
        <p:grpSpPr>
          <a:xfrm rot="5400000">
            <a:off x="7616935" y="-208814"/>
            <a:ext cx="1867726" cy="20649554"/>
            <a:chOff x="0" y="0"/>
            <a:chExt cx="1968665" cy="2801818"/>
          </a:xfrm>
        </p:grpSpPr>
        <p:sp>
          <p:nvSpPr>
            <p:cNvPr id="7"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8"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2518367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762000" y="858350"/>
            <a:ext cx="4343400" cy="1331149"/>
          </a:xfrm>
          <a:prstGeom prst="roundRect">
            <a:avLst/>
          </a:prstGeom>
          <a:solidFill>
            <a:srgbClr val="DA707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Thực</a:t>
            </a:r>
            <a:r>
              <a:rPr kumimoji="0" lang="en-US" sz="4300" b="1" i="0" u="none" strike="noStrike" kern="1200" cap="none" spc="0" normalizeH="0" noProof="0" smtClean="0">
                <a:ln>
                  <a:noFill/>
                </a:ln>
                <a:solidFill>
                  <a:srgbClr val="FFFF00"/>
                </a:solidFill>
                <a:effectLst/>
                <a:uLnTx/>
                <a:uFillTx/>
                <a:latin typeface="Arial" panose="020B0604020202020204" pitchFamily="34" charset="0"/>
                <a:cs typeface="Arial" panose="020B0604020202020204" pitchFamily="34" charset="0"/>
              </a:rPr>
              <a:t> hành</a:t>
            </a:r>
            <a:r>
              <a:rPr lang="en-US" sz="4300" b="1">
                <a:solidFill>
                  <a:srgbClr val="FFFF00"/>
                </a:solidFill>
                <a:latin typeface="Arial" panose="020B0604020202020204" pitchFamily="34" charset="0"/>
                <a:cs typeface="Arial" panose="020B0604020202020204" pitchFamily="34" charset="0"/>
              </a:rPr>
              <a:t> </a:t>
            </a:r>
            <a:r>
              <a:rPr kumimoji="0" lang="en-US" sz="4300" b="1" i="0" u="none" strike="noStrike" kern="120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2</a:t>
            </a:r>
            <a:endParaRPr kumimoji="0" lang="en-US" sz="43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Rectangle 13"/>
          <p:cNvSpPr/>
          <p:nvPr/>
        </p:nvSpPr>
        <p:spPr>
          <a:xfrm>
            <a:off x="2265873" y="33688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5715000" y="537508"/>
                <a:ext cx="11849293" cy="1938992"/>
              </a:xfrm>
              <a:prstGeom prst="rect">
                <a:avLst/>
              </a:prstGeom>
              <a:noFill/>
            </p:spPr>
            <p:txBody>
              <a:bodyPr wrap="square" rtlCol="0">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Tìm một số là nghiệm và một số không là nghiệm của bất phương trình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4</m:t>
                    </m:r>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i="1" smtClean="0">
                        <a:latin typeface="Cambria Math" panose="02040503050406030204" pitchFamily="18" charset="0"/>
                        <a:ea typeface="Calibri" panose="020F0502020204030204" pitchFamily="34" charset="0"/>
                        <a:cs typeface="Arial" panose="020B0604020202020204" pitchFamily="34" charset="0"/>
                      </a:rPr>
                      <m:t>+5&gt;0</m:t>
                    </m:r>
                  </m:oMath>
                </a14:m>
                <a:r>
                  <a:rPr lang="en-US"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5715000" y="537508"/>
                <a:ext cx="11849293" cy="1938992"/>
              </a:xfrm>
              <a:prstGeom prst="rect">
                <a:avLst/>
              </a:prstGeom>
              <a:blipFill>
                <a:blip r:embed="rId2"/>
                <a:stretch>
                  <a:fillRect l="-1853" r="-1853" b="-6918"/>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738555" y="7581900"/>
            <a:ext cx="1547371" cy="192916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715000" y="4229100"/>
                <a:ext cx="11849294" cy="5302092"/>
              </a:xfrm>
              <a:prstGeom prst="rect">
                <a:avLst/>
              </a:prstGeom>
            </p:spPr>
            <p:txBody>
              <a:bodyPr wrap="square">
                <a:spAutoFit/>
              </a:bodyPr>
              <a:lstStyle/>
              <a:p>
                <a:pPr algn="just">
                  <a:lnSpc>
                    <a:spcPct val="200000"/>
                  </a:lnSpc>
                  <a:spcBef>
                    <a:spcPts val="600"/>
                  </a:spcBef>
                  <a:spcAft>
                    <a:spcPts val="600"/>
                  </a:spcAft>
                </a:pPr>
                <a14:m>
                  <m:oMath xmlns:m="http://schemas.openxmlformats.org/officeDocument/2006/math">
                    <m:r>
                      <a:rPr lang="vi-VN" sz="4000" i="1">
                        <a:ea typeface="Malgun Gothic" panose="020B0503020000020004" pitchFamily="34" charset="-127"/>
                        <a:cs typeface="Times New Roman" panose="02020603050405020304" pitchFamily="18" charset="0"/>
                      </a:rPr>
                      <m:t>𝑥</m:t>
                    </m:r>
                    <m:r>
                      <a:rPr lang="vi-VN" sz="4000" i="1">
                        <a:ea typeface="Malgun Gothic" panose="020B0503020000020004" pitchFamily="34" charset="-127"/>
                        <a:cs typeface="Times New Roman" panose="02020603050405020304" pitchFamily="18" charset="0"/>
                      </a:rPr>
                      <m:t>=1</m:t>
                    </m:r>
                  </m:oMath>
                </a14:m>
                <a:r>
                  <a:rPr lang="vi-VN" sz="4000">
                    <a:effectLst/>
                    <a:ea typeface="Malgun Gothic" panose="020B0503020000020004" pitchFamily="34" charset="-127"/>
                    <a:cs typeface="Times New Roman" panose="02020603050405020304" pitchFamily="18" charset="0"/>
                  </a:rPr>
                  <a:t> là nghiệm của bất </a:t>
                </a:r>
                <a:r>
                  <a:rPr lang="vi-VN" sz="4000">
                    <a:effectLst/>
                    <a:ea typeface="Malgun Gothic" panose="020B0503020000020004" pitchFamily="34" charset="-127"/>
                    <a:cs typeface="Times New Roman" panose="02020603050405020304" pitchFamily="18" charset="0"/>
                  </a:rPr>
                  <a:t>phương </a:t>
                </a:r>
                <a:r>
                  <a:rPr lang="vi-VN" sz="4000" smtClean="0">
                    <a:effectLst/>
                    <a:ea typeface="Malgun Gothic" panose="020B0503020000020004" pitchFamily="34" charset="-127"/>
                    <a:cs typeface="Times New Roman" panose="02020603050405020304" pitchFamily="18" charset="0"/>
                  </a:rPr>
                  <a:t>trình</a:t>
                </a:r>
                <a:endParaRPr lang="en-US" sz="4000" smtClean="0">
                  <a:effectLst/>
                  <a:ea typeface="Malgun Gothic" panose="020B0503020000020004" pitchFamily="34" charset="-127"/>
                  <a:cs typeface="Times New Roman" panose="02020603050405020304" pitchFamily="18" charset="0"/>
                </a:endParaRPr>
              </a:p>
              <a:p>
                <a:pPr algn="just">
                  <a:lnSpc>
                    <a:spcPct val="200000"/>
                  </a:lnSpc>
                  <a:spcBef>
                    <a:spcPts val="600"/>
                  </a:spcBef>
                  <a:spcAft>
                    <a:spcPts val="600"/>
                  </a:spcAft>
                </a:pPr>
                <a:r>
                  <a:rPr lang="vi-VN" sz="4000" smtClean="0">
                    <a:effectLst/>
                    <a:ea typeface="Malgun Gothic" panose="020B0503020000020004" pitchFamily="34" charset="-127"/>
                    <a:cs typeface="Times New Roman" panose="02020603050405020304" pitchFamily="18" charset="0"/>
                  </a:rPr>
                  <a:t>vì </a:t>
                </a:r>
                <a14:m>
                  <m:oMath xmlns:m="http://schemas.openxmlformats.org/officeDocument/2006/math">
                    <m:r>
                      <a:rPr lang="vi-VN" sz="4000" i="1">
                        <a:effectLst/>
                        <a:ea typeface="Malgun Gothic" panose="020B0503020000020004" pitchFamily="34" charset="-127"/>
                        <a:cs typeface="Times New Roman" panose="02020603050405020304" pitchFamily="18" charset="0"/>
                      </a:rPr>
                      <m:t>4.1+5=9&gt;0</m:t>
                    </m:r>
                  </m:oMath>
                </a14:m>
                <a:r>
                  <a:rPr lang="vi-VN" sz="4000">
                    <a:effectLst/>
                    <a:ea typeface="Malgun Gothic" panose="020B0503020000020004" pitchFamily="34" charset="-127"/>
                    <a:cs typeface="Times New Roman" panose="02020603050405020304" pitchFamily="18" charset="0"/>
                  </a:rPr>
                  <a:t> là một khẳng định đúng.</a:t>
                </a:r>
                <a:endParaRPr lang="en-US" sz="4000">
                  <a:effectLst/>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14:m>
                  <m:oMath xmlns:m="http://schemas.openxmlformats.org/officeDocument/2006/math">
                    <m:r>
                      <a:rPr lang="vi-VN" sz="4000" i="1">
                        <a:effectLst/>
                        <a:ea typeface="Malgun Gothic" panose="020B0503020000020004" pitchFamily="34" charset="-127"/>
                        <a:cs typeface="Times New Roman" panose="02020603050405020304" pitchFamily="18" charset="0"/>
                      </a:rPr>
                      <m:t>𝑥</m:t>
                    </m:r>
                    <m:r>
                      <a:rPr lang="vi-VN" sz="4000" i="1">
                        <a:effectLst/>
                        <a:ea typeface="Malgun Gothic" panose="020B0503020000020004" pitchFamily="34" charset="-127"/>
                        <a:cs typeface="Times New Roman" panose="02020603050405020304" pitchFamily="18" charset="0"/>
                      </a:rPr>
                      <m:t>=−2</m:t>
                    </m:r>
                  </m:oMath>
                </a14:m>
                <a:r>
                  <a:rPr lang="vi-VN" sz="4000">
                    <a:effectLst/>
                    <a:ea typeface="Malgun Gothic" panose="020B0503020000020004" pitchFamily="34" charset="-127"/>
                    <a:cs typeface="Times New Roman" panose="02020603050405020304" pitchFamily="18" charset="0"/>
                  </a:rPr>
                  <a:t> không là nghiệm của bất </a:t>
                </a:r>
                <a:r>
                  <a:rPr lang="vi-VN" sz="4000">
                    <a:effectLst/>
                    <a:ea typeface="Malgun Gothic" panose="020B0503020000020004" pitchFamily="34" charset="-127"/>
                    <a:cs typeface="Times New Roman" panose="02020603050405020304" pitchFamily="18" charset="0"/>
                  </a:rPr>
                  <a:t>phương </a:t>
                </a:r>
                <a:r>
                  <a:rPr lang="vi-VN" sz="4000" smtClean="0">
                    <a:effectLst/>
                    <a:ea typeface="Malgun Gothic" panose="020B0503020000020004" pitchFamily="34" charset="-127"/>
                    <a:cs typeface="Times New Roman" panose="02020603050405020304" pitchFamily="18" charset="0"/>
                  </a:rPr>
                  <a:t>trình</a:t>
                </a:r>
                <a:endParaRPr lang="en-US" sz="4000" smtClean="0">
                  <a:effectLst/>
                  <a:ea typeface="Malgun Gothic" panose="020B0503020000020004" pitchFamily="34" charset="-127"/>
                  <a:cs typeface="Times New Roman" panose="02020603050405020304" pitchFamily="18" charset="0"/>
                </a:endParaRPr>
              </a:p>
              <a:p>
                <a:pPr algn="just">
                  <a:lnSpc>
                    <a:spcPct val="200000"/>
                  </a:lnSpc>
                  <a:spcBef>
                    <a:spcPts val="600"/>
                  </a:spcBef>
                  <a:spcAft>
                    <a:spcPts val="600"/>
                  </a:spcAft>
                </a:pPr>
                <a:r>
                  <a:rPr lang="vi-VN" sz="4000" smtClean="0">
                    <a:effectLst/>
                    <a:ea typeface="Malgun Gothic" panose="020B0503020000020004" pitchFamily="34" charset="-127"/>
                    <a:cs typeface="Times New Roman" panose="02020603050405020304" pitchFamily="18" charset="0"/>
                  </a:rPr>
                  <a:t>vì </a:t>
                </a:r>
                <a14:m>
                  <m:oMath xmlns:m="http://schemas.openxmlformats.org/officeDocument/2006/math">
                    <m:r>
                      <a:rPr lang="vi-VN" sz="4000" i="1">
                        <a:effectLst/>
                        <a:ea typeface="Malgun Gothic" panose="020B0503020000020004" pitchFamily="34" charset="-127"/>
                        <a:cs typeface="Times New Roman" panose="02020603050405020304" pitchFamily="18" charset="0"/>
                      </a:rPr>
                      <m:t>4.</m:t>
                    </m:r>
                    <m:d>
                      <m:dPr>
                        <m:ctrlPr>
                          <a:rPr lang="en-US" sz="4000" i="1">
                            <a:effectLst/>
                            <a:ea typeface="Malgun Gothic" panose="020B0503020000020004" pitchFamily="34" charset="-127"/>
                            <a:cs typeface="Times New Roman" panose="02020603050405020304" pitchFamily="18" charset="0"/>
                          </a:rPr>
                        </m:ctrlPr>
                      </m:dPr>
                      <m:e>
                        <m:r>
                          <a:rPr lang="vi-VN" sz="4000" i="1">
                            <a:effectLst/>
                            <a:ea typeface="Malgun Gothic" panose="020B0503020000020004" pitchFamily="34" charset="-127"/>
                            <a:cs typeface="Times New Roman" panose="02020603050405020304" pitchFamily="18" charset="0"/>
                          </a:rPr>
                          <m:t>−2</m:t>
                        </m:r>
                      </m:e>
                    </m:d>
                    <m:r>
                      <a:rPr lang="vi-VN" sz="4000" i="1">
                        <a:effectLst/>
                        <a:ea typeface="Malgun Gothic" panose="020B0503020000020004" pitchFamily="34" charset="-127"/>
                        <a:cs typeface="Times New Roman" panose="02020603050405020304" pitchFamily="18" charset="0"/>
                      </a:rPr>
                      <m:t>+5=−3&gt;0</m:t>
                    </m:r>
                  </m:oMath>
                </a14:m>
                <a:r>
                  <a:rPr lang="vi-VN" sz="4000">
                    <a:effectLst/>
                    <a:ea typeface="Malgun Gothic" panose="020B0503020000020004" pitchFamily="34" charset="-127"/>
                    <a:cs typeface="Times New Roman" panose="02020603050405020304" pitchFamily="18" charset="0"/>
                  </a:rPr>
                  <a:t> là một khẳng định sai.</a:t>
                </a:r>
                <a:endParaRPr lang="en-US" sz="4000">
                  <a:effectLs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715000" y="4229100"/>
                <a:ext cx="11849294" cy="5302092"/>
              </a:xfrm>
              <a:prstGeom prst="rect">
                <a:avLst/>
              </a:prstGeom>
              <a:blipFill>
                <a:blip r:embed="rId4"/>
                <a:stretch>
                  <a:fillRect l="-1853" b="-3678"/>
                </a:stretch>
              </a:blipFill>
            </p:spPr>
            <p:txBody>
              <a:bodyPr/>
              <a:lstStyle/>
              <a:p>
                <a:r>
                  <a:rPr lang="en-US">
                    <a:noFill/>
                  </a:rPr>
                  <a:t> </a:t>
                </a:r>
              </a:p>
            </p:txBody>
          </p:sp>
        </mc:Fallback>
      </mc:AlternateContent>
    </p:spTree>
    <p:extLst>
      <p:ext uri="{BB962C8B-B14F-4D97-AF65-F5344CB8AC3E}">
        <p14:creationId xmlns:p14="http://schemas.microsoft.com/office/powerpoint/2010/main" val="11826112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up)">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up)">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up)">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958516" y="-38100"/>
            <a:ext cx="16535399" cy="5562600"/>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2453146" y="800100"/>
            <a:ext cx="13534107" cy="3785652"/>
          </a:xfrm>
          <a:prstGeom prst="rect">
            <a:avLst/>
          </a:prstGeom>
        </p:spPr>
        <p:txBody>
          <a:bodyPr wrap="square">
            <a:spAutoFit/>
          </a:bodyPr>
          <a:lstStyle/>
          <a:p>
            <a:pPr lvl="0" algn="ctr">
              <a:lnSpc>
                <a:spcPct val="150000"/>
              </a:lnSpc>
            </a:pPr>
            <a:r>
              <a:rPr lang="vi-VN" sz="8000" b="1">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2. Giải bất phương trình bậc nhất một ẩn</a:t>
            </a:r>
            <a:endParaRPr kumimoji="0" lang="vi-VN" sz="8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Picture 3"/>
          <p:cNvPicPr>
            <a:picLocks noChangeAspect="1"/>
          </p:cNvPicPr>
          <p:nvPr/>
        </p:nvPicPr>
        <p:blipFill>
          <a:blip r:embed="rId2"/>
          <a:srcRect/>
          <a:stretch>
            <a:fillRect/>
          </a:stretch>
        </p:blipFill>
        <p:spPr>
          <a:xfrm>
            <a:off x="7162799" y="7353300"/>
            <a:ext cx="4114800" cy="2242566"/>
          </a:xfrm>
          <a:prstGeom prst="rect">
            <a:avLst/>
          </a:prstGeom>
        </p:spPr>
      </p:pic>
    </p:spTree>
    <p:extLst>
      <p:ext uri="{BB962C8B-B14F-4D97-AF65-F5344CB8AC3E}">
        <p14:creationId xmlns:p14="http://schemas.microsoft.com/office/powerpoint/2010/main" val="382872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533400" y="190500"/>
                <a:ext cx="17297400" cy="433445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q"/>
                </a:pP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ea typeface="Malgun Gothic" panose="020B0503020000020004" pitchFamily="34" charset="-127"/>
                    <a:cs typeface="Arial" panose="020B0604020202020204" pitchFamily="34" charset="0"/>
                  </a:rPr>
                  <a:t>HĐKP3. </a:t>
                </a:r>
                <a:r>
                  <a:rPr lang="en-US" sz="3500">
                    <a:latin typeface="Arial" panose="020B0604020202020204" pitchFamily="34" charset="0"/>
                    <a:ea typeface="Calibri" panose="020F0502020204030204" pitchFamily="34" charset="0"/>
                    <a:cs typeface="Arial" panose="020B0604020202020204" pitchFamily="34" charset="0"/>
                  </a:rPr>
                  <a:t>Hãy cho biết bất đẳng thức nhận được khi thực hiện các phép biến đổi sau:</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a) Cộng hai vế của bất đẳng thức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𝑥</m:t>
                    </m:r>
                    <m:r>
                      <a:rPr lang="en-US" sz="3500" i="1" smtClean="0">
                        <a:effectLst/>
                        <a:latin typeface="Cambria Math" panose="02040503050406030204" pitchFamily="18" charset="0"/>
                        <a:ea typeface="Calibri" panose="020F0502020204030204" pitchFamily="34" charset="0"/>
                        <a:cs typeface="Arial" panose="020B0604020202020204" pitchFamily="34" charset="0"/>
                      </a:rPr>
                      <m:t>+1&gt;0 </m:t>
                    </m:r>
                  </m:oMath>
                </a14:m>
                <a:r>
                  <a:rPr lang="en-US" sz="35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–1</m:t>
                    </m:r>
                  </m:oMath>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500">
                          <a:latin typeface="Arial" panose="020B0604020202020204" pitchFamily="34" charset="0"/>
                          <a:ea typeface="Calibri" panose="020F0502020204030204" pitchFamily="34" charset="0"/>
                          <a:cs typeface="Arial" panose="020B0604020202020204" pitchFamily="34" charset="0"/>
                        </a:rPr>
                        <m:t>b</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Nh</m:t>
                      </m:r>
                      <m:r>
                        <m:rPr>
                          <m:nor/>
                        </m:rPr>
                        <a:rPr lang="en-US" sz="3500">
                          <a:latin typeface="Arial" panose="020B0604020202020204" pitchFamily="34" charset="0"/>
                          <a:ea typeface="Calibri" panose="020F0502020204030204" pitchFamily="34" charset="0"/>
                          <a:cs typeface="Arial" panose="020B0604020202020204" pitchFamily="34" charset="0"/>
                        </a:rPr>
                        <m:t>â</m:t>
                      </m:r>
                      <m:r>
                        <m:rPr>
                          <m:nor/>
                        </m:rPr>
                        <a:rPr lang="en-US" sz="3500">
                          <a:latin typeface="Arial" panose="020B0604020202020204" pitchFamily="34" charset="0"/>
                          <a:ea typeface="Calibri" panose="020F0502020204030204" pitchFamily="34" charset="0"/>
                          <a:cs typeface="Arial" panose="020B0604020202020204" pitchFamily="34" charset="0"/>
                        </a:rPr>
                        <m:t>n</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hai</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v</m:t>
                      </m:r>
                      <m:r>
                        <m:rPr>
                          <m:nor/>
                        </m:rPr>
                        <a:rPr lang="en-US" sz="3500">
                          <a:latin typeface="Arial" panose="020B0604020202020204" pitchFamily="34" charset="0"/>
                          <a:ea typeface="Calibri" panose="020F0502020204030204" pitchFamily="34" charset="0"/>
                          <a:cs typeface="Arial" panose="020B0604020202020204" pitchFamily="34" charset="0"/>
                        </a:rPr>
                        <m:t>ế </m:t>
                      </m:r>
                      <m:r>
                        <m:rPr>
                          <m:nor/>
                        </m:rPr>
                        <a:rPr lang="en-US" sz="3500">
                          <a:latin typeface="Arial" panose="020B0604020202020204" pitchFamily="34" charset="0"/>
                          <a:ea typeface="Calibri" panose="020F0502020204030204" pitchFamily="34" charset="0"/>
                          <a:cs typeface="Arial" panose="020B0604020202020204" pitchFamily="34" charset="0"/>
                        </a:rPr>
                        <m:t>c</m:t>
                      </m:r>
                      <m:r>
                        <m:rPr>
                          <m:nor/>
                        </m:rPr>
                        <a:rPr lang="en-US" sz="3500">
                          <a:latin typeface="Arial" panose="020B0604020202020204" pitchFamily="34" charset="0"/>
                          <a:ea typeface="Calibri" panose="020F0502020204030204" pitchFamily="34" charset="0"/>
                          <a:cs typeface="Arial" panose="020B0604020202020204" pitchFamily="34" charset="0"/>
                        </a:rPr>
                        <m:t>ủ</m:t>
                      </m:r>
                      <m:r>
                        <m:rPr>
                          <m:nor/>
                        </m:rPr>
                        <a:rPr lang="en-US" sz="3500">
                          <a:latin typeface="Arial" panose="020B0604020202020204" pitchFamily="34" charset="0"/>
                          <a:ea typeface="Calibri" panose="020F0502020204030204" pitchFamily="34" charset="0"/>
                          <a:cs typeface="Arial" panose="020B0604020202020204" pitchFamily="34" charset="0"/>
                        </a:rPr>
                        <m:t>a</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b</m:t>
                      </m:r>
                      <m:r>
                        <m:rPr>
                          <m:nor/>
                        </m:rPr>
                        <a:rPr lang="en-US" sz="3500">
                          <a:latin typeface="Arial" panose="020B0604020202020204" pitchFamily="34" charset="0"/>
                          <a:ea typeface="Calibri" panose="020F0502020204030204" pitchFamily="34" charset="0"/>
                          <a:cs typeface="Arial" panose="020B0604020202020204" pitchFamily="34" charset="0"/>
                        </a:rPr>
                        <m:t>ấ</m:t>
                      </m:r>
                      <m:r>
                        <m:rPr>
                          <m:nor/>
                        </m:rPr>
                        <a:rPr lang="en-US" sz="3500">
                          <a:latin typeface="Arial" panose="020B0604020202020204" pitchFamily="34" charset="0"/>
                          <a:ea typeface="Calibri" panose="020F0502020204030204" pitchFamily="34" charset="0"/>
                          <a:cs typeface="Arial" panose="020B0604020202020204" pitchFamily="34" charset="0"/>
                        </a:rPr>
                        <m:t>t</m:t>
                      </m:r>
                      <m:r>
                        <m:rPr>
                          <m:nor/>
                        </m:rPr>
                        <a:rPr lang="en-US" sz="3500">
                          <a:latin typeface="Arial" panose="020B0604020202020204" pitchFamily="34" charset="0"/>
                          <a:ea typeface="Calibri" panose="020F0502020204030204" pitchFamily="34" charset="0"/>
                          <a:cs typeface="Arial" panose="020B0604020202020204" pitchFamily="34" charset="0"/>
                        </a:rPr>
                        <m:t> đẳ</m:t>
                      </m:r>
                      <m:r>
                        <m:rPr>
                          <m:nor/>
                        </m:rPr>
                        <a:rPr lang="en-US" sz="3500">
                          <a:latin typeface="Arial" panose="020B0604020202020204" pitchFamily="34" charset="0"/>
                          <a:ea typeface="Calibri" panose="020F0502020204030204" pitchFamily="34" charset="0"/>
                          <a:cs typeface="Arial" panose="020B0604020202020204" pitchFamily="34" charset="0"/>
                        </a:rPr>
                        <m:t>ng</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th</m:t>
                      </m:r>
                      <m:r>
                        <m:rPr>
                          <m:nor/>
                        </m:rPr>
                        <a:rPr lang="en-US" sz="3500">
                          <a:latin typeface="Arial" panose="020B0604020202020204" pitchFamily="34" charset="0"/>
                          <a:ea typeface="Calibri" panose="020F0502020204030204" pitchFamily="34" charset="0"/>
                          <a:cs typeface="Arial" panose="020B0604020202020204" pitchFamily="34" charset="0"/>
                        </a:rPr>
                        <m:t>ứ</m:t>
                      </m:r>
                      <m:r>
                        <m:rPr>
                          <m:nor/>
                        </m:rPr>
                        <a:rPr lang="en-US" sz="3500">
                          <a:latin typeface="Arial" panose="020B0604020202020204" pitchFamily="34" charset="0"/>
                          <a:ea typeface="Calibri" panose="020F0502020204030204" pitchFamily="34" charset="0"/>
                          <a:cs typeface="Arial" panose="020B0604020202020204" pitchFamily="34" charset="0"/>
                        </a:rPr>
                        <m:t>c</m:t>
                      </m:r>
                      <m:r>
                        <m:rPr>
                          <m:nor/>
                        </m:rPr>
                        <a:rPr lang="en-US" sz="3500">
                          <a:latin typeface="Arial" panose="020B0604020202020204" pitchFamily="34" charset="0"/>
                          <a:ea typeface="Calibri" panose="020F0502020204030204" pitchFamily="34" charset="0"/>
                          <a:cs typeface="Arial" panose="020B0604020202020204" pitchFamily="34" charset="0"/>
                        </a:rPr>
                        <m:t> </m:t>
                      </m:r>
                      <m:r>
                        <a:rPr lang="en-US" sz="3500" i="1">
                          <a:latin typeface="Cambria Math" panose="02040503050406030204" pitchFamily="18" charset="0"/>
                          <a:ea typeface="Calibri" panose="020F0502020204030204" pitchFamily="34" charset="0"/>
                          <a:cs typeface="Arial" panose="020B0604020202020204" pitchFamily="34" charset="0"/>
                        </a:rPr>
                        <m:t>2</m:t>
                      </m:r>
                      <m:r>
                        <a:rPr lang="en-US" sz="3500" i="1">
                          <a:latin typeface="Cambria Math" panose="02040503050406030204" pitchFamily="18" charset="0"/>
                          <a:ea typeface="Calibri" panose="020F0502020204030204" pitchFamily="34" charset="0"/>
                          <a:cs typeface="Arial" panose="020B0604020202020204" pitchFamily="34" charset="0"/>
                        </a:rPr>
                        <m:t>𝑥</m:t>
                      </m:r>
                      <m:r>
                        <a:rPr lang="en-US" sz="3500" i="1">
                          <a:latin typeface="Cambria Math" panose="02040503050406030204" pitchFamily="18" charset="0"/>
                          <a:ea typeface="Calibri" panose="020F0502020204030204" pitchFamily="34" charset="0"/>
                          <a:cs typeface="Arial" panose="020B0604020202020204" pitchFamily="34" charset="0"/>
                        </a:rPr>
                        <m:t>&gt;1 </m:t>
                      </m:r>
                      <m:r>
                        <m:rPr>
                          <m:nor/>
                        </m:rPr>
                        <a:rPr lang="en-US" sz="3500">
                          <a:latin typeface="Arial" panose="020B0604020202020204" pitchFamily="34" charset="0"/>
                          <a:ea typeface="Calibri" panose="020F0502020204030204" pitchFamily="34" charset="0"/>
                          <a:cs typeface="Arial" panose="020B0604020202020204" pitchFamily="34" charset="0"/>
                        </a:rPr>
                        <m:t>v</m:t>
                      </m:r>
                      <m:r>
                        <m:rPr>
                          <m:nor/>
                        </m:rPr>
                        <a:rPr lang="en-US" sz="3500">
                          <a:latin typeface="Arial" panose="020B0604020202020204" pitchFamily="34" charset="0"/>
                          <a:ea typeface="Calibri" panose="020F0502020204030204" pitchFamily="34" charset="0"/>
                          <a:cs typeface="Arial" panose="020B0604020202020204" pitchFamily="34" charset="0"/>
                        </a:rPr>
                        <m:t>ớ</m:t>
                      </m:r>
                      <m:r>
                        <m:rPr>
                          <m:nor/>
                        </m:rPr>
                        <a:rPr lang="en-US" sz="3500">
                          <a:latin typeface="Arial" panose="020B0604020202020204" pitchFamily="34" charset="0"/>
                          <a:ea typeface="Calibri" panose="020F0502020204030204" pitchFamily="34" charset="0"/>
                          <a:cs typeface="Arial" panose="020B0604020202020204" pitchFamily="34" charset="0"/>
                        </a:rPr>
                        <m:t>i</m:t>
                      </m:r>
                      <m:r>
                        <a:rPr lang="en-US" sz="3500" b="0" i="0" smtClean="0">
                          <a:latin typeface="Cambria Math" panose="02040503050406030204" pitchFamily="18" charset="0"/>
                          <a:ea typeface="Calibri" panose="020F0502020204030204" pitchFamily="34" charset="0"/>
                          <a:cs typeface="Arial" panose="020B0604020202020204" pitchFamily="34" charset="0"/>
                        </a:rPr>
                        <m:t> </m:t>
                      </m:r>
                      <m:f>
                        <m:fPr>
                          <m:ctrlPr>
                            <a:rPr lang="en-US" sz="35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500" i="0">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500">
                          <a:latin typeface="Arial" panose="020B0604020202020204" pitchFamily="34" charset="0"/>
                          <a:ea typeface="Malgun Gothic" panose="020B0503020000020004" pitchFamily="34" charset="-127"/>
                          <a:cs typeface="Arial" panose="020B0604020202020204" pitchFamily="34" charset="0"/>
                        </a:rPr>
                        <m:t>c</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Nh</m:t>
                      </m:r>
                      <m:r>
                        <m:rPr>
                          <m:nor/>
                        </m:rPr>
                        <a:rPr lang="en-US" sz="3500">
                          <a:latin typeface="Arial" panose="020B0604020202020204" pitchFamily="34" charset="0"/>
                          <a:ea typeface="Malgun Gothic" panose="020B0503020000020004" pitchFamily="34" charset="-127"/>
                          <a:cs typeface="Arial" panose="020B0604020202020204" pitchFamily="34" charset="0"/>
                        </a:rPr>
                        <m:t>â</m:t>
                      </m:r>
                      <m:r>
                        <m:rPr>
                          <m:nor/>
                        </m:rPr>
                        <a:rPr lang="en-US" sz="3500">
                          <a:latin typeface="Arial" panose="020B0604020202020204" pitchFamily="34" charset="0"/>
                          <a:ea typeface="Malgun Gothic" panose="020B0503020000020004" pitchFamily="34" charset="-127"/>
                          <a:cs typeface="Arial" panose="020B0604020202020204" pitchFamily="34" charset="0"/>
                        </a:rPr>
                        <m:t>n</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hai</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v</m:t>
                      </m:r>
                      <m:r>
                        <m:rPr>
                          <m:nor/>
                        </m:rPr>
                        <a:rPr lang="en-US" sz="3500">
                          <a:latin typeface="Arial" panose="020B0604020202020204" pitchFamily="34" charset="0"/>
                          <a:ea typeface="Malgun Gothic" panose="020B0503020000020004" pitchFamily="34" charset="-127"/>
                          <a:cs typeface="Arial" panose="020B0604020202020204" pitchFamily="34" charset="0"/>
                        </a:rPr>
                        <m:t>ế </m:t>
                      </m:r>
                      <m:r>
                        <m:rPr>
                          <m:nor/>
                        </m:rPr>
                        <a:rPr lang="en-US" sz="3500">
                          <a:latin typeface="Arial" panose="020B0604020202020204" pitchFamily="34" charset="0"/>
                          <a:ea typeface="Malgun Gothic" panose="020B0503020000020004" pitchFamily="34" charset="-127"/>
                          <a:cs typeface="Arial" panose="020B0604020202020204" pitchFamily="34" charset="0"/>
                        </a:rPr>
                        <m:t>c</m:t>
                      </m:r>
                      <m:r>
                        <m:rPr>
                          <m:nor/>
                        </m:rPr>
                        <a:rPr lang="en-US" sz="3500">
                          <a:latin typeface="Arial" panose="020B0604020202020204" pitchFamily="34" charset="0"/>
                          <a:ea typeface="Malgun Gothic" panose="020B0503020000020004" pitchFamily="34" charset="-127"/>
                          <a:cs typeface="Arial" panose="020B0604020202020204" pitchFamily="34" charset="0"/>
                        </a:rPr>
                        <m:t>ủ</m:t>
                      </m:r>
                      <m:r>
                        <m:rPr>
                          <m:nor/>
                        </m:rPr>
                        <a:rPr lang="en-US" sz="3500">
                          <a:latin typeface="Arial" panose="020B0604020202020204" pitchFamily="34" charset="0"/>
                          <a:ea typeface="Malgun Gothic" panose="020B0503020000020004" pitchFamily="34" charset="-127"/>
                          <a:cs typeface="Arial" panose="020B0604020202020204" pitchFamily="34" charset="0"/>
                        </a:rPr>
                        <m:t>a</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b</m:t>
                      </m:r>
                      <m:r>
                        <m:rPr>
                          <m:nor/>
                        </m:rPr>
                        <a:rPr lang="en-US" sz="3500">
                          <a:latin typeface="Arial" panose="020B0604020202020204" pitchFamily="34" charset="0"/>
                          <a:ea typeface="Malgun Gothic" panose="020B0503020000020004" pitchFamily="34" charset="-127"/>
                          <a:cs typeface="Arial" panose="020B0604020202020204" pitchFamily="34" charset="0"/>
                        </a:rPr>
                        <m:t>ấ</m:t>
                      </m:r>
                      <m:r>
                        <m:rPr>
                          <m:nor/>
                        </m:rPr>
                        <a:rPr lang="en-US" sz="3500">
                          <a:latin typeface="Arial" panose="020B0604020202020204" pitchFamily="34" charset="0"/>
                          <a:ea typeface="Malgun Gothic" panose="020B0503020000020004" pitchFamily="34" charset="-127"/>
                          <a:cs typeface="Arial" panose="020B0604020202020204" pitchFamily="34" charset="0"/>
                        </a:rPr>
                        <m:t>t</m:t>
                      </m:r>
                      <m:r>
                        <m:rPr>
                          <m:nor/>
                        </m:rPr>
                        <a:rPr lang="en-US" sz="3500">
                          <a:latin typeface="Arial" panose="020B0604020202020204" pitchFamily="34" charset="0"/>
                          <a:ea typeface="Malgun Gothic" panose="020B0503020000020004" pitchFamily="34" charset="-127"/>
                          <a:cs typeface="Arial" panose="020B0604020202020204" pitchFamily="34" charset="0"/>
                        </a:rPr>
                        <m:t> đẳ</m:t>
                      </m:r>
                      <m:r>
                        <m:rPr>
                          <m:nor/>
                        </m:rPr>
                        <a:rPr lang="en-US" sz="3500">
                          <a:latin typeface="Arial" panose="020B0604020202020204" pitchFamily="34" charset="0"/>
                          <a:ea typeface="Malgun Gothic" panose="020B0503020000020004" pitchFamily="34" charset="-127"/>
                          <a:cs typeface="Arial" panose="020B0604020202020204" pitchFamily="34" charset="0"/>
                        </a:rPr>
                        <m:t>ng</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th</m:t>
                      </m:r>
                      <m:r>
                        <m:rPr>
                          <m:nor/>
                        </m:rPr>
                        <a:rPr lang="en-US" sz="3500">
                          <a:latin typeface="Arial" panose="020B0604020202020204" pitchFamily="34" charset="0"/>
                          <a:ea typeface="Malgun Gothic" panose="020B0503020000020004" pitchFamily="34" charset="-127"/>
                          <a:cs typeface="Arial" panose="020B0604020202020204" pitchFamily="34" charset="0"/>
                        </a:rPr>
                        <m:t>ứ</m:t>
                      </m:r>
                      <m:r>
                        <m:rPr>
                          <m:nor/>
                        </m:rPr>
                        <a:rPr lang="en-US" sz="3500">
                          <a:latin typeface="Arial" panose="020B0604020202020204" pitchFamily="34" charset="0"/>
                          <a:ea typeface="Malgun Gothic" panose="020B0503020000020004" pitchFamily="34" charset="-127"/>
                          <a:cs typeface="Arial" panose="020B0604020202020204" pitchFamily="34" charset="0"/>
                        </a:rPr>
                        <m:t>c</m:t>
                      </m:r>
                      <m:r>
                        <m:rPr>
                          <m:nor/>
                        </m:rPr>
                        <a:rPr lang="en-US" sz="3500">
                          <a:latin typeface="Arial" panose="020B0604020202020204" pitchFamily="34" charset="0"/>
                          <a:ea typeface="Malgun Gothic" panose="020B0503020000020004" pitchFamily="34" charset="-127"/>
                          <a:cs typeface="Arial" panose="020B0604020202020204" pitchFamily="34" charset="0"/>
                        </a:rPr>
                        <m:t> </m:t>
                      </m:r>
                      <m:r>
                        <a:rPr lang="en-US" sz="35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a:latin typeface="Cambria Math" panose="02040503050406030204" pitchFamily="18" charset="0"/>
                              <a:ea typeface="Malgun Gothic" panose="020B0503020000020004" pitchFamily="34" charset="-127"/>
                              <a:cs typeface="Times New Roman" panose="02020603050405020304" pitchFamily="18" charset="0"/>
                            </a:rPr>
                            <m:t>3</m:t>
                          </m:r>
                        </m:num>
                        <m:den>
                          <m:r>
                            <a:rPr lang="en-US" sz="3500" i="1">
                              <a:latin typeface="Cambria Math" panose="02040503050406030204" pitchFamily="18" charset="0"/>
                              <a:ea typeface="Malgun Gothic" panose="020B0503020000020004" pitchFamily="34" charset="-127"/>
                              <a:cs typeface="Times New Roman" panose="02020603050405020304" pitchFamily="18" charset="0"/>
                            </a:rPr>
                            <m:t>2</m:t>
                          </m:r>
                        </m:den>
                      </m:f>
                      <m:r>
                        <a:rPr lang="en-US" sz="3500" i="1">
                          <a:latin typeface="Cambria Math" panose="02040503050406030204" pitchFamily="18" charset="0"/>
                          <a:ea typeface="Malgun Gothic" panose="020B0503020000020004" pitchFamily="34" charset="-127"/>
                          <a:cs typeface="Times New Roman" panose="02020603050405020304" pitchFamily="18" charset="0"/>
                        </a:rPr>
                        <m:t>𝑥</m:t>
                      </m:r>
                      <m:r>
                        <a:rPr lang="en-US" sz="3500" i="1">
                          <a:latin typeface="Cambria Math" panose="02040503050406030204" pitchFamily="18" charset="0"/>
                          <a:ea typeface="Malgun Gothic" panose="020B0503020000020004" pitchFamily="34" charset="-127"/>
                          <a:cs typeface="Times New Roman" panose="02020603050405020304" pitchFamily="18" charset="0"/>
                        </a:rPr>
                        <m:t>≤1</m:t>
                      </m:r>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v</m:t>
                      </m:r>
                      <m:r>
                        <m:rPr>
                          <m:nor/>
                        </m:rPr>
                        <a:rPr lang="en-US" sz="3500">
                          <a:latin typeface="Arial" panose="020B0604020202020204" pitchFamily="34" charset="0"/>
                          <a:ea typeface="Malgun Gothic" panose="020B0503020000020004" pitchFamily="34" charset="-127"/>
                          <a:cs typeface="Arial" panose="020B0604020202020204" pitchFamily="34" charset="0"/>
                        </a:rPr>
                        <m:t>ớ</m:t>
                      </m:r>
                      <m:r>
                        <m:rPr>
                          <m:nor/>
                        </m:rPr>
                        <a:rPr lang="en-US" sz="3500">
                          <a:latin typeface="Arial" panose="020B0604020202020204" pitchFamily="34" charset="0"/>
                          <a:ea typeface="Malgun Gothic" panose="020B0503020000020004" pitchFamily="34" charset="-127"/>
                          <a:cs typeface="Arial" panose="020B0604020202020204" pitchFamily="34" charset="0"/>
                        </a:rPr>
                        <m:t>i</m:t>
                      </m:r>
                      <m:r>
                        <a:rPr lang="en-US" sz="3500" b="0" i="0" smtClean="0">
                          <a:latin typeface="Cambria Math" panose="02040503050406030204" pitchFamily="18" charset="0"/>
                          <a:ea typeface="Malgun Gothic" panose="020B0503020000020004" pitchFamily="34" charset="-127"/>
                          <a:cs typeface="Arial" panose="020B0604020202020204" pitchFamily="34" charset="0"/>
                        </a:rPr>
                        <m:t> </m:t>
                      </m:r>
                      <m:r>
                        <a:rPr lang="en-US" sz="3500" i="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0">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3500" i="0">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533400" y="190500"/>
                <a:ext cx="17297400" cy="4334456"/>
              </a:xfrm>
              <a:prstGeom prst="rect">
                <a:avLst/>
              </a:prstGeom>
              <a:blipFill>
                <a:blip r:embed="rId2"/>
                <a:stretch>
                  <a:fillRect l="-1057" r="-1022"/>
                </a:stretch>
              </a:blipFill>
            </p:spPr>
            <p:txBody>
              <a:bodyPr/>
              <a:lstStyle/>
              <a:p>
                <a:r>
                  <a:rPr lang="en-US">
                    <a:noFill/>
                  </a:rPr>
                  <a:t> </a:t>
                </a:r>
              </a:p>
            </p:txBody>
          </p:sp>
        </mc:Fallback>
      </mc:AlternateContent>
      <p:sp>
        <p:nvSpPr>
          <p:cNvPr id="23" name="Rectangle 22"/>
          <p:cNvSpPr/>
          <p:nvPr/>
        </p:nvSpPr>
        <p:spPr>
          <a:xfrm>
            <a:off x="8603255" y="4838700"/>
            <a:ext cx="1157689"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5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5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533400" y="6057900"/>
                <a:ext cx="15468600" cy="4161460"/>
              </a:xfrm>
              <a:prstGeom prst="rect">
                <a:avLst/>
              </a:prstGeom>
            </p:spPr>
            <p:txBody>
              <a:bodyPr wrap="square">
                <a:spAutoFit/>
              </a:bodyPr>
              <a:lstStyle/>
              <a:p>
                <a:pPr algn="just">
                  <a:lnSpc>
                    <a:spcPct val="150000"/>
                  </a:lnSpc>
                  <a:spcBef>
                    <a:spcPts val="600"/>
                  </a:spcBef>
                  <a:spcAft>
                    <a:spcPts val="600"/>
                  </a:spcAft>
                </a:pPr>
                <a:r>
                  <a:rPr lang="vi-VN" sz="3500" smtClean="0">
                    <a:ea typeface="Calibri" panose="020F0502020204030204" pitchFamily="34" charset="0"/>
                    <a:cs typeface="Times New Roman" panose="02020603050405020304" pitchFamily="18" charset="0"/>
                  </a:rPr>
                  <a:t>a) Cộng hai vế của bất đẳng thức </a:t>
                </a:r>
                <a14:m>
                  <m:oMath xmlns:m="http://schemas.openxmlformats.org/officeDocument/2006/math">
                    <m:r>
                      <a:rPr lang="vi-VN" sz="3500" i="1">
                        <a:effectLst/>
                        <a:ea typeface="Calibri" panose="020F0502020204030204" pitchFamily="34" charset="0"/>
                        <a:cs typeface="Times New Roman" panose="02020603050405020304" pitchFamily="18" charset="0"/>
                      </a:rPr>
                      <m:t>𝑥</m:t>
                    </m:r>
                    <m:r>
                      <a:rPr lang="vi-VN" sz="3500" i="1">
                        <a:effectLst/>
                        <a:ea typeface="Calibri" panose="020F0502020204030204" pitchFamily="34" charset="0"/>
                        <a:cs typeface="Times New Roman" panose="02020603050405020304" pitchFamily="18" charset="0"/>
                      </a:rPr>
                      <m:t>+1</m:t>
                    </m:r>
                  </m:oMath>
                </a14:m>
                <a:r>
                  <a:rPr lang="vi-VN" sz="3500">
                    <a:effectLst/>
                    <a:ea typeface="Malgun Gothic" panose="020B0503020000020004" pitchFamily="34" charset="-127"/>
                    <a:cs typeface="Times New Roman" panose="02020603050405020304" pitchFamily="18" charset="0"/>
                  </a:rPr>
                  <a:t> với </a:t>
                </a:r>
                <a14:m>
                  <m:oMath xmlns:m="http://schemas.openxmlformats.org/officeDocument/2006/math">
                    <m:r>
                      <a:rPr lang="vi-VN" sz="3500" i="1">
                        <a:effectLst/>
                        <a:ea typeface="Malgun Gothic" panose="020B0503020000020004" pitchFamily="34" charset="-127"/>
                        <a:cs typeface="Times New Roman" panose="02020603050405020304" pitchFamily="18" charset="0"/>
                      </a:rPr>
                      <m:t>−1</m:t>
                    </m:r>
                  </m:oMath>
                </a14:m>
                <a:r>
                  <a:rPr lang="vi-VN" sz="3500">
                    <a:effectLst/>
                    <a:ea typeface="Malgun Gothic" panose="020B0503020000020004" pitchFamily="34" charset="-127"/>
                    <a:cs typeface="Times New Roman" panose="02020603050405020304" pitchFamily="18" charset="0"/>
                  </a:rPr>
                  <a:t>, ta được: </a:t>
                </a:r>
                <a14:m>
                  <m:oMath xmlns:m="http://schemas.openxmlformats.org/officeDocument/2006/math">
                    <m:r>
                      <a:rPr lang="vi-VN" sz="3500" i="1">
                        <a:effectLst/>
                        <a:ea typeface="Malgun Gothic" panose="020B0503020000020004" pitchFamily="34" charset="-127"/>
                        <a:cs typeface="Times New Roman" panose="02020603050405020304" pitchFamily="18" charset="0"/>
                      </a:rPr>
                      <m:t>𝑥</m:t>
                    </m:r>
                    <m:r>
                      <a:rPr lang="vi-VN" sz="3500" i="1">
                        <a:effectLst/>
                        <a:ea typeface="Malgun Gothic" panose="020B0503020000020004" pitchFamily="34" charset="-127"/>
                        <a:cs typeface="Times New Roman" panose="02020603050405020304" pitchFamily="18" charset="0"/>
                      </a:rPr>
                      <m:t>&gt;−1</m:t>
                    </m:r>
                  </m:oMath>
                </a14:m>
                <a:endParaRPr lang="en-US" sz="35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vi-VN" sz="3500">
                          <a:ea typeface="Calibri" panose="020F0502020204030204" pitchFamily="34" charset="0"/>
                          <a:cs typeface="Times New Roman" panose="02020603050405020304" pitchFamily="18" charset="0"/>
                        </a:rPr>
                        <m:t>b</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Nh</m:t>
                      </m:r>
                      <m:r>
                        <m:rPr>
                          <m:nor/>
                        </m:rPr>
                        <a:rPr lang="vi-VN" sz="3500">
                          <a:ea typeface="Calibri" panose="020F0502020204030204" pitchFamily="34" charset="0"/>
                          <a:cs typeface="Times New Roman" panose="02020603050405020304" pitchFamily="18" charset="0"/>
                        </a:rPr>
                        <m:t>â</m:t>
                      </m:r>
                      <m:r>
                        <m:rPr>
                          <m:nor/>
                        </m:rPr>
                        <a:rPr lang="vi-VN" sz="3500">
                          <a:ea typeface="Calibri" panose="020F0502020204030204" pitchFamily="34" charset="0"/>
                          <a:cs typeface="Times New Roman" panose="02020603050405020304" pitchFamily="18" charset="0"/>
                        </a:rPr>
                        <m:t>n</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ả </m:t>
                      </m:r>
                      <m:r>
                        <m:rPr>
                          <m:nor/>
                        </m:rPr>
                        <a:rPr lang="vi-VN" sz="3500">
                          <a:ea typeface="Calibri" panose="020F0502020204030204" pitchFamily="34" charset="0"/>
                          <a:cs typeface="Times New Roman" panose="02020603050405020304" pitchFamily="18" charset="0"/>
                        </a:rPr>
                        <m:t>hai</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v</m:t>
                      </m:r>
                      <m:r>
                        <m:rPr>
                          <m:nor/>
                        </m:rPr>
                        <a:rPr lang="vi-VN" sz="3500">
                          <a:ea typeface="Calibri" panose="020F0502020204030204" pitchFamily="34" charset="0"/>
                          <a:cs typeface="Times New Roman" panose="02020603050405020304" pitchFamily="18" charset="0"/>
                        </a:rPr>
                        <m:t>ế </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ủ</m:t>
                      </m:r>
                      <m:r>
                        <m:rPr>
                          <m:nor/>
                        </m:rPr>
                        <a:rPr lang="vi-VN" sz="3500">
                          <a:ea typeface="Calibri" panose="020F0502020204030204" pitchFamily="34" charset="0"/>
                          <a:cs typeface="Times New Roman" panose="02020603050405020304" pitchFamily="18" charset="0"/>
                        </a:rPr>
                        <m:t>a</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b</m:t>
                      </m:r>
                      <m:r>
                        <m:rPr>
                          <m:nor/>
                        </m:rPr>
                        <a:rPr lang="vi-VN" sz="3500">
                          <a:ea typeface="Calibri" panose="020F0502020204030204" pitchFamily="34" charset="0"/>
                          <a:cs typeface="Times New Roman" panose="02020603050405020304" pitchFamily="18" charset="0"/>
                        </a:rPr>
                        <m:t>ấ</m:t>
                      </m:r>
                      <m:r>
                        <m:rPr>
                          <m:nor/>
                        </m:rPr>
                        <a:rPr lang="vi-VN" sz="3500">
                          <a:ea typeface="Calibri" panose="020F0502020204030204" pitchFamily="34" charset="0"/>
                          <a:cs typeface="Times New Roman" panose="02020603050405020304" pitchFamily="18" charset="0"/>
                        </a:rPr>
                        <m:t>t</m:t>
                      </m:r>
                      <m:r>
                        <m:rPr>
                          <m:nor/>
                        </m:rPr>
                        <a:rPr lang="vi-VN" sz="3500">
                          <a:ea typeface="Calibri" panose="020F0502020204030204" pitchFamily="34" charset="0"/>
                          <a:cs typeface="Times New Roman" panose="02020603050405020304" pitchFamily="18" charset="0"/>
                        </a:rPr>
                        <m:t> đẳ</m:t>
                      </m:r>
                      <m:r>
                        <m:rPr>
                          <m:nor/>
                        </m:rPr>
                        <a:rPr lang="vi-VN" sz="3500">
                          <a:ea typeface="Calibri" panose="020F0502020204030204" pitchFamily="34" charset="0"/>
                          <a:cs typeface="Times New Roman" panose="02020603050405020304" pitchFamily="18" charset="0"/>
                        </a:rPr>
                        <m:t>ng</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th</m:t>
                      </m:r>
                      <m:r>
                        <m:rPr>
                          <m:nor/>
                        </m:rPr>
                        <a:rPr lang="vi-VN" sz="3500">
                          <a:ea typeface="Calibri" panose="020F0502020204030204" pitchFamily="34" charset="0"/>
                          <a:cs typeface="Times New Roman" panose="02020603050405020304" pitchFamily="18" charset="0"/>
                        </a:rPr>
                        <m:t>ứ</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 </m:t>
                      </m:r>
                      <m:r>
                        <a:rPr lang="vi-VN" sz="3500" i="1">
                          <a:latin typeface="Cambria Math" panose="02040503050406030204" pitchFamily="18" charset="0"/>
                          <a:ea typeface="Calibri" panose="020F0502020204030204" pitchFamily="34" charset="0"/>
                          <a:cs typeface="Times New Roman" panose="02020603050405020304" pitchFamily="18" charset="0"/>
                        </a:rPr>
                        <m:t>2</m:t>
                      </m:r>
                      <m:r>
                        <a:rPr lang="vi-VN" sz="3500" i="1">
                          <a:latin typeface="Cambria Math" panose="02040503050406030204" pitchFamily="18" charset="0"/>
                          <a:ea typeface="Calibri" panose="020F0502020204030204" pitchFamily="34" charset="0"/>
                          <a:cs typeface="Times New Roman" panose="02020603050405020304" pitchFamily="18" charset="0"/>
                        </a:rPr>
                        <m:t>𝑥</m:t>
                      </m:r>
                      <m:r>
                        <a:rPr lang="vi-VN" sz="3500" i="1">
                          <a:latin typeface="Cambria Math" panose="02040503050406030204" pitchFamily="18" charset="0"/>
                          <a:ea typeface="Calibri" panose="020F0502020204030204" pitchFamily="34" charset="0"/>
                          <a:cs typeface="Times New Roman" panose="02020603050405020304" pitchFamily="18" charset="0"/>
                        </a:rPr>
                        <m:t>&gt;1</m:t>
                      </m:r>
                      <m:r>
                        <m:rPr>
                          <m:nor/>
                        </m:rPr>
                        <a:rPr lang="vi-VN" sz="3500">
                          <a:ea typeface="Malgun Gothic" panose="020B0503020000020004" pitchFamily="34" charset="-127"/>
                          <a:cs typeface="Times New Roman" panose="02020603050405020304" pitchFamily="18" charset="0"/>
                        </a:rPr>
                        <m:t> </m:t>
                      </m:r>
                      <m:r>
                        <m:rPr>
                          <m:nor/>
                        </m:rPr>
                        <a:rPr lang="vi-VN" sz="3500">
                          <a:ea typeface="Malgun Gothic" panose="020B0503020000020004" pitchFamily="34" charset="-127"/>
                          <a:cs typeface="Times New Roman" panose="02020603050405020304" pitchFamily="18" charset="0"/>
                        </a:rPr>
                        <m:t>v</m:t>
                      </m:r>
                      <m:r>
                        <m:rPr>
                          <m:nor/>
                        </m:rPr>
                        <a:rPr lang="vi-VN" sz="3500">
                          <a:ea typeface="Malgun Gothic" panose="020B0503020000020004" pitchFamily="34" charset="-127"/>
                          <a:cs typeface="Times New Roman" panose="02020603050405020304" pitchFamily="18" charset="0"/>
                        </a:rPr>
                        <m:t>ớ</m:t>
                      </m:r>
                      <m:r>
                        <m:rPr>
                          <m:nor/>
                        </m:rPr>
                        <a:rPr lang="vi-VN" sz="3500">
                          <a:ea typeface="Malgun Gothic" panose="020B0503020000020004" pitchFamily="34" charset="-127"/>
                          <a:cs typeface="Times New Roman" panose="02020603050405020304" pitchFamily="18" charset="0"/>
                        </a:rPr>
                        <m:t>i</m:t>
                      </m:r>
                      <m:r>
                        <m:rPr>
                          <m:nor/>
                        </m:rPr>
                        <a:rPr lang="vi-VN" sz="3500">
                          <a:ea typeface="Malgun Gothic" panose="020B0503020000020004" pitchFamily="34" charset="-127"/>
                          <a:cs typeface="Times New Roman" panose="02020603050405020304" pitchFamily="18" charset="0"/>
                        </a:rPr>
                        <m:t> </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
                            <a:rPr lang="vi-VN" sz="3500" i="1">
                              <a:latin typeface="Cambria Math" panose="02040503050406030204" pitchFamily="18" charset="0"/>
                              <a:ea typeface="Malgun Gothic" panose="020B0503020000020004" pitchFamily="34" charset="-127"/>
                              <a:cs typeface="Times New Roman" panose="02020603050405020304" pitchFamily="18" charset="0"/>
                            </a:rPr>
                            <m:t>1</m:t>
                          </m:r>
                        </m:num>
                        <m:den>
                          <m:r>
                            <a:rPr lang="vi-VN" sz="3500" i="1">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vi-VN" sz="3500">
                          <a:ea typeface="Malgun Gothic" panose="020B0503020000020004" pitchFamily="34" charset="-127"/>
                          <a:cs typeface="Times New Roman" panose="02020603050405020304" pitchFamily="18" charset="0"/>
                        </a:rPr>
                        <m:t> </m:t>
                      </m:r>
                      <m:r>
                        <m:rPr>
                          <m:nor/>
                        </m:rPr>
                        <a:rPr lang="vi-VN" sz="3500">
                          <a:ea typeface="Malgun Gothic" panose="020B0503020000020004" pitchFamily="34" charset="-127"/>
                          <a:cs typeface="Times New Roman" panose="02020603050405020304" pitchFamily="18" charset="0"/>
                        </a:rPr>
                        <m:t>ta</m:t>
                      </m:r>
                      <m:r>
                        <m:rPr>
                          <m:nor/>
                        </m:rPr>
                        <a:rPr lang="vi-VN" sz="3500">
                          <a:ea typeface="Malgun Gothic" panose="020B0503020000020004" pitchFamily="34" charset="-127"/>
                          <a:cs typeface="Times New Roman" panose="02020603050405020304" pitchFamily="18" charset="0"/>
                        </a:rPr>
                        <m:t> đượ</m:t>
                      </m:r>
                      <m:r>
                        <m:rPr>
                          <m:nor/>
                        </m:rPr>
                        <a:rPr lang="vi-VN" sz="3500">
                          <a:ea typeface="Malgun Gothic" panose="020B0503020000020004" pitchFamily="34" charset="-127"/>
                          <a:cs typeface="Times New Roman" panose="02020603050405020304" pitchFamily="18" charset="0"/>
                        </a:rPr>
                        <m:t>c</m:t>
                      </m:r>
                      <m:r>
                        <m:rPr>
                          <m:nor/>
                        </m:rPr>
                        <a:rPr lang="vi-VN" sz="3500">
                          <a:ea typeface="Malgun Gothic" panose="020B0503020000020004" pitchFamily="34" charset="-127"/>
                          <a:cs typeface="Times New Roman" panose="02020603050405020304" pitchFamily="18" charset="0"/>
                        </a:rPr>
                        <m:t>:</m:t>
                      </m:r>
                      <m:r>
                        <a:rPr lang="en-US" sz="35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3500" i="1">
                          <a:effectLst/>
                          <a:ea typeface="Malgun Gothic" panose="020B0503020000020004" pitchFamily="34" charset="-127"/>
                          <a:cs typeface="Times New Roman" panose="02020603050405020304" pitchFamily="18" charset="0"/>
                        </a:rPr>
                        <m:t>𝑥</m:t>
                      </m:r>
                      <m:r>
                        <a:rPr lang="vi-VN" sz="3500" i="1">
                          <a:effectLst/>
                          <a:ea typeface="Malgun Gothic" panose="020B0503020000020004" pitchFamily="34" charset="-127"/>
                          <a:cs typeface="Times New Roman" panose="02020603050405020304" pitchFamily="18" charset="0"/>
                        </a:rPr>
                        <m:t>&gt;</m:t>
                      </m:r>
                      <m:f>
                        <m:fPr>
                          <m:ctrlPr>
                            <a:rPr lang="en-US" sz="3500" i="1">
                              <a:effectLst/>
                              <a:ea typeface="Malgun Gothic" panose="020B0503020000020004" pitchFamily="34" charset="-127"/>
                              <a:cs typeface="Times New Roman" panose="02020603050405020304" pitchFamily="18" charset="0"/>
                            </a:rPr>
                          </m:ctrlPr>
                        </m:fPr>
                        <m:num>
                          <m:r>
                            <a:rPr lang="vi-VN" sz="3500" i="1">
                              <a:effectLst/>
                              <a:ea typeface="Malgun Gothic" panose="020B0503020000020004" pitchFamily="34" charset="-127"/>
                              <a:cs typeface="Times New Roman" panose="02020603050405020304" pitchFamily="18" charset="0"/>
                            </a:rPr>
                            <m:t>1</m:t>
                          </m:r>
                        </m:num>
                        <m:den>
                          <m:r>
                            <a:rPr lang="vi-VN" sz="3500" i="1">
                              <a:effectLst/>
                              <a:ea typeface="Malgun Gothic" panose="020B0503020000020004" pitchFamily="34" charset="-127"/>
                              <a:cs typeface="Times New Roman" panose="02020603050405020304" pitchFamily="18" charset="0"/>
                            </a:rPr>
                            <m:t>2</m:t>
                          </m:r>
                        </m:den>
                      </m:f>
                    </m:oMath>
                  </m:oMathPara>
                </a14:m>
                <a:endParaRPr lang="en-US" sz="35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Nh</m:t>
                      </m:r>
                      <m:r>
                        <m:rPr>
                          <m:nor/>
                        </m:rPr>
                        <a:rPr lang="vi-VN" sz="3500">
                          <a:ea typeface="Calibri" panose="020F0502020204030204" pitchFamily="34" charset="0"/>
                          <a:cs typeface="Times New Roman" panose="02020603050405020304" pitchFamily="18" charset="0"/>
                        </a:rPr>
                        <m:t>â</m:t>
                      </m:r>
                      <m:r>
                        <m:rPr>
                          <m:nor/>
                        </m:rPr>
                        <a:rPr lang="vi-VN" sz="3500">
                          <a:ea typeface="Calibri" panose="020F0502020204030204" pitchFamily="34" charset="0"/>
                          <a:cs typeface="Times New Roman" panose="02020603050405020304" pitchFamily="18" charset="0"/>
                        </a:rPr>
                        <m:t>n</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ả </m:t>
                      </m:r>
                      <m:r>
                        <m:rPr>
                          <m:nor/>
                        </m:rPr>
                        <a:rPr lang="vi-VN" sz="3500">
                          <a:ea typeface="Calibri" panose="020F0502020204030204" pitchFamily="34" charset="0"/>
                          <a:cs typeface="Times New Roman" panose="02020603050405020304" pitchFamily="18" charset="0"/>
                        </a:rPr>
                        <m:t>hai</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v</m:t>
                      </m:r>
                      <m:r>
                        <m:rPr>
                          <m:nor/>
                        </m:rPr>
                        <a:rPr lang="vi-VN" sz="3500">
                          <a:ea typeface="Calibri" panose="020F0502020204030204" pitchFamily="34" charset="0"/>
                          <a:cs typeface="Times New Roman" panose="02020603050405020304" pitchFamily="18" charset="0"/>
                        </a:rPr>
                        <m:t>ế </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ủ</m:t>
                      </m:r>
                      <m:r>
                        <m:rPr>
                          <m:nor/>
                        </m:rPr>
                        <a:rPr lang="vi-VN" sz="3500">
                          <a:ea typeface="Calibri" panose="020F0502020204030204" pitchFamily="34" charset="0"/>
                          <a:cs typeface="Times New Roman" panose="02020603050405020304" pitchFamily="18" charset="0"/>
                        </a:rPr>
                        <m:t>a</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b</m:t>
                      </m:r>
                      <m:r>
                        <m:rPr>
                          <m:nor/>
                        </m:rPr>
                        <a:rPr lang="vi-VN" sz="3500">
                          <a:ea typeface="Calibri" panose="020F0502020204030204" pitchFamily="34" charset="0"/>
                          <a:cs typeface="Times New Roman" panose="02020603050405020304" pitchFamily="18" charset="0"/>
                        </a:rPr>
                        <m:t>ấ</m:t>
                      </m:r>
                      <m:r>
                        <m:rPr>
                          <m:nor/>
                        </m:rPr>
                        <a:rPr lang="vi-VN" sz="3500">
                          <a:ea typeface="Calibri" panose="020F0502020204030204" pitchFamily="34" charset="0"/>
                          <a:cs typeface="Times New Roman" panose="02020603050405020304" pitchFamily="18" charset="0"/>
                        </a:rPr>
                        <m:t>t</m:t>
                      </m:r>
                      <m:r>
                        <m:rPr>
                          <m:nor/>
                        </m:rPr>
                        <a:rPr lang="vi-VN" sz="3500">
                          <a:ea typeface="Calibri" panose="020F0502020204030204" pitchFamily="34" charset="0"/>
                          <a:cs typeface="Times New Roman" panose="02020603050405020304" pitchFamily="18" charset="0"/>
                        </a:rPr>
                        <m:t> đẳ</m:t>
                      </m:r>
                      <m:r>
                        <m:rPr>
                          <m:nor/>
                        </m:rPr>
                        <a:rPr lang="vi-VN" sz="3500">
                          <a:ea typeface="Calibri" panose="020F0502020204030204" pitchFamily="34" charset="0"/>
                          <a:cs typeface="Times New Roman" panose="02020603050405020304" pitchFamily="18" charset="0"/>
                        </a:rPr>
                        <m:t>ng</m:t>
                      </m:r>
                      <m:r>
                        <m:rPr>
                          <m:nor/>
                        </m:rPr>
                        <a:rPr lang="vi-VN" sz="3500">
                          <a:ea typeface="Calibri" panose="020F0502020204030204" pitchFamily="34" charset="0"/>
                          <a:cs typeface="Times New Roman" panose="02020603050405020304" pitchFamily="18" charset="0"/>
                        </a:rPr>
                        <m:t> </m:t>
                      </m:r>
                      <m:r>
                        <m:rPr>
                          <m:nor/>
                        </m:rPr>
                        <a:rPr lang="vi-VN" sz="3500">
                          <a:ea typeface="Calibri" panose="020F0502020204030204" pitchFamily="34" charset="0"/>
                          <a:cs typeface="Times New Roman" panose="02020603050405020304" pitchFamily="18" charset="0"/>
                        </a:rPr>
                        <m:t>th</m:t>
                      </m:r>
                      <m:r>
                        <m:rPr>
                          <m:nor/>
                        </m:rPr>
                        <a:rPr lang="vi-VN" sz="3500">
                          <a:ea typeface="Calibri" panose="020F0502020204030204" pitchFamily="34" charset="0"/>
                          <a:cs typeface="Times New Roman" panose="02020603050405020304" pitchFamily="18" charset="0"/>
                        </a:rPr>
                        <m:t>ứ</m:t>
                      </m:r>
                      <m:r>
                        <m:rPr>
                          <m:nor/>
                        </m:rPr>
                        <a:rPr lang="vi-VN" sz="3500">
                          <a:ea typeface="Calibri" panose="020F0502020204030204" pitchFamily="34" charset="0"/>
                          <a:cs typeface="Times New Roman" panose="02020603050405020304" pitchFamily="18" charset="0"/>
                        </a:rPr>
                        <m:t>c</m:t>
                      </m:r>
                      <m:r>
                        <m:rPr>
                          <m:nor/>
                        </m:rPr>
                        <a:rPr lang="vi-VN" sz="3500">
                          <a:ea typeface="Calibri" panose="020F0502020204030204" pitchFamily="34" charset="0"/>
                          <a:cs typeface="Times New Roman" panose="02020603050405020304" pitchFamily="18" charset="0"/>
                        </a:rPr>
                        <m:t> </m:t>
                      </m:r>
                      <m:r>
                        <a:rPr lang="vi-VN" sz="3500" i="1">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latin typeface="Cambria Math" panose="02040503050406030204" pitchFamily="18" charset="0"/>
                              <a:ea typeface="Calibri" panose="020F0502020204030204" pitchFamily="34" charset="0"/>
                              <a:cs typeface="Times New Roman" panose="02020603050405020304" pitchFamily="18" charset="0"/>
                            </a:rPr>
                          </m:ctrlPr>
                        </m:fPr>
                        <m:num>
                          <m:r>
                            <a:rPr lang="vi-VN" sz="3500" i="1">
                              <a:latin typeface="Cambria Math" panose="02040503050406030204" pitchFamily="18" charset="0"/>
                              <a:ea typeface="Calibri" panose="020F0502020204030204" pitchFamily="34" charset="0"/>
                              <a:cs typeface="Times New Roman" panose="02020603050405020304" pitchFamily="18" charset="0"/>
                            </a:rPr>
                            <m:t>3</m:t>
                          </m:r>
                        </m:num>
                        <m:den>
                          <m:r>
                            <a:rPr lang="vi-VN" sz="3500" i="1">
                              <a:latin typeface="Cambria Math" panose="02040503050406030204" pitchFamily="18" charset="0"/>
                              <a:ea typeface="Calibri" panose="020F0502020204030204" pitchFamily="34" charset="0"/>
                              <a:cs typeface="Times New Roman" panose="02020603050405020304" pitchFamily="18" charset="0"/>
                            </a:rPr>
                            <m:t>2</m:t>
                          </m:r>
                        </m:den>
                      </m:f>
                      <m:r>
                        <a:rPr lang="vi-VN" sz="3500" i="1">
                          <a:latin typeface="Cambria Math" panose="02040503050406030204" pitchFamily="18" charset="0"/>
                          <a:ea typeface="Calibri" panose="020F0502020204030204" pitchFamily="34" charset="0"/>
                          <a:cs typeface="Times New Roman" panose="02020603050405020304" pitchFamily="18" charset="0"/>
                        </a:rPr>
                        <m:t>𝑥</m:t>
                      </m:r>
                      <m:r>
                        <a:rPr lang="vi-VN" sz="35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3500">
                          <a:ea typeface="Malgun Gothic" panose="020B0503020000020004" pitchFamily="34" charset="-127"/>
                          <a:cs typeface="Times New Roman" panose="02020603050405020304" pitchFamily="18" charset="0"/>
                        </a:rPr>
                        <m:t> </m:t>
                      </m:r>
                      <m:r>
                        <m:rPr>
                          <m:nor/>
                        </m:rPr>
                        <a:rPr lang="vi-VN" sz="3500">
                          <a:ea typeface="Malgun Gothic" panose="020B0503020000020004" pitchFamily="34" charset="-127"/>
                          <a:cs typeface="Times New Roman" panose="02020603050405020304" pitchFamily="18" charset="0"/>
                        </a:rPr>
                        <m:t>v</m:t>
                      </m:r>
                      <m:r>
                        <m:rPr>
                          <m:nor/>
                        </m:rPr>
                        <a:rPr lang="vi-VN" sz="3500">
                          <a:ea typeface="Malgun Gothic" panose="020B0503020000020004" pitchFamily="34" charset="-127"/>
                          <a:cs typeface="Times New Roman" panose="02020603050405020304" pitchFamily="18" charset="0"/>
                        </a:rPr>
                        <m:t>ớ</m:t>
                      </m:r>
                      <m:r>
                        <m:rPr>
                          <m:nor/>
                        </m:rPr>
                        <a:rPr lang="vi-VN" sz="3500">
                          <a:ea typeface="Malgun Gothic" panose="020B0503020000020004" pitchFamily="34" charset="-127"/>
                          <a:cs typeface="Times New Roman" panose="02020603050405020304" pitchFamily="18" charset="0"/>
                        </a:rPr>
                        <m:t>i</m:t>
                      </m:r>
                      <m:r>
                        <m:rPr>
                          <m:nor/>
                        </m:rPr>
                        <a:rPr lang="vi-VN" sz="3500">
                          <a:ea typeface="Malgun Gothic" panose="020B0503020000020004" pitchFamily="34" charset="-127"/>
                          <a:cs typeface="Times New Roman" panose="02020603050405020304" pitchFamily="18" charset="0"/>
                        </a:rPr>
                        <m:t> </m:t>
                      </m:r>
                      <m:r>
                        <a:rPr lang="vi-VN" sz="35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
                            <a:rPr lang="vi-VN" sz="3500" i="1">
                              <a:latin typeface="Cambria Math" panose="02040503050406030204" pitchFamily="18" charset="0"/>
                              <a:ea typeface="Malgun Gothic" panose="020B0503020000020004" pitchFamily="34" charset="-127"/>
                              <a:cs typeface="Times New Roman" panose="02020603050405020304" pitchFamily="18" charset="0"/>
                            </a:rPr>
                            <m:t>2</m:t>
                          </m:r>
                        </m:num>
                        <m:den>
                          <m:r>
                            <a:rPr lang="vi-VN" sz="35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vi-VN" sz="3500">
                          <a:ea typeface="Malgun Gothic" panose="020B0503020000020004" pitchFamily="34" charset="-127"/>
                          <a:cs typeface="Times New Roman" panose="02020603050405020304" pitchFamily="18" charset="0"/>
                        </a:rPr>
                        <m:t>, </m:t>
                      </m:r>
                      <m:r>
                        <m:rPr>
                          <m:nor/>
                        </m:rPr>
                        <a:rPr lang="vi-VN" sz="3500">
                          <a:ea typeface="Malgun Gothic" panose="020B0503020000020004" pitchFamily="34" charset="-127"/>
                          <a:cs typeface="Times New Roman" panose="02020603050405020304" pitchFamily="18" charset="0"/>
                        </a:rPr>
                        <m:t>ta</m:t>
                      </m:r>
                      <m:r>
                        <m:rPr>
                          <m:nor/>
                        </m:rPr>
                        <a:rPr lang="vi-VN" sz="3500">
                          <a:ea typeface="Malgun Gothic" panose="020B0503020000020004" pitchFamily="34" charset="-127"/>
                          <a:cs typeface="Times New Roman" panose="02020603050405020304" pitchFamily="18" charset="0"/>
                        </a:rPr>
                        <m:t> đượ</m:t>
                      </m:r>
                      <m:r>
                        <m:rPr>
                          <m:nor/>
                        </m:rPr>
                        <a:rPr lang="vi-VN" sz="3500">
                          <a:ea typeface="Malgun Gothic" panose="020B0503020000020004" pitchFamily="34" charset="-127"/>
                          <a:cs typeface="Times New Roman" panose="02020603050405020304" pitchFamily="18" charset="0"/>
                        </a:rPr>
                        <m:t>c</m:t>
                      </m:r>
                      <m:r>
                        <a:rPr lang="en-US" sz="3500" b="0" i="1" smtClean="0">
                          <a:latin typeface="Cambria Math" panose="02040503050406030204" pitchFamily="18" charset="0"/>
                          <a:ea typeface="Malgun Gothic" panose="020B0503020000020004" pitchFamily="34" charset="-127"/>
                          <a:cs typeface="Times New Roman" panose="02020603050405020304" pitchFamily="18" charset="0"/>
                        </a:rPr>
                        <m:t>:</m:t>
                      </m:r>
                      <m:r>
                        <a:rPr lang="vi-VN" sz="3500" i="1">
                          <a:effectLst/>
                          <a:ea typeface="Malgun Gothic" panose="020B0503020000020004" pitchFamily="34" charset="-127"/>
                          <a:cs typeface="Times New Roman" panose="02020603050405020304" pitchFamily="18" charset="0"/>
                        </a:rPr>
                        <m:t>𝑥</m:t>
                      </m:r>
                      <m:r>
                        <a:rPr lang="vi-VN" sz="3500" i="1">
                          <a:effectLst/>
                          <a:ea typeface="Malgun Gothic" panose="020B0503020000020004" pitchFamily="34" charset="-127"/>
                          <a:cs typeface="Times New Roman" panose="02020603050405020304" pitchFamily="18" charset="0"/>
                        </a:rPr>
                        <m:t>≥−</m:t>
                      </m:r>
                      <m:f>
                        <m:fPr>
                          <m:ctrlPr>
                            <a:rPr lang="en-US" sz="3500" i="1">
                              <a:effectLst/>
                              <a:ea typeface="Malgun Gothic" panose="020B0503020000020004" pitchFamily="34" charset="-127"/>
                              <a:cs typeface="Times New Roman" panose="02020603050405020304" pitchFamily="18" charset="0"/>
                            </a:rPr>
                          </m:ctrlPr>
                        </m:fPr>
                        <m:num>
                          <m:r>
                            <a:rPr lang="vi-VN" sz="3500" i="1">
                              <a:effectLst/>
                              <a:ea typeface="Malgun Gothic" panose="020B0503020000020004" pitchFamily="34" charset="-127"/>
                              <a:cs typeface="Times New Roman" panose="02020603050405020304" pitchFamily="18" charset="0"/>
                            </a:rPr>
                            <m:t>2</m:t>
                          </m:r>
                        </m:num>
                        <m:den>
                          <m:r>
                            <a:rPr lang="vi-VN" sz="3500" i="1">
                              <a:effectLst/>
                              <a:ea typeface="Malgun Gothic" panose="020B0503020000020004" pitchFamily="34" charset="-127"/>
                              <a:cs typeface="Times New Roman" panose="02020603050405020304" pitchFamily="18" charset="0"/>
                            </a:rPr>
                            <m:t>3</m:t>
                          </m:r>
                        </m:den>
                      </m:f>
                    </m:oMath>
                  </m:oMathPara>
                </a14:m>
                <a:endParaRPr lang="en-US" sz="3500">
                  <a:effectLs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 y="6057900"/>
                <a:ext cx="15468600" cy="4161460"/>
              </a:xfrm>
              <a:prstGeom prst="rect">
                <a:avLst/>
              </a:prstGeom>
              <a:blipFill>
                <a:blip r:embed="rId3"/>
                <a:stretch>
                  <a:fillRect l="-118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535400" y="2314978"/>
            <a:ext cx="910184" cy="2209978"/>
          </a:xfrm>
          <a:prstGeom prst="rect">
            <a:avLst/>
          </a:prstGeom>
        </p:spPr>
      </p:pic>
    </p:spTree>
    <p:extLst>
      <p:ext uri="{BB962C8B-B14F-4D97-AF65-F5344CB8AC3E}">
        <p14:creationId xmlns:p14="http://schemas.microsoft.com/office/powerpoint/2010/main" val="30670404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 xmlns:asvg="http://schemas.microsoft.com/office/drawing/2016/SVG/main" r:embed="rId3"/>
                </a:ext>
              </a:extLst>
            </a:blip>
            <a:stretch>
              <a:fillRect/>
            </a:stretch>
          </a:blipFill>
        </p:spPr>
      </p:sp>
      <p:sp>
        <p:nvSpPr>
          <p:cNvPr id="27" name="Freeform 5"/>
          <p:cNvSpPr/>
          <p:nvPr/>
        </p:nvSpPr>
        <p:spPr>
          <a:xfrm>
            <a:off x="7050304" y="-311857"/>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 xmlns:asvg="http://schemas.microsoft.com/office/drawing/2016/SVG/main" r:embed="rId3"/>
                </a:ext>
              </a:extLst>
            </a:blip>
            <a:stretch>
              <a:fillRect/>
            </a:stretch>
          </a:blipFill>
        </p:spPr>
      </p:sp>
      <p:grpSp>
        <p:nvGrpSpPr>
          <p:cNvPr id="17" name="Group 2"/>
          <p:cNvGrpSpPr/>
          <p:nvPr/>
        </p:nvGrpSpPr>
        <p:grpSpPr>
          <a:xfrm>
            <a:off x="838200" y="739942"/>
            <a:ext cx="16687800" cy="8763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4" name="Rectangle 3"/>
              <p:cNvSpPr/>
              <p:nvPr/>
            </p:nvSpPr>
            <p:spPr>
              <a:xfrm>
                <a:off x="1251284" y="1056774"/>
                <a:ext cx="16075752" cy="8236229"/>
              </a:xfrm>
              <a:prstGeom prst="rect">
                <a:avLst/>
              </a:prstGeom>
            </p:spPr>
            <p:txBody>
              <a:bodyPr wrap="square">
                <a:spAutoFit/>
              </a:bodyPr>
              <a:lstStyle/>
              <a:p>
                <a:pPr algn="just">
                  <a:lnSpc>
                    <a:spcPct val="170000"/>
                  </a:lnSpc>
                  <a:spcBef>
                    <a:spcPts val="800"/>
                  </a:spcBef>
                  <a:spcAft>
                    <a:spcPts val="800"/>
                  </a:spcAft>
                </a:pPr>
                <a:r>
                  <a:rPr lang="vi-VN" sz="4200" b="1" smtClean="0">
                    <a:solidFill>
                      <a:srgbClr val="C00000"/>
                    </a:solidFill>
                    <a:ea typeface="Calibri" panose="020F0502020204030204" pitchFamily="34" charset="0"/>
                    <a:cs typeface="Times New Roman" panose="02020603050405020304" pitchFamily="18" charset="0"/>
                  </a:rPr>
                  <a:t>Cách giải bất phương trình</a:t>
                </a:r>
                <a:endParaRPr lang="en-US" sz="4200">
                  <a:solidFill>
                    <a:srgbClr val="C00000"/>
                  </a:solidFill>
                  <a:effectLst/>
                  <a:ea typeface="Calibri" panose="020F0502020204030204" pitchFamily="34" charset="0"/>
                  <a:cs typeface="Times New Roman" panose="02020603050405020304" pitchFamily="18" charset="0"/>
                </a:endParaRPr>
              </a:p>
              <a:p>
                <a:pPr algn="just">
                  <a:lnSpc>
                    <a:spcPct val="170000"/>
                  </a:lnSpc>
                  <a:spcBef>
                    <a:spcPts val="800"/>
                  </a:spcBef>
                  <a:spcAft>
                    <a:spcPts val="800"/>
                  </a:spcAft>
                  <a:tabLst>
                    <a:tab pos="361950" algn="l"/>
                  </a:tabLst>
                </a:pPr>
                <a:r>
                  <a:rPr lang="pt-BR" sz="3500">
                    <a:effectLst/>
                    <a:latin typeface="Arial" panose="020B0604020202020204" pitchFamily="34" charset="0"/>
                    <a:ea typeface="Malgun Gothic" panose="020B0503020000020004" pitchFamily="34" charset="-127"/>
                    <a:cs typeface="Arial" panose="020B0604020202020204" pitchFamily="34" charset="0"/>
                  </a:rPr>
                  <a:t>Xét </a:t>
                </a:r>
                <a:r>
                  <a:rPr lang="pt-BR" sz="3500" smtClean="0">
                    <a:effectLst/>
                    <a:latin typeface="Arial" panose="020B0604020202020204" pitchFamily="34" charset="0"/>
                    <a:ea typeface="Malgun Gothic" panose="020B0503020000020004" pitchFamily="34" charset="-127"/>
                    <a:cs typeface="Arial" panose="020B0604020202020204" pitchFamily="34" charset="0"/>
                  </a:rPr>
                  <a:t>bất </a:t>
                </a:r>
                <a:r>
                  <a:rPr lang="pt-BR" sz="3500">
                    <a:effectLst/>
                    <a:latin typeface="Arial" panose="020B0604020202020204" pitchFamily="34" charset="0"/>
                    <a:ea typeface="Malgun Gothic" panose="020B0503020000020004" pitchFamily="34" charset="-127"/>
                    <a:cs typeface="Arial" panose="020B0604020202020204" pitchFamily="34" charset="0"/>
                  </a:rPr>
                  <a:t>phương trình </a:t>
                </a:r>
                <a14:m>
                  <m:oMath xmlns:m="http://schemas.openxmlformats.org/officeDocument/2006/math">
                    <m:r>
                      <a:rPr lang="pt-BR" sz="3500" i="1">
                        <a:effectLst/>
                        <a:ea typeface="Malgun Gothic" panose="020B0503020000020004" pitchFamily="34" charset="-127"/>
                        <a:cs typeface="Times New Roman" panose="02020603050405020304" pitchFamily="18" charset="0"/>
                      </a:rPr>
                      <m:t>𝑎𝑥</m:t>
                    </m:r>
                    <m:r>
                      <a:rPr lang="pt-BR" sz="3500" i="1">
                        <a:effectLst/>
                        <a:ea typeface="Malgun Gothic" panose="020B0503020000020004" pitchFamily="34" charset="-127"/>
                        <a:cs typeface="Times New Roman" panose="02020603050405020304" pitchFamily="18" charset="0"/>
                      </a:rPr>
                      <m:t>+</m:t>
                    </m:r>
                    <m:r>
                      <a:rPr lang="pt-BR" sz="3500" i="1">
                        <a:effectLst/>
                        <a:ea typeface="Malgun Gothic" panose="020B0503020000020004" pitchFamily="34" charset="-127"/>
                        <a:cs typeface="Times New Roman" panose="02020603050405020304" pitchFamily="18" charset="0"/>
                      </a:rPr>
                      <m:t>𝑏</m:t>
                    </m:r>
                    <m:r>
                      <a:rPr lang="pt-BR" sz="3500" i="1">
                        <a:effectLst/>
                        <a:ea typeface="Malgun Gothic" panose="020B0503020000020004" pitchFamily="34" charset="-127"/>
                        <a:cs typeface="Times New Roman" panose="02020603050405020304" pitchFamily="18" charset="0"/>
                      </a:rPr>
                      <m:t>&gt;0 </m:t>
                    </m:r>
                    <m:d>
                      <m:dPr>
                        <m:ctrlPr>
                          <a:rPr lang="en-US" sz="3500" i="1">
                            <a:effectLst/>
                            <a:ea typeface="Malgun Gothic" panose="020B0503020000020004" pitchFamily="34" charset="-127"/>
                            <a:cs typeface="Times New Roman" panose="02020603050405020304" pitchFamily="18" charset="0"/>
                          </a:rPr>
                        </m:ctrlPr>
                      </m:dPr>
                      <m:e>
                        <m:r>
                          <a:rPr lang="pt-BR" sz="3500" i="1">
                            <a:effectLst/>
                            <a:ea typeface="Malgun Gothic" panose="020B0503020000020004" pitchFamily="34" charset="-127"/>
                            <a:cs typeface="Times New Roman" panose="02020603050405020304" pitchFamily="18" charset="0"/>
                          </a:rPr>
                          <m:t>𝑎</m:t>
                        </m:r>
                        <m:r>
                          <a:rPr lang="pt-BR" sz="3500" i="1">
                            <a:effectLst/>
                            <a:ea typeface="Malgun Gothic" panose="020B0503020000020004" pitchFamily="34" charset="-127"/>
                            <a:cs typeface="Times New Roman" panose="02020603050405020304" pitchFamily="18" charset="0"/>
                          </a:rPr>
                          <m:t>≠0</m:t>
                        </m:r>
                      </m:e>
                    </m:d>
                  </m:oMath>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800"/>
                  </a:spcBef>
                  <a:spcAft>
                    <a:spcPts val="800"/>
                  </a:spcAft>
                  <a:tabLst>
                    <a:tab pos="361950" algn="l"/>
                  </a:tabLst>
                </a:pPr>
                <a:r>
                  <a:rPr lang="pt-BR" sz="3500">
                    <a:effectLst/>
                    <a:latin typeface="Arial" panose="020B0604020202020204" pitchFamily="34" charset="0"/>
                    <a:ea typeface="Malgun Gothic" panose="020B0503020000020004" pitchFamily="34" charset="-127"/>
                    <a:cs typeface="Arial" panose="020B0604020202020204" pitchFamily="34" charset="0"/>
                  </a:rPr>
                  <a:t>- Cộng hai vế của bất phương trình với </a:t>
                </a:r>
                <a14:m>
                  <m:oMath xmlns:m="http://schemas.openxmlformats.org/officeDocument/2006/math">
                    <m:r>
                      <a:rPr lang="pt-BR" sz="3500" i="1">
                        <a:effectLst/>
                        <a:ea typeface="Malgun Gothic" panose="020B0503020000020004" pitchFamily="34" charset="-127"/>
                        <a:cs typeface="Times New Roman" panose="02020603050405020304" pitchFamily="18" charset="0"/>
                      </a:rPr>
                      <m:t>−</m:t>
                    </m:r>
                    <m:r>
                      <a:rPr lang="pt-BR" sz="3500" i="1">
                        <a:effectLst/>
                        <a:ea typeface="Malgun Gothic" panose="020B0503020000020004" pitchFamily="34" charset="-127"/>
                        <a:cs typeface="Times New Roman" panose="02020603050405020304" pitchFamily="18" charset="0"/>
                      </a:rPr>
                      <m:t>𝑏</m:t>
                    </m:r>
                  </m:oMath>
                </a14:m>
                <a:r>
                  <a:rPr lang="pt-BR" sz="3500">
                    <a:effectLst/>
                    <a:latin typeface="Arial" panose="020B0604020202020204" pitchFamily="34" charset="0"/>
                    <a:ea typeface="Malgun Gothic" panose="020B0503020000020004" pitchFamily="34" charset="-127"/>
                    <a:cs typeface="Arial" panose="020B0604020202020204" pitchFamily="34" charset="0"/>
                  </a:rPr>
                  <a:t>, ta được bất phương </a:t>
                </a:r>
                <a:r>
                  <a:rPr lang="pt-BR" sz="3500">
                    <a:effectLst/>
                    <a:latin typeface="Arial" panose="020B0604020202020204" pitchFamily="34" charset="0"/>
                    <a:ea typeface="Malgun Gothic" panose="020B0503020000020004" pitchFamily="34" charset="-127"/>
                    <a:cs typeface="Arial" panose="020B0604020202020204" pitchFamily="34" charset="0"/>
                  </a:rPr>
                  <a:t>trình</a:t>
                </a:r>
                <a:r>
                  <a:rPr lang="pt-BR" sz="3500" smtClean="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pt-BR" sz="3500" i="1" smtClean="0">
                        <a:effectLst/>
                        <a:latin typeface="Cambria Math" panose="02040503050406030204" pitchFamily="18" charset="0"/>
                        <a:ea typeface="Malgun Gothic" panose="020B0503020000020004" pitchFamily="34" charset="-127"/>
                        <a:cs typeface="Arial" panose="020B0604020202020204" pitchFamily="34" charset="0"/>
                      </a:rPr>
                      <m:t>𝑎𝑥</m:t>
                    </m:r>
                    <m:r>
                      <a:rPr lang="pt-BR" sz="3500" i="1" smtClean="0">
                        <a:effectLst/>
                        <a:latin typeface="Cambria Math" panose="02040503050406030204" pitchFamily="18" charset="0"/>
                        <a:ea typeface="Malgun Gothic" panose="020B0503020000020004" pitchFamily="34" charset="-127"/>
                        <a:cs typeface="Arial" panose="020B0604020202020204" pitchFamily="34" charset="0"/>
                      </a:rPr>
                      <m:t>&gt;−</m:t>
                    </m:r>
                    <m:r>
                      <a:rPr lang="pt-BR" sz="3500" i="1" smtClean="0">
                        <a:effectLst/>
                        <a:latin typeface="Cambria Math" panose="02040503050406030204" pitchFamily="18" charset="0"/>
                        <a:ea typeface="Malgun Gothic" panose="020B0503020000020004" pitchFamily="34" charset="-127"/>
                        <a:cs typeface="Arial" panose="020B0604020202020204" pitchFamily="34" charset="0"/>
                      </a:rPr>
                      <m:t>𝑏</m:t>
                    </m:r>
                  </m:oMath>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361950" algn="l"/>
                  </a:tabLst>
                </a:pPr>
                <a14:m>
                  <m:oMathPara xmlns:m="http://schemas.openxmlformats.org/officeDocument/2006/math">
                    <m:oMathParaPr>
                      <m:jc m:val="left"/>
                    </m:oMathParaPr>
                    <m:oMath xmlns:m="http://schemas.openxmlformats.org/officeDocument/2006/math">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â</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hai</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v</m:t>
                      </m:r>
                      <m:r>
                        <m:rPr>
                          <m:nor/>
                        </m:rPr>
                        <a:rPr lang="pt-BR" sz="3500">
                          <a:latin typeface="Arial" panose="020B0604020202020204" pitchFamily="34" charset="0"/>
                          <a:ea typeface="Malgun Gothic" panose="020B0503020000020004" pitchFamily="34" charset="-127"/>
                          <a:cs typeface="Arial" panose="020B0604020202020204" pitchFamily="34" charset="0"/>
                        </a:rPr>
                        <m:t>ế </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ủ</m:t>
                      </m:r>
                      <m:r>
                        <m:rPr>
                          <m:nor/>
                        </m:rPr>
                        <a:rPr lang="pt-BR" sz="3500">
                          <a:latin typeface="Arial" panose="020B0604020202020204" pitchFamily="34" charset="0"/>
                          <a:ea typeface="Malgun Gothic" panose="020B0503020000020004" pitchFamily="34" charset="-127"/>
                          <a:cs typeface="Arial" panose="020B0604020202020204" pitchFamily="34" charset="0"/>
                        </a:rPr>
                        <m:t>a</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b</m:t>
                      </m:r>
                      <m:r>
                        <m:rPr>
                          <m:nor/>
                        </m:rPr>
                        <a:rPr lang="pt-BR" sz="3500">
                          <a:latin typeface="Arial" panose="020B0604020202020204" pitchFamily="34" charset="0"/>
                          <a:ea typeface="Malgun Gothic" panose="020B0503020000020004" pitchFamily="34" charset="-127"/>
                          <a:cs typeface="Arial" panose="020B0604020202020204" pitchFamily="34" charset="0"/>
                        </a:rPr>
                        <m:t>ấ</m:t>
                      </m:r>
                      <m:r>
                        <m:rPr>
                          <m:nor/>
                        </m:rPr>
                        <a:rPr lang="pt-BR" sz="3500">
                          <a:latin typeface="Arial" panose="020B0604020202020204" pitchFamily="34" charset="0"/>
                          <a:ea typeface="Malgun Gothic" panose="020B0503020000020004" pitchFamily="34" charset="-127"/>
                          <a:cs typeface="Arial" panose="020B0604020202020204" pitchFamily="34" charset="0"/>
                        </a:rPr>
                        <m:t>t</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ph</m:t>
                      </m:r>
                      <m:r>
                        <m:rPr>
                          <m:nor/>
                        </m:rPr>
                        <a:rPr lang="pt-BR" sz="3500">
                          <a:latin typeface="Arial" panose="020B0604020202020204" pitchFamily="34" charset="0"/>
                          <a:ea typeface="Malgun Gothic" panose="020B0503020000020004" pitchFamily="34" charset="-127"/>
                          <a:cs typeface="Arial" panose="020B0604020202020204" pitchFamily="34" charset="0"/>
                        </a:rPr>
                        <m:t>ươ</m:t>
                      </m:r>
                      <m:r>
                        <m:rPr>
                          <m:nor/>
                        </m:rPr>
                        <a:rPr lang="pt-BR" sz="3500">
                          <a:latin typeface="Arial" panose="020B0604020202020204" pitchFamily="34" charset="0"/>
                          <a:ea typeface="Malgun Gothic" panose="020B0503020000020004" pitchFamily="34" charset="-127"/>
                          <a:cs typeface="Arial" panose="020B0604020202020204" pitchFamily="34" charset="0"/>
                        </a:rPr>
                        <m:t>ng</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tr</m:t>
                      </m:r>
                      <m:r>
                        <m:rPr>
                          <m:nor/>
                        </m:rPr>
                        <a:rPr lang="pt-BR" sz="3500">
                          <a:latin typeface="Arial" panose="020B0604020202020204" pitchFamily="34" charset="0"/>
                          <a:ea typeface="Malgun Gothic" panose="020B0503020000020004" pitchFamily="34" charset="-127"/>
                          <a:cs typeface="Arial" panose="020B0604020202020204" pitchFamily="34" charset="0"/>
                        </a:rPr>
                        <m:t>ì</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ậ</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 đượ</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v</m:t>
                      </m:r>
                      <m:r>
                        <m:rPr>
                          <m:nor/>
                        </m:rPr>
                        <a:rPr lang="pt-BR" sz="3500">
                          <a:latin typeface="Arial" panose="020B0604020202020204" pitchFamily="34" charset="0"/>
                          <a:ea typeface="Malgun Gothic" panose="020B0503020000020004" pitchFamily="34" charset="-127"/>
                          <a:cs typeface="Arial" panose="020B0604020202020204" pitchFamily="34" charset="0"/>
                        </a:rPr>
                        <m:t>ớ</m:t>
                      </m:r>
                      <m:r>
                        <m:rPr>
                          <m:nor/>
                        </m:rPr>
                        <a:rPr lang="pt-BR" sz="3500">
                          <a:latin typeface="Arial" panose="020B0604020202020204" pitchFamily="34" charset="0"/>
                          <a:ea typeface="Malgun Gothic" panose="020B0503020000020004" pitchFamily="34" charset="-127"/>
                          <a:cs typeface="Arial" panose="020B0604020202020204" pitchFamily="34" charset="0"/>
                        </a:rPr>
                        <m:t>i</m:t>
                      </m:r>
                      <m:r>
                        <a:rPr lang="en-US" sz="35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500" i="1">
                              <a:effectLst/>
                              <a:ea typeface="Malgun Gothic" panose="020B0503020000020004" pitchFamily="34" charset="-127"/>
                              <a:cs typeface="Times New Roman" panose="02020603050405020304" pitchFamily="18" charset="0"/>
                            </a:rPr>
                          </m:ctrlPr>
                        </m:fPr>
                        <m:num>
                          <m:r>
                            <a:rPr lang="pt-BR" sz="3500" i="1">
                              <a:effectLst/>
                              <a:ea typeface="Malgun Gothic" panose="020B0503020000020004" pitchFamily="34" charset="-127"/>
                              <a:cs typeface="Times New Roman" panose="02020603050405020304" pitchFamily="18" charset="0"/>
                            </a:rPr>
                            <m:t>1</m:t>
                          </m:r>
                        </m:num>
                        <m:den>
                          <m:r>
                            <a:rPr lang="pt-BR" sz="3500" i="1">
                              <a:effectLst/>
                              <a:ea typeface="Malgun Gothic" panose="020B0503020000020004" pitchFamily="34" charset="-127"/>
                              <a:cs typeface="Times New Roman" panose="02020603050405020304" pitchFamily="18" charset="0"/>
                            </a:rPr>
                            <m:t>𝑎</m:t>
                          </m:r>
                        </m:den>
                      </m:f>
                      <m:r>
                        <a:rPr lang="en-US" sz="35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361950" algn="l"/>
                  </a:tabLst>
                </a:pPr>
                <a14:m>
                  <m:oMathPara xmlns:m="http://schemas.openxmlformats.org/officeDocument/2006/math">
                    <m:oMathParaPr>
                      <m:jc m:val="left"/>
                    </m:oMathParaPr>
                    <m:oMath xmlns:m="http://schemas.openxmlformats.org/officeDocument/2006/math">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ế</m:t>
                      </m:r>
                      <m:r>
                        <m:rPr>
                          <m:nor/>
                        </m:rPr>
                        <a:rPr lang="pt-BR" sz="3500">
                          <a:latin typeface="Arial" panose="020B0604020202020204" pitchFamily="34" charset="0"/>
                          <a:ea typeface="Malgun Gothic" panose="020B0503020000020004" pitchFamily="34" charset="-127"/>
                          <a:cs typeface="Arial" panose="020B0604020202020204" pitchFamily="34" charset="0"/>
                        </a:rPr>
                        <m:t>u</m:t>
                      </m:r>
                      <m:r>
                        <m:rPr>
                          <m:nor/>
                        </m:rPr>
                        <a:rPr lang="pt-BR" sz="3500">
                          <a:latin typeface="Arial" panose="020B0604020202020204" pitchFamily="34" charset="0"/>
                          <a:ea typeface="Malgun Gothic" panose="020B0503020000020004" pitchFamily="34" charset="-127"/>
                          <a:cs typeface="Arial" panose="020B0604020202020204" pitchFamily="34" charset="0"/>
                        </a:rPr>
                        <m:t> </m:t>
                      </m:r>
                      <m:r>
                        <a:rPr lang="pt-BR" sz="3500" i="1">
                          <a:latin typeface="Cambria Math" panose="02040503050406030204" pitchFamily="18" charset="0"/>
                          <a:ea typeface="Malgun Gothic" panose="020B0503020000020004" pitchFamily="34" charset="-127"/>
                          <a:cs typeface="Times New Roman" panose="02020603050405020304" pitchFamily="18" charset="0"/>
                        </a:rPr>
                        <m:t>𝑎</m:t>
                      </m:r>
                      <m:r>
                        <a:rPr lang="pt-BR" sz="3500" i="1">
                          <a:latin typeface="Cambria Math" panose="02040503050406030204" pitchFamily="18" charset="0"/>
                          <a:ea typeface="Malgun Gothic" panose="020B0503020000020004" pitchFamily="34" charset="-127"/>
                          <a:cs typeface="Times New Roman" panose="02020603050405020304" pitchFamily="18" charset="0"/>
                        </a:rPr>
                        <m:t>&gt;0</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th</m:t>
                      </m:r>
                      <m:r>
                        <m:rPr>
                          <m:nor/>
                        </m:rPr>
                        <a:rPr lang="pt-BR" sz="3500">
                          <a:latin typeface="Arial" panose="020B0604020202020204" pitchFamily="34" charset="0"/>
                          <a:ea typeface="Malgun Gothic" panose="020B0503020000020004" pitchFamily="34" charset="-127"/>
                          <a:cs typeface="Arial" panose="020B0604020202020204" pitchFamily="34" charset="0"/>
                        </a:rPr>
                        <m:t>ì </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ậ</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 đượ</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nghi</m:t>
                      </m:r>
                      <m:r>
                        <m:rPr>
                          <m:nor/>
                        </m:rPr>
                        <a:rPr lang="pt-BR" sz="3500">
                          <a:latin typeface="Arial" panose="020B0604020202020204" pitchFamily="34" charset="0"/>
                          <a:ea typeface="Malgun Gothic" panose="020B0503020000020004" pitchFamily="34" charset="-127"/>
                          <a:cs typeface="Arial" panose="020B0604020202020204" pitchFamily="34" charset="0"/>
                        </a:rPr>
                        <m:t>ệ</m:t>
                      </m:r>
                      <m:r>
                        <m:rPr>
                          <m:nor/>
                        </m:rPr>
                        <a:rPr lang="pt-BR" sz="3500">
                          <a:latin typeface="Arial" panose="020B0604020202020204" pitchFamily="34" charset="0"/>
                          <a:ea typeface="Malgun Gothic" panose="020B0503020000020004" pitchFamily="34" charset="-127"/>
                          <a:cs typeface="Arial" panose="020B0604020202020204" pitchFamily="34" charset="0"/>
                        </a:rPr>
                        <m:t>m</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ủ</m:t>
                      </m:r>
                      <m:r>
                        <m:rPr>
                          <m:nor/>
                        </m:rPr>
                        <a:rPr lang="pt-BR" sz="3500">
                          <a:latin typeface="Arial" panose="020B0604020202020204" pitchFamily="34" charset="0"/>
                          <a:ea typeface="Malgun Gothic" panose="020B0503020000020004" pitchFamily="34" charset="-127"/>
                          <a:cs typeface="Arial" panose="020B0604020202020204" pitchFamily="34" charset="0"/>
                        </a:rPr>
                        <m:t>a</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b</m:t>
                      </m:r>
                      <m:r>
                        <m:rPr>
                          <m:nor/>
                        </m:rPr>
                        <a:rPr lang="pt-BR" sz="3500">
                          <a:latin typeface="Arial" panose="020B0604020202020204" pitchFamily="34" charset="0"/>
                          <a:ea typeface="Malgun Gothic" panose="020B0503020000020004" pitchFamily="34" charset="-127"/>
                          <a:cs typeface="Arial" panose="020B0604020202020204" pitchFamily="34" charset="0"/>
                        </a:rPr>
                        <m:t>ấ</m:t>
                      </m:r>
                      <m:r>
                        <m:rPr>
                          <m:nor/>
                        </m:rPr>
                        <a:rPr lang="pt-BR" sz="3500">
                          <a:latin typeface="Arial" panose="020B0604020202020204" pitchFamily="34" charset="0"/>
                          <a:ea typeface="Malgun Gothic" panose="020B0503020000020004" pitchFamily="34" charset="-127"/>
                          <a:cs typeface="Arial" panose="020B0604020202020204" pitchFamily="34" charset="0"/>
                        </a:rPr>
                        <m:t>t</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ph</m:t>
                      </m:r>
                      <m:r>
                        <m:rPr>
                          <m:nor/>
                        </m:rPr>
                        <a:rPr lang="pt-BR" sz="3500">
                          <a:latin typeface="Arial" panose="020B0604020202020204" pitchFamily="34" charset="0"/>
                          <a:ea typeface="Malgun Gothic" panose="020B0503020000020004" pitchFamily="34" charset="-127"/>
                          <a:cs typeface="Arial" panose="020B0604020202020204" pitchFamily="34" charset="0"/>
                        </a:rPr>
                        <m:t>ươ</m:t>
                      </m:r>
                      <m:r>
                        <m:rPr>
                          <m:nor/>
                        </m:rPr>
                        <a:rPr lang="pt-BR" sz="3500">
                          <a:latin typeface="Arial" panose="020B0604020202020204" pitchFamily="34" charset="0"/>
                          <a:ea typeface="Malgun Gothic" panose="020B0503020000020004" pitchFamily="34" charset="-127"/>
                          <a:cs typeface="Arial" panose="020B0604020202020204" pitchFamily="34" charset="0"/>
                        </a:rPr>
                        <m:t>ng</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tr</m:t>
                      </m:r>
                      <m:r>
                        <m:rPr>
                          <m:nor/>
                        </m:rPr>
                        <a:rPr lang="pt-BR" sz="3500">
                          <a:latin typeface="Arial" panose="020B0604020202020204" pitchFamily="34" charset="0"/>
                          <a:ea typeface="Malgun Gothic" panose="020B0503020000020004" pitchFamily="34" charset="-127"/>
                          <a:cs typeface="Arial" panose="020B0604020202020204" pitchFamily="34" charset="0"/>
                        </a:rPr>
                        <m:t>ì</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 đã </m:t>
                      </m:r>
                      <m:r>
                        <m:rPr>
                          <m:nor/>
                        </m:rPr>
                        <a:rPr lang="pt-BR" sz="3500">
                          <a:latin typeface="Arial" panose="020B0604020202020204" pitchFamily="34" charset="0"/>
                          <a:ea typeface="Malgun Gothic" panose="020B0503020000020004" pitchFamily="34" charset="-127"/>
                          <a:cs typeface="Arial" panose="020B0604020202020204" pitchFamily="34" charset="0"/>
                        </a:rPr>
                        <m:t>cho</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l</m:t>
                      </m:r>
                      <m:r>
                        <m:rPr>
                          <m:nor/>
                        </m:rPr>
                        <a:rPr lang="pt-BR" sz="3500">
                          <a:latin typeface="Arial" panose="020B0604020202020204" pitchFamily="34" charset="0"/>
                          <a:ea typeface="Malgun Gothic" panose="020B0503020000020004" pitchFamily="34" charset="-127"/>
                          <a:cs typeface="Arial" panose="020B0604020202020204" pitchFamily="34" charset="0"/>
                        </a:rPr>
                        <m:t>à:</m:t>
                      </m:r>
                      <m:r>
                        <a:rPr lang="en-US" sz="3500" b="0" i="1" smtClean="0">
                          <a:latin typeface="Cambria Math" panose="02040503050406030204" pitchFamily="18" charset="0"/>
                          <a:ea typeface="Malgun Gothic" panose="020B0503020000020004" pitchFamily="34" charset="-127"/>
                          <a:cs typeface="Arial" panose="020B0604020202020204" pitchFamily="34" charset="0"/>
                        </a:rPr>
                        <m:t> </m:t>
                      </m:r>
                      <m:r>
                        <a:rPr lang="pt-BR" sz="3500" i="1">
                          <a:effectLst/>
                          <a:ea typeface="Malgun Gothic" panose="020B0503020000020004" pitchFamily="34" charset="-127"/>
                          <a:cs typeface="Times New Roman" panose="02020603050405020304" pitchFamily="18" charset="0"/>
                        </a:rPr>
                        <m:t>𝑥</m:t>
                      </m:r>
                      <m:r>
                        <a:rPr lang="pt-BR" sz="3500" i="1">
                          <a:effectLst/>
                          <a:ea typeface="Malgun Gothic" panose="020B0503020000020004" pitchFamily="34" charset="-127"/>
                          <a:cs typeface="Times New Roman" panose="02020603050405020304" pitchFamily="18" charset="0"/>
                        </a:rPr>
                        <m:t>&gt;−</m:t>
                      </m:r>
                      <m:f>
                        <m:fPr>
                          <m:ctrlPr>
                            <a:rPr lang="en-US" sz="3500" i="1">
                              <a:effectLst/>
                              <a:ea typeface="Malgun Gothic" panose="020B0503020000020004" pitchFamily="34" charset="-127"/>
                              <a:cs typeface="Times New Roman" panose="02020603050405020304" pitchFamily="18" charset="0"/>
                            </a:rPr>
                          </m:ctrlPr>
                        </m:fPr>
                        <m:num>
                          <m:r>
                            <a:rPr lang="pt-BR" sz="3500" i="1">
                              <a:effectLst/>
                              <a:ea typeface="Malgun Gothic" panose="020B0503020000020004" pitchFamily="34" charset="-127"/>
                              <a:cs typeface="Times New Roman" panose="02020603050405020304" pitchFamily="18" charset="0"/>
                            </a:rPr>
                            <m:t>𝑏</m:t>
                          </m:r>
                        </m:num>
                        <m:den>
                          <m:r>
                            <a:rPr lang="pt-BR" sz="3500" i="1">
                              <a:effectLst/>
                              <a:ea typeface="Malgun Gothic" panose="020B0503020000020004" pitchFamily="34" charset="-127"/>
                              <a:cs typeface="Times New Roman" panose="02020603050405020304" pitchFamily="18" charset="0"/>
                            </a:rPr>
                            <m:t>𝑎</m:t>
                          </m:r>
                        </m:den>
                      </m:f>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361950" algn="l"/>
                  </a:tabLst>
                </a:pPr>
                <a14:m>
                  <m:oMathPara xmlns:m="http://schemas.openxmlformats.org/officeDocument/2006/math">
                    <m:oMathParaPr>
                      <m:jc m:val="left"/>
                    </m:oMathParaPr>
                    <m:oMath xmlns:m="http://schemas.openxmlformats.org/officeDocument/2006/math">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ế</m:t>
                      </m:r>
                      <m:r>
                        <m:rPr>
                          <m:nor/>
                        </m:rPr>
                        <a:rPr lang="pt-BR" sz="3500">
                          <a:latin typeface="Arial" panose="020B0604020202020204" pitchFamily="34" charset="0"/>
                          <a:ea typeface="Malgun Gothic" panose="020B0503020000020004" pitchFamily="34" charset="-127"/>
                          <a:cs typeface="Arial" panose="020B0604020202020204" pitchFamily="34" charset="0"/>
                        </a:rPr>
                        <m:t>u</m:t>
                      </m:r>
                      <m:r>
                        <m:rPr>
                          <m:nor/>
                        </m:rPr>
                        <a:rPr lang="pt-BR" sz="3500">
                          <a:latin typeface="Arial" panose="020B0604020202020204" pitchFamily="34" charset="0"/>
                          <a:ea typeface="Malgun Gothic" panose="020B0503020000020004" pitchFamily="34" charset="-127"/>
                          <a:cs typeface="Arial" panose="020B0604020202020204" pitchFamily="34" charset="0"/>
                        </a:rPr>
                        <m:t> </m:t>
                      </m:r>
                      <m:r>
                        <a:rPr lang="pt-BR" sz="3500" i="1">
                          <a:latin typeface="Cambria Math" panose="02040503050406030204" pitchFamily="18" charset="0"/>
                          <a:ea typeface="Malgun Gothic" panose="020B0503020000020004" pitchFamily="34" charset="-127"/>
                          <a:cs typeface="Times New Roman" panose="02020603050405020304" pitchFamily="18" charset="0"/>
                        </a:rPr>
                        <m:t>𝑎</m:t>
                      </m:r>
                      <m:r>
                        <a:rPr lang="pt-BR" sz="3500" i="1">
                          <a:latin typeface="Cambria Math" panose="02040503050406030204" pitchFamily="18" charset="0"/>
                          <a:ea typeface="Malgun Gothic" panose="020B0503020000020004" pitchFamily="34" charset="-127"/>
                          <a:cs typeface="Times New Roman" panose="02020603050405020304" pitchFamily="18" charset="0"/>
                        </a:rPr>
                        <m:t>&lt;0</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th</m:t>
                      </m:r>
                      <m:r>
                        <m:rPr>
                          <m:nor/>
                        </m:rPr>
                        <a:rPr lang="pt-BR" sz="3500">
                          <a:latin typeface="Arial" panose="020B0604020202020204" pitchFamily="34" charset="0"/>
                          <a:ea typeface="Malgun Gothic" panose="020B0503020000020004" pitchFamily="34" charset="-127"/>
                          <a:cs typeface="Arial" panose="020B0604020202020204" pitchFamily="34" charset="0"/>
                        </a:rPr>
                        <m:t>ì </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ậ</m:t>
                      </m:r>
                      <m:r>
                        <m:rPr>
                          <m:nor/>
                        </m:rPr>
                        <a:rPr lang="pt-BR" sz="3500">
                          <a:latin typeface="Arial" panose="020B0604020202020204" pitchFamily="34" charset="0"/>
                          <a:ea typeface="Malgun Gothic" panose="020B0503020000020004" pitchFamily="34" charset="-127"/>
                          <a:cs typeface="Arial" panose="020B0604020202020204" pitchFamily="34" charset="0"/>
                        </a:rPr>
                        <m:t>n</m:t>
                      </m:r>
                      <m:r>
                        <m:rPr>
                          <m:nor/>
                        </m:rPr>
                        <a:rPr lang="pt-BR" sz="3500">
                          <a:latin typeface="Arial" panose="020B0604020202020204" pitchFamily="34" charset="0"/>
                          <a:ea typeface="Malgun Gothic" panose="020B0503020000020004" pitchFamily="34" charset="-127"/>
                          <a:cs typeface="Arial" panose="020B0604020202020204" pitchFamily="34" charset="0"/>
                        </a:rPr>
                        <m:t> đượ</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nghi</m:t>
                      </m:r>
                      <m:r>
                        <m:rPr>
                          <m:nor/>
                        </m:rPr>
                        <a:rPr lang="pt-BR" sz="3500">
                          <a:latin typeface="Arial" panose="020B0604020202020204" pitchFamily="34" charset="0"/>
                          <a:ea typeface="Malgun Gothic" panose="020B0503020000020004" pitchFamily="34" charset="-127"/>
                          <a:cs typeface="Arial" panose="020B0604020202020204" pitchFamily="34" charset="0"/>
                        </a:rPr>
                        <m:t>ệ</m:t>
                      </m:r>
                      <m:r>
                        <m:rPr>
                          <m:nor/>
                        </m:rPr>
                        <a:rPr lang="pt-BR" sz="3500">
                          <a:latin typeface="Arial" panose="020B0604020202020204" pitchFamily="34" charset="0"/>
                          <a:ea typeface="Malgun Gothic" panose="020B0503020000020004" pitchFamily="34" charset="-127"/>
                          <a:cs typeface="Arial" panose="020B0604020202020204" pitchFamily="34" charset="0"/>
                        </a:rPr>
                        <m:t>m</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c</m:t>
                      </m:r>
                      <m:r>
                        <m:rPr>
                          <m:nor/>
                        </m:rPr>
                        <a:rPr lang="pt-BR" sz="3500">
                          <a:latin typeface="Arial" panose="020B0604020202020204" pitchFamily="34" charset="0"/>
                          <a:ea typeface="Malgun Gothic" panose="020B0503020000020004" pitchFamily="34" charset="-127"/>
                          <a:cs typeface="Arial" panose="020B0604020202020204" pitchFamily="34" charset="0"/>
                        </a:rPr>
                        <m:t>ủ</m:t>
                      </m:r>
                      <m:r>
                        <m:rPr>
                          <m:nor/>
                        </m:rPr>
                        <a:rPr lang="pt-BR" sz="3500">
                          <a:latin typeface="Arial" panose="020B0604020202020204" pitchFamily="34" charset="0"/>
                          <a:ea typeface="Malgun Gothic" panose="020B0503020000020004" pitchFamily="34" charset="-127"/>
                          <a:cs typeface="Arial" panose="020B0604020202020204" pitchFamily="34" charset="0"/>
                        </a:rPr>
                        <m:t>a</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b</m:t>
                      </m:r>
                      <m:r>
                        <m:rPr>
                          <m:nor/>
                        </m:rPr>
                        <a:rPr lang="pt-BR" sz="3500">
                          <a:latin typeface="Arial" panose="020B0604020202020204" pitchFamily="34" charset="0"/>
                          <a:ea typeface="Malgun Gothic" panose="020B0503020000020004" pitchFamily="34" charset="-127"/>
                          <a:cs typeface="Arial" panose="020B0604020202020204" pitchFamily="34" charset="0"/>
                        </a:rPr>
                        <m:t>ấ</m:t>
                      </m:r>
                      <m:r>
                        <m:rPr>
                          <m:nor/>
                        </m:rPr>
                        <a:rPr lang="pt-BR" sz="3500">
                          <a:latin typeface="Arial" panose="020B0604020202020204" pitchFamily="34" charset="0"/>
                          <a:ea typeface="Malgun Gothic" panose="020B0503020000020004" pitchFamily="34" charset="-127"/>
                          <a:cs typeface="Arial" panose="020B0604020202020204" pitchFamily="34" charset="0"/>
                        </a:rPr>
                        <m:t>t</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ph</m:t>
                      </m:r>
                      <m:r>
                        <m:rPr>
                          <m:nor/>
                        </m:rPr>
                        <a:rPr lang="pt-BR" sz="3500">
                          <a:latin typeface="Arial" panose="020B0604020202020204" pitchFamily="34" charset="0"/>
                          <a:ea typeface="Malgun Gothic" panose="020B0503020000020004" pitchFamily="34" charset="-127"/>
                          <a:cs typeface="Arial" panose="020B0604020202020204" pitchFamily="34" charset="0"/>
                        </a:rPr>
                        <m:t>ươ</m:t>
                      </m:r>
                      <m:r>
                        <m:rPr>
                          <m:nor/>
                        </m:rPr>
                        <a:rPr lang="pt-BR" sz="3500">
                          <a:latin typeface="Arial" panose="020B0604020202020204" pitchFamily="34" charset="0"/>
                          <a:ea typeface="Malgun Gothic" panose="020B0503020000020004" pitchFamily="34" charset="-127"/>
                          <a:cs typeface="Arial" panose="020B0604020202020204" pitchFamily="34" charset="0"/>
                        </a:rPr>
                        <m:t>ng</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tr</m:t>
                      </m:r>
                      <m:r>
                        <m:rPr>
                          <m:nor/>
                        </m:rPr>
                        <a:rPr lang="pt-BR" sz="3500">
                          <a:latin typeface="Arial" panose="020B0604020202020204" pitchFamily="34" charset="0"/>
                          <a:ea typeface="Malgun Gothic" panose="020B0503020000020004" pitchFamily="34" charset="-127"/>
                          <a:cs typeface="Arial" panose="020B0604020202020204" pitchFamily="34" charset="0"/>
                        </a:rPr>
                        <m:t>ì</m:t>
                      </m:r>
                      <m:r>
                        <m:rPr>
                          <m:nor/>
                        </m:rPr>
                        <a:rPr lang="pt-BR" sz="3500">
                          <a:latin typeface="Arial" panose="020B0604020202020204" pitchFamily="34" charset="0"/>
                          <a:ea typeface="Malgun Gothic" panose="020B0503020000020004" pitchFamily="34" charset="-127"/>
                          <a:cs typeface="Arial" panose="020B0604020202020204" pitchFamily="34" charset="0"/>
                        </a:rPr>
                        <m:t>nh</m:t>
                      </m:r>
                      <m:r>
                        <m:rPr>
                          <m:nor/>
                        </m:rPr>
                        <a:rPr lang="pt-BR" sz="3500">
                          <a:latin typeface="Arial" panose="020B0604020202020204" pitchFamily="34" charset="0"/>
                          <a:ea typeface="Malgun Gothic" panose="020B0503020000020004" pitchFamily="34" charset="-127"/>
                          <a:cs typeface="Arial" panose="020B0604020202020204" pitchFamily="34" charset="0"/>
                        </a:rPr>
                        <m:t> đã </m:t>
                      </m:r>
                      <m:r>
                        <m:rPr>
                          <m:nor/>
                        </m:rPr>
                        <a:rPr lang="pt-BR" sz="3500">
                          <a:latin typeface="Arial" panose="020B0604020202020204" pitchFamily="34" charset="0"/>
                          <a:ea typeface="Malgun Gothic" panose="020B0503020000020004" pitchFamily="34" charset="-127"/>
                          <a:cs typeface="Arial" panose="020B0604020202020204" pitchFamily="34" charset="0"/>
                        </a:rPr>
                        <m:t>cho</m:t>
                      </m:r>
                      <m:r>
                        <m:rPr>
                          <m:nor/>
                        </m:rPr>
                        <a:rPr lang="pt-BR" sz="3500">
                          <a:latin typeface="Arial" panose="020B0604020202020204" pitchFamily="34" charset="0"/>
                          <a:ea typeface="Malgun Gothic" panose="020B0503020000020004" pitchFamily="34" charset="-127"/>
                          <a:cs typeface="Arial" panose="020B0604020202020204" pitchFamily="34" charset="0"/>
                        </a:rPr>
                        <m:t> </m:t>
                      </m:r>
                      <m:r>
                        <m:rPr>
                          <m:nor/>
                        </m:rPr>
                        <a:rPr lang="pt-BR" sz="3500">
                          <a:latin typeface="Arial" panose="020B0604020202020204" pitchFamily="34" charset="0"/>
                          <a:ea typeface="Malgun Gothic" panose="020B0503020000020004" pitchFamily="34" charset="-127"/>
                          <a:cs typeface="Arial" panose="020B0604020202020204" pitchFamily="34" charset="0"/>
                        </a:rPr>
                        <m:t>l</m:t>
                      </m:r>
                      <m:r>
                        <m:rPr>
                          <m:nor/>
                        </m:rPr>
                        <a:rPr lang="pt-BR" sz="3500">
                          <a:latin typeface="Arial" panose="020B0604020202020204" pitchFamily="34" charset="0"/>
                          <a:ea typeface="Malgun Gothic" panose="020B0503020000020004" pitchFamily="34" charset="-127"/>
                          <a:cs typeface="Arial" panose="020B0604020202020204" pitchFamily="34" charset="0"/>
                        </a:rPr>
                        <m:t>à:</m:t>
                      </m:r>
                      <m:r>
                        <a:rPr lang="en-US" sz="3500" b="0" i="1" smtClean="0">
                          <a:latin typeface="Cambria Math" panose="02040503050406030204" pitchFamily="18" charset="0"/>
                          <a:ea typeface="Malgun Gothic" panose="020B0503020000020004" pitchFamily="34" charset="-127"/>
                          <a:cs typeface="Arial" panose="020B0604020202020204" pitchFamily="34" charset="0"/>
                        </a:rPr>
                        <m:t> </m:t>
                      </m:r>
                      <m:r>
                        <a:rPr lang="pt-BR" sz="3500" i="1">
                          <a:effectLst/>
                          <a:ea typeface="Malgun Gothic" panose="020B0503020000020004" pitchFamily="34" charset="-127"/>
                          <a:cs typeface="Times New Roman" panose="02020603050405020304" pitchFamily="18" charset="0"/>
                        </a:rPr>
                        <m:t>𝑥</m:t>
                      </m:r>
                      <m:r>
                        <a:rPr lang="pt-BR" sz="3500" i="1">
                          <a:effectLst/>
                          <a:ea typeface="Malgun Gothic" panose="020B0503020000020004" pitchFamily="34" charset="-127"/>
                          <a:cs typeface="Times New Roman" panose="02020603050405020304" pitchFamily="18" charset="0"/>
                        </a:rPr>
                        <m:t>&lt;−</m:t>
                      </m:r>
                      <m:f>
                        <m:fPr>
                          <m:ctrlPr>
                            <a:rPr lang="en-US" sz="3500" i="1">
                              <a:effectLst/>
                              <a:ea typeface="Malgun Gothic" panose="020B0503020000020004" pitchFamily="34" charset="-127"/>
                              <a:cs typeface="Times New Roman" panose="02020603050405020304" pitchFamily="18" charset="0"/>
                            </a:rPr>
                          </m:ctrlPr>
                        </m:fPr>
                        <m:num>
                          <m:r>
                            <a:rPr lang="pt-BR" sz="3500" i="1">
                              <a:effectLst/>
                              <a:ea typeface="Malgun Gothic" panose="020B0503020000020004" pitchFamily="34" charset="-127"/>
                              <a:cs typeface="Times New Roman" panose="02020603050405020304" pitchFamily="18" charset="0"/>
                            </a:rPr>
                            <m:t>𝑏</m:t>
                          </m:r>
                        </m:num>
                        <m:den>
                          <m:r>
                            <a:rPr lang="pt-BR" sz="3500" i="1">
                              <a:effectLst/>
                              <a:ea typeface="Malgun Gothic" panose="020B0503020000020004" pitchFamily="34" charset="-127"/>
                              <a:cs typeface="Times New Roman" panose="02020603050405020304" pitchFamily="18" charset="0"/>
                            </a:rPr>
                            <m:t>𝑎</m:t>
                          </m:r>
                        </m:den>
                      </m:f>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51284" y="1056774"/>
                <a:ext cx="16075752" cy="8236229"/>
              </a:xfrm>
              <a:prstGeom prst="rect">
                <a:avLst/>
              </a:prstGeom>
              <a:blipFill>
                <a:blip r:embed="rId4"/>
                <a:stretch>
                  <a:fillRect l="-1441"/>
                </a:stretch>
              </a:blipFill>
            </p:spPr>
            <p:txBody>
              <a:bodyPr/>
              <a:lstStyle/>
              <a:p>
                <a:r>
                  <a:rPr lang="en-US">
                    <a:noFill/>
                  </a:rPr>
                  <a:t> </a:t>
                </a:r>
              </a:p>
            </p:txBody>
          </p:sp>
        </mc:Fallback>
      </mc:AlternateContent>
    </p:spTree>
    <p:extLst>
      <p:ext uri="{BB962C8B-B14F-4D97-AF65-F5344CB8AC3E}">
        <p14:creationId xmlns:p14="http://schemas.microsoft.com/office/powerpoint/2010/main" val="32304332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406796" y="277639"/>
                <a:ext cx="17500204" cy="1954381"/>
              </a:xfrm>
              <a:prstGeom prst="rect">
                <a:avLst/>
              </a:prstGeom>
            </p:spPr>
            <p:txBody>
              <a:bodyPr wrap="square">
                <a:spAutoFit/>
              </a:bodyPr>
              <a:lstStyle/>
              <a:p>
                <a:pPr algn="just">
                  <a:lnSpc>
                    <a:spcPct val="150000"/>
                  </a:lnSpc>
                  <a:spcBef>
                    <a:spcPts val="600"/>
                  </a:spcBef>
                  <a:spcAft>
                    <a:spcPts val="600"/>
                  </a:spcAft>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3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700">
                    <a:latin typeface="Arial" panose="020B0604020202020204" pitchFamily="34" charset="0"/>
                    <a:ea typeface="Calibri" panose="020F0502020204030204" pitchFamily="34" charset="0"/>
                    <a:cs typeface="Arial" panose="020B0604020202020204" pitchFamily="34" charset="0"/>
                  </a:rPr>
                  <a:t>Giải các bất </a:t>
                </a:r>
                <a:r>
                  <a:rPr lang="en-US" sz="3700">
                    <a:latin typeface="Arial" panose="020B0604020202020204" pitchFamily="34" charset="0"/>
                    <a:ea typeface="Calibri" panose="020F0502020204030204" pitchFamily="34" charset="0"/>
                    <a:cs typeface="Arial" panose="020B0604020202020204" pitchFamily="34" charset="0"/>
                  </a:rPr>
                  <a:t>phương </a:t>
                </a:r>
                <a:r>
                  <a:rPr lang="en-US" sz="3700" smtClean="0">
                    <a:latin typeface="Arial" panose="020B0604020202020204" pitchFamily="34" charset="0"/>
                    <a:ea typeface="Calibri" panose="020F0502020204030204" pitchFamily="34" charset="0"/>
                    <a:cs typeface="Arial" panose="020B0604020202020204" pitchFamily="34" charset="0"/>
                  </a:rPr>
                  <a:t>trình:</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+1&gt;0;</m:t>
                    </m:r>
                  </m:oMath>
                </a14:m>
                <a:r>
                  <a:rPr lang="en-US" sz="3700" i="1">
                    <a:effectLst/>
                    <a:latin typeface="Arial" panose="020B0604020202020204" pitchFamily="34" charset="0"/>
                    <a:ea typeface="Calibri" panose="020F0502020204030204" pitchFamily="34" charset="0"/>
                    <a:cs typeface="Arial" panose="020B0604020202020204" pitchFamily="34" charset="0"/>
                  </a:rPr>
                  <a:t>         </a:t>
                </a:r>
                <a:r>
                  <a:rPr lang="en-US" sz="3700" i="1" smtClean="0">
                    <a:effectLst/>
                    <a:latin typeface="Arial" panose="020B0604020202020204" pitchFamily="34" charset="0"/>
                    <a:ea typeface="Calibri" panose="020F0502020204030204" pitchFamily="34" charset="0"/>
                    <a:cs typeface="Arial" panose="020B0604020202020204" pitchFamily="34" charset="0"/>
                  </a:rPr>
                  <a:t>	 </a:t>
                </a:r>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en-US" sz="37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0,5</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−6≤0</m:t>
                    </m:r>
                    <m:r>
                      <a:rPr lang="en-US" sz="37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en-US" sz="37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+3≤0</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6796" y="277639"/>
                <a:ext cx="17500204" cy="1954381"/>
              </a:xfrm>
              <a:prstGeom prst="rect">
                <a:avLst/>
              </a:prstGeom>
              <a:blipFill>
                <a:blip r:embed="rId2"/>
                <a:stretch>
                  <a:fillRect l="-1115" b="-5938"/>
                </a:stretch>
              </a:blipFill>
            </p:spPr>
            <p:txBody>
              <a:bodyPr/>
              <a:lstStyle/>
              <a:p>
                <a:r>
                  <a:rPr lang="en-US">
                    <a:noFill/>
                  </a:rPr>
                  <a:t> </a:t>
                </a:r>
              </a:p>
            </p:txBody>
          </p:sp>
        </mc:Fallback>
      </mc:AlternateContent>
      <p:sp>
        <p:nvSpPr>
          <p:cNvPr id="9" name="Rectangle 8"/>
          <p:cNvSpPr/>
          <p:nvPr/>
        </p:nvSpPr>
        <p:spPr>
          <a:xfrm>
            <a:off x="406796" y="2857500"/>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464196" y="4000500"/>
                <a:ext cx="13995004" cy="5957978"/>
              </a:xfrm>
              <a:prstGeom prst="rect">
                <a:avLst/>
              </a:prstGeom>
            </p:spPr>
            <p:txBody>
              <a:bodyPr wrap="square">
                <a:spAutoFit/>
              </a:bodyPr>
              <a:lstStyle/>
              <a:p>
                <a:pPr lvl="0" algn="just">
                  <a:lnSpc>
                    <a:spcPct val="15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 Ta có: </a:t>
                </a:r>
                <a14:m>
                  <m:oMath xmlns:m="http://schemas.openxmlformats.org/officeDocument/2006/math">
                    <m:r>
                      <a:rPr lang="en-US" sz="3700" i="1">
                        <a:latin typeface="Cambria Math" panose="02040503050406030204" pitchFamily="18" charset="0"/>
                        <a:ea typeface="Calibri" panose="020F0502020204030204" pitchFamily="34" charset="0"/>
                        <a:cs typeface="Times New Roman" panose="02020603050405020304" pitchFamily="18" charset="0"/>
                      </a:rPr>
                      <m:t>2</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i="1">
                        <a:latin typeface="Cambria Math" panose="02040503050406030204" pitchFamily="18" charset="0"/>
                        <a:ea typeface="Calibri" panose="020F0502020204030204" pitchFamily="34" charset="0"/>
                        <a:cs typeface="Times New Roman" panose="02020603050405020304" pitchFamily="18" charset="0"/>
                      </a:rPr>
                      <m:t>+1&gt;0</m:t>
                    </m:r>
                  </m:oMath>
                </a14:m>
                <a:endParaRPr kumimoji="0" lang="en-US" sz="3700" b="0" i="0" u="none" strike="noStrike" kern="1200" cap="none" spc="0" normalizeH="0" noProof="0" smtClean="0">
                  <a:ln>
                    <a:noFill/>
                  </a:ln>
                  <a:solidFill>
                    <a:prstClr val="black"/>
                  </a:solidFill>
                  <a:effectLst/>
                  <a:uLnTx/>
                  <a:uFillTx/>
                  <a:latin typeface="Arial" panose="020B0604020202020204" pitchFamily="34" charset="0"/>
                  <a:ea typeface="+mn-ea"/>
                  <a:cs typeface="+mn-cs"/>
                </a:endParaRPr>
              </a:p>
              <a:p>
                <a:pPr algn="just">
                  <a:lnSpc>
                    <a:spcPct val="150000"/>
                  </a:lnSpc>
                </a:pP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lang="en-US" sz="3700" i="1">
                        <a:latin typeface="Cambria Math" panose="02040503050406030204" pitchFamily="18" charset="0"/>
                        <a:ea typeface="Calibri" panose="020F0502020204030204" pitchFamily="34" charset="0"/>
                        <a:cs typeface="Times New Roman" panose="02020603050405020304" pitchFamily="18" charset="0"/>
                      </a:rPr>
                      <m:t>2</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b="0" i="1" smtClean="0">
                        <a:latin typeface="Cambria Math" panose="02040503050406030204" pitchFamily="18" charset="0"/>
                        <a:ea typeface="Calibri" panose="020F0502020204030204" pitchFamily="34" charset="0"/>
                        <a:cs typeface="Times New Roman" panose="02020603050405020304" pitchFamily="18" charset="0"/>
                      </a:rPr>
                      <m:t>&gt;−</m:t>
                    </m:r>
                    <m:r>
                      <a:rPr lang="en-US" sz="3700" i="1">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solidFill>
                    <a:prstClr val="black"/>
                  </a:solidFill>
                  <a:latin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3700" i="1">
                              <a:latin typeface="Cambria Math" panose="02040503050406030204" pitchFamily="18" charset="0"/>
                              <a:ea typeface="Calibri" panose="020F0502020204030204" pitchFamily="34" charset="0"/>
                              <a:cs typeface="Times New Roman" panose="02020603050405020304" pitchFamily="18" charset="0"/>
                            </a:rPr>
                            <m:t>2</m:t>
                          </m:r>
                          <m:r>
                            <a:rPr lang="en-US" sz="3700" i="1">
                              <a:latin typeface="Cambria Math" panose="02040503050406030204" pitchFamily="18" charset="0"/>
                              <a:ea typeface="Calibri" panose="020F0502020204030204" pitchFamily="34" charset="0"/>
                              <a:cs typeface="Times New Roman" panose="02020603050405020304" pitchFamily="18" charset="0"/>
                            </a:rPr>
                            <m:t>𝑥</m:t>
                          </m:r>
                        </m:e>
                      </m:d>
                      <m:r>
                        <a:rPr lang="en-US" sz="3700" b="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3700" b="0" i="1" smtClean="0">
                              <a:latin typeface="Cambria Math" panose="02040503050406030204" pitchFamily="18" charset="0"/>
                              <a:ea typeface="Calibri" panose="020F0502020204030204" pitchFamily="34" charset="0"/>
                              <a:cs typeface="Times New Roman" panose="02020603050405020304" pitchFamily="18" charset="0"/>
                            </a:rPr>
                          </m:ctrlPr>
                        </m:fPr>
                        <m:num>
                          <m:r>
                            <a:rPr lang="en-US" sz="3700" b="0" i="1"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3700" b="0" i="1" smtClean="0">
                              <a:latin typeface="Cambria Math" panose="02040503050406030204" pitchFamily="18" charset="0"/>
                              <a:ea typeface="Calibri" panose="020F0502020204030204" pitchFamily="34" charset="0"/>
                              <a:cs typeface="Times New Roman" panose="02020603050405020304" pitchFamily="18" charset="0"/>
                            </a:rPr>
                            <m:t>2</m:t>
                          </m:r>
                        </m:den>
                      </m:f>
                      <m:r>
                        <a:rPr lang="en-US" sz="3700" i="1">
                          <a:latin typeface="Cambria Math" panose="02040503050406030204" pitchFamily="18" charset="0"/>
                          <a:ea typeface="Calibri" panose="020F0502020204030204" pitchFamily="34" charset="0"/>
                          <a:cs typeface="Times New Roman" panose="02020603050405020304" pitchFamily="18" charset="0"/>
                        </a:rPr>
                        <m:t>&gt;</m:t>
                      </m:r>
                      <m:d>
                        <m:dPr>
                          <m:ctrlPr>
                            <a:rPr lang="en-US" sz="37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3700" i="1">
                              <a:latin typeface="Cambria Math" panose="02040503050406030204" pitchFamily="18" charset="0"/>
                              <a:ea typeface="Calibri" panose="020F0502020204030204" pitchFamily="34" charset="0"/>
                              <a:cs typeface="Times New Roman" panose="02020603050405020304" pitchFamily="18" charset="0"/>
                            </a:rPr>
                            <m:t>−1</m:t>
                          </m:r>
                        </m:e>
                      </m:d>
                      <m:r>
                        <a:rPr lang="en-US" sz="3700" i="1">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latin typeface="Cambria Math" panose="02040503050406030204" pitchFamily="18" charset="0"/>
                              <a:ea typeface="Calibri" panose="020F0502020204030204" pitchFamily="34" charset="0"/>
                              <a:cs typeface="Times New Roman" panose="02020603050405020304" pitchFamily="18" charset="0"/>
                            </a:rPr>
                          </m:ctrlPr>
                        </m:fPr>
                        <m:num>
                          <m:r>
                            <a:rPr lang="en-US" sz="3700" i="1">
                              <a:latin typeface="Cambria Math" panose="02040503050406030204" pitchFamily="18" charset="0"/>
                              <a:ea typeface="Calibri" panose="020F0502020204030204" pitchFamily="34" charset="0"/>
                              <a:cs typeface="Times New Roman" panose="02020603050405020304" pitchFamily="18" charset="0"/>
                            </a:rPr>
                            <m:t>1</m:t>
                          </m:r>
                        </m:num>
                        <m:den>
                          <m:r>
                            <a:rPr lang="en-US" sz="37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a:solidFill>
                    <a:prstClr val="black"/>
                  </a:solidFill>
                  <a:latin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3700" i="1">
                          <a:latin typeface="Cambria Math" panose="02040503050406030204" pitchFamily="18" charset="0"/>
                          <a:ea typeface="Calibri" panose="020F0502020204030204" pitchFamily="34" charset="0"/>
                          <a:cs typeface="Times New Roman" panose="02020603050405020304" pitchFamily="18" charset="0"/>
                        </a:rPr>
                        <m:t>&gt;</m:t>
                      </m:r>
                      <m:f>
                        <m:fPr>
                          <m:ctrlPr>
                            <a:rPr lang="en-US" sz="3700" i="1">
                              <a:latin typeface="Cambria Math" panose="02040503050406030204" pitchFamily="18" charset="0"/>
                              <a:ea typeface="Calibri" panose="020F0502020204030204" pitchFamily="34" charset="0"/>
                              <a:cs typeface="Times New Roman" panose="02020603050405020304" pitchFamily="18" charset="0"/>
                            </a:rPr>
                          </m:ctrlPr>
                        </m:fPr>
                        <m:num>
                          <m:r>
                            <a:rPr lang="en-US" sz="3700" b="0" i="1" smtClean="0">
                              <a:latin typeface="Cambria Math" panose="02040503050406030204" pitchFamily="18" charset="0"/>
                              <a:ea typeface="Calibri" panose="020F0502020204030204" pitchFamily="34" charset="0"/>
                              <a:cs typeface="Times New Roman" panose="02020603050405020304" pitchFamily="18" charset="0"/>
                            </a:rPr>
                            <m:t>−</m:t>
                          </m:r>
                          <m:r>
                            <a:rPr lang="en-US" sz="3700" i="1">
                              <a:latin typeface="Cambria Math" panose="02040503050406030204" pitchFamily="18" charset="0"/>
                              <a:ea typeface="Calibri" panose="020F0502020204030204" pitchFamily="34" charset="0"/>
                              <a:cs typeface="Times New Roman" panose="02020603050405020304" pitchFamily="18" charset="0"/>
                            </a:rPr>
                            <m:t>1</m:t>
                          </m:r>
                        </m:num>
                        <m:den>
                          <m:r>
                            <a:rPr lang="en-US" sz="37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700" b="0" i="0" u="none" strike="noStrike" kern="1200" cap="none" spc="0" normalizeH="0" baseline="0" noProof="0" smtClean="0">
                  <a:ln>
                    <a:noFill/>
                  </a:ln>
                  <a:solidFill>
                    <a:prstClr val="black"/>
                  </a:solidFill>
                  <a:effectLst/>
                  <a:uLnTx/>
                  <a:uFillTx/>
                  <a:latin typeface="Calibri"/>
                  <a:ea typeface="+mn-ea"/>
                  <a:cs typeface="+mn-cs"/>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3700">
                          <a:solidFill>
                            <a:prstClr val="black"/>
                          </a:solidFill>
                          <a:latin typeface="Arial" panose="020B0604020202020204" pitchFamily="34" charset="0"/>
                          <a:cs typeface="Arial" panose="020B0604020202020204" pitchFamily="34" charset="0"/>
                        </a:rPr>
                        <m:t>V</m:t>
                      </m:r>
                      <m:r>
                        <m:rPr>
                          <m:nor/>
                        </m:rPr>
                        <a:rPr lang="en-US" sz="3700">
                          <a:solidFill>
                            <a:prstClr val="black"/>
                          </a:solidFill>
                          <a:latin typeface="Arial" panose="020B0604020202020204" pitchFamily="34" charset="0"/>
                          <a:cs typeface="Arial" panose="020B0604020202020204" pitchFamily="34" charset="0"/>
                        </a:rPr>
                        <m:t>ậ</m:t>
                      </m:r>
                      <m:r>
                        <m:rPr>
                          <m:nor/>
                        </m:rPr>
                        <a:rPr lang="en-US" sz="3700">
                          <a:solidFill>
                            <a:prstClr val="black"/>
                          </a:solidFill>
                          <a:latin typeface="Arial" panose="020B0604020202020204" pitchFamily="34" charset="0"/>
                          <a:cs typeface="Arial" panose="020B0604020202020204" pitchFamily="34" charset="0"/>
                        </a:rPr>
                        <m:t>y</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nghi</m:t>
                      </m:r>
                      <m:r>
                        <m:rPr>
                          <m:nor/>
                        </m:rPr>
                        <a:rPr lang="en-US" sz="3700">
                          <a:solidFill>
                            <a:prstClr val="black"/>
                          </a:solidFill>
                          <a:latin typeface="Arial" panose="020B0604020202020204" pitchFamily="34" charset="0"/>
                          <a:cs typeface="Arial" panose="020B0604020202020204" pitchFamily="34" charset="0"/>
                        </a:rPr>
                        <m:t>ệ</m:t>
                      </m:r>
                      <m:r>
                        <m:rPr>
                          <m:nor/>
                        </m:rPr>
                        <a:rPr lang="en-US" sz="3700">
                          <a:solidFill>
                            <a:prstClr val="black"/>
                          </a:solidFill>
                          <a:latin typeface="Arial" panose="020B0604020202020204" pitchFamily="34" charset="0"/>
                          <a:cs typeface="Arial" panose="020B0604020202020204" pitchFamily="34" charset="0"/>
                        </a:rPr>
                        <m:t>m</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c</m:t>
                      </m:r>
                      <m:r>
                        <m:rPr>
                          <m:nor/>
                        </m:rPr>
                        <a:rPr lang="en-US" sz="3700">
                          <a:solidFill>
                            <a:prstClr val="black"/>
                          </a:solidFill>
                          <a:latin typeface="Arial" panose="020B0604020202020204" pitchFamily="34" charset="0"/>
                          <a:cs typeface="Arial" panose="020B0604020202020204" pitchFamily="34" charset="0"/>
                        </a:rPr>
                        <m:t>ủ</m:t>
                      </m:r>
                      <m:r>
                        <m:rPr>
                          <m:nor/>
                        </m:rPr>
                        <a:rPr lang="en-US" sz="3700">
                          <a:solidFill>
                            <a:prstClr val="black"/>
                          </a:solidFill>
                          <a:latin typeface="Arial" panose="020B0604020202020204" pitchFamily="34" charset="0"/>
                          <a:cs typeface="Arial" panose="020B0604020202020204" pitchFamily="34" charset="0"/>
                        </a:rPr>
                        <m:t>a</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b</m:t>
                      </m:r>
                      <m:r>
                        <m:rPr>
                          <m:nor/>
                        </m:rPr>
                        <a:rPr lang="en-US" sz="3700">
                          <a:solidFill>
                            <a:prstClr val="black"/>
                          </a:solidFill>
                          <a:latin typeface="Arial" panose="020B0604020202020204" pitchFamily="34" charset="0"/>
                          <a:cs typeface="Arial" panose="020B0604020202020204" pitchFamily="34" charset="0"/>
                        </a:rPr>
                        <m:t>ấ</m:t>
                      </m:r>
                      <m:r>
                        <m:rPr>
                          <m:nor/>
                        </m:rPr>
                        <a:rPr lang="en-US" sz="3700">
                          <a:solidFill>
                            <a:prstClr val="black"/>
                          </a:solidFill>
                          <a:latin typeface="Arial" panose="020B0604020202020204" pitchFamily="34" charset="0"/>
                          <a:cs typeface="Arial" panose="020B0604020202020204" pitchFamily="34" charset="0"/>
                        </a:rPr>
                        <m:t>t</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ph</m:t>
                      </m:r>
                      <m:r>
                        <m:rPr>
                          <m:nor/>
                        </m:rPr>
                        <a:rPr lang="en-US" sz="3700">
                          <a:solidFill>
                            <a:prstClr val="black"/>
                          </a:solidFill>
                          <a:latin typeface="Arial" panose="020B0604020202020204" pitchFamily="34" charset="0"/>
                          <a:cs typeface="Arial" panose="020B0604020202020204" pitchFamily="34" charset="0"/>
                        </a:rPr>
                        <m:t>ươ</m:t>
                      </m:r>
                      <m:r>
                        <m:rPr>
                          <m:nor/>
                        </m:rPr>
                        <a:rPr lang="en-US" sz="3700">
                          <a:solidFill>
                            <a:prstClr val="black"/>
                          </a:solidFill>
                          <a:latin typeface="Arial" panose="020B0604020202020204" pitchFamily="34" charset="0"/>
                          <a:cs typeface="Arial" panose="020B0604020202020204" pitchFamily="34" charset="0"/>
                        </a:rPr>
                        <m:t>ng</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tr</m:t>
                      </m:r>
                      <m:r>
                        <m:rPr>
                          <m:nor/>
                        </m:rPr>
                        <a:rPr lang="en-US" sz="3700">
                          <a:solidFill>
                            <a:prstClr val="black"/>
                          </a:solidFill>
                          <a:latin typeface="Arial" panose="020B0604020202020204" pitchFamily="34" charset="0"/>
                          <a:cs typeface="Arial" panose="020B0604020202020204" pitchFamily="34" charset="0"/>
                        </a:rPr>
                        <m:t>ì</m:t>
                      </m:r>
                      <m:r>
                        <m:rPr>
                          <m:nor/>
                        </m:rPr>
                        <a:rPr lang="en-US" sz="3700">
                          <a:solidFill>
                            <a:prstClr val="black"/>
                          </a:solidFill>
                          <a:latin typeface="Arial" panose="020B0604020202020204" pitchFamily="34" charset="0"/>
                          <a:cs typeface="Arial" panose="020B0604020202020204" pitchFamily="34" charset="0"/>
                        </a:rPr>
                        <m:t>nh</m:t>
                      </m:r>
                      <m:r>
                        <m:rPr>
                          <m:nor/>
                        </m:rPr>
                        <a:rPr lang="en-US" sz="3700">
                          <a:solidFill>
                            <a:prstClr val="black"/>
                          </a:solidFill>
                          <a:latin typeface="Arial" panose="020B0604020202020204" pitchFamily="34" charset="0"/>
                          <a:cs typeface="Arial" panose="020B0604020202020204" pitchFamily="34" charset="0"/>
                        </a:rPr>
                        <m:t> </m:t>
                      </m:r>
                      <m:r>
                        <m:rPr>
                          <m:nor/>
                        </m:rPr>
                        <a:rPr lang="en-US" sz="3700">
                          <a:solidFill>
                            <a:prstClr val="black"/>
                          </a:solidFill>
                          <a:latin typeface="Arial" panose="020B0604020202020204" pitchFamily="34" charset="0"/>
                          <a:cs typeface="Arial" panose="020B0604020202020204" pitchFamily="34" charset="0"/>
                        </a:rPr>
                        <m:t>l</m:t>
                      </m:r>
                      <m:r>
                        <m:rPr>
                          <m:nor/>
                        </m:rPr>
                        <a:rPr lang="en-US" sz="3700">
                          <a:solidFill>
                            <a:prstClr val="black"/>
                          </a:solidFill>
                          <a:latin typeface="Arial" panose="020B0604020202020204" pitchFamily="34" charset="0"/>
                          <a:cs typeface="Arial" panose="020B0604020202020204" pitchFamily="34" charset="0"/>
                        </a:rPr>
                        <m:t>à</m:t>
                      </m:r>
                      <m:r>
                        <a:rPr lang="en-US" sz="3700" b="0" i="1" smtClean="0">
                          <a:solidFill>
                            <a:prstClr val="black"/>
                          </a:solidFill>
                          <a:latin typeface="Cambria Math" panose="02040503050406030204" pitchFamily="18" charset="0"/>
                          <a:cs typeface="Arial" panose="020B0604020202020204" pitchFamily="34"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i="1">
                          <a:latin typeface="Cambria Math" panose="02040503050406030204" pitchFamily="18" charset="0"/>
                          <a:ea typeface="Calibri" panose="020F0502020204030204" pitchFamily="34" charset="0"/>
                          <a:cs typeface="Times New Roman" panose="02020603050405020304" pitchFamily="18" charset="0"/>
                        </a:rPr>
                        <m:t>&gt;</m:t>
                      </m:r>
                      <m:f>
                        <m:fPr>
                          <m:ctrlPr>
                            <a:rPr lang="en-US" sz="3700" i="1">
                              <a:latin typeface="Cambria Math" panose="02040503050406030204" pitchFamily="18" charset="0"/>
                              <a:ea typeface="Calibri" panose="020F0502020204030204" pitchFamily="34" charset="0"/>
                              <a:cs typeface="Times New Roman" panose="02020603050405020304" pitchFamily="18" charset="0"/>
                            </a:rPr>
                          </m:ctrlPr>
                        </m:fPr>
                        <m:num>
                          <m:r>
                            <a:rPr lang="en-US" sz="3700" i="1">
                              <a:latin typeface="Cambria Math" panose="02040503050406030204" pitchFamily="18" charset="0"/>
                              <a:ea typeface="Calibri" panose="020F0502020204030204" pitchFamily="34" charset="0"/>
                              <a:cs typeface="Times New Roman" panose="02020603050405020304" pitchFamily="18" charset="0"/>
                            </a:rPr>
                            <m:t>−</m:t>
                          </m:r>
                          <m:r>
                            <a:rPr lang="en-US" sz="3700" i="1">
                              <a:latin typeface="Cambria Math" panose="02040503050406030204" pitchFamily="18" charset="0"/>
                              <a:ea typeface="Calibri" panose="020F0502020204030204" pitchFamily="34" charset="0"/>
                              <a:cs typeface="Times New Roman" panose="02020603050405020304" pitchFamily="18" charset="0"/>
                            </a:rPr>
                            <m:t>1</m:t>
                          </m:r>
                        </m:num>
                        <m:den>
                          <m:r>
                            <a:rPr lang="en-US" sz="3700" i="1">
                              <a:latin typeface="Cambria Math" panose="02040503050406030204" pitchFamily="18" charset="0"/>
                              <a:ea typeface="Calibri" panose="020F0502020204030204" pitchFamily="34" charset="0"/>
                              <a:cs typeface="Times New Roman" panose="02020603050405020304" pitchFamily="18" charset="0"/>
                            </a:rPr>
                            <m:t>2</m:t>
                          </m:r>
                        </m:den>
                      </m:f>
                      <m:r>
                        <a:rPr lang="en-US" sz="3700" b="0" i="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64196" y="4000500"/>
                <a:ext cx="13995004" cy="5957978"/>
              </a:xfrm>
              <a:prstGeom prst="rect">
                <a:avLst/>
              </a:prstGeom>
              <a:blipFill>
                <a:blip r:embed="rId3"/>
                <a:stretch>
                  <a:fillRect l="-1350"/>
                </a:stretch>
              </a:blipFill>
            </p:spPr>
            <p:txBody>
              <a:bodyPr/>
              <a:lstStyle/>
              <a:p>
                <a:r>
                  <a:rPr lang="en-US">
                    <a:noFill/>
                  </a:rPr>
                  <a:t> </a:t>
                </a:r>
              </a:p>
            </p:txBody>
          </p:sp>
        </mc:Fallback>
      </mc:AlternateContent>
      <p:grpSp>
        <p:nvGrpSpPr>
          <p:cNvPr id="10" name="Group 9"/>
          <p:cNvGrpSpPr/>
          <p:nvPr/>
        </p:nvGrpSpPr>
        <p:grpSpPr>
          <a:xfrm>
            <a:off x="7734301" y="4950113"/>
            <a:ext cx="6987857" cy="661720"/>
            <a:chOff x="5791200" y="5723713"/>
            <a:chExt cx="6987857" cy="661720"/>
          </a:xfrm>
        </p:grpSpPr>
        <p:cxnSp>
          <p:nvCxnSpPr>
            <p:cNvPr id="7" name="Straight Arrow Connector 6"/>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8630164" y="5723713"/>
                  <a:ext cx="4148893" cy="661720"/>
                </a:xfrm>
                <a:prstGeom prst="rect">
                  <a:avLst/>
                </a:prstGeom>
              </p:spPr>
              <p:txBody>
                <a:bodyPr wrap="none">
                  <a:spAutoFit/>
                </a:bodyPr>
                <a:lstStyle/>
                <a:p>
                  <a:r>
                    <a:rPr lang="en-US" sz="3700" i="1" smtClean="0">
                      <a:solidFill>
                        <a:schemeClr val="tx2"/>
                      </a:solidFill>
                      <a:latin typeface="Arial" panose="020B0604020202020204" pitchFamily="34" charset="0"/>
                    </a:rPr>
                    <a:t>cộng hai vế với </a:t>
                  </a:r>
                  <a14:m>
                    <m:oMath xmlns:m="http://schemas.openxmlformats.org/officeDocument/2006/math">
                      <m:r>
                        <a:rPr lang="en-US" sz="3700" i="1" smtClean="0">
                          <a:solidFill>
                            <a:schemeClr val="tx2"/>
                          </a:solidFill>
                          <a:latin typeface="Cambria Math" panose="02040503050406030204" pitchFamily="18" charset="0"/>
                        </a:rPr>
                        <m:t>−1</m:t>
                      </m:r>
                    </m:oMath>
                  </a14:m>
                  <a:endParaRPr lang="en-US" i="1">
                    <a:solidFill>
                      <a:schemeClr val="tx2"/>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8630164" y="5723713"/>
                  <a:ext cx="4148893" cy="661720"/>
                </a:xfrm>
                <a:prstGeom prst="rect">
                  <a:avLst/>
                </a:prstGeom>
                <a:blipFill>
                  <a:blip r:embed="rId4"/>
                  <a:stretch>
                    <a:fillRect l="-4552" t="-16514" b="-32110"/>
                  </a:stretch>
                </a:blipFill>
              </p:spPr>
              <p:txBody>
                <a:bodyPr/>
                <a:lstStyle/>
                <a:p>
                  <a:r>
                    <a:rPr lang="en-US">
                      <a:noFill/>
                    </a:rPr>
                    <a:t> </a:t>
                  </a:r>
                </a:p>
              </p:txBody>
            </p:sp>
          </mc:Fallback>
        </mc:AlternateContent>
      </p:grpSp>
      <p:grpSp>
        <p:nvGrpSpPr>
          <p:cNvPr id="11" name="Group 10"/>
          <p:cNvGrpSpPr/>
          <p:nvPr/>
        </p:nvGrpSpPr>
        <p:grpSpPr>
          <a:xfrm>
            <a:off x="8724901" y="5864513"/>
            <a:ext cx="6724649" cy="1158330"/>
            <a:chOff x="5791200" y="5475408"/>
            <a:chExt cx="6724649" cy="1158330"/>
          </a:xfrm>
        </p:grpSpPr>
        <p:cxnSp>
          <p:nvCxnSpPr>
            <p:cNvPr id="12" name="Straight Arrow Connector 11"/>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Rectangle 12"/>
                <p:cNvSpPr/>
                <p:nvPr/>
              </p:nvSpPr>
              <p:spPr>
                <a:xfrm>
                  <a:off x="8558804" y="5475408"/>
                  <a:ext cx="3957045" cy="11583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nor/>
                          </m:rPr>
                          <a:rPr lang="en-US" sz="3700" i="1" smtClean="0">
                            <a:solidFill>
                              <a:schemeClr val="tx2"/>
                            </a:solidFill>
                            <a:latin typeface="Arial" panose="020B0604020202020204" pitchFamily="34" charset="0"/>
                          </a:rPr>
                          <m:t>nh</m:t>
                        </m:r>
                        <m:r>
                          <m:rPr>
                            <m:nor/>
                          </m:rPr>
                          <a:rPr lang="en-US" sz="3700" i="1" smtClean="0">
                            <a:solidFill>
                              <a:schemeClr val="tx2"/>
                            </a:solidFill>
                            <a:latin typeface="Arial" panose="020B0604020202020204" pitchFamily="34" charset="0"/>
                          </a:rPr>
                          <m:t>â</m:t>
                        </m:r>
                        <m:r>
                          <m:rPr>
                            <m:nor/>
                          </m:rPr>
                          <a:rPr lang="en-US" sz="3700" i="1" smtClean="0">
                            <a:solidFill>
                              <a:schemeClr val="tx2"/>
                            </a:solidFill>
                            <a:latin typeface="Arial" panose="020B0604020202020204" pitchFamily="34" charset="0"/>
                          </a:rPr>
                          <m:t>n</m:t>
                        </m:r>
                        <m:r>
                          <m:rPr>
                            <m:nor/>
                          </m:rPr>
                          <a:rPr lang="en-US" sz="3700" i="1" smtClean="0">
                            <a:solidFill>
                              <a:schemeClr val="tx2"/>
                            </a:solidFill>
                            <a:latin typeface="Arial" panose="020B0604020202020204" pitchFamily="34" charset="0"/>
                          </a:rPr>
                          <m:t> </m:t>
                        </m:r>
                        <m:r>
                          <m:rPr>
                            <m:nor/>
                          </m:rPr>
                          <a:rPr lang="en-US" sz="3700" i="1" smtClean="0">
                            <a:solidFill>
                              <a:schemeClr val="tx2"/>
                            </a:solidFill>
                            <a:latin typeface="Arial" panose="020B0604020202020204" pitchFamily="34" charset="0"/>
                          </a:rPr>
                          <m:t>hai</m:t>
                        </m:r>
                        <m:r>
                          <m:rPr>
                            <m:nor/>
                          </m:rPr>
                          <a:rPr lang="en-US" sz="3700" i="1" smtClean="0">
                            <a:solidFill>
                              <a:schemeClr val="tx2"/>
                            </a:solidFill>
                            <a:latin typeface="Arial" panose="020B0604020202020204" pitchFamily="34" charset="0"/>
                          </a:rPr>
                          <m:t> </m:t>
                        </m:r>
                        <m:r>
                          <m:rPr>
                            <m:nor/>
                          </m:rPr>
                          <a:rPr lang="en-US" sz="3700" i="1" smtClean="0">
                            <a:solidFill>
                              <a:schemeClr val="tx2"/>
                            </a:solidFill>
                            <a:latin typeface="Arial" panose="020B0604020202020204" pitchFamily="34" charset="0"/>
                          </a:rPr>
                          <m:t>v</m:t>
                        </m:r>
                        <m:r>
                          <m:rPr>
                            <m:nor/>
                          </m:rPr>
                          <a:rPr lang="en-US" sz="3700" i="1" smtClean="0">
                            <a:solidFill>
                              <a:schemeClr val="tx2"/>
                            </a:solidFill>
                            <a:latin typeface="Arial" panose="020B0604020202020204" pitchFamily="34" charset="0"/>
                          </a:rPr>
                          <m:t>ế </m:t>
                        </m:r>
                        <m:r>
                          <m:rPr>
                            <m:nor/>
                          </m:rPr>
                          <a:rPr lang="en-US" sz="3700" i="1" smtClean="0">
                            <a:solidFill>
                              <a:schemeClr val="tx2"/>
                            </a:solidFill>
                            <a:latin typeface="Arial" panose="020B0604020202020204" pitchFamily="34" charset="0"/>
                          </a:rPr>
                          <m:t>v</m:t>
                        </m:r>
                        <m:r>
                          <m:rPr>
                            <m:nor/>
                          </m:rPr>
                          <a:rPr lang="en-US" sz="3700" i="1" smtClean="0">
                            <a:solidFill>
                              <a:schemeClr val="tx2"/>
                            </a:solidFill>
                            <a:latin typeface="Arial" panose="020B0604020202020204" pitchFamily="34" charset="0"/>
                          </a:rPr>
                          <m:t>ớ</m:t>
                        </m:r>
                        <m:r>
                          <m:rPr>
                            <m:nor/>
                          </m:rPr>
                          <a:rPr lang="en-US" sz="3700" i="1" smtClean="0">
                            <a:solidFill>
                              <a:schemeClr val="tx2"/>
                            </a:solidFill>
                            <a:latin typeface="Arial" panose="020B0604020202020204" pitchFamily="34" charset="0"/>
                          </a:rPr>
                          <m:t>i</m:t>
                        </m:r>
                        <m:r>
                          <a:rPr lang="en-US" sz="3700" b="0" i="1" smtClean="0">
                            <a:solidFill>
                              <a:schemeClr val="tx2"/>
                            </a:solidFill>
                            <a:latin typeface="Cambria Math" panose="02040503050406030204" pitchFamily="18" charset="0"/>
                          </a:rPr>
                          <m:t> </m:t>
                        </m:r>
                        <m:f>
                          <m:fPr>
                            <m:ctrlPr>
                              <a:rPr lang="en-US" sz="3700" i="1" smtClean="0">
                                <a:solidFill>
                                  <a:schemeClr val="tx2"/>
                                </a:solidFill>
                                <a:latin typeface="Cambria Math" panose="02040503050406030204" pitchFamily="18" charset="0"/>
                              </a:rPr>
                            </m:ctrlPr>
                          </m:fPr>
                          <m:num>
                            <m:r>
                              <a:rPr lang="en-US" sz="3700" b="0" i="1" smtClean="0">
                                <a:solidFill>
                                  <a:schemeClr val="tx2"/>
                                </a:solidFill>
                                <a:latin typeface="Cambria Math" panose="02040503050406030204" pitchFamily="18" charset="0"/>
                              </a:rPr>
                              <m:t>1</m:t>
                            </m:r>
                          </m:num>
                          <m:den>
                            <m:r>
                              <a:rPr lang="en-US" sz="3700" b="0" i="1" smtClean="0">
                                <a:solidFill>
                                  <a:schemeClr val="tx2"/>
                                </a:solidFill>
                                <a:latin typeface="Cambria Math" panose="02040503050406030204" pitchFamily="18" charset="0"/>
                              </a:rPr>
                              <m:t>2</m:t>
                            </m:r>
                          </m:den>
                        </m:f>
                      </m:oMath>
                    </m:oMathPara>
                  </a14:m>
                  <a:endParaRPr lang="en-US" i="1">
                    <a:solidFill>
                      <a:schemeClr val="tx2"/>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8558804" y="5475408"/>
                  <a:ext cx="3957045" cy="1158330"/>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rot="13859238">
            <a:off x="16043282" y="8677682"/>
            <a:ext cx="1475246" cy="1703375"/>
          </a:xfrm>
          <a:prstGeom prst="rect">
            <a:avLst/>
          </a:prstGeom>
        </p:spPr>
      </p:pic>
    </p:spTree>
    <p:extLst>
      <p:ext uri="{BB962C8B-B14F-4D97-AF65-F5344CB8AC3E}">
        <p14:creationId xmlns:p14="http://schemas.microsoft.com/office/powerpoint/2010/main" val="6961443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up)">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up)">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up)">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up)">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406796" y="277639"/>
                <a:ext cx="17500204" cy="195438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3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các bất phương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trình:</a:t>
                </a:r>
              </a:p>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+1&gt;0;</m:t>
                    </m:r>
                  </m:oMath>
                </a14:m>
                <a:r>
                  <a:rPr kumimoji="0" lang="en-US" sz="37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1"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+3≤0</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6796" y="277639"/>
                <a:ext cx="17500204" cy="1954381"/>
              </a:xfrm>
              <a:prstGeom prst="rect">
                <a:avLst/>
              </a:prstGeom>
              <a:blipFill>
                <a:blip r:embed="rId2"/>
                <a:stretch>
                  <a:fillRect l="-1115" b="-5938"/>
                </a:stretch>
              </a:blipFill>
            </p:spPr>
            <p:txBody>
              <a:bodyPr/>
              <a:lstStyle/>
              <a:p>
                <a:r>
                  <a:rPr lang="en-US">
                    <a:noFill/>
                  </a:rPr>
                  <a:t> </a:t>
                </a:r>
              </a:p>
            </p:txBody>
          </p:sp>
        </mc:Fallback>
      </mc:AlternateContent>
      <p:sp>
        <p:nvSpPr>
          <p:cNvPr id="9" name="Rectangle 8"/>
          <p:cNvSpPr/>
          <p:nvPr/>
        </p:nvSpPr>
        <p:spPr>
          <a:xfrm>
            <a:off x="406796" y="2881580"/>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464196" y="3924300"/>
                <a:ext cx="13995004" cy="5843779"/>
              </a:xfrm>
              <a:prstGeom prst="rect">
                <a:avLst/>
              </a:prstGeom>
            </p:spPr>
            <p:txBody>
              <a:bodyPr wrap="square">
                <a:spAutoFit/>
              </a:bodyPr>
              <a:lstStyle/>
              <a:p>
                <a:pPr lvl="0" algn="just">
                  <a:lnSpc>
                    <a:spcPct val="20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b) Ta có: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lvl="0" algn="just">
                  <a:lnSpc>
                    <a:spcPct val="20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20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d>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20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m:t>
                      </m:r>
                    </m:oMath>
                  </m:oMathPara>
                </a14:m>
                <a:endParaRPr kumimoji="0" lang="en-US" sz="3700" b="0" i="0" u="none" strike="noStrike" kern="1200" cap="none" spc="0" normalizeH="0" baseline="0" noProof="0" smtClean="0">
                  <a:ln>
                    <a:noFill/>
                  </a:ln>
                  <a:solidFill>
                    <a:prstClr val="black"/>
                  </a:solidFill>
                  <a:effectLst/>
                  <a:uLnTx/>
                  <a:uFillTx/>
                  <a:latin typeface="Calibri"/>
                  <a:ea typeface="+mn-ea"/>
                  <a:cs typeface="+mn-cs"/>
                </a:endParaRPr>
              </a:p>
              <a:p>
                <a:pPr algn="just">
                  <a:lnSpc>
                    <a:spcPct val="200000"/>
                  </a:lnSpc>
                </a:pPr>
                <a14:m>
                  <m:oMathPara xmlns:m="http://schemas.openxmlformats.org/officeDocument/2006/math">
                    <m:oMathParaPr>
                      <m:jc m:val="left"/>
                    </m:oMathParaPr>
                    <m:oMath xmlns:m="http://schemas.openxmlformats.org/officeDocument/2006/math">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V</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ậ</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y</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nghi</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ệ</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m</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c</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ủ</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a</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b</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ấ</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ph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ươ</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tr</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ì</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l</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à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en-US" sz="37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prstClr val="black"/>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2464196" y="3924300"/>
                <a:ext cx="13995004" cy="5843779"/>
              </a:xfrm>
              <a:prstGeom prst="rect">
                <a:avLst/>
              </a:prstGeom>
              <a:blipFill>
                <a:blip r:embed="rId3"/>
                <a:stretch>
                  <a:fillRect l="-1350"/>
                </a:stretch>
              </a:blipFill>
            </p:spPr>
            <p:txBody>
              <a:bodyPr/>
              <a:lstStyle/>
              <a:p>
                <a:r>
                  <a:rPr lang="en-US">
                    <a:noFill/>
                  </a:rPr>
                  <a:t> </a:t>
                </a:r>
              </a:p>
            </p:txBody>
          </p:sp>
        </mc:Fallback>
      </mc:AlternateContent>
      <p:grpSp>
        <p:nvGrpSpPr>
          <p:cNvPr id="10" name="Group 9"/>
          <p:cNvGrpSpPr/>
          <p:nvPr/>
        </p:nvGrpSpPr>
        <p:grpSpPr>
          <a:xfrm>
            <a:off x="8724901" y="5372100"/>
            <a:ext cx="6609548" cy="661720"/>
            <a:chOff x="5791200" y="5723713"/>
            <a:chExt cx="6609548" cy="661720"/>
          </a:xfrm>
        </p:grpSpPr>
        <p:cxnSp>
          <p:nvCxnSpPr>
            <p:cNvPr id="7" name="Straight Arrow Connector 6"/>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8630164" y="5723713"/>
                  <a:ext cx="3770584"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t>cộng hai vế với </a:t>
                  </a:r>
                  <a14:m>
                    <m:oMath xmlns:m="http://schemas.openxmlformats.org/officeDocument/2006/math">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6</m:t>
                      </m:r>
                    </m:oMath>
                  </a14:m>
                  <a:endParaRPr kumimoji="0" lang="en-US" sz="1800" b="0" i="1" u="none" strike="noStrike" kern="1200" cap="none" spc="0" normalizeH="0" baseline="0" noProof="0">
                    <a:ln>
                      <a:noFill/>
                    </a:ln>
                    <a:solidFill>
                      <a:srgbClr val="1F497D"/>
                    </a:solidFill>
                    <a:effectLst/>
                    <a:uLnTx/>
                    <a:uFillTx/>
                    <a:latin typeface="Calibri"/>
                    <a:ea typeface="+mn-ea"/>
                    <a:cs typeface="+mn-cs"/>
                  </a:endParaRPr>
                </a:p>
              </p:txBody>
            </p:sp>
          </mc:Choice>
          <mc:Fallback>
            <p:sp>
              <p:nvSpPr>
                <p:cNvPr id="8" name="Rectangle 7"/>
                <p:cNvSpPr>
                  <a:spLocks noRot="1" noChangeAspect="1" noMove="1" noResize="1" noEditPoints="1" noAdjustHandles="1" noChangeArrowheads="1" noChangeShapeType="1" noTextEdit="1"/>
                </p:cNvSpPr>
                <p:nvPr/>
              </p:nvSpPr>
              <p:spPr>
                <a:xfrm>
                  <a:off x="8630164" y="5723713"/>
                  <a:ext cx="3770584" cy="661720"/>
                </a:xfrm>
                <a:prstGeom prst="rect">
                  <a:avLst/>
                </a:prstGeom>
                <a:blipFill>
                  <a:blip r:embed="rId4"/>
                  <a:stretch>
                    <a:fillRect l="-5178" t="-16514" b="-32110"/>
                  </a:stretch>
                </a:blipFill>
              </p:spPr>
              <p:txBody>
                <a:bodyPr/>
                <a:lstStyle/>
                <a:p>
                  <a:r>
                    <a:rPr lang="en-US">
                      <a:noFill/>
                    </a:rPr>
                    <a:t> </a:t>
                  </a:r>
                </a:p>
              </p:txBody>
            </p:sp>
          </mc:Fallback>
        </mc:AlternateContent>
      </p:grpSp>
      <p:grpSp>
        <p:nvGrpSpPr>
          <p:cNvPr id="11" name="Group 10"/>
          <p:cNvGrpSpPr/>
          <p:nvPr/>
        </p:nvGrpSpPr>
        <p:grpSpPr>
          <a:xfrm>
            <a:off x="8744954" y="6515100"/>
            <a:ext cx="6659284" cy="689356"/>
            <a:chOff x="5791200" y="5767728"/>
            <a:chExt cx="6659284" cy="689356"/>
          </a:xfrm>
        </p:grpSpPr>
        <p:cxnSp>
          <p:nvCxnSpPr>
            <p:cNvPr id="12" name="Straight Arrow Connector 11"/>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Rectangle 12"/>
                <p:cNvSpPr/>
                <p:nvPr/>
              </p:nvSpPr>
              <p:spPr>
                <a:xfrm>
                  <a:off x="8572499" y="5767728"/>
                  <a:ext cx="3877985" cy="6893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nh</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â</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n</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hai</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v</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ế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v</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ớ</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i</m:t>
                        </m:r>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 2</m:t>
                        </m:r>
                      </m:oMath>
                    </m:oMathPara>
                  </a14:m>
                  <a:endParaRPr kumimoji="0" lang="en-US" sz="1800" b="0" i="1" u="none" strike="noStrike" kern="1200" cap="none" spc="0" normalizeH="0" baseline="0" noProof="0">
                    <a:ln>
                      <a:noFill/>
                    </a:ln>
                    <a:solidFill>
                      <a:srgbClr val="1F497D"/>
                    </a:solidFill>
                    <a:effectLst/>
                    <a:uLnTx/>
                    <a:uFillTx/>
                    <a:latin typeface="Calibri"/>
                    <a:ea typeface="+mn-ea"/>
                    <a:cs typeface="+mn-cs"/>
                  </a:endParaRPr>
                </a:p>
              </p:txBody>
            </p:sp>
          </mc:Choice>
          <mc:Fallback>
            <p:sp>
              <p:nvSpPr>
                <p:cNvPr id="13" name="Rectangle 12"/>
                <p:cNvSpPr>
                  <a:spLocks noRot="1" noChangeAspect="1" noMove="1" noResize="1" noEditPoints="1" noAdjustHandles="1" noChangeArrowheads="1" noChangeShapeType="1" noTextEdit="1"/>
                </p:cNvSpPr>
                <p:nvPr/>
              </p:nvSpPr>
              <p:spPr>
                <a:xfrm>
                  <a:off x="8572499" y="5767728"/>
                  <a:ext cx="3877985" cy="689356"/>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rot="13859238">
            <a:off x="16043282" y="8677682"/>
            <a:ext cx="1475246" cy="1703375"/>
          </a:xfrm>
          <a:prstGeom prst="rect">
            <a:avLst/>
          </a:prstGeom>
        </p:spPr>
      </p:pic>
    </p:spTree>
    <p:extLst>
      <p:ext uri="{BB962C8B-B14F-4D97-AF65-F5344CB8AC3E}">
        <p14:creationId xmlns:p14="http://schemas.microsoft.com/office/powerpoint/2010/main" val="12302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406796" y="277639"/>
                <a:ext cx="17500204" cy="195438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3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các bất phương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trình:</a:t>
                </a:r>
              </a:p>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+1&gt;0;</m:t>
                    </m:r>
                  </m:oMath>
                </a14:m>
                <a:r>
                  <a:rPr kumimoji="0" lang="en-US" sz="37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1"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+3≤0</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6796" y="277639"/>
                <a:ext cx="17500204" cy="1954381"/>
              </a:xfrm>
              <a:prstGeom prst="rect">
                <a:avLst/>
              </a:prstGeom>
              <a:blipFill>
                <a:blip r:embed="rId2"/>
                <a:stretch>
                  <a:fillRect l="-1115" b="-5938"/>
                </a:stretch>
              </a:blipFill>
            </p:spPr>
            <p:txBody>
              <a:bodyPr/>
              <a:lstStyle/>
              <a:p>
                <a:r>
                  <a:rPr lang="en-US">
                    <a:noFill/>
                  </a:rPr>
                  <a:t> </a:t>
                </a:r>
              </a:p>
            </p:txBody>
          </p:sp>
        </mc:Fallback>
      </mc:AlternateContent>
      <p:sp>
        <p:nvSpPr>
          <p:cNvPr id="9" name="Rectangle 8"/>
          <p:cNvSpPr/>
          <p:nvPr/>
        </p:nvSpPr>
        <p:spPr>
          <a:xfrm>
            <a:off x="406796" y="2781300"/>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387996" y="3695700"/>
                <a:ext cx="13995004" cy="6376104"/>
              </a:xfrm>
              <a:prstGeom prst="rect">
                <a:avLst/>
              </a:prstGeom>
            </p:spPr>
            <p:txBody>
              <a:bodyPr wrap="square">
                <a:spAutoFit/>
              </a:bodyPr>
              <a:lstStyle/>
              <a:p>
                <a:pPr lvl="0">
                  <a:lnSpc>
                    <a:spcPct val="150000"/>
                  </a:lnSpc>
                  <a:spcBef>
                    <a:spcPts val="600"/>
                  </a:spcBef>
                  <a:spcAft>
                    <a:spcPts val="600"/>
                  </a:spcAf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 Ta có: </a:t>
                </a:r>
                <a14:m>
                  <m:oMath xmlns:m="http://schemas.openxmlformats.org/officeDocument/2006/math">
                    <m:r>
                      <a:rPr lang="en-US" sz="37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13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d>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d>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13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700" b="0" i="0" u="none" strike="noStrike" kern="1200" cap="none" spc="0" normalizeH="0" baseline="0" noProof="0" smtClean="0">
                  <a:ln>
                    <a:noFill/>
                  </a:ln>
                  <a:solidFill>
                    <a:prstClr val="black"/>
                  </a:solidFill>
                  <a:effectLst/>
                  <a:uLnTx/>
                  <a:uFillTx/>
                  <a:latin typeface="Calibri"/>
                  <a:ea typeface="+mn-ea"/>
                  <a:cs typeface="+mn-cs"/>
                </a:endParaRPr>
              </a:p>
              <a:p>
                <a:pPr lvl="0" algn="just">
                  <a:lnSpc>
                    <a:spcPct val="130000"/>
                  </a:lnSpc>
                </a:pPr>
                <a14:m>
                  <m:oMathPara xmlns:m="http://schemas.openxmlformats.org/officeDocument/2006/math">
                    <m:oMathParaPr>
                      <m:jc m:val="left"/>
                    </m:oMathParaPr>
                    <m:oMath xmlns:m="http://schemas.openxmlformats.org/officeDocument/2006/math">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V</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ậ</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y</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nghi</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ệ</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m</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c</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ủ</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a</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b</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ấ</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ph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ươ</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tr</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ì</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l</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à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87996" y="3695700"/>
                <a:ext cx="13995004" cy="6376104"/>
              </a:xfrm>
              <a:prstGeom prst="rect">
                <a:avLst/>
              </a:prstGeom>
              <a:blipFill>
                <a:blip r:embed="rId3"/>
                <a:stretch>
                  <a:fillRect l="-1394"/>
                </a:stretch>
              </a:blipFill>
            </p:spPr>
            <p:txBody>
              <a:bodyPr/>
              <a:lstStyle/>
              <a:p>
                <a:r>
                  <a:rPr lang="en-US">
                    <a:noFill/>
                  </a:rPr>
                  <a:t> </a:t>
                </a:r>
              </a:p>
            </p:txBody>
          </p:sp>
        </mc:Fallback>
      </mc:AlternateContent>
      <p:grpSp>
        <p:nvGrpSpPr>
          <p:cNvPr id="10" name="Group 9"/>
          <p:cNvGrpSpPr/>
          <p:nvPr/>
        </p:nvGrpSpPr>
        <p:grpSpPr>
          <a:xfrm>
            <a:off x="8001000" y="4710380"/>
            <a:ext cx="6963811" cy="661720"/>
            <a:chOff x="5791200" y="5723713"/>
            <a:chExt cx="6963811" cy="661720"/>
          </a:xfrm>
        </p:grpSpPr>
        <p:cxnSp>
          <p:nvCxnSpPr>
            <p:cNvPr id="7" name="Straight Arrow Connector 6"/>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8630164" y="5723713"/>
                  <a:ext cx="4124847"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t>cộng hai vế với </a:t>
                  </a:r>
                  <a14:m>
                    <m:oMath xmlns:m="http://schemas.openxmlformats.org/officeDocument/2006/math">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−3</m:t>
                      </m:r>
                    </m:oMath>
                  </a14:m>
                  <a:endParaRPr kumimoji="0" lang="en-US" sz="1800" b="0" i="1" u="none" strike="noStrike" kern="1200" cap="none" spc="0" normalizeH="0" baseline="0" noProof="0">
                    <a:ln>
                      <a:noFill/>
                    </a:ln>
                    <a:solidFill>
                      <a:srgbClr val="1F497D"/>
                    </a:solidFill>
                    <a:effectLst/>
                    <a:uLnTx/>
                    <a:uFillTx/>
                    <a:latin typeface="Calibri"/>
                    <a:ea typeface="+mn-ea"/>
                    <a:cs typeface="+mn-cs"/>
                  </a:endParaRPr>
                </a:p>
              </p:txBody>
            </p:sp>
          </mc:Choice>
          <mc:Fallback>
            <p:sp>
              <p:nvSpPr>
                <p:cNvPr id="8" name="Rectangle 7"/>
                <p:cNvSpPr>
                  <a:spLocks noRot="1" noChangeAspect="1" noMove="1" noResize="1" noEditPoints="1" noAdjustHandles="1" noChangeArrowheads="1" noChangeShapeType="1" noTextEdit="1"/>
                </p:cNvSpPr>
                <p:nvPr/>
              </p:nvSpPr>
              <p:spPr>
                <a:xfrm>
                  <a:off x="8630164" y="5723713"/>
                  <a:ext cx="4124847" cy="661720"/>
                </a:xfrm>
                <a:prstGeom prst="rect">
                  <a:avLst/>
                </a:prstGeom>
                <a:blipFill>
                  <a:blip r:embed="rId4"/>
                  <a:stretch>
                    <a:fillRect l="-4579" t="-16667" b="-33333"/>
                  </a:stretch>
                </a:blipFill>
              </p:spPr>
              <p:txBody>
                <a:bodyPr/>
                <a:lstStyle/>
                <a:p>
                  <a:r>
                    <a:rPr lang="en-US">
                      <a:noFill/>
                    </a:rPr>
                    <a:t> </a:t>
                  </a:r>
                </a:p>
              </p:txBody>
            </p:sp>
          </mc:Fallback>
        </mc:AlternateContent>
      </p:grpSp>
      <p:grpSp>
        <p:nvGrpSpPr>
          <p:cNvPr id="11" name="Group 10"/>
          <p:cNvGrpSpPr/>
          <p:nvPr/>
        </p:nvGrpSpPr>
        <p:grpSpPr>
          <a:xfrm>
            <a:off x="9705720" y="5881823"/>
            <a:ext cx="7210680" cy="1158330"/>
            <a:chOff x="5791200" y="5475408"/>
            <a:chExt cx="7210680" cy="1158330"/>
          </a:xfrm>
        </p:grpSpPr>
        <p:cxnSp>
          <p:nvCxnSpPr>
            <p:cNvPr id="12" name="Straight Arrow Connector 11"/>
            <p:cNvCxnSpPr/>
            <p:nvPr/>
          </p:nvCxnSpPr>
          <p:spPr>
            <a:xfrm flipH="1">
              <a:off x="5791200" y="6134100"/>
              <a:ext cx="24384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Rectangle 12"/>
                <p:cNvSpPr/>
                <p:nvPr/>
              </p:nvSpPr>
              <p:spPr>
                <a:xfrm>
                  <a:off x="8558804" y="5475408"/>
                  <a:ext cx="4443076" cy="1158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nh</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â</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n</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hai</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v</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ế </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v</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ớ</m:t>
                        </m:r>
                        <m:r>
                          <m:rPr>
                            <m:nor/>
                          </m:rPr>
                          <a:rPr kumimoji="0" lang="en-US" sz="3700" b="0" i="1" u="none" strike="noStrike" kern="1200" cap="none" spc="0" normalizeH="0" baseline="0" noProof="0" smtClean="0">
                            <a:ln>
                              <a:noFill/>
                            </a:ln>
                            <a:solidFill>
                              <a:srgbClr val="1F497D"/>
                            </a:solidFill>
                            <a:effectLst/>
                            <a:uLnTx/>
                            <a:uFillTx/>
                            <a:latin typeface="Arial" panose="020B0604020202020204" pitchFamily="34" charset="0"/>
                            <a:ea typeface="+mn-ea"/>
                            <a:cs typeface="+mn-cs"/>
                          </a:rPr>
                          <m:t>i</m:t>
                        </m:r>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 −</m:t>
                        </m:r>
                        <m:f>
                          <m:fPr>
                            <m:ctrlP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m:t>
                            </m:r>
                          </m:num>
                          <m:den>
                            <m:r>
                              <a:rPr kumimoji="0" lang="en-US" sz="37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2</m:t>
                            </m:r>
                          </m:den>
                        </m:f>
                      </m:oMath>
                    </m:oMathPara>
                  </a14:m>
                  <a:endParaRPr kumimoji="0" lang="en-US" sz="1800" b="0" i="1" u="none" strike="noStrike" kern="1200" cap="none" spc="0" normalizeH="0" baseline="0" noProof="0">
                    <a:ln>
                      <a:noFill/>
                    </a:ln>
                    <a:solidFill>
                      <a:srgbClr val="1F497D"/>
                    </a:solidFill>
                    <a:effectLst/>
                    <a:uLnTx/>
                    <a:uFillTx/>
                    <a:latin typeface="Calibri"/>
                    <a:ea typeface="+mn-ea"/>
                    <a:cs typeface="+mn-cs"/>
                  </a:endParaRPr>
                </a:p>
              </p:txBody>
            </p:sp>
          </mc:Choice>
          <mc:Fallback>
            <p:sp>
              <p:nvSpPr>
                <p:cNvPr id="13" name="Rectangle 12"/>
                <p:cNvSpPr>
                  <a:spLocks noRot="1" noChangeAspect="1" noMove="1" noResize="1" noEditPoints="1" noAdjustHandles="1" noChangeArrowheads="1" noChangeShapeType="1" noTextEdit="1"/>
                </p:cNvSpPr>
                <p:nvPr/>
              </p:nvSpPr>
              <p:spPr>
                <a:xfrm>
                  <a:off x="8558804" y="5475408"/>
                  <a:ext cx="4443076" cy="1158330"/>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rot="13859238">
            <a:off x="16043282" y="8677682"/>
            <a:ext cx="1475246" cy="1703375"/>
          </a:xfrm>
          <a:prstGeom prst="rect">
            <a:avLst/>
          </a:prstGeom>
        </p:spPr>
      </p:pic>
    </p:spTree>
    <p:extLst>
      <p:ext uri="{BB962C8B-B14F-4D97-AF65-F5344CB8AC3E}">
        <p14:creationId xmlns:p14="http://schemas.microsoft.com/office/powerpoint/2010/main" val="3300361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53200" y="544949"/>
            <a:ext cx="5439310" cy="1169551"/>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802106" y="2171700"/>
            <a:ext cx="9637294" cy="6555641"/>
          </a:xfrm>
          <a:prstGeom prst="rect">
            <a:avLst/>
          </a:prstGeom>
        </p:spPr>
        <p:txBody>
          <a:bodyPr wrap="square">
            <a:spAutoFit/>
          </a:bodyPr>
          <a:lstStyle/>
          <a:p>
            <a:pPr algn="just">
              <a:lnSpc>
                <a:spcPct val="175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Để hưởng ứng phong trào ”Trồng cây gây rừng”, lớp 9A có kế hoạch trồng ít nhất 100 cây xanh. Lớp 9A đã trồng được 54 cây. Để đạt được kế hoạch đề ra, lớp 9A cần trồng thêm ít nhất bao nhiêu cây xanh nữa?</a:t>
            </a:r>
            <a:endParaRPr lang="da-DK"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rot="5400000">
            <a:off x="7714514" y="57059"/>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6"/>
          <p:cNvPicPr>
            <a:picLocks noChangeAspect="1"/>
          </p:cNvPicPr>
          <p:nvPr/>
        </p:nvPicPr>
        <p:blipFill>
          <a:blip r:embed="rId2"/>
          <a:stretch>
            <a:fillRect/>
          </a:stretch>
        </p:blipFill>
        <p:spPr>
          <a:xfrm>
            <a:off x="16679889" y="544949"/>
            <a:ext cx="812466" cy="134675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0" y="2702658"/>
            <a:ext cx="6290955" cy="5184042"/>
          </a:xfrm>
          <a:prstGeom prst="rect">
            <a:avLst/>
          </a:prstGeom>
        </p:spPr>
      </p:pic>
    </p:spTree>
    <p:extLst>
      <p:ext uri="{BB962C8B-B14F-4D97-AF65-F5344CB8AC3E}">
        <p14:creationId xmlns:p14="http://schemas.microsoft.com/office/powerpoint/2010/main" val="9267421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3581400" y="470237"/>
                <a:ext cx="10860781" cy="1015663"/>
              </a:xfrm>
              <a:prstGeom prst="rect">
                <a:avLst/>
              </a:prstGeom>
            </p:spPr>
            <p:txBody>
              <a:bodyPr wrap="square">
                <a:spAutoFit/>
              </a:bodyPr>
              <a:lstStyle/>
              <a:p>
                <a:pPr algn="just">
                  <a:lnSpc>
                    <a:spcPct val="150000"/>
                  </a:lnSpc>
                  <a:spcBef>
                    <a:spcPts val="600"/>
                  </a:spcBef>
                  <a:spcAft>
                    <a:spcPts val="600"/>
                  </a:spcAft>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40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Giải bất phương trình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−5≤4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581400" y="470237"/>
                <a:ext cx="10860781" cy="1015663"/>
              </a:xfrm>
              <a:prstGeom prst="rect">
                <a:avLst/>
              </a:prstGeom>
              <a:blipFill>
                <a:blip r:embed="rId2"/>
                <a:stretch>
                  <a:fillRect l="-2021" b="-13772"/>
                </a:stretch>
              </a:blipFill>
            </p:spPr>
            <p:txBody>
              <a:bodyPr/>
              <a:lstStyle/>
              <a:p>
                <a:r>
                  <a:rPr lang="en-US">
                    <a:noFill/>
                  </a:rPr>
                  <a:t> </a:t>
                </a:r>
              </a:p>
            </p:txBody>
          </p:sp>
        </mc:Fallback>
      </mc:AlternateContent>
      <p:sp>
        <p:nvSpPr>
          <p:cNvPr id="9" name="Rectangle 8"/>
          <p:cNvSpPr/>
          <p:nvPr/>
        </p:nvSpPr>
        <p:spPr>
          <a:xfrm>
            <a:off x="8364016" y="20734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6" name="Group 2"/>
          <p:cNvGrpSpPr/>
          <p:nvPr/>
        </p:nvGrpSpPr>
        <p:grpSpPr>
          <a:xfrm rot="5400000">
            <a:off x="7616935" y="-19141"/>
            <a:ext cx="1867726" cy="20649554"/>
            <a:chOff x="0" y="0"/>
            <a:chExt cx="1968665" cy="2801818"/>
          </a:xfrm>
        </p:grpSpPr>
        <p:sp>
          <p:nvSpPr>
            <p:cNvPr id="7"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8"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1" name="Rectangle 10"/>
              <p:cNvSpPr/>
              <p:nvPr/>
            </p:nvSpPr>
            <p:spPr>
              <a:xfrm>
                <a:off x="3581400" y="3394414"/>
                <a:ext cx="10860781" cy="5559086"/>
              </a:xfrm>
              <a:prstGeom prst="rect">
                <a:avLst/>
              </a:prstGeom>
            </p:spPr>
            <p:txBody>
              <a:bodyPr wrap="square">
                <a:spAutoFit/>
              </a:bodyPr>
              <a:lstStyle/>
              <a:p>
                <a:pPr algn="just">
                  <a:lnSpc>
                    <a:spcPct val="15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Ta có: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2</m:t>
                    </m:r>
                    <m:r>
                      <a:rPr lang="en-US" sz="3600" i="1">
                        <a:latin typeface="Cambria Math" panose="02040503050406030204" pitchFamily="18" charset="0"/>
                        <a:ea typeface="Calibri" panose="020F0502020204030204" pitchFamily="34" charset="0"/>
                        <a:cs typeface="Times New Roman" panose="02020603050405020304" pitchFamily="18" charset="0"/>
                      </a:rPr>
                      <m:t>𝑥</m:t>
                    </m:r>
                    <m:r>
                      <a:rPr lang="en-US" sz="3600" i="1">
                        <a:latin typeface="Cambria Math" panose="02040503050406030204" pitchFamily="18" charset="0"/>
                        <a:ea typeface="Calibri" panose="020F0502020204030204" pitchFamily="34" charset="0"/>
                        <a:cs typeface="Times New Roman" panose="02020603050405020304" pitchFamily="18" charset="0"/>
                      </a:rPr>
                      <m:t>−5≤4</m:t>
                    </m:r>
                    <m:r>
                      <a:rPr lang="en-US" sz="3600" i="1">
                        <a:latin typeface="Cambria Math" panose="02040503050406030204" pitchFamily="18" charset="0"/>
                        <a:ea typeface="Calibri" panose="020F0502020204030204" pitchFamily="34" charset="0"/>
                        <a:cs typeface="Times New Roman" panose="02020603050405020304" pitchFamily="18" charset="0"/>
                      </a:rPr>
                      <m:t>𝑥</m:t>
                    </m:r>
                    <m:r>
                      <a:rPr lang="en-US" sz="3600" i="1">
                        <a:latin typeface="Cambria Math" panose="02040503050406030204" pitchFamily="18" charset="0"/>
                        <a:ea typeface="Calibri" panose="020F0502020204030204" pitchFamily="34" charset="0"/>
                        <a:cs typeface="Times New Roman" panose="02020603050405020304" pitchFamily="18" charset="0"/>
                      </a:rPr>
                      <m:t>+3</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200000"/>
                  </a:lnSpc>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−5−3</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20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−8</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lnSpc>
                    <a:spcPct val="200000"/>
                  </a:lnSpc>
                </a:pPr>
                <a14:m>
                  <m:oMathPara xmlns:m="http://schemas.openxmlformats.org/officeDocument/2006/math">
                    <m:oMathParaPr>
                      <m:jc m:val="left"/>
                    </m:oMathParaPr>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−4</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700" b="0" i="0" u="none" strike="noStrike" kern="1200" cap="none" spc="0" normalizeH="0" baseline="0" noProof="0" smtClean="0">
                  <a:ln>
                    <a:noFill/>
                  </a:ln>
                  <a:solidFill>
                    <a:prstClr val="black"/>
                  </a:solidFill>
                  <a:effectLst/>
                  <a:uLnTx/>
                  <a:uFillTx/>
                  <a:latin typeface="Calibri"/>
                  <a:ea typeface="+mn-ea"/>
                  <a:cs typeface="+mn-cs"/>
                </a:endParaRPr>
              </a:p>
              <a:p>
                <a:pPr algn="just">
                  <a:lnSpc>
                    <a:spcPct val="200000"/>
                  </a:lnSpc>
                </a:pPr>
                <a14:m>
                  <m:oMathPara xmlns:m="http://schemas.openxmlformats.org/officeDocument/2006/math">
                    <m:oMathParaPr>
                      <m:jc m:val="left"/>
                    </m:oMathParaPr>
                    <m:oMath xmlns:m="http://schemas.openxmlformats.org/officeDocument/2006/math">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V</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ậ</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y</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nghi</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ệ</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m</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c</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ủ</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a</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b</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ấ</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ph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ươ</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ng</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tr</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ì</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nh</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l</m:t>
                      </m:r>
                      <m:r>
                        <m:rPr>
                          <m:nor/>
                        </m:rP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à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7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37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prstClr val="black"/>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3581400" y="3394414"/>
                <a:ext cx="10860781" cy="5559086"/>
              </a:xfrm>
              <a:prstGeom prst="rect">
                <a:avLst/>
              </a:prstGeom>
              <a:blipFill>
                <a:blip r:embed="rId3"/>
                <a:stretch>
                  <a:fillRect l="-1797"/>
                </a:stretch>
              </a:blipFill>
            </p:spPr>
            <p:txBody>
              <a:bodyPr/>
              <a:lstStyle/>
              <a:p>
                <a:r>
                  <a:rPr lang="en-US">
                    <a:noFill/>
                  </a:rPr>
                  <a:t> </a:t>
                </a:r>
              </a:p>
            </p:txBody>
          </p:sp>
        </mc:Fallback>
      </mc:AlternateContent>
      <p:pic>
        <p:nvPicPr>
          <p:cNvPr id="12" name="Picture 11"/>
          <p:cNvPicPr>
            <a:picLocks noChangeAspect="1"/>
          </p:cNvPicPr>
          <p:nvPr/>
        </p:nvPicPr>
        <p:blipFill>
          <a:blip r:embed="rId4"/>
          <a:srcRect/>
          <a:stretch>
            <a:fillRect/>
          </a:stretch>
        </p:blipFill>
        <p:spPr>
          <a:xfrm>
            <a:off x="16078200" y="7104675"/>
            <a:ext cx="1701506" cy="2301186"/>
          </a:xfrm>
          <a:prstGeom prst="rect">
            <a:avLst/>
          </a:prstGeom>
        </p:spPr>
      </p:pic>
    </p:spTree>
    <p:extLst>
      <p:ext uri="{BB962C8B-B14F-4D97-AF65-F5344CB8AC3E}">
        <p14:creationId xmlns:p14="http://schemas.microsoft.com/office/powerpoint/2010/main" val="32428000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left)">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left)">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81115" y="8877300"/>
            <a:ext cx="1311604" cy="1143000"/>
          </a:xfrm>
          <a:prstGeom prst="rect">
            <a:avLst/>
          </a:prstGeom>
        </p:spPr>
      </p:pic>
      <p:sp>
        <p:nvSpPr>
          <p:cNvPr id="15" name="Rectangle 14"/>
          <p:cNvSpPr/>
          <p:nvPr/>
        </p:nvSpPr>
        <p:spPr>
          <a:xfrm>
            <a:off x="381000" y="114300"/>
            <a:ext cx="17526000" cy="3819059"/>
          </a:xfrm>
          <a:prstGeom prst="rect">
            <a:avLst/>
          </a:prstGeom>
        </p:spPr>
        <p:txBody>
          <a:bodyPr wrap="square">
            <a:spAutoFit/>
          </a:bodyPr>
          <a:lstStyle/>
          <a:p>
            <a:pPr algn="just">
              <a:lnSpc>
                <a:spcPct val="150000"/>
              </a:lnSpc>
              <a:spcBef>
                <a:spcPts val="600"/>
              </a:spcBef>
              <a:spcAft>
                <a:spcPts val="600"/>
              </a:spcAft>
            </a:pPr>
            <a:r>
              <a:rPr kumimoji="0" lang="en-US" sz="33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33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dụ </a:t>
            </a:r>
            <a:r>
              <a:rPr lang="en-US" sz="3300" b="1">
                <a:solidFill>
                  <a:srgbClr val="C00000"/>
                </a:solidFill>
                <a:latin typeface="Arial" panose="020B0604020202020204" pitchFamily="34" charset="0"/>
                <a:ea typeface="Calibri" panose="020F0502020204030204" pitchFamily="34" charset="0"/>
                <a:cs typeface="Arial" panose="020B0604020202020204" pitchFamily="34" charset="0"/>
              </a:rPr>
              <a:t>5</a:t>
            </a:r>
            <a:r>
              <a:rPr kumimoji="0" lang="en-US" sz="33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3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300">
                <a:ea typeface="Calibri" panose="020F0502020204030204" pitchFamily="34" charset="0"/>
                <a:cs typeface="Arial" panose="020B0604020202020204" pitchFamily="34" charset="0"/>
              </a:rPr>
              <a:t>Trong một kì thi gồm ba môn Toán, Ngữ văn và Tiếng Anh, điểm số môn Toán và Ngữ văn tính theo hệ số 2, điểm số môn Tiếng Anh tính theo hệ số 1. Để trúng tuyển, điểm số trung bình của ba môn ít nhất phải bằng 8. Bạn Na đã đạt 9,1 điểm môn Toán và 6,9 điểm môn Ngữ văn. Hãy lập và giải bất phương trình để tìm điểm số </a:t>
            </a:r>
            <a:r>
              <a:rPr lang="vi-VN" sz="3300">
                <a:ea typeface="Calibri" panose="020F0502020204030204" pitchFamily="34" charset="0"/>
                <a:cs typeface="Arial" panose="020B0604020202020204" pitchFamily="34" charset="0"/>
              </a:rPr>
              <a:t>Tiếng </a:t>
            </a:r>
            <a:r>
              <a:rPr lang="vi-VN" sz="3300" smtClean="0">
                <a:ea typeface="Calibri" panose="020F0502020204030204" pitchFamily="34" charset="0"/>
                <a:cs typeface="Arial" panose="020B0604020202020204" pitchFamily="34" charset="0"/>
              </a:rPr>
              <a:t>Anh</a:t>
            </a:r>
            <a:r>
              <a:rPr lang="en-US" sz="3300" smtClean="0">
                <a:ea typeface="Calibri" panose="020F0502020204030204" pitchFamily="34" charset="0"/>
                <a:cs typeface="Arial" panose="020B0604020202020204" pitchFamily="34" charset="0"/>
              </a:rPr>
              <a:t> </a:t>
            </a:r>
            <a:r>
              <a:rPr lang="vi-VN" sz="3300" smtClean="0">
                <a:ea typeface="Calibri" panose="020F0502020204030204" pitchFamily="34" charset="0"/>
                <a:cs typeface="Arial" panose="020B0604020202020204" pitchFamily="34" charset="0"/>
              </a:rPr>
              <a:t>tối </a:t>
            </a:r>
            <a:r>
              <a:rPr lang="vi-VN" sz="3300">
                <a:ea typeface="Calibri" panose="020F0502020204030204" pitchFamily="34" charset="0"/>
                <a:cs typeface="Arial" panose="020B0604020202020204" pitchFamily="34" charset="0"/>
              </a:rPr>
              <a:t>thiểu mà bạn Na phải đạt </a:t>
            </a:r>
            <a:r>
              <a:rPr lang="vi-VN" sz="3300">
                <a:ea typeface="Calibri" panose="020F0502020204030204" pitchFamily="34" charset="0"/>
                <a:cs typeface="Arial" panose="020B0604020202020204" pitchFamily="34" charset="0"/>
              </a:rPr>
              <a:t>để </a:t>
            </a:r>
            <a:r>
              <a:rPr lang="vi-VN" sz="3300" smtClean="0">
                <a:ea typeface="Calibri" panose="020F0502020204030204" pitchFamily="34" charset="0"/>
                <a:cs typeface="Arial" panose="020B0604020202020204" pitchFamily="34" charset="0"/>
              </a:rPr>
              <a:t>tr</a:t>
            </a:r>
            <a:r>
              <a:rPr lang="en-US" sz="3300">
                <a:latin typeface="Arial" panose="020B0604020202020204" pitchFamily="34" charset="0"/>
                <a:ea typeface="Calibri" panose="020F0502020204030204" pitchFamily="34" charset="0"/>
                <a:cs typeface="Arial" panose="020B0604020202020204" pitchFamily="34" charset="0"/>
              </a:rPr>
              <a:t>ú</a:t>
            </a:r>
            <a:r>
              <a:rPr lang="vi-VN" sz="3300" smtClean="0">
                <a:ea typeface="Calibri" panose="020F0502020204030204" pitchFamily="34" charset="0"/>
                <a:cs typeface="Arial" panose="020B0604020202020204" pitchFamily="34" charset="0"/>
              </a:rPr>
              <a:t>ng tuy</a:t>
            </a:r>
            <a:r>
              <a:rPr lang="en-US" sz="3300" smtClean="0">
                <a:latin typeface="Arial" panose="020B0604020202020204" pitchFamily="34" charset="0"/>
                <a:ea typeface="Calibri" panose="020F0502020204030204" pitchFamily="34" charset="0"/>
                <a:cs typeface="Arial" panose="020B0604020202020204" pitchFamily="34" charset="0"/>
              </a:rPr>
              <a:t>ể</a:t>
            </a:r>
            <a:r>
              <a:rPr lang="vi-VN" sz="3300" smtClean="0">
                <a:ea typeface="Calibri" panose="020F0502020204030204" pitchFamily="34" charset="0"/>
                <a:cs typeface="Arial" panose="020B0604020202020204" pitchFamily="34" charset="0"/>
              </a:rPr>
              <a:t>n</a:t>
            </a:r>
            <a:r>
              <a:rPr lang="en-US" sz="3300" smtClean="0">
                <a:ea typeface="Calibri" panose="020F0502020204030204" pitchFamily="34" charset="0"/>
                <a:cs typeface="Arial" panose="020B0604020202020204" pitchFamily="34" charset="0"/>
              </a:rPr>
              <a:t>.</a:t>
            </a:r>
            <a:endParaRPr lang="vi-VN" sz="3300">
              <a:ea typeface="Calibri" panose="020F0502020204030204" pitchFamily="34" charset="0"/>
              <a:cs typeface="Arial" panose="020B0604020202020204" pitchFamily="34" charset="0"/>
            </a:endParaRPr>
          </a:p>
        </p:txBody>
      </p:sp>
      <p:sp>
        <p:nvSpPr>
          <p:cNvPr id="17" name="Rectangle 16"/>
          <p:cNvSpPr/>
          <p:nvPr/>
        </p:nvSpPr>
        <p:spPr>
          <a:xfrm>
            <a:off x="8578780" y="3918347"/>
            <a:ext cx="1130438" cy="61555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3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3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380999" y="4905841"/>
                <a:ext cx="17526000" cy="5393912"/>
              </a:xfrm>
              <a:prstGeom prst="rect">
                <a:avLst/>
              </a:prstGeom>
            </p:spPr>
            <p:txBody>
              <a:bodyPr wrap="square">
                <a:spAutoFit/>
              </a:bodyPr>
              <a:lstStyle/>
              <a:p>
                <a:pPr algn="just">
                  <a:lnSpc>
                    <a:spcPct val="150000"/>
                  </a:lnSpc>
                </a:pPr>
                <a:r>
                  <a:rPr lang="en-US" sz="3300" smtClean="0">
                    <a:latin typeface="Arial" panose="020B0604020202020204" pitchFamily="34" charset="0"/>
                    <a:cs typeface="Arial" panose="020B0604020202020204" pitchFamily="34" charset="0"/>
                  </a:rPr>
                  <a:t>Gọi </a:t>
                </a:r>
                <a14:m>
                  <m:oMath xmlns:m="http://schemas.openxmlformats.org/officeDocument/2006/math">
                    <m:r>
                      <a:rPr lang="en-US" sz="3300" i="1" smtClean="0">
                        <a:latin typeface="Cambria Math" panose="02040503050406030204" pitchFamily="18" charset="0"/>
                        <a:cs typeface="Arial" panose="020B0604020202020204" pitchFamily="34" charset="0"/>
                      </a:rPr>
                      <m:t>𝑥</m:t>
                    </m:r>
                  </m:oMath>
                </a14:m>
                <a:r>
                  <a:rPr lang="en-US" sz="3300">
                    <a:latin typeface="Arial" panose="020B0604020202020204" pitchFamily="34" charset="0"/>
                    <a:cs typeface="Arial" panose="020B0604020202020204" pitchFamily="34" charset="0"/>
                  </a:rPr>
                  <a:t> là điểm số môn Tiếng Anh của bạn Na</a:t>
                </a:r>
                <a:r>
                  <a:rPr lang="en-US" sz="3300">
                    <a:latin typeface="Arial" panose="020B0604020202020204" pitchFamily="34" charset="0"/>
                    <a:cs typeface="Arial" panose="020B0604020202020204" pitchFamily="34" charset="0"/>
                  </a:rPr>
                  <a:t>. </a:t>
                </a:r>
                <a:endParaRPr lang="en-US" sz="3300" smtClean="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300">
                          <a:latin typeface="Arial" panose="020B0604020202020204" pitchFamily="34" charset="0"/>
                          <a:cs typeface="Arial" panose="020B0604020202020204" pitchFamily="34" charset="0"/>
                        </a:rPr>
                        <m:t>Theo</m:t>
                      </m:r>
                      <m:r>
                        <m:rPr>
                          <m:nor/>
                        </m:rPr>
                        <a:rPr lang="en-US" sz="3300">
                          <a:latin typeface="Arial" panose="020B0604020202020204" pitchFamily="34" charset="0"/>
                          <a:cs typeface="Arial" panose="020B0604020202020204" pitchFamily="34" charset="0"/>
                        </a:rPr>
                        <m:t> đề </m:t>
                      </m:r>
                      <m:r>
                        <m:rPr>
                          <m:nor/>
                        </m:rPr>
                        <a:rPr lang="en-US" sz="3300">
                          <a:latin typeface="Arial" panose="020B0604020202020204" pitchFamily="34" charset="0"/>
                          <a:cs typeface="Arial" panose="020B0604020202020204" pitchFamily="34" charset="0"/>
                        </a:rPr>
                        <m:t>b</m:t>
                      </m:r>
                      <m:r>
                        <m:rPr>
                          <m:nor/>
                        </m:rPr>
                        <a:rPr lang="en-US" sz="3300">
                          <a:latin typeface="Arial" panose="020B0604020202020204" pitchFamily="34" charset="0"/>
                          <a:cs typeface="Arial" panose="020B0604020202020204" pitchFamily="34" charset="0"/>
                        </a:rPr>
                        <m:t>à</m:t>
                      </m:r>
                      <m:r>
                        <m:rPr>
                          <m:nor/>
                        </m:rPr>
                        <a:rPr lang="en-US" sz="3300">
                          <a:latin typeface="Arial" panose="020B0604020202020204" pitchFamily="34" charset="0"/>
                          <a:cs typeface="Arial" panose="020B0604020202020204" pitchFamily="34" charset="0"/>
                        </a:rPr>
                        <m:t>i</m:t>
                      </m:r>
                      <m:r>
                        <m:rPr>
                          <m:nor/>
                        </m:rPr>
                        <a:rPr lang="en-US" sz="3300">
                          <a:latin typeface="Arial" panose="020B0604020202020204" pitchFamily="34" charset="0"/>
                          <a:cs typeface="Arial" panose="020B0604020202020204" pitchFamily="34" charset="0"/>
                        </a:rPr>
                        <m:t>, để </m:t>
                      </m:r>
                      <m:r>
                        <m:rPr>
                          <m:nor/>
                        </m:rPr>
                        <a:rPr lang="en-US" sz="3300">
                          <a:latin typeface="Arial" panose="020B0604020202020204" pitchFamily="34" charset="0"/>
                          <a:cs typeface="Arial" panose="020B0604020202020204" pitchFamily="34" charset="0"/>
                        </a:rPr>
                        <m:t>b</m:t>
                      </m:r>
                      <m:r>
                        <m:rPr>
                          <m:nor/>
                        </m:rPr>
                        <a:rPr lang="en-US" sz="3300">
                          <a:latin typeface="Arial" panose="020B0604020202020204" pitchFamily="34" charset="0"/>
                          <a:cs typeface="Arial" panose="020B0604020202020204" pitchFamily="34" charset="0"/>
                        </a:rPr>
                        <m:t>ạ</m:t>
                      </m:r>
                      <m:r>
                        <m:rPr>
                          <m:nor/>
                        </m:rPr>
                        <a:rPr lang="en-US" sz="3300">
                          <a:latin typeface="Arial" panose="020B0604020202020204" pitchFamily="34" charset="0"/>
                          <a:cs typeface="Arial" panose="020B0604020202020204" pitchFamily="34" charset="0"/>
                        </a:rPr>
                        <m:t>n</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Na</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tr</m:t>
                      </m:r>
                      <m:r>
                        <m:rPr>
                          <m:nor/>
                        </m:rPr>
                        <a:rPr lang="en-US" sz="3300">
                          <a:latin typeface="Arial" panose="020B0604020202020204" pitchFamily="34" charset="0"/>
                          <a:cs typeface="Arial" panose="020B0604020202020204" pitchFamily="34" charset="0"/>
                        </a:rPr>
                        <m:t>ú</m:t>
                      </m:r>
                      <m:r>
                        <m:rPr>
                          <m:nor/>
                        </m:rPr>
                        <a:rPr lang="en-US" sz="3300">
                          <a:latin typeface="Arial" panose="020B0604020202020204" pitchFamily="34" charset="0"/>
                          <a:cs typeface="Arial" panose="020B0604020202020204" pitchFamily="34" charset="0"/>
                        </a:rPr>
                        <m:t>ng</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tuy</m:t>
                      </m:r>
                      <m:r>
                        <m:rPr>
                          <m:nor/>
                        </m:rPr>
                        <a:rPr lang="en-US" sz="3300">
                          <a:latin typeface="Arial" panose="020B0604020202020204" pitchFamily="34" charset="0"/>
                          <a:cs typeface="Arial" panose="020B0604020202020204" pitchFamily="34" charset="0"/>
                        </a:rPr>
                        <m:t>ể</m:t>
                      </m:r>
                      <m:r>
                        <m:rPr>
                          <m:nor/>
                        </m:rPr>
                        <a:rPr lang="en-US" sz="3300">
                          <a:latin typeface="Arial" panose="020B0604020202020204" pitchFamily="34" charset="0"/>
                          <a:cs typeface="Arial" panose="020B0604020202020204" pitchFamily="34" charset="0"/>
                        </a:rPr>
                        <m:t>n</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ta</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ph</m:t>
                      </m:r>
                      <m:r>
                        <m:rPr>
                          <m:nor/>
                        </m:rPr>
                        <a:rPr lang="en-US" sz="3300">
                          <a:latin typeface="Arial" panose="020B0604020202020204" pitchFamily="34" charset="0"/>
                          <a:cs typeface="Arial" panose="020B0604020202020204" pitchFamily="34" charset="0"/>
                        </a:rPr>
                        <m:t>ả</m:t>
                      </m:r>
                      <m:r>
                        <m:rPr>
                          <m:nor/>
                        </m:rPr>
                        <a:rPr lang="en-US" sz="3300">
                          <a:latin typeface="Arial" panose="020B0604020202020204" pitchFamily="34" charset="0"/>
                          <a:cs typeface="Arial" panose="020B0604020202020204" pitchFamily="34" charset="0"/>
                        </a:rPr>
                        <m:t>i</m:t>
                      </m:r>
                      <m:r>
                        <m:rPr>
                          <m:nor/>
                        </m:rPr>
                        <a:rPr lang="en-US" sz="3300">
                          <a:latin typeface="Arial" panose="020B0604020202020204" pitchFamily="34" charset="0"/>
                          <a:cs typeface="Arial" panose="020B0604020202020204" pitchFamily="34" charset="0"/>
                        </a:rPr>
                        <m:t> </m:t>
                      </m:r>
                      <m:r>
                        <m:rPr>
                          <m:nor/>
                        </m:rPr>
                        <a:rPr lang="en-US" sz="3300">
                          <a:latin typeface="Arial" panose="020B0604020202020204" pitchFamily="34" charset="0"/>
                          <a:cs typeface="Arial" panose="020B0604020202020204" pitchFamily="34" charset="0"/>
                        </a:rPr>
                        <m:t>c</m:t>
                      </m:r>
                      <m:r>
                        <m:rPr>
                          <m:nor/>
                        </m:rPr>
                        <a:rPr lang="en-US" sz="3300">
                          <a:latin typeface="Arial" panose="020B0604020202020204" pitchFamily="34" charset="0"/>
                          <a:cs typeface="Arial" panose="020B0604020202020204" pitchFamily="34" charset="0"/>
                        </a:rPr>
                        <m:t>ó</m:t>
                      </m:r>
                      <m:r>
                        <a:rPr lang="en-US" sz="3300" b="0" i="1" smtClean="0">
                          <a:latin typeface="Cambria Math" panose="02040503050406030204" pitchFamily="18" charset="0"/>
                          <a:cs typeface="Arial" panose="020B0604020202020204" pitchFamily="34" charset="0"/>
                        </a:rPr>
                        <m:t> </m:t>
                      </m:r>
                      <m:f>
                        <m:fPr>
                          <m:ctrlPr>
                            <a:rPr lang="en-US" sz="3300" i="1" smtClean="0">
                              <a:latin typeface="Cambria Math" panose="02040503050406030204" pitchFamily="18" charset="0"/>
                              <a:cs typeface="Arial" panose="020B0604020202020204" pitchFamily="34" charset="0"/>
                            </a:rPr>
                          </m:ctrlPr>
                        </m:fPr>
                        <m:num>
                          <m:r>
                            <a:rPr lang="en-US" sz="3300" b="0" i="1" smtClean="0">
                              <a:latin typeface="Cambria Math" panose="02040503050406030204" pitchFamily="18" charset="0"/>
                              <a:cs typeface="Arial" panose="020B0604020202020204" pitchFamily="34" charset="0"/>
                            </a:rPr>
                            <m:t>2.9,1+2.6,9+</m:t>
                          </m:r>
                          <m:r>
                            <a:rPr lang="en-US" sz="3300" b="0" i="1" smtClean="0">
                              <a:latin typeface="Cambria Math" panose="02040503050406030204" pitchFamily="18" charset="0"/>
                              <a:cs typeface="Arial" panose="020B0604020202020204" pitchFamily="34" charset="0"/>
                            </a:rPr>
                            <m:t>𝑥</m:t>
                          </m:r>
                        </m:num>
                        <m:den>
                          <m:r>
                            <a:rPr lang="en-US" sz="3300" b="0" i="1" smtClean="0">
                              <a:latin typeface="Cambria Math" panose="02040503050406030204" pitchFamily="18" charset="0"/>
                              <a:cs typeface="Arial" panose="020B0604020202020204" pitchFamily="34" charset="0"/>
                            </a:rPr>
                            <m:t>5</m:t>
                          </m:r>
                        </m:den>
                      </m:f>
                      <m:r>
                        <a:rPr lang="en-US" sz="3300" i="1" smtClean="0">
                          <a:latin typeface="Cambria Math" panose="02040503050406030204" pitchFamily="18" charset="0"/>
                          <a:ea typeface="Cambria Math" panose="02040503050406030204" pitchFamily="18" charset="0"/>
                          <a:cs typeface="Arial" panose="020B0604020202020204" pitchFamily="34" charset="0"/>
                        </a:rPr>
                        <m:t>≥</m:t>
                      </m:r>
                      <m:r>
                        <a:rPr lang="en-US" sz="3300" b="0" i="1" smtClean="0">
                          <a:latin typeface="Cambria Math" panose="02040503050406030204" pitchFamily="18" charset="0"/>
                          <a:ea typeface="Cambria Math" panose="02040503050406030204" pitchFamily="18" charset="0"/>
                          <a:cs typeface="Arial" panose="020B0604020202020204" pitchFamily="34" charset="0"/>
                        </a:rPr>
                        <m:t>8</m:t>
                      </m:r>
                    </m:oMath>
                  </m:oMathPara>
                </a14:m>
                <a:endParaRPr lang="en-US" sz="3300" b="0" smtClean="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300" b="0" i="1" smtClean="0">
                          <a:latin typeface="Cambria Math" panose="02040503050406030204" pitchFamily="18" charset="0"/>
                          <a:cs typeface="Arial" panose="020B0604020202020204" pitchFamily="34" charset="0"/>
                        </a:rPr>
                        <m:t>                                                   </m:t>
                      </m:r>
                      <m:r>
                        <a:rPr lang="en-US" sz="3300" i="1">
                          <a:latin typeface="Cambria Math" panose="02040503050406030204" pitchFamily="18" charset="0"/>
                          <a:cs typeface="Arial" panose="020B0604020202020204" pitchFamily="34" charset="0"/>
                        </a:rPr>
                        <m:t>2.9,1+2.6,9+</m:t>
                      </m:r>
                      <m:r>
                        <a:rPr lang="en-US" sz="3300" i="1">
                          <a:latin typeface="Cambria Math" panose="02040503050406030204" pitchFamily="18" charset="0"/>
                          <a:cs typeface="Arial" panose="020B0604020202020204" pitchFamily="34" charset="0"/>
                        </a:rPr>
                        <m:t>𝑥</m:t>
                      </m:r>
                      <m:r>
                        <a:rPr lang="en-US" sz="3300" i="1" smtClean="0">
                          <a:latin typeface="Cambria Math" panose="02040503050406030204" pitchFamily="18" charset="0"/>
                          <a:ea typeface="Cambria Math" panose="02040503050406030204" pitchFamily="18" charset="0"/>
                          <a:cs typeface="Arial" panose="020B0604020202020204" pitchFamily="34" charset="0"/>
                        </a:rPr>
                        <m:t>≥</m:t>
                      </m:r>
                      <m:r>
                        <a:rPr lang="en-US" sz="3300" b="0" i="1" smtClean="0">
                          <a:latin typeface="Cambria Math" panose="02040503050406030204" pitchFamily="18" charset="0"/>
                          <a:ea typeface="Cambria Math" panose="02040503050406030204" pitchFamily="18" charset="0"/>
                          <a:cs typeface="Arial" panose="020B0604020202020204" pitchFamily="34" charset="0"/>
                        </a:rPr>
                        <m:t>40</m:t>
                      </m:r>
                    </m:oMath>
                  </m:oMathPara>
                </a14:m>
                <a:endParaRPr lang="en-US" sz="3300" smtClean="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300" b="0" i="1" smtClean="0">
                          <a:latin typeface="Cambria Math" panose="02040503050406030204" pitchFamily="18" charset="0"/>
                          <a:cs typeface="Arial" panose="020B0604020202020204" pitchFamily="34" charset="0"/>
                        </a:rPr>
                        <m:t>                                                     18,2+13,8+</m:t>
                      </m:r>
                      <m:r>
                        <a:rPr lang="en-US" sz="3300" b="0" i="1" smtClean="0">
                          <a:latin typeface="Cambria Math" panose="02040503050406030204" pitchFamily="18" charset="0"/>
                          <a:cs typeface="Arial" panose="020B0604020202020204" pitchFamily="34" charset="0"/>
                        </a:rPr>
                        <m:t>𝑥</m:t>
                      </m:r>
                      <m:r>
                        <a:rPr lang="en-US" sz="3300" i="1">
                          <a:latin typeface="Cambria Math" panose="02040503050406030204" pitchFamily="18" charset="0"/>
                          <a:ea typeface="Cambria Math" panose="02040503050406030204" pitchFamily="18" charset="0"/>
                          <a:cs typeface="Arial" panose="020B0604020202020204" pitchFamily="34" charset="0"/>
                        </a:rPr>
                        <m:t>≥40</m:t>
                      </m:r>
                    </m:oMath>
                  </m:oMathPara>
                </a14:m>
                <a:endParaRPr lang="en-US" sz="3300">
                  <a:latin typeface="Arial" panose="020B0604020202020204" pitchFamily="34" charset="0"/>
                  <a:cs typeface="Arial" panose="020B0604020202020204" pitchFamily="34" charset="0"/>
                </a:endParaRPr>
              </a:p>
              <a:p>
                <a:pPr algn="just">
                  <a:lnSpc>
                    <a:spcPct val="150000"/>
                  </a:lnSpc>
                </a:pPr>
                <a:r>
                  <a:rPr lang="en-US" sz="3300" smtClean="0">
                    <a:cs typeface="Arial" panose="020B0604020202020204" pitchFamily="34" charset="0"/>
                  </a:rPr>
                  <a:t>  										</a:t>
                </a:r>
                <a:r>
                  <a:rPr lang="en-US" sz="3300" smtClean="0">
                    <a:cs typeface="Arial" panose="020B0604020202020204" pitchFamily="34" charset="0"/>
                  </a:rPr>
                  <a:t>                            </a:t>
                </a:r>
                <a14:m>
                  <m:oMath xmlns:m="http://schemas.openxmlformats.org/officeDocument/2006/math">
                    <m:r>
                      <a:rPr lang="en-US" sz="3300" i="1">
                        <a:latin typeface="Cambria Math" panose="02040503050406030204" pitchFamily="18" charset="0"/>
                        <a:cs typeface="Arial" panose="020B0604020202020204" pitchFamily="34" charset="0"/>
                      </a:rPr>
                      <m:t>𝑥</m:t>
                    </m:r>
                    <m:r>
                      <a:rPr lang="en-US" sz="3300" i="1">
                        <a:latin typeface="Cambria Math" panose="02040503050406030204" pitchFamily="18" charset="0"/>
                        <a:ea typeface="Cambria Math" panose="02040503050406030204" pitchFamily="18" charset="0"/>
                        <a:cs typeface="Arial" panose="020B0604020202020204" pitchFamily="34" charset="0"/>
                      </a:rPr>
                      <m:t>≥</m:t>
                    </m:r>
                    <m:r>
                      <a:rPr lang="en-US" sz="3300" b="0" i="1" smtClean="0">
                        <a:latin typeface="Cambria Math" panose="02040503050406030204" pitchFamily="18" charset="0"/>
                        <a:ea typeface="Cambria Math" panose="02040503050406030204" pitchFamily="18" charset="0"/>
                        <a:cs typeface="Arial" panose="020B0604020202020204" pitchFamily="34" charset="0"/>
                      </a:rPr>
                      <m:t>8</m:t>
                    </m:r>
                  </m:oMath>
                </a14:m>
                <a:endParaRPr lang="en-US" sz="3300">
                  <a:latin typeface="Arial" panose="020B0604020202020204" pitchFamily="34" charset="0"/>
                  <a:cs typeface="Arial" panose="020B0604020202020204" pitchFamily="34" charset="0"/>
                </a:endParaRPr>
              </a:p>
              <a:p>
                <a:pPr algn="just">
                  <a:lnSpc>
                    <a:spcPct val="150000"/>
                  </a:lnSpc>
                </a:pPr>
                <a:r>
                  <a:rPr lang="en-US" sz="3300" smtClean="0">
                    <a:latin typeface="Arial" panose="020B0604020202020204" pitchFamily="34" charset="0"/>
                    <a:cs typeface="Arial" panose="020B0604020202020204" pitchFamily="34" charset="0"/>
                  </a:rPr>
                  <a:t>Vậy </a:t>
                </a:r>
                <a:r>
                  <a:rPr lang="en-US" sz="3300">
                    <a:latin typeface="Arial" panose="020B0604020202020204" pitchFamily="34" charset="0"/>
                    <a:cs typeface="Arial" panose="020B0604020202020204" pitchFamily="34" charset="0"/>
                  </a:rPr>
                  <a:t>để trúng tuyển, bạn Na phải đạt ít nhất </a:t>
                </a:r>
                <a14:m>
                  <m:oMath xmlns:m="http://schemas.openxmlformats.org/officeDocument/2006/math">
                    <m:r>
                      <a:rPr lang="en-US" sz="3300" i="1" smtClean="0">
                        <a:latin typeface="Cambria Math" panose="02040503050406030204" pitchFamily="18" charset="0"/>
                        <a:cs typeface="Arial" panose="020B0604020202020204" pitchFamily="34" charset="0"/>
                      </a:rPr>
                      <m:t>8</m:t>
                    </m:r>
                  </m:oMath>
                </a14:m>
                <a:r>
                  <a:rPr lang="en-US" sz="3300">
                    <a:latin typeface="Arial" panose="020B0604020202020204" pitchFamily="34" charset="0"/>
                    <a:cs typeface="Arial" panose="020B0604020202020204" pitchFamily="34" charset="0"/>
                  </a:rPr>
                  <a:t> điểm môn Tiếng </a:t>
                </a:r>
                <a:r>
                  <a:rPr lang="en-US" sz="3300">
                    <a:latin typeface="Arial" panose="020B0604020202020204" pitchFamily="34" charset="0"/>
                    <a:cs typeface="Arial" panose="020B0604020202020204" pitchFamily="34" charset="0"/>
                  </a:rPr>
                  <a:t>Anh</a:t>
                </a:r>
                <a:r>
                  <a:rPr lang="en-US" sz="3300" smtClean="0">
                    <a:latin typeface="Arial" panose="020B0604020202020204" pitchFamily="34" charset="0"/>
                    <a:cs typeface="Arial" panose="020B0604020202020204" pitchFamily="34" charset="0"/>
                  </a:rPr>
                  <a:t>.</a:t>
                </a:r>
                <a:endParaRPr lang="en-US" sz="33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0999" y="4905841"/>
                <a:ext cx="17526000" cy="5393912"/>
              </a:xfrm>
              <a:prstGeom prst="rect">
                <a:avLst/>
              </a:prstGeom>
              <a:blipFill>
                <a:blip r:embed="rId3"/>
                <a:stretch>
                  <a:fillRect l="-904"/>
                </a:stretch>
              </a:blipFill>
            </p:spPr>
            <p:txBody>
              <a:bodyPr/>
              <a:lstStyle/>
              <a:p>
                <a:r>
                  <a:rPr lang="en-US">
                    <a:noFill/>
                  </a:rPr>
                  <a:t> </a:t>
                </a:r>
              </a:p>
            </p:txBody>
          </p:sp>
        </mc:Fallback>
      </mc:AlternateContent>
    </p:spTree>
    <p:extLst>
      <p:ext uri="{BB962C8B-B14F-4D97-AF65-F5344CB8AC3E}">
        <p14:creationId xmlns:p14="http://schemas.microsoft.com/office/powerpoint/2010/main" val="332107793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up)">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up)">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up)">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up)">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9" name="Group 18"/>
          <p:cNvGrpSpPr/>
          <p:nvPr/>
        </p:nvGrpSpPr>
        <p:grpSpPr>
          <a:xfrm>
            <a:off x="641684" y="299017"/>
            <a:ext cx="17137882" cy="1800493"/>
            <a:chOff x="780046" y="749953"/>
            <a:chExt cx="17137882" cy="1800493"/>
          </a:xfrm>
        </p:grpSpPr>
        <mc:AlternateContent xmlns:mc="http://schemas.openxmlformats.org/markup-compatibility/2006">
          <mc:Choice xmlns:a14="http://schemas.microsoft.com/office/drawing/2010/main" Requires="a14">
            <p:sp>
              <p:nvSpPr>
                <p:cNvPr id="20" name="TextBox 19"/>
                <p:cNvSpPr txBox="1"/>
                <p:nvPr/>
              </p:nvSpPr>
              <p:spPr>
                <a:xfrm>
                  <a:off x="5765129" y="749953"/>
                  <a:ext cx="12152799" cy="1800493"/>
                </a:xfrm>
                <a:prstGeom prst="rect">
                  <a:avLst/>
                </a:prstGeom>
                <a:noFill/>
              </p:spPr>
              <p:txBody>
                <a:bodyPr wrap="square" rtlCol="0">
                  <a:spAutoFit/>
                </a:bodyPr>
                <a:lstStyle/>
                <a:p>
                  <a:pPr algn="just">
                    <a:lnSpc>
                      <a:spcPct val="150000"/>
                    </a:lnSpc>
                  </a:pPr>
                  <a:r>
                    <a:rPr lang="en-US" sz="3700">
                      <a:latin typeface="Arial" panose="020B0604020202020204" pitchFamily="34" charset="0"/>
                      <a:ea typeface="Calibri" panose="020F0502020204030204" pitchFamily="34" charset="0"/>
                      <a:cs typeface="Arial" panose="020B0604020202020204" pitchFamily="34" charset="0"/>
                    </a:rPr>
                    <a:t>Giải các bất phương trình</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−3&lt;0</m:t>
                      </m:r>
                    </m:oMath>
                  </a14:m>
                  <a:r>
                    <a:rPr lang="en-US" sz="3700">
                      <a:effectLst/>
                      <a:latin typeface="Arial" panose="020B0604020202020204" pitchFamily="34" charset="0"/>
                      <a:ea typeface="Calibri" panose="020F0502020204030204" pitchFamily="34" charset="0"/>
                      <a:cs typeface="Arial" panose="020B0604020202020204" pitchFamily="34" charset="0"/>
                    </a:rPr>
                    <a:t>;         </a:t>
                  </a:r>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en-US" sz="37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700" i="1">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5765129" y="749953"/>
                  <a:ext cx="12152799" cy="1800493"/>
                </a:xfrm>
                <a:prstGeom prst="rect">
                  <a:avLst/>
                </a:prstGeom>
                <a:blipFill>
                  <a:blip r:embed="rId2"/>
                  <a:stretch>
                    <a:fillRect l="-1555" b="-6441"/>
                  </a:stretch>
                </a:blipFill>
              </p:spPr>
              <p:txBody>
                <a:bodyPr/>
                <a:lstStyle/>
                <a:p>
                  <a:r>
                    <a:rPr lang="en-US">
                      <a:noFill/>
                    </a:rPr>
                    <a:t> </a:t>
                  </a:r>
                </a:p>
              </p:txBody>
            </p:sp>
          </mc:Fallback>
        </mc:AlternateContent>
        <p:sp>
          <p:nvSpPr>
            <p:cNvPr id="21" name="Rounded Rectangle 20"/>
            <p:cNvSpPr/>
            <p:nvPr/>
          </p:nvSpPr>
          <p:spPr>
            <a:xfrm>
              <a:off x="780046" y="1040349"/>
              <a:ext cx="4267200" cy="1307151"/>
            </a:xfrm>
            <a:prstGeom prst="roundRect">
              <a:avLst/>
            </a:prstGeom>
            <a:solidFill>
              <a:srgbClr val="DA707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Thực</a:t>
              </a:r>
              <a:r>
                <a:rPr kumimoji="0" lang="en-US" sz="4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hành </a:t>
              </a:r>
              <a:r>
                <a:rPr lang="en-US" sz="4500" b="1">
                  <a:solidFill>
                    <a:srgbClr val="FFFF00"/>
                  </a:solidFill>
                  <a:latin typeface="Arial" panose="020B0604020202020204" pitchFamily="34" charset="0"/>
                  <a:cs typeface="Arial" panose="020B0604020202020204" pitchFamily="34" charset="0"/>
                </a:rPr>
                <a:t>3</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14" name="Rectangle 13"/>
          <p:cNvSpPr/>
          <p:nvPr/>
        </p:nvSpPr>
        <p:spPr>
          <a:xfrm>
            <a:off x="8309304" y="2628900"/>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685800" y="4156772"/>
                <a:ext cx="7768895" cy="5863528"/>
              </a:xfrm>
              <a:prstGeom prst="rect">
                <a:avLst/>
              </a:prstGeom>
            </p:spPr>
            <p:txBody>
              <a:bodyPr wrap="square">
                <a:spAutoFit/>
              </a:bodyPr>
              <a:lstStyle/>
              <a:p>
                <a:pPr algn="just">
                  <a:lnSpc>
                    <a:spcPct val="150000"/>
                  </a:lnSpc>
                </a:pPr>
                <a:r>
                  <a:rPr lang="en-US" sz="37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−3&lt;0</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&lt;3</m:t>
                    </m:r>
                  </m:oMath>
                </a14:m>
                <a:r>
                  <a:rPr lang="en-US" sz="3700">
                    <a:effectLst/>
                    <a:latin typeface="Arial" panose="020B0604020202020204" pitchFamily="34" charset="0"/>
                    <a:ea typeface="Malgun Gothic" panose="020B0503020000020004" pitchFamily="34" charset="-127"/>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Malgun Gothic" panose="020B0503020000020004" pitchFamily="34" charset="-127"/>
                    <a:cs typeface="Arial" panose="020B0604020202020204" pitchFamily="34" charset="0"/>
                  </a:rPr>
                  <a:t>Vậy nghiệm </a:t>
                </a:r>
                <a:r>
                  <a:rPr lang="en-US" sz="3700">
                    <a:effectLst/>
                    <a:latin typeface="Arial" panose="020B0604020202020204" pitchFamily="34" charset="0"/>
                    <a:ea typeface="Malgun Gothic" panose="020B0503020000020004" pitchFamily="34" charset="-127"/>
                    <a:cs typeface="Arial" panose="020B0604020202020204" pitchFamily="34" charset="0"/>
                  </a:rPr>
                  <a:t>của </a:t>
                </a:r>
                <a:r>
                  <a:rPr lang="en-US" sz="3700" smtClean="0">
                    <a:effectLst/>
                    <a:latin typeface="Arial" panose="020B0604020202020204" pitchFamily="34" charset="0"/>
                    <a:ea typeface="Malgun Gothic" panose="020B0503020000020004" pitchFamily="34" charset="-127"/>
                    <a:cs typeface="Arial" panose="020B0604020202020204" pitchFamily="34" charset="0"/>
                  </a:rPr>
                  <a:t>bất </a:t>
                </a:r>
                <a14:m>
                  <m:oMath xmlns:m="http://schemas.openxmlformats.org/officeDocument/2006/math">
                    <m:r>
                      <m:rPr>
                        <m:nor/>
                      </m:rPr>
                      <a:rPr lang="en-US" sz="3700" smtClean="0">
                        <a:latin typeface="Arial" panose="020B0604020202020204" pitchFamily="34" charset="0"/>
                        <a:ea typeface="Malgun Gothic" panose="020B0503020000020004" pitchFamily="34" charset="-127"/>
                        <a:cs typeface="Arial" panose="020B0604020202020204" pitchFamily="34" charset="0"/>
                      </a:rPr>
                      <m:t>p</m:t>
                    </m:r>
                    <m:r>
                      <m:rPr>
                        <m:nor/>
                      </m:rPr>
                      <a:rPr lang="en-US" sz="3700">
                        <a:latin typeface="Arial" panose="020B0604020202020204" pitchFamily="34" charset="0"/>
                        <a:ea typeface="Malgun Gothic" panose="020B0503020000020004" pitchFamily="34" charset="-127"/>
                        <a:cs typeface="Arial" panose="020B0604020202020204" pitchFamily="34" charset="0"/>
                      </a:rPr>
                      <m:t>h</m:t>
                    </m:r>
                    <m:r>
                      <m:rPr>
                        <m:nor/>
                      </m:rPr>
                      <a:rPr lang="en-US" sz="3700">
                        <a:latin typeface="Arial" panose="020B0604020202020204" pitchFamily="34" charset="0"/>
                        <a:ea typeface="Malgun Gothic" panose="020B0503020000020004" pitchFamily="34" charset="-127"/>
                        <a:cs typeface="Arial" panose="020B0604020202020204" pitchFamily="34" charset="0"/>
                      </a:rPr>
                      <m:t>ươ</m:t>
                    </m:r>
                    <m:r>
                      <m:rPr>
                        <m:nor/>
                      </m:rPr>
                      <a:rPr lang="en-US" sz="3700">
                        <a:latin typeface="Arial" panose="020B0604020202020204" pitchFamily="34" charset="0"/>
                        <a:ea typeface="Malgun Gothic" panose="020B0503020000020004" pitchFamily="34" charset="-127"/>
                        <a:cs typeface="Arial" panose="020B0604020202020204" pitchFamily="34" charset="0"/>
                      </a:rPr>
                      <m:t>ng</m:t>
                    </m:r>
                    <m:r>
                      <m:rPr>
                        <m:nor/>
                      </m:rPr>
                      <a:rPr lang="en-US" sz="3700" b="0" i="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tr</m:t>
                    </m:r>
                    <m:r>
                      <m:rPr>
                        <m:nor/>
                      </m:rPr>
                      <a:rPr lang="en-US" sz="3700">
                        <a:latin typeface="Arial" panose="020B0604020202020204" pitchFamily="34" charset="0"/>
                        <a:ea typeface="Malgun Gothic" panose="020B0503020000020004" pitchFamily="34" charset="-127"/>
                        <a:cs typeface="Arial" panose="020B0604020202020204" pitchFamily="34" charset="0"/>
                      </a:rPr>
                      <m:t>ì</m:t>
                    </m:r>
                    <m:r>
                      <m:rPr>
                        <m:nor/>
                      </m:rPr>
                      <a:rPr lang="en-US" sz="3700">
                        <a:latin typeface="Arial" panose="020B0604020202020204" pitchFamily="34" charset="0"/>
                        <a:ea typeface="Malgun Gothic" panose="020B0503020000020004" pitchFamily="34" charset="-127"/>
                        <a:cs typeface="Arial" panose="020B0604020202020204" pitchFamily="34" charset="0"/>
                      </a:rPr>
                      <m:t>nh</m:t>
                    </m:r>
                    <m:r>
                      <m:rPr>
                        <m:nor/>
                      </m:rPr>
                      <a:rPr lang="en-US" sz="3700">
                        <a:latin typeface="Arial" panose="020B0604020202020204" pitchFamily="34" charset="0"/>
                        <a:ea typeface="Malgun Gothic" panose="020B0503020000020004" pitchFamily="34" charset="-127"/>
                        <a:cs typeface="Arial" panose="020B0604020202020204" pitchFamily="34" charset="0"/>
                      </a:rPr>
                      <m:t> </m:t>
                    </m:r>
                  </m:oMath>
                </a14:m>
                <a:endParaRPr lang="en-US" sz="3700" smtClean="0">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latin typeface="Arial" panose="020B0604020202020204" pitchFamily="34" charset="0"/>
                          <a:ea typeface="Malgun Gothic" panose="020B0503020000020004" pitchFamily="34" charset="-127"/>
                          <a:cs typeface="Arial" panose="020B0604020202020204" pitchFamily="34" charset="0"/>
                        </a:rPr>
                        <m:t>l</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&lt;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5</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 y="4156772"/>
                <a:ext cx="7768895" cy="5863528"/>
              </a:xfrm>
              <a:prstGeom prst="rect">
                <a:avLst/>
              </a:prstGeom>
              <a:blipFill>
                <a:blip r:embed="rId3"/>
                <a:stretch>
                  <a:fillRect l="-25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134600" y="4080572"/>
                <a:ext cx="7543800" cy="5863785"/>
              </a:xfrm>
              <a:prstGeom prst="rect">
                <a:avLst/>
              </a:prstGeom>
            </p:spPr>
            <p:txBody>
              <a:bodyPr wrap="square">
                <a:spAutoFit/>
              </a:bodyPr>
              <a:lstStyle/>
              <a:p>
                <a:pPr lvl="0" algn="just">
                  <a:lnSpc>
                    <a:spcPct val="150000"/>
                  </a:lnSpc>
                </a:pP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7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370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a:t>Vậy nghiệm của bất </a:t>
                </a:r>
                <a: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a:t>phương </a:t>
                </a:r>
                <a14:m>
                  <m:oMath xmlns:m="http://schemas.openxmlformats.org/officeDocument/2006/math">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 </m:t>
                    </m:r>
                  </m:oMath>
                </a14:m>
                <a:endParaRPr lang="en-US" sz="3700" kern="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700" ker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700" b="0" i="1" kern="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7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cs typeface="Times New Roman" panose="02020603050405020304" pitchFamily="18" charset="0"/>
                            </a:rPr>
                          </m:ctrlPr>
                        </m:fPr>
                        <m:num>
                          <m:r>
                            <a:rPr lang="en-US" sz="37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134600" y="4080572"/>
                <a:ext cx="7543800" cy="5863785"/>
              </a:xfrm>
              <a:prstGeom prst="rect">
                <a:avLst/>
              </a:prstGeom>
              <a:blipFill>
                <a:blip r:embed="rId4"/>
                <a:stretch>
                  <a:fillRect l="-2587"/>
                </a:stretch>
              </a:blipFill>
            </p:spPr>
            <p:txBody>
              <a:bodyPr/>
              <a:lstStyle/>
              <a:p>
                <a:r>
                  <a:rPr lang="en-US">
                    <a:noFill/>
                  </a:rPr>
                  <a:t> </a:t>
                </a:r>
              </a:p>
            </p:txBody>
          </p:sp>
        </mc:Fallback>
      </mc:AlternateContent>
      <p:cxnSp>
        <p:nvCxnSpPr>
          <p:cNvPr id="9" name="Straight Connector 8"/>
          <p:cNvCxnSpPr/>
          <p:nvPr/>
        </p:nvCxnSpPr>
        <p:spPr>
          <a:xfrm>
            <a:off x="8915400" y="4080572"/>
            <a:ext cx="0" cy="61683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9110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up)">
                                      <p:cBhvr>
                                        <p:cTn id="37" dur="500"/>
                                        <p:tgtEl>
                                          <p:spTgt spid="5">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up)">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wipe(left)">
                                      <p:cBhvr>
                                        <p:cTn id="50" dur="500"/>
                                        <p:tgtEl>
                                          <p:spTgt spid="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wipe(left)">
                                      <p:cBhvr>
                                        <p:cTn id="55" dur="500"/>
                                        <p:tgtEl>
                                          <p:spTgt spid="7">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wipe(left)">
                                      <p:cBhvr>
                                        <p:cTn id="60" dur="500"/>
                                        <p:tgtEl>
                                          <p:spTgt spid="7">
                                            <p:txEl>
                                              <p:pRg st="3" end="3"/>
                                            </p:txEl>
                                          </p:spTgt>
                                        </p:tgtEl>
                                      </p:cBhvr>
                                    </p:animEffect>
                                  </p:childTnLst>
                                </p:cTn>
                              </p:par>
                              <p:par>
                                <p:cTn id="61" presetID="22" presetClass="entr" presetSubtype="8" fill="hold" nodeType="with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wipe(left)">
                                      <p:cBhvr>
                                        <p:cTn id="6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2761839" y="2911614"/>
            <a:ext cx="1295547" cy="707886"/>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endParaRPr>
          </a:p>
        </p:txBody>
      </p:sp>
      <p:grpSp>
        <p:nvGrpSpPr>
          <p:cNvPr id="11" name="Group 10"/>
          <p:cNvGrpSpPr/>
          <p:nvPr/>
        </p:nvGrpSpPr>
        <p:grpSpPr>
          <a:xfrm>
            <a:off x="2761839" y="723900"/>
            <a:ext cx="13944600" cy="1152240"/>
            <a:chOff x="228600" y="647700"/>
            <a:chExt cx="13944600" cy="1152240"/>
          </a:xfrm>
        </p:grpSpPr>
        <p:sp>
          <p:nvSpPr>
            <p:cNvPr id="12" name="Rounded Rectangle 11"/>
            <p:cNvSpPr/>
            <p:nvPr/>
          </p:nvSpPr>
          <p:spPr>
            <a:xfrm>
              <a:off x="228600" y="647700"/>
              <a:ext cx="4149954" cy="1152240"/>
            </a:xfrm>
            <a:prstGeom prst="roundRect">
              <a:avLst/>
            </a:prstGeom>
            <a:solidFill>
              <a:srgbClr val="DA707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Thực</a:t>
              </a:r>
              <a:r>
                <a:rPr kumimoji="0" lang="en-US" sz="4500" b="1" i="0" u="none" strike="noStrike" kern="1200" cap="none" spc="0" normalizeH="0" noProof="0" smtClean="0">
                  <a:ln>
                    <a:noFill/>
                  </a:ln>
                  <a:solidFill>
                    <a:srgbClr val="FFFF00"/>
                  </a:solidFill>
                  <a:effectLst/>
                  <a:uLnTx/>
                  <a:uFillTx/>
                  <a:latin typeface="Arial" panose="020B0604020202020204" pitchFamily="34" charset="0"/>
                  <a:cs typeface="Arial" panose="020B0604020202020204" pitchFamily="34" charset="0"/>
                </a:rPr>
                <a:t> hành 4</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4876800" y="647700"/>
                  <a:ext cx="9296400" cy="113858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Gi</m:t>
                        </m:r>
                        <m:r>
                          <m:rPr>
                            <m:nor/>
                          </m:rPr>
                          <a:rPr lang="en-US" sz="4000">
                            <a:latin typeface="Arial" panose="020B0604020202020204" pitchFamily="34" charset="0"/>
                            <a:ea typeface="Calibri" panose="020F0502020204030204" pitchFamily="34" charset="0"/>
                            <a:cs typeface="Arial" panose="020B0604020202020204" pitchFamily="34" charset="0"/>
                          </a:rPr>
                          <m:t>ả</m:t>
                        </m:r>
                        <m:r>
                          <m:rPr>
                            <m:nor/>
                          </m:rPr>
                          <a:rPr lang="en-US" sz="4000">
                            <a:latin typeface="Arial" panose="020B0604020202020204" pitchFamily="34" charset="0"/>
                            <a:ea typeface="Calibri" panose="020F0502020204030204" pitchFamily="34" charset="0"/>
                            <a:cs typeface="Arial" panose="020B0604020202020204" pitchFamily="34" charset="0"/>
                          </a:rPr>
                          <m:t>i</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b</m:t>
                        </m:r>
                        <m:r>
                          <m:rPr>
                            <m:nor/>
                          </m:rPr>
                          <a:rPr lang="en-US" sz="4000">
                            <a:latin typeface="Arial" panose="020B0604020202020204" pitchFamily="34" charset="0"/>
                            <a:ea typeface="Calibri" panose="020F0502020204030204" pitchFamily="34" charset="0"/>
                            <a:cs typeface="Arial" panose="020B0604020202020204" pitchFamily="34" charset="0"/>
                          </a:rPr>
                          <m:t>ấ</m:t>
                        </m:r>
                        <m:r>
                          <m:rPr>
                            <m:nor/>
                          </m:rPr>
                          <a:rPr lang="en-US" sz="4000">
                            <a:latin typeface="Arial" panose="020B0604020202020204" pitchFamily="34" charset="0"/>
                            <a:ea typeface="Calibri" panose="020F0502020204030204" pitchFamily="34" charset="0"/>
                            <a:cs typeface="Arial" panose="020B0604020202020204" pitchFamily="34" charset="0"/>
                          </a:rPr>
                          <m:t>t</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ph</m:t>
                        </m:r>
                        <m:r>
                          <m:rPr>
                            <m:nor/>
                          </m:rPr>
                          <a:rPr lang="en-US" sz="4000">
                            <a:latin typeface="Arial" panose="020B0604020202020204" pitchFamily="34" charset="0"/>
                            <a:ea typeface="Calibri" panose="020F0502020204030204" pitchFamily="34" charset="0"/>
                            <a:cs typeface="Arial" panose="020B0604020202020204" pitchFamily="34" charset="0"/>
                          </a:rPr>
                          <m:t>ươ</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tr</m:t>
                        </m:r>
                        <m:r>
                          <m:rPr>
                            <m:nor/>
                          </m:rPr>
                          <a:rPr lang="en-US" sz="4000">
                            <a:latin typeface="Arial" panose="020B0604020202020204" pitchFamily="34" charset="0"/>
                            <a:ea typeface="Calibri" panose="020F0502020204030204" pitchFamily="34" charset="0"/>
                            <a:cs typeface="Arial" panose="020B0604020202020204" pitchFamily="34" charset="0"/>
                          </a:rPr>
                          <m:t>ì</m:t>
                        </m:r>
                        <m:r>
                          <m:rPr>
                            <m:nor/>
                          </m:rPr>
                          <a:rPr lang="en-US" sz="4000">
                            <a:latin typeface="Arial" panose="020B0604020202020204" pitchFamily="34" charset="0"/>
                            <a:ea typeface="Calibri" panose="020F0502020204030204" pitchFamily="34" charset="0"/>
                            <a:cs typeface="Arial" panose="020B0604020202020204" pitchFamily="34" charset="0"/>
                          </a:rPr>
                          <m:t>nh</m:t>
                        </m:r>
                        <m:r>
                          <m:rPr>
                            <m:nor/>
                          </m:rPr>
                          <a:rPr lang="en-US" sz="4000">
                            <a:latin typeface="Arial" panose="020B0604020202020204" pitchFamily="34"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5+7</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&gt;4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4000" i="1">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876800" y="647700"/>
                  <a:ext cx="9296400" cy="1138581"/>
                </a:xfrm>
                <a:prstGeom prst="rect">
                  <a:avLst/>
                </a:prstGeom>
                <a:blipFill>
                  <a:blip r:embed="rId2"/>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 name="Rectangle 4"/>
              <p:cNvSpPr/>
              <p:nvPr/>
            </p:nvSpPr>
            <p:spPr>
              <a:xfrm>
                <a:off x="5486400" y="4229100"/>
                <a:ext cx="10134600" cy="5324535"/>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5+7</m:t>
                    </m:r>
                    <m:r>
                      <a:rPr lang="en-US" sz="4000" i="1">
                        <a:latin typeface="Cambria Math" panose="02040503050406030204" pitchFamily="18" charset="0"/>
                        <a:ea typeface="Calibri" panose="020F0502020204030204" pitchFamily="34" charset="0"/>
                        <a:cs typeface="Times New Roman" panose="02020603050405020304" pitchFamily="18" charset="0"/>
                      </a:rPr>
                      <m:t>𝑥</m:t>
                    </m:r>
                    <m:r>
                      <a:rPr lang="en-US" sz="4000" i="1">
                        <a:latin typeface="Cambria Math" panose="02040503050406030204" pitchFamily="18" charset="0"/>
                        <a:ea typeface="Calibri" panose="020F0502020204030204" pitchFamily="34" charset="0"/>
                        <a:cs typeface="Times New Roman" panose="02020603050405020304" pitchFamily="18" charset="0"/>
                      </a:rPr>
                      <m:t>&gt;4</m:t>
                    </m:r>
                    <m:r>
                      <a:rPr lang="en-US" sz="4000" i="1">
                        <a:latin typeface="Cambria Math" panose="02040503050406030204" pitchFamily="18" charset="0"/>
                        <a:ea typeface="Calibri" panose="020F0502020204030204" pitchFamily="34" charset="0"/>
                        <a:cs typeface="Times New Roman" panose="02020603050405020304" pitchFamily="18" charset="0"/>
                      </a:rPr>
                      <m:t>𝑥</m:t>
                    </m:r>
                    <m:r>
                      <a:rPr lang="en-US" sz="4000" i="1">
                        <a:latin typeface="Cambria Math" panose="02040503050406030204" pitchFamily="18" charset="0"/>
                        <a:ea typeface="Calibri" panose="020F0502020204030204" pitchFamily="34" charset="0"/>
                        <a:cs typeface="Times New Roman" panose="02020603050405020304" pitchFamily="18" charset="0"/>
                      </a:rPr>
                      <m:t>−7</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7</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&gt;−7−5</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&gt;−12</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&gt;−4</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bất phương trình có nghiệm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&gt;−4</m:t>
                    </m:r>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486400" y="4229100"/>
                <a:ext cx="10134600" cy="5324535"/>
              </a:xfrm>
              <a:prstGeom prst="rect">
                <a:avLst/>
              </a:prstGeom>
              <a:blipFill>
                <a:blip r:embed="rId3"/>
                <a:stretch>
                  <a:fillRect l="-2105" b="-1947"/>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flipH="1">
            <a:off x="990600" y="7124700"/>
            <a:ext cx="825954" cy="2275422"/>
          </a:xfrm>
          <a:prstGeom prst="rect">
            <a:avLst/>
          </a:prstGeom>
        </p:spPr>
      </p:pic>
    </p:spTree>
    <p:extLst>
      <p:ext uri="{BB962C8B-B14F-4D97-AF65-F5344CB8AC3E}">
        <p14:creationId xmlns:p14="http://schemas.microsoft.com/office/powerpoint/2010/main" val="276904707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449800"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8073579" y="30861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endParaRPr>
          </a:p>
        </p:txBody>
      </p:sp>
      <p:grpSp>
        <p:nvGrpSpPr>
          <p:cNvPr id="6" name="Group 5"/>
          <p:cNvGrpSpPr/>
          <p:nvPr/>
        </p:nvGrpSpPr>
        <p:grpSpPr>
          <a:xfrm>
            <a:off x="762000" y="495300"/>
            <a:ext cx="15893059" cy="1892826"/>
            <a:chOff x="489942" y="625614"/>
            <a:chExt cx="15893059" cy="1892826"/>
          </a:xfrm>
        </p:grpSpPr>
        <p:sp>
          <p:nvSpPr>
            <p:cNvPr id="11" name="TextBox 10"/>
            <p:cNvSpPr txBox="1"/>
            <p:nvPr/>
          </p:nvSpPr>
          <p:spPr>
            <a:xfrm>
              <a:off x="4797747" y="625614"/>
              <a:ext cx="11585254" cy="1892826"/>
            </a:xfrm>
            <a:prstGeom prst="rect">
              <a:avLst/>
            </a:prstGeom>
            <a:noFill/>
          </p:spPr>
          <p:txBody>
            <a:bodyPr wrap="square" rtlCol="0">
              <a:spAutoFit/>
            </a:bodyPr>
            <a:lstStyle/>
            <a:p>
              <a:pPr lvl="0" algn="just">
                <a:lnSpc>
                  <a:spcPct val="150000"/>
                </a:lnSpc>
                <a:spcBef>
                  <a:spcPts val="300"/>
                </a:spcBef>
                <a:spcAft>
                  <a:spcPts val="300"/>
                </a:spcAft>
                <a:defRPr/>
              </a:pPr>
              <a:r>
                <a:rPr lang="vi-VN" sz="3900">
                  <a:solidFill>
                    <a:prstClr val="black"/>
                  </a:solidFill>
                  <a:cs typeface="Arial" panose="020B0604020202020204" pitchFamily="34" charset="0"/>
                </a:rPr>
                <a:t>Giải bài toán trong Hoạt động khởi động (trang 30) bằng cách lập bất phương trình bậc nhất một ẩn.</a:t>
              </a:r>
              <a:endParaRPr kumimoji="0" lang="vi-VN" sz="3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ounded Rectangle 14"/>
            <p:cNvSpPr/>
            <p:nvPr/>
          </p:nvSpPr>
          <p:spPr>
            <a:xfrm>
              <a:off x="489942" y="906834"/>
              <a:ext cx="3795214" cy="1341065"/>
            </a:xfrm>
            <a:prstGeom prst="roundRect">
              <a:avLst/>
            </a:prstGeom>
            <a:solidFill>
              <a:srgbClr val="F3D0D2"/>
            </a:solidFill>
            <a:ln>
              <a:solidFill>
                <a:srgbClr val="FFE8E7"/>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Vận</a:t>
              </a:r>
              <a:r>
                <a:rPr kumimoji="0" lang="en-US" sz="4500" b="1"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dụng</a:t>
              </a:r>
              <a:endParaRPr kumimoji="0" lang="en-US" sz="45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Rectangle 7"/>
              <p:cNvSpPr/>
              <p:nvPr/>
            </p:nvSpPr>
            <p:spPr>
              <a:xfrm>
                <a:off x="762000" y="4610100"/>
                <a:ext cx="15893059" cy="5209118"/>
              </a:xfrm>
              <a:prstGeom prst="rect">
                <a:avLst/>
              </a:prstGeom>
            </p:spPr>
            <p:txBody>
              <a:bodyPr wrap="square">
                <a:spAutoFit/>
              </a:bodyPr>
              <a:lstStyle/>
              <a:p>
                <a:pPr algn="just">
                  <a:lnSpc>
                    <a:spcPct val="150000"/>
                  </a:lnSpc>
                  <a:spcBef>
                    <a:spcPts val="600"/>
                  </a:spcBef>
                  <a:spcAft>
                    <a:spcPts val="600"/>
                  </a:spcAft>
                </a:pPr>
                <a:r>
                  <a:rPr lang="en-US" sz="3900" smtClean="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900">
                    <a:effectLst/>
                    <a:latin typeface="Arial" panose="020B0604020202020204" pitchFamily="34" charset="0"/>
                    <a:ea typeface="Calibri" panose="020F0502020204030204" pitchFamily="34" charset="0"/>
                    <a:cs typeface="Arial" panose="020B0604020202020204" pitchFamily="34" charset="0"/>
                  </a:rPr>
                  <a:t> là số cây xanh lớp 9A cần trồng thêm ít nhất </a:t>
                </a:r>
                <a14:m>
                  <m:oMath xmlns:m="http://schemas.openxmlformats.org/officeDocument/2006/math">
                    <m:r>
                      <a:rPr lang="en-US" sz="3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900" i="1" smtClean="0">
                        <a:effectLst/>
                        <a:latin typeface="Cambria Math" panose="02040503050406030204" pitchFamily="18" charset="0"/>
                        <a:ea typeface="Calibri" panose="020F0502020204030204" pitchFamily="34" charset="0"/>
                        <a:cs typeface="Arial" panose="020B0604020202020204" pitchFamily="34" charset="0"/>
                      </a:rPr>
                      <m:t>&gt;0)</m:t>
                    </m:r>
                  </m:oMath>
                </a14:m>
                <a:endParaRPr lang="en-US" sz="3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900">
                    <a:effectLst/>
                    <a:latin typeface="Arial" panose="020B0604020202020204" pitchFamily="34" charset="0"/>
                    <a:ea typeface="Calibri" panose="020F0502020204030204" pitchFamily="34" charset="0"/>
                    <a:cs typeface="Arial" panose="020B0604020202020204" pitchFamily="34" charset="0"/>
                  </a:rPr>
                  <a:t>Theo đề bài, để lớp 9A đạt được kế hoạch đề ra thì: </a:t>
                </a:r>
              </a:p>
              <a:p>
                <a:pPr algn="ctr">
                  <a:lnSpc>
                    <a:spcPct val="150000"/>
                  </a:lnSpc>
                  <a:spcBef>
                    <a:spcPts val="600"/>
                  </a:spcBef>
                  <a:spcAft>
                    <a:spcPts val="600"/>
                  </a:spcAft>
                </a:pPr>
                <a14:m>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900" i="1">
                        <a:effectLst/>
                        <a:latin typeface="Cambria Math" panose="02040503050406030204" pitchFamily="18" charset="0"/>
                        <a:ea typeface="Calibri" panose="020F0502020204030204" pitchFamily="34" charset="0"/>
                        <a:cs typeface="Times New Roman" panose="02020603050405020304" pitchFamily="18" charset="0"/>
                      </a:rPr>
                      <m:t>+54≥100</m:t>
                    </m:r>
                  </m:oMath>
                </a14:m>
                <a:r>
                  <a:rPr lang="en-US" sz="3900">
                    <a:effectLst/>
                    <a:latin typeface="Arial" panose="020B0604020202020204" pitchFamily="34" charset="0"/>
                    <a:ea typeface="Malgun Gothic" panose="020B0503020000020004" pitchFamily="34" charset="-127"/>
                    <a:cs typeface="Arial" panose="020B0604020202020204" pitchFamily="34" charset="0"/>
                  </a:rPr>
                  <a:t> </a:t>
                </a:r>
                <a:endParaRPr lang="en-US" sz="3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en-US" sz="3900" smtClean="0">
                    <a:effectLst/>
                    <a:ea typeface="Calibri" panose="020F0502020204030204" pitchFamily="34" charset="0"/>
                    <a:cs typeface="Times New Roman" panose="02020603050405020304" pitchFamily="18" charset="0"/>
                  </a:rPr>
                  <a:t>      </a:t>
                </a:r>
                <a14:m>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900" i="1">
                        <a:effectLst/>
                        <a:latin typeface="Cambria Math" panose="02040503050406030204" pitchFamily="18" charset="0"/>
                        <a:ea typeface="Calibri" panose="020F0502020204030204" pitchFamily="34" charset="0"/>
                        <a:cs typeface="Times New Roman" panose="02020603050405020304" pitchFamily="18" charset="0"/>
                      </a:rPr>
                      <m:t>≥46</m:t>
                    </m:r>
                  </m:oMath>
                </a14:m>
                <a:r>
                  <a:rPr lang="en-US" sz="3900">
                    <a:effectLst/>
                    <a:latin typeface="Arial" panose="020B0604020202020204" pitchFamily="34" charset="0"/>
                    <a:ea typeface="Malgun Gothic" panose="020B0503020000020004" pitchFamily="34" charset="-127"/>
                    <a:cs typeface="Arial" panose="020B0604020202020204" pitchFamily="34" charset="0"/>
                  </a:rPr>
                  <a:t> </a:t>
                </a:r>
                <a:endParaRPr lang="en-US" sz="3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900">
                    <a:effectLst/>
                    <a:latin typeface="Arial" panose="020B0604020202020204" pitchFamily="34" charset="0"/>
                    <a:ea typeface="Calibri" panose="020F0502020204030204" pitchFamily="34" charset="0"/>
                    <a:cs typeface="Arial" panose="020B0604020202020204" pitchFamily="34" charset="0"/>
                  </a:rPr>
                  <a:t>Vậy lớp 9A đạt được kế hoạch đề ra thì phải trồng ít nhất 46 cây xanh.</a:t>
                </a:r>
              </a:p>
            </p:txBody>
          </p:sp>
        </mc:Choice>
        <mc:Fallback>
          <p:sp>
            <p:nvSpPr>
              <p:cNvPr id="8" name="Rectangle 7"/>
              <p:cNvSpPr>
                <a:spLocks noRot="1" noChangeAspect="1" noMove="1" noResize="1" noEditPoints="1" noAdjustHandles="1" noChangeArrowheads="1" noChangeShapeType="1" noTextEdit="1"/>
              </p:cNvSpPr>
              <p:nvPr/>
            </p:nvSpPr>
            <p:spPr>
              <a:xfrm>
                <a:off x="762000" y="4610100"/>
                <a:ext cx="15893059" cy="5209118"/>
              </a:xfrm>
              <a:prstGeom prst="rect">
                <a:avLst/>
              </a:prstGeom>
              <a:blipFill>
                <a:blip r:embed="rId2"/>
                <a:stretch>
                  <a:fillRect l="-1304" b="-1754"/>
                </a:stretch>
              </a:blipFill>
            </p:spPr>
            <p:txBody>
              <a:bodyPr/>
              <a:lstStyle/>
              <a:p>
                <a:r>
                  <a:rPr lang="en-US">
                    <a:noFill/>
                  </a:rPr>
                  <a:t> </a:t>
                </a:r>
              </a:p>
            </p:txBody>
          </p:sp>
        </mc:Fallback>
      </mc:AlternateContent>
    </p:spTree>
    <p:extLst>
      <p:ext uri="{BB962C8B-B14F-4D97-AF65-F5344CB8AC3E}">
        <p14:creationId xmlns:p14="http://schemas.microsoft.com/office/powerpoint/2010/main" val="376109441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up)">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up)">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up)">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up)">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up)">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2" name="Rectangle 11"/>
          <p:cNvSpPr/>
          <p:nvPr/>
        </p:nvSpPr>
        <p:spPr>
          <a:xfrm>
            <a:off x="1844011" y="140970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8006" y="5676900"/>
            <a:ext cx="11056080" cy="1938992"/>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80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TRÒ CHƠI BÓNG ĐÁ</a:t>
            </a:r>
            <a:endParaRPr kumimoji="0" lang="en-US" sz="8000" b="0" i="0" u="none" strike="noStrike" kern="1200" cap="none" spc="0" normalizeH="0" baseline="0" noProof="0">
              <a:ln>
                <a:noFill/>
              </a:ln>
              <a:solidFill>
                <a:srgbClr val="FFFF00"/>
              </a:solidFill>
              <a:effectLst/>
              <a:uLnTx/>
              <a:uFillTx/>
              <a:latin typeface="Calibri"/>
              <a:ea typeface="Arial" panose="020B0604020202020204" pitchFamily="34" charset="0"/>
              <a:cs typeface="Times New Roman" panose="02020603050405020304" pitchFamily="18" charset="0"/>
              <a:sym typeface="Arial"/>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705101"/>
            <a:ext cx="3032092" cy="2747118"/>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0" y="8039100"/>
            <a:ext cx="1758464" cy="1524000"/>
          </a:xfrm>
          <a:prstGeom prst="rect">
            <a:avLst/>
          </a:prstGeom>
        </p:spPr>
      </p:pic>
    </p:spTree>
    <p:extLst>
      <p:ext uri="{BB962C8B-B14F-4D97-AF65-F5344CB8AC3E}">
        <p14:creationId xmlns:p14="http://schemas.microsoft.com/office/powerpoint/2010/main" val="428200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5"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6" y="2400301"/>
            <a:ext cx="3032092"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2362202" y="6438900"/>
                <a:ext cx="5151456"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latin typeface="Arial" panose="020B0604020202020204" pitchFamily="34" charset="0"/>
                          <a:ea typeface="Times New Roman" panose="02020603050405020304" pitchFamily="18" charset="0"/>
                          <a:cs typeface="Arial" panose="020B0604020202020204" pitchFamily="34" charset="0"/>
                        </a:rPr>
                        <m:t>A</m:t>
                      </m:r>
                      <m:r>
                        <m:rPr>
                          <m:nor/>
                        </m:rPr>
                        <a:rPr lang="vi-VN" sz="4000">
                          <a:latin typeface="Arial" panose="020B0604020202020204" pitchFamily="34" charset="0"/>
                          <a:ea typeface="Times New Roman" panose="02020603050405020304" pitchFamily="18" charset="0"/>
                          <a:cs typeface="Arial" panose="020B0604020202020204" pitchFamily="34" charset="0"/>
                        </a:rPr>
                        <m:t>. </m:t>
                      </m:r>
                      <m:r>
                        <a:rPr lang="vi-VN" sz="4000" i="1">
                          <a:effectLst/>
                          <a:latin typeface="Cambria Math" panose="02040503050406030204" pitchFamily="18" charset="0"/>
                          <a:ea typeface="Times New Roman" panose="02020603050405020304" pitchFamily="18" charset="0"/>
                        </a:rPr>
                        <m:t>2</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−1&lt;1</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Câu TL A"/>
              <p:cNvSpPr>
                <a:spLocks noRot="1" noChangeAspect="1" noMove="1" noResize="1" noEditPoints="1" noAdjustHandles="1" noChangeArrowheads="1" noChangeShapeType="1" noTextEdit="1"/>
              </p:cNvSpPr>
              <p:nvPr/>
            </p:nvSpPr>
            <p:spPr>
              <a:xfrm>
                <a:off x="2362202" y="6438900"/>
                <a:ext cx="5151456" cy="15849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2362200" y="8348508"/>
                <a:ext cx="5151456"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latin typeface="Arial" panose="020B0604020202020204" pitchFamily="34" charset="0"/>
                          <a:ea typeface="Times New Roman" panose="02020603050405020304" pitchFamily="18" charset="0"/>
                          <a:cs typeface="Arial" panose="020B0604020202020204" pitchFamily="34" charset="0"/>
                        </a:rPr>
                        <m:t>C</m:t>
                      </m:r>
                      <m:r>
                        <m:rPr>
                          <m:nor/>
                        </m:rPr>
                        <a:rPr lang="vi-VN" sz="4000">
                          <a:latin typeface="Arial" panose="020B0604020202020204" pitchFamily="34" charset="0"/>
                          <a:ea typeface="Times New Roman" panose="02020603050405020304" pitchFamily="18" charset="0"/>
                          <a:cs typeface="Arial" panose="020B0604020202020204" pitchFamily="34" charset="0"/>
                        </a:rPr>
                        <m:t>. </m:t>
                      </m:r>
                      <m:r>
                        <a:rPr lang="vi-VN" sz="4000" i="1">
                          <a:effectLst/>
                          <a:latin typeface="Cambria Math" panose="02040503050406030204" pitchFamily="18" charset="0"/>
                          <a:ea typeface="Times New Roman" panose="02020603050405020304" pitchFamily="18" charset="0"/>
                        </a:rPr>
                        <m:t>2</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−1&gt;1</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Câu TL C"/>
              <p:cNvSpPr>
                <a:spLocks noRot="1" noChangeAspect="1" noMove="1" noResize="1" noEditPoints="1" noAdjustHandles="1" noChangeArrowheads="1" noChangeShapeType="1" noTextEdit="1"/>
              </p:cNvSpPr>
              <p:nvPr/>
            </p:nvSpPr>
            <p:spPr>
              <a:xfrm>
                <a:off x="2362200" y="8348508"/>
                <a:ext cx="5151456" cy="158496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916654" y="6438900"/>
                <a:ext cx="5151456"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latin typeface="Arial" panose="020B0604020202020204" pitchFamily="34" charset="0"/>
                          <a:ea typeface="Times New Roman" panose="02020603050405020304" pitchFamily="18" charset="0"/>
                          <a:cs typeface="Arial" panose="020B0604020202020204" pitchFamily="34" charset="0"/>
                        </a:rPr>
                        <m:t>B</m:t>
                      </m:r>
                      <m:r>
                        <m:rPr>
                          <m:nor/>
                        </m:rPr>
                        <a:rPr lang="vi-VN" sz="4000">
                          <a:latin typeface="Arial" panose="020B0604020202020204" pitchFamily="34" charset="0"/>
                          <a:ea typeface="Times New Roman" panose="02020603050405020304" pitchFamily="18" charset="0"/>
                          <a:cs typeface="Arial" panose="020B0604020202020204" pitchFamily="34" charset="0"/>
                        </a:rPr>
                        <m:t>. </m:t>
                      </m:r>
                      <m:r>
                        <a:rPr lang="vi-VN" sz="4000" i="1">
                          <a:effectLst/>
                          <a:latin typeface="Cambria Math" panose="02040503050406030204" pitchFamily="18" charset="0"/>
                          <a:ea typeface="Times New Roman" panose="02020603050405020304" pitchFamily="18" charset="0"/>
                        </a:rPr>
                        <m:t>2</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+1&lt;1</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Câu TL B"/>
              <p:cNvSpPr>
                <a:spLocks noRot="1" noChangeAspect="1" noMove="1" noResize="1" noEditPoints="1" noAdjustHandles="1" noChangeArrowheads="1" noChangeShapeType="1" noTextEdit="1"/>
              </p:cNvSpPr>
              <p:nvPr/>
            </p:nvSpPr>
            <p:spPr>
              <a:xfrm>
                <a:off x="10916654" y="6438900"/>
                <a:ext cx="5151456" cy="15849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916654" y="8348508"/>
                <a:ext cx="5131402"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40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effectLst/>
                        <a:latin typeface="Cambria Math" panose="02040503050406030204" pitchFamily="18" charset="0"/>
                        <a:ea typeface="Times New Roman" panose="02020603050405020304" pitchFamily="18" charset="0"/>
                      </a:rPr>
                      <m:t>2</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+1&lt;0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Câu TL D"/>
              <p:cNvSpPr>
                <a:spLocks noRot="1" noChangeAspect="1" noMove="1" noResize="1" noEditPoints="1" noAdjustHandles="1" noChangeArrowheads="1" noChangeShapeType="1" noTextEdit="1"/>
              </p:cNvSpPr>
              <p:nvPr/>
            </p:nvSpPr>
            <p:spPr>
              <a:xfrm>
                <a:off x="10916654" y="8348508"/>
                <a:ext cx="5131402" cy="15849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3" y="5167267"/>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7543803" y="5143501"/>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mc:Choice xmlns:a14="http://schemas.microsoft.com/office/drawing/2010/main" Requires="a14">
          <p:sp>
            <p:nvSpPr>
              <p:cNvPr id="17" name="Rounded Rectangle 16"/>
              <p:cNvSpPr/>
              <p:nvPr/>
            </p:nvSpPr>
            <p:spPr>
              <a:xfrm>
                <a:off x="64168" y="98163"/>
                <a:ext cx="18211799" cy="1595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14:m>
                  <m:oMathPara xmlns:m="http://schemas.openxmlformats.org/officeDocument/2006/math">
                    <m:oMathParaPr>
                      <m:jc m:val="centerGroup"/>
                    </m:oMathParaPr>
                    <m:oMath xmlns:m="http://schemas.openxmlformats.org/officeDocument/2006/math">
                      <m:r>
                        <m:rPr>
                          <m:nor/>
                        </m:rPr>
                        <a:rPr lang="fr-FR" sz="4000" b="1">
                          <a:latin typeface="Arial" panose="020B0604020202020204" pitchFamily="34" charset="0"/>
                          <a:ea typeface="Times New Roman" panose="02020603050405020304" pitchFamily="18" charset="0"/>
                          <a:cs typeface="Arial" panose="020B0604020202020204" pitchFamily="34" charset="0"/>
                        </a:rPr>
                        <m:t>C</m:t>
                      </m:r>
                      <m:r>
                        <m:rPr>
                          <m:nor/>
                        </m:rPr>
                        <a:rPr lang="fr-FR" sz="4000" b="1">
                          <a:latin typeface="Arial" panose="020B0604020202020204" pitchFamily="34" charset="0"/>
                          <a:ea typeface="Times New Roman" panose="02020603050405020304" pitchFamily="18" charset="0"/>
                          <a:cs typeface="Arial" panose="020B0604020202020204" pitchFamily="34" charset="0"/>
                        </a:rPr>
                        <m:t>â</m:t>
                      </m:r>
                      <m:r>
                        <m:rPr>
                          <m:nor/>
                        </m:rPr>
                        <a:rPr lang="fr-FR" sz="4000" b="1">
                          <a:latin typeface="Arial" panose="020B0604020202020204" pitchFamily="34" charset="0"/>
                          <a:ea typeface="Times New Roman" panose="02020603050405020304" pitchFamily="18" charset="0"/>
                          <a:cs typeface="Arial" panose="020B0604020202020204" pitchFamily="34" charset="0"/>
                        </a:rPr>
                        <m:t>u</m:t>
                      </m:r>
                      <m:r>
                        <m:rPr>
                          <m:nor/>
                        </m:rPr>
                        <a:rPr lang="fr-FR" sz="4000" b="1">
                          <a:latin typeface="Arial" panose="020B0604020202020204" pitchFamily="34" charset="0"/>
                          <a:ea typeface="Times New Roman" panose="02020603050405020304" pitchFamily="18" charset="0"/>
                          <a:cs typeface="Arial" panose="020B0604020202020204" pitchFamily="34" charset="0"/>
                        </a:rPr>
                        <m:t> 1.</m:t>
                      </m:r>
                      <m:r>
                        <m:rPr>
                          <m:nor/>
                        </m:rPr>
                        <a:rPr lang="fr-FR" sz="4000">
                          <a:latin typeface="Arial" panose="020B0604020202020204" pitchFamily="34" charset="0"/>
                          <a:ea typeface="Times New Roman" panose="02020603050405020304" pitchFamily="18" charset="0"/>
                          <a:cs typeface="Arial" panose="020B0604020202020204" pitchFamily="34" charset="0"/>
                        </a:rPr>
                        <m:t> </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=2</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l</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à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m</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ộ</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t</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trong</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nh</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ữ</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ng</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nghi</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ệ</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m</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c</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ủ</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a</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b</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ấ</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t</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ph</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ươ</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ng</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tr</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ì</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nh</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n</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à</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o</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d</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ướ</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i</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 đâ</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y</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64168" y="98163"/>
                <a:ext cx="18211799" cy="1595726"/>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5"/>
            <a:ext cx="3842352"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23826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5"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6" y="2400301"/>
            <a:ext cx="3032092"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1754115" y="830789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4200">
                    <a:ea typeface="Times New Roman" panose="02020603050405020304" pitchFamily="18" charset="0"/>
                  </a:rPr>
                  <a:t>C. </a:t>
                </a:r>
                <a14:m>
                  <m:oMath xmlns:m="http://schemas.openxmlformats.org/officeDocument/2006/math">
                    <m:r>
                      <a:rPr lang="vi-VN" sz="4200" i="1">
                        <a:effectLst/>
                        <a:ea typeface="Times New Roman" panose="02020603050405020304" pitchFamily="18" charset="0"/>
                      </a:rPr>
                      <m:t>8</m:t>
                    </m:r>
                    <m:r>
                      <a:rPr lang="vi-VN" sz="4200" i="1">
                        <a:effectLst/>
                        <a:ea typeface="Times New Roman" panose="02020603050405020304" pitchFamily="18" charset="0"/>
                      </a:rPr>
                      <m:t>𝑥</m:t>
                    </m:r>
                    <m:r>
                      <a:rPr lang="vi-VN" sz="4200" i="1">
                        <a:effectLst/>
                        <a:ea typeface="Times New Roman" panose="02020603050405020304" pitchFamily="18" charset="0"/>
                      </a:rPr>
                      <m:t>−2≥0</m:t>
                    </m:r>
                  </m:oMath>
                </a14:m>
                <a:endParaRPr lang="en-US" sz="4200">
                  <a:effectLst/>
                  <a:ea typeface="Times New Roman" panose="02020603050405020304" pitchFamily="18" charset="0"/>
                </a:endParaRPr>
              </a:p>
            </p:txBody>
          </p:sp>
        </mc:Choice>
        <mc:Fallback>
          <p:sp>
            <p:nvSpPr>
              <p:cNvPr id="8" name="Câu TL A"/>
              <p:cNvSpPr>
                <a:spLocks noRot="1" noChangeAspect="1" noMove="1" noResize="1" noEditPoints="1" noAdjustHandles="1" noChangeArrowheads="1" noChangeShapeType="1" noTextEdit="1"/>
              </p:cNvSpPr>
              <p:nvPr/>
            </p:nvSpPr>
            <p:spPr>
              <a:xfrm>
                <a:off x="1754115" y="8307895"/>
                <a:ext cx="5919106" cy="160871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754117" y="611598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kern="0">
                    <a:ea typeface="Calibri" panose="020F0502020204030204" pitchFamily="34" charset="0"/>
                  </a:rPr>
                  <a:t>A. </a:t>
                </a:r>
                <a14:m>
                  <m:oMath xmlns:m="http://schemas.openxmlformats.org/officeDocument/2006/math">
                    <m:r>
                      <a:rPr lang="vi-VN" sz="4200" i="1" kern="0">
                        <a:effectLst/>
                        <a:ea typeface="Calibri" panose="020F0502020204030204" pitchFamily="34" charset="0"/>
                        <a:cs typeface="Times New Roman" panose="02020603050405020304" pitchFamily="18" charset="0"/>
                      </a:rPr>
                      <m:t>8</m:t>
                    </m:r>
                    <m:r>
                      <a:rPr lang="vi-VN" sz="4200" i="1" kern="0">
                        <a:effectLst/>
                        <a:ea typeface="Calibri" panose="020F0502020204030204" pitchFamily="34" charset="0"/>
                        <a:cs typeface="Times New Roman" panose="02020603050405020304" pitchFamily="18" charset="0"/>
                      </a:rPr>
                      <m:t>𝑥</m:t>
                    </m:r>
                    <m:r>
                      <a:rPr lang="vi-VN" sz="4200" i="1" kern="0">
                        <a:effectLst/>
                        <a:ea typeface="Calibri" panose="020F0502020204030204" pitchFamily="34" charset="0"/>
                        <a:cs typeface="Times New Roman" panose="02020603050405020304" pitchFamily="18" charset="0"/>
                      </a:rPr>
                      <m:t>≥1</m:t>
                    </m:r>
                  </m:oMath>
                </a14:m>
                <a:endParaRPr kumimoji="0" lang="en-US" sz="4200" b="1" i="0" u="none" strike="noStrike" kern="1200" cap="none" spc="0" normalizeH="0" baseline="0" noProof="0" dirty="0">
                  <a:ln>
                    <a:noFill/>
                  </a:ln>
                  <a:solidFill>
                    <a:prstClr val="white"/>
                  </a:solidFill>
                  <a:effectLst/>
                  <a:uLnTx/>
                  <a:uFillTx/>
                  <a:cs typeface="Arial" panose="020B0604020202020204" pitchFamily="34" charset="0"/>
                  <a:sym typeface="Arial"/>
                </a:endParaRPr>
              </a:p>
            </p:txBody>
          </p:sp>
        </mc:Choice>
        <mc:Fallback>
          <p:sp>
            <p:nvSpPr>
              <p:cNvPr id="9" name="Câu TL C"/>
              <p:cNvSpPr>
                <a:spLocks noRot="1" noChangeAspect="1" noMove="1" noResize="1" noEditPoints="1" noAdjustHandles="1" noChangeArrowheads="1" noChangeShapeType="1" noTextEdit="1"/>
              </p:cNvSpPr>
              <p:nvPr/>
            </p:nvSpPr>
            <p:spPr>
              <a:xfrm>
                <a:off x="1754117" y="6115987"/>
                <a:ext cx="5919106" cy="160871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702981" y="611598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4200">
                    <a:ea typeface="Times New Roman" panose="02020603050405020304" pitchFamily="18" charset="0"/>
                  </a:rPr>
                  <a:t>B. </a:t>
                </a:r>
                <a14:m>
                  <m:oMath xmlns:m="http://schemas.openxmlformats.org/officeDocument/2006/math">
                    <m:r>
                      <a:rPr lang="vi-VN" sz="4200" i="1">
                        <a:effectLst/>
                        <a:ea typeface="Times New Roman" panose="02020603050405020304" pitchFamily="18" charset="0"/>
                      </a:rPr>
                      <m:t>8</m:t>
                    </m:r>
                    <m:r>
                      <a:rPr lang="vi-VN" sz="4200" i="1">
                        <a:effectLst/>
                        <a:ea typeface="Times New Roman" panose="02020603050405020304" pitchFamily="18" charset="0"/>
                      </a:rPr>
                      <m:t>𝑥</m:t>
                    </m:r>
                    <m:r>
                      <a:rPr lang="vi-VN" sz="4200" i="1">
                        <a:effectLst/>
                        <a:ea typeface="Times New Roman" panose="02020603050405020304" pitchFamily="18" charset="0"/>
                      </a:rPr>
                      <m:t>−2≤1</m:t>
                    </m:r>
                  </m:oMath>
                </a14:m>
                <a:endParaRPr lang="en-US" sz="4200">
                  <a:effectLst/>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0702981" y="6115987"/>
                <a:ext cx="5919106" cy="160871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702981" y="830789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4200">
                    <a:ea typeface="Times New Roman" panose="02020603050405020304" pitchFamily="18" charset="0"/>
                  </a:rPr>
                  <a:t>D.</a:t>
                </a:r>
                <a:r>
                  <a:rPr lang="vi-VN" sz="4200" i="1">
                    <a:effectLst/>
                    <a:ea typeface="Times New Roman" panose="02020603050405020304" pitchFamily="18" charset="0"/>
                  </a:rPr>
                  <a:t> </a:t>
                </a:r>
                <a14:m>
                  <m:oMath xmlns:m="http://schemas.openxmlformats.org/officeDocument/2006/math">
                    <m:r>
                      <a:rPr lang="vi-VN" sz="4200" i="1">
                        <a:effectLst/>
                        <a:ea typeface="Times New Roman" panose="02020603050405020304" pitchFamily="18" charset="0"/>
                      </a:rPr>
                      <m:t>8</m:t>
                    </m:r>
                    <m:r>
                      <a:rPr lang="vi-VN" sz="4200" i="1">
                        <a:effectLst/>
                        <a:ea typeface="Times New Roman" panose="02020603050405020304" pitchFamily="18" charset="0"/>
                      </a:rPr>
                      <m:t>𝑥</m:t>
                    </m:r>
                    <m:r>
                      <a:rPr lang="vi-VN" sz="4200" i="1">
                        <a:effectLst/>
                        <a:ea typeface="Times New Roman" panose="02020603050405020304" pitchFamily="18" charset="0"/>
                      </a:rPr>
                      <m:t>≤1</m:t>
                    </m:r>
                  </m:oMath>
                </a14:m>
                <a:endParaRPr lang="en-US" sz="4200">
                  <a:effectLst/>
                  <a:ea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10702981" y="8307897"/>
                <a:ext cx="5919106" cy="160871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429289" y="4754007"/>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7429291" y="4730241"/>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mc:Choice xmlns:a14="http://schemas.microsoft.com/office/drawing/2010/main" Requires="a14">
          <p:sp>
            <p:nvSpPr>
              <p:cNvPr id="17" name="Rounded Rectangle 16"/>
              <p:cNvSpPr/>
              <p:nvPr/>
            </p:nvSpPr>
            <p:spPr>
              <a:xfrm>
                <a:off x="421830" y="86225"/>
                <a:ext cx="17403580" cy="1628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ctr">
                  <a:spcBef>
                    <a:spcPts val="600"/>
                  </a:spcBef>
                  <a:spcAft>
                    <a:spcPts val="600"/>
                  </a:spcAft>
                </a:pPr>
                <a:r>
                  <a:rPr lang="fr-FR" sz="4200" b="1">
                    <a:latin typeface="Arial" panose="020B0604020202020204" pitchFamily="34" charset="0"/>
                    <a:ea typeface="Times New Roman" panose="02020603050405020304" pitchFamily="18" charset="0"/>
                    <a:cs typeface="Arial" panose="020B0604020202020204" pitchFamily="34" charset="0"/>
                  </a:rPr>
                  <a:t>Câu 2</a:t>
                </a:r>
                <a:r>
                  <a:rPr lang="fr-FR" sz="4200">
                    <a:effectLst/>
                    <a:latin typeface="Arial" panose="020B0604020202020204" pitchFamily="34" charset="0"/>
                    <a:ea typeface="Times New Roman" panose="02020603050405020304" pitchFamily="18" charset="0"/>
                    <a:cs typeface="Arial" panose="020B0604020202020204" pitchFamily="34" charset="0"/>
                  </a:rPr>
                  <a:t>. Cộng</a:t>
                </a:r>
                <a:r>
                  <a:rPr lang="vi-VN" sz="4200">
                    <a:effectLst/>
                    <a:latin typeface="Arial" panose="020B0604020202020204" pitchFamily="34" charset="0"/>
                    <a:ea typeface="Times New Roman" panose="02020603050405020304" pitchFamily="18" charset="0"/>
                    <a:cs typeface="Arial" panose="020B0604020202020204" pitchFamily="34" charset="0"/>
                  </a:rPr>
                  <a:t> </a:t>
                </a:r>
                <a:r>
                  <a:rPr lang="vi-VN" sz="4200">
                    <a:effectLst/>
                    <a:ea typeface="Times New Roman" panose="02020603050405020304" pitchFamily="18" charset="0"/>
                  </a:rPr>
                  <a:t>2 vế của bất phương trình </a:t>
                </a:r>
                <a14:m>
                  <m:oMath xmlns:m="http://schemas.openxmlformats.org/officeDocument/2006/math">
                    <m:r>
                      <a:rPr lang="vi-VN" sz="4200" i="1">
                        <a:effectLst/>
                        <a:ea typeface="Times New Roman" panose="02020603050405020304" pitchFamily="18" charset="0"/>
                      </a:rPr>
                      <m:t>8</m:t>
                    </m:r>
                    <m:r>
                      <a:rPr lang="vi-VN" sz="4200" i="1">
                        <a:effectLst/>
                        <a:ea typeface="Times New Roman" panose="02020603050405020304" pitchFamily="18" charset="0"/>
                      </a:rPr>
                      <m:t>𝑥</m:t>
                    </m:r>
                    <m:r>
                      <a:rPr lang="vi-VN" sz="4200" i="1">
                        <a:effectLst/>
                        <a:ea typeface="Times New Roman" panose="02020603050405020304" pitchFamily="18" charset="0"/>
                      </a:rPr>
                      <m:t>−1≥0</m:t>
                    </m:r>
                  </m:oMath>
                </a14:m>
                <a:r>
                  <a:rPr lang="fr-FR" sz="4200">
                    <a:effectLst/>
                    <a:ea typeface="Times New Roman" panose="02020603050405020304" pitchFamily="18" charset="0"/>
                  </a:rPr>
                  <a:t> </a:t>
                </a:r>
                <a:r>
                  <a:rPr lang="fr-FR" sz="4200">
                    <a:effectLst/>
                    <a:latin typeface="Arial" panose="020B0604020202020204" pitchFamily="34" charset="0"/>
                    <a:ea typeface="Times New Roman" panose="02020603050405020304" pitchFamily="18" charset="0"/>
                    <a:cs typeface="Arial" panose="020B0604020202020204" pitchFamily="34" charset="0"/>
                  </a:rPr>
                  <a:t>ta </a:t>
                </a:r>
                <a:r>
                  <a:rPr lang="fr-FR" sz="4200" smtClean="0">
                    <a:effectLst/>
                    <a:latin typeface="Arial" panose="020B0604020202020204" pitchFamily="34" charset="0"/>
                    <a:ea typeface="Times New Roman" panose="02020603050405020304" pitchFamily="18" charset="0"/>
                    <a:cs typeface="Arial" panose="020B0604020202020204" pitchFamily="34" charset="0"/>
                  </a:rPr>
                  <a:t>được</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421830" y="86225"/>
                <a:ext cx="17403580" cy="1628275"/>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5"/>
            <a:ext cx="3842352"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3605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5"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6" y="2400301"/>
            <a:ext cx="3032092"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1689947" y="830789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200" smtClean="0">
                          <a:ea typeface="Times New Roman" panose="02020603050405020304" pitchFamily="18" charset="0"/>
                        </a:rPr>
                        <m:t>C</m:t>
                      </m:r>
                      <m:r>
                        <m:rPr>
                          <m:nor/>
                        </m:rPr>
                        <a:rPr lang="vi-VN" sz="4200" smtClean="0">
                          <a:ea typeface="Times New Roman" panose="02020603050405020304" pitchFamily="18" charset="0"/>
                        </a:rPr>
                        <m:t>.</m:t>
                      </m:r>
                      <m:r>
                        <a:rPr lang="en-US" sz="4200" b="0" i="1" smtClean="0">
                          <a:latin typeface="Cambria Math" panose="02040503050406030204" pitchFamily="18" charset="0"/>
                          <a:ea typeface="Times New Roman" panose="02020603050405020304" pitchFamily="18" charset="0"/>
                        </a:rPr>
                        <m:t>  </m:t>
                      </m:r>
                      <m:r>
                        <a:rPr lang="vi-VN" sz="4200" i="1">
                          <a:effectLst/>
                          <a:ea typeface="Times New Roman" panose="02020603050405020304" pitchFamily="18" charset="0"/>
                        </a:rPr>
                        <m:t>𝑥</m:t>
                      </m:r>
                      <m:r>
                        <a:rPr lang="vi-VN" sz="4200" i="1">
                          <a:effectLst/>
                          <a:ea typeface="Times New Roman" panose="02020603050405020304" pitchFamily="18" charset="0"/>
                        </a:rPr>
                        <m:t>&gt;</m:t>
                      </m:r>
                      <m:f>
                        <m:fPr>
                          <m:ctrlPr>
                            <a:rPr lang="en-US" sz="4200" i="1">
                              <a:effectLst/>
                              <a:ea typeface="Times New Roman" panose="02020603050405020304" pitchFamily="18" charset="0"/>
                            </a:rPr>
                          </m:ctrlPr>
                        </m:fPr>
                        <m:num>
                          <m:r>
                            <a:rPr lang="vi-VN" sz="4200" i="1">
                              <a:effectLst/>
                              <a:ea typeface="Times New Roman" panose="02020603050405020304" pitchFamily="18" charset="0"/>
                            </a:rPr>
                            <m:t>1</m:t>
                          </m:r>
                        </m:num>
                        <m:den>
                          <m:r>
                            <a:rPr lang="vi-VN" sz="4200" i="1">
                              <a:effectLst/>
                              <a:ea typeface="Times New Roman" panose="02020603050405020304" pitchFamily="18" charset="0"/>
                            </a:rPr>
                            <m:t>2</m:t>
                          </m:r>
                        </m:den>
                      </m:f>
                    </m:oMath>
                  </m:oMathPara>
                </a14:m>
                <a:endParaRPr lang="en-US" sz="4200">
                  <a:effectLst/>
                  <a:ea typeface="Times New Roman" panose="02020603050405020304" pitchFamily="18" charset="0"/>
                </a:endParaRPr>
              </a:p>
            </p:txBody>
          </p:sp>
        </mc:Choice>
        <mc:Fallback>
          <p:sp>
            <p:nvSpPr>
              <p:cNvPr id="8" name="Câu TL A"/>
              <p:cNvSpPr>
                <a:spLocks noRot="1" noChangeAspect="1" noMove="1" noResize="1" noEditPoints="1" noAdjustHandles="1" noChangeArrowheads="1" noChangeShapeType="1" noTextEdit="1"/>
              </p:cNvSpPr>
              <p:nvPr/>
            </p:nvSpPr>
            <p:spPr>
              <a:xfrm>
                <a:off x="1689947" y="8307895"/>
                <a:ext cx="5919106" cy="160871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689949" y="611598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200" smtClean="0">
                          <a:ea typeface="Times New Roman" panose="02020603050405020304" pitchFamily="18" charset="0"/>
                        </a:rPr>
                        <m:t>A</m:t>
                      </m:r>
                      <m:r>
                        <m:rPr>
                          <m:nor/>
                        </m:rPr>
                        <a:rPr lang="vi-VN" sz="4200" smtClean="0">
                          <a:ea typeface="Times New Roman" panose="02020603050405020304" pitchFamily="18" charset="0"/>
                        </a:rPr>
                        <m:t>.</m:t>
                      </m:r>
                      <m:r>
                        <a:rPr lang="en-US" sz="4200" b="0" i="1" smtClean="0">
                          <a:latin typeface="Cambria Math" panose="02040503050406030204" pitchFamily="18" charset="0"/>
                          <a:ea typeface="Times New Roman" panose="02020603050405020304" pitchFamily="18" charset="0"/>
                        </a:rPr>
                        <m:t>  </m:t>
                      </m:r>
                      <m:r>
                        <a:rPr lang="vi-VN" sz="4200" i="1">
                          <a:effectLst/>
                          <a:ea typeface="Times New Roman" panose="02020603050405020304" pitchFamily="18" charset="0"/>
                        </a:rPr>
                        <m:t>𝑥</m:t>
                      </m:r>
                      <m:r>
                        <a:rPr lang="vi-VN" sz="4200" i="1">
                          <a:effectLst/>
                          <a:ea typeface="Times New Roman" panose="02020603050405020304" pitchFamily="18" charset="0"/>
                        </a:rPr>
                        <m:t>≤−</m:t>
                      </m:r>
                      <m:f>
                        <m:fPr>
                          <m:ctrlPr>
                            <a:rPr lang="en-US" sz="4200" i="1">
                              <a:effectLst/>
                              <a:ea typeface="Times New Roman" panose="02020603050405020304" pitchFamily="18" charset="0"/>
                            </a:rPr>
                          </m:ctrlPr>
                        </m:fPr>
                        <m:num>
                          <m:r>
                            <a:rPr lang="vi-VN" sz="4200" i="1">
                              <a:effectLst/>
                              <a:ea typeface="Times New Roman" panose="02020603050405020304" pitchFamily="18" charset="0"/>
                            </a:rPr>
                            <m:t>1</m:t>
                          </m:r>
                        </m:num>
                        <m:den>
                          <m:r>
                            <a:rPr lang="vi-VN" sz="4200" i="1">
                              <a:effectLst/>
                              <a:ea typeface="Times New Roman" panose="02020603050405020304" pitchFamily="18" charset="0"/>
                            </a:rPr>
                            <m:t>2</m:t>
                          </m:r>
                        </m:den>
                      </m:f>
                    </m:oMath>
                  </m:oMathPara>
                </a14:m>
                <a:endParaRPr lang="en-US" sz="4200">
                  <a:effectLst/>
                  <a:ea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1689949" y="6115987"/>
                <a:ext cx="5919106" cy="160871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638813" y="611598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200" smtClean="0">
                          <a:ea typeface="Times New Roman" panose="02020603050405020304" pitchFamily="18" charset="0"/>
                        </a:rPr>
                        <m:t>B</m:t>
                      </m:r>
                      <m:r>
                        <m:rPr>
                          <m:nor/>
                        </m:rPr>
                        <a:rPr lang="vi-VN" sz="4200" smtClean="0">
                          <a:ea typeface="Times New Roman" panose="02020603050405020304" pitchFamily="18" charset="0"/>
                        </a:rPr>
                        <m:t>.</m:t>
                      </m:r>
                      <m:r>
                        <a:rPr lang="en-US" sz="4200" b="0" i="1" smtClean="0">
                          <a:latin typeface="Cambria Math" panose="02040503050406030204" pitchFamily="18" charset="0"/>
                          <a:ea typeface="Times New Roman" panose="02020603050405020304" pitchFamily="18" charset="0"/>
                        </a:rPr>
                        <m:t>  </m:t>
                      </m:r>
                      <m:r>
                        <a:rPr lang="vi-VN" sz="4200" i="1">
                          <a:effectLst/>
                          <a:ea typeface="Times New Roman" panose="02020603050405020304" pitchFamily="18" charset="0"/>
                        </a:rPr>
                        <m:t>𝑥</m:t>
                      </m:r>
                      <m:r>
                        <a:rPr lang="vi-VN" sz="4200" i="1">
                          <a:effectLst/>
                          <a:ea typeface="Times New Roman" panose="02020603050405020304" pitchFamily="18" charset="0"/>
                        </a:rPr>
                        <m:t>&lt;</m:t>
                      </m:r>
                      <m:f>
                        <m:fPr>
                          <m:ctrlPr>
                            <a:rPr lang="en-US" sz="4200" i="1">
                              <a:effectLst/>
                              <a:ea typeface="Times New Roman" panose="02020603050405020304" pitchFamily="18" charset="0"/>
                            </a:rPr>
                          </m:ctrlPr>
                        </m:fPr>
                        <m:num>
                          <m:r>
                            <a:rPr lang="vi-VN" sz="4200" i="1">
                              <a:effectLst/>
                              <a:ea typeface="Times New Roman" panose="02020603050405020304" pitchFamily="18" charset="0"/>
                            </a:rPr>
                            <m:t>1</m:t>
                          </m:r>
                        </m:num>
                        <m:den>
                          <m:r>
                            <a:rPr lang="vi-VN" sz="4200" i="1">
                              <a:effectLst/>
                              <a:ea typeface="Times New Roman" panose="02020603050405020304" pitchFamily="18" charset="0"/>
                            </a:rPr>
                            <m:t>2</m:t>
                          </m:r>
                        </m:den>
                      </m:f>
                    </m:oMath>
                  </m:oMathPara>
                </a14:m>
                <a:endParaRPr lang="en-US" sz="4200">
                  <a:effectLst/>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0638813" y="6115987"/>
                <a:ext cx="5919106" cy="160871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638813" y="830789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200" smtClean="0">
                          <a:ea typeface="Times New Roman" panose="02020603050405020304" pitchFamily="18" charset="0"/>
                        </a:rPr>
                        <m:t>D</m:t>
                      </m:r>
                      <m:r>
                        <m:rPr>
                          <m:nor/>
                        </m:rPr>
                        <a:rPr lang="vi-VN" sz="4200" smtClean="0">
                          <a:ea typeface="Times New Roman" panose="02020603050405020304" pitchFamily="18" charset="0"/>
                        </a:rPr>
                        <m:t>.</m:t>
                      </m:r>
                      <m:r>
                        <a:rPr lang="en-US" sz="4200" b="0" i="1" smtClean="0">
                          <a:latin typeface="Cambria Math" panose="02040503050406030204" pitchFamily="18" charset="0"/>
                          <a:ea typeface="Times New Roman" panose="02020603050405020304" pitchFamily="18" charset="0"/>
                        </a:rPr>
                        <m:t>  </m:t>
                      </m:r>
                      <m:r>
                        <a:rPr lang="vi-VN" sz="4200" i="1">
                          <a:effectLst/>
                          <a:ea typeface="Times New Roman" panose="02020603050405020304" pitchFamily="18" charset="0"/>
                        </a:rPr>
                        <m:t>𝑥</m:t>
                      </m:r>
                      <m:r>
                        <a:rPr lang="vi-VN" sz="4200" i="1">
                          <a:effectLst/>
                          <a:ea typeface="Times New Roman" panose="02020603050405020304" pitchFamily="18" charset="0"/>
                        </a:rPr>
                        <m:t>≥−</m:t>
                      </m:r>
                      <m:f>
                        <m:fPr>
                          <m:ctrlPr>
                            <a:rPr lang="en-US" sz="4200" i="1">
                              <a:effectLst/>
                              <a:ea typeface="Times New Roman" panose="02020603050405020304" pitchFamily="18" charset="0"/>
                            </a:rPr>
                          </m:ctrlPr>
                        </m:fPr>
                        <m:num>
                          <m:r>
                            <a:rPr lang="vi-VN" sz="4200" i="1">
                              <a:effectLst/>
                              <a:ea typeface="Times New Roman" panose="02020603050405020304" pitchFamily="18" charset="0"/>
                            </a:rPr>
                            <m:t>1</m:t>
                          </m:r>
                        </m:num>
                        <m:den>
                          <m:r>
                            <a:rPr lang="vi-VN" sz="4200" i="1">
                              <a:effectLst/>
                              <a:ea typeface="Times New Roman" panose="02020603050405020304" pitchFamily="18" charset="0"/>
                            </a:rPr>
                            <m:t>2</m:t>
                          </m:r>
                        </m:den>
                      </m:f>
                    </m:oMath>
                  </m:oMathPara>
                </a14:m>
                <a:endParaRPr lang="en-US" sz="4200">
                  <a:effectLst/>
                  <a:ea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10638813" y="8307897"/>
                <a:ext cx="5919106" cy="160871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429289" y="4754007"/>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7429291" y="4730241"/>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mc:Choice xmlns:a14="http://schemas.microsoft.com/office/drawing/2010/main" Requires="a14">
          <p:sp>
            <p:nvSpPr>
              <p:cNvPr id="17" name="Rounded Rectangle 16"/>
              <p:cNvSpPr/>
              <p:nvPr/>
            </p:nvSpPr>
            <p:spPr>
              <a:xfrm>
                <a:off x="421830" y="86225"/>
                <a:ext cx="17403580" cy="1628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ctr">
                  <a:spcBef>
                    <a:spcPts val="600"/>
                  </a:spcBef>
                  <a:spcAft>
                    <a:spcPts val="600"/>
                  </a:spcAft>
                </a:pPr>
                <a:r>
                  <a:rPr lang="fr-FR" sz="4200" b="1">
                    <a:latin typeface="Arial" panose="020B0604020202020204" pitchFamily="34" charset="0"/>
                    <a:ea typeface="Times New Roman" panose="02020603050405020304" pitchFamily="18" charset="0"/>
                    <a:cs typeface="Arial" panose="020B0604020202020204" pitchFamily="34" charset="0"/>
                  </a:rPr>
                  <a:t>Câu 3.</a:t>
                </a:r>
                <a:r>
                  <a:rPr lang="vi-VN" sz="4200">
                    <a:effectLst/>
                    <a:latin typeface="Arial" panose="020B0604020202020204" pitchFamily="34" charset="0"/>
                    <a:ea typeface="Times New Roman" panose="02020603050405020304" pitchFamily="18" charset="0"/>
                    <a:cs typeface="Arial" panose="020B0604020202020204" pitchFamily="34" charset="0"/>
                  </a:rPr>
                  <a:t> Giải bất phương trình </a:t>
                </a:r>
                <a14:m>
                  <m:oMath xmlns:m="http://schemas.openxmlformats.org/officeDocument/2006/math">
                    <m:r>
                      <a:rPr lang="vi-VN" sz="4200" i="1">
                        <a:effectLst/>
                        <a:latin typeface="Cambria Math" panose="02040503050406030204" pitchFamily="18" charset="0"/>
                        <a:ea typeface="Times New Roman" panose="02020603050405020304" pitchFamily="18" charset="0"/>
                      </a:rPr>
                      <m:t>1−3</m:t>
                    </m:r>
                    <m:r>
                      <a:rPr lang="vi-VN" sz="4200" i="1">
                        <a:effectLst/>
                        <a:latin typeface="Cambria Math" panose="02040503050406030204" pitchFamily="18" charset="0"/>
                        <a:ea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rPr>
                      <m:t>≥2−</m:t>
                    </m:r>
                    <m:r>
                      <a:rPr lang="vi-VN" sz="4200" i="1">
                        <a:effectLst/>
                        <a:latin typeface="Cambria Math" panose="02040503050406030204" pitchFamily="18" charset="0"/>
                        <a:ea typeface="Times New Roman" panose="02020603050405020304" pitchFamily="18" charset="0"/>
                      </a:rPr>
                      <m:t>𝑥</m:t>
                    </m:r>
                  </m:oMath>
                </a14:m>
                <a:r>
                  <a:rPr lang="vi-VN" sz="4200">
                    <a:effectLst/>
                    <a:latin typeface="Arial" panose="020B0604020202020204" pitchFamily="34" charset="0"/>
                    <a:ea typeface="Times New Roman" panose="02020603050405020304" pitchFamily="18" charset="0"/>
                    <a:cs typeface="Arial" panose="020B0604020202020204" pitchFamily="34" charset="0"/>
                  </a:rPr>
                  <a:t> ta được nghiệm là:</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421830" y="86225"/>
                <a:ext cx="17403580" cy="1628275"/>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5"/>
            <a:ext cx="3842352"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6191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96DAC541-7B7A-43D3-8B79-37D633B846F1}">
                  <asvg:svgBlip xmlns="" xmlns:asvg="http://schemas.microsoft.com/office/drawing/2016/SVG/main" r:embed="rId5"/>
                </a:ext>
              </a:extLst>
            </a:blip>
            <a:stretch>
              <a:fillRect/>
            </a:stretch>
          </a:blipFill>
        </p:spPr>
      </p:sp>
      <p:grpSp>
        <p:nvGrpSpPr>
          <p:cNvPr id="7" name="Group 6"/>
          <p:cNvGrpSpPr/>
          <p:nvPr/>
        </p:nvGrpSpPr>
        <p:grpSpPr>
          <a:xfrm>
            <a:off x="-74385" y="571500"/>
            <a:ext cx="18362385" cy="5242683"/>
            <a:chOff x="-74385" y="1055188"/>
            <a:chExt cx="18362385" cy="5242683"/>
          </a:xfrm>
        </p:grpSpPr>
        <p:grpSp>
          <p:nvGrpSpPr>
            <p:cNvPr id="2" name="Group 2"/>
            <p:cNvGrpSpPr/>
            <p:nvPr/>
          </p:nvGrpSpPr>
          <p:grpSpPr>
            <a:xfrm>
              <a:off x="303409" y="1055188"/>
              <a:ext cx="17620289" cy="5231312"/>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5078313"/>
            </a:xfrm>
            <a:prstGeom prst="rect">
              <a:avLst/>
            </a:prstGeom>
          </p:spPr>
          <p:txBody>
            <a:bodyPr wrap="square">
              <a:spAutoFit/>
            </a:bodyPr>
            <a:lstStyle/>
            <a:p>
              <a:pPr lvl="0" algn="ctr">
                <a:lnSpc>
                  <a:spcPct val="150000"/>
                </a:lnSpc>
                <a:defRPr/>
              </a:pPr>
              <a:r>
                <a:rPr lang="vi-VN" sz="7200" b="1" kern="0">
                  <a:solidFill>
                    <a:schemeClr val="tx2"/>
                  </a:solidFill>
                  <a:cs typeface="Arial" panose="020B0604020202020204" pitchFamily="34" charset="0"/>
                </a:rPr>
                <a:t>CHƯƠNG 2. BẤT ĐẲNG THỨC</a:t>
              </a:r>
              <a:r>
                <a:rPr lang="vi-VN" sz="7200" b="1" kern="0">
                  <a:solidFill>
                    <a:schemeClr val="tx2"/>
                  </a:solidFill>
                  <a:cs typeface="Arial" panose="020B0604020202020204" pitchFamily="34" charset="0"/>
                </a:rPr>
                <a:t>. </a:t>
              </a:r>
              <a:endParaRPr lang="en-US" sz="7200" b="1" kern="0" smtClean="0">
                <a:solidFill>
                  <a:schemeClr val="tx2"/>
                </a:solidFill>
                <a:cs typeface="Arial" panose="020B0604020202020204" pitchFamily="34" charset="0"/>
              </a:endParaRPr>
            </a:p>
            <a:p>
              <a:pPr lvl="0" algn="ctr">
                <a:lnSpc>
                  <a:spcPct val="150000"/>
                </a:lnSpc>
                <a:defRPr/>
              </a:pPr>
              <a:r>
                <a:rPr lang="vi-VN" sz="7200" b="1" kern="0" smtClean="0">
                  <a:solidFill>
                    <a:schemeClr val="tx2"/>
                  </a:solidFill>
                  <a:cs typeface="Arial" panose="020B0604020202020204" pitchFamily="34" charset="0"/>
                </a:rPr>
                <a:t>BẤT </a:t>
              </a:r>
              <a:r>
                <a:rPr lang="vi-VN" sz="7200" b="1" kern="0">
                  <a:solidFill>
                    <a:schemeClr val="tx2"/>
                  </a:solidFill>
                  <a:cs typeface="Arial" panose="020B0604020202020204" pitchFamily="34" charset="0"/>
                </a:rPr>
                <a:t>PHƯƠNG TRÌNH BẬC </a:t>
              </a:r>
              <a:r>
                <a:rPr lang="vi-VN" sz="7200" b="1" kern="0">
                  <a:solidFill>
                    <a:schemeClr val="tx2"/>
                  </a:solidFill>
                  <a:cs typeface="Arial" panose="020B0604020202020204" pitchFamily="34" charset="0"/>
                </a:rPr>
                <a:t>NHẤT </a:t>
              </a:r>
              <a:endParaRPr lang="en-US" sz="7200" b="1" kern="0" smtClean="0">
                <a:solidFill>
                  <a:schemeClr val="tx2"/>
                </a:solidFill>
                <a:cs typeface="Arial" panose="020B0604020202020204" pitchFamily="34" charset="0"/>
              </a:endParaRPr>
            </a:p>
            <a:p>
              <a:pPr lvl="0" algn="ctr">
                <a:lnSpc>
                  <a:spcPct val="150000"/>
                </a:lnSpc>
                <a:defRPr/>
              </a:pPr>
              <a:r>
                <a:rPr lang="vi-VN" sz="7200" b="1" kern="0" smtClean="0">
                  <a:solidFill>
                    <a:schemeClr val="tx2"/>
                  </a:solidFill>
                  <a:cs typeface="Arial" panose="020B0604020202020204" pitchFamily="34" charset="0"/>
                </a:rPr>
                <a:t>MỘT </a:t>
              </a:r>
              <a:r>
                <a:rPr lang="vi-VN" sz="7200" b="1" kern="0">
                  <a:solidFill>
                    <a:schemeClr val="tx2"/>
                  </a:solidFill>
                  <a:cs typeface="Arial" panose="020B0604020202020204" pitchFamily="34" charset="0"/>
                </a:rPr>
                <a:t>ẨN </a:t>
              </a:r>
              <a:endParaRPr lang="vi-VN" sz="7200" b="1" kern="0">
                <a:solidFill>
                  <a:schemeClr val="tx2"/>
                </a:solidFill>
                <a:cs typeface="Arial" panose="020B0604020202020204" pitchFamily="34" charset="0"/>
              </a:endParaRPr>
            </a:p>
          </p:txBody>
        </p:sp>
      </p:grpSp>
      <p:pic>
        <p:nvPicPr>
          <p:cNvPr id="16" name="Picture 15"/>
          <p:cNvPicPr>
            <a:picLocks noChangeAspect="1"/>
          </p:cNvPicPr>
          <p:nvPr/>
        </p:nvPicPr>
        <p:blipFill>
          <a:blip r:embed="rId6"/>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266321" y="6362700"/>
            <a:ext cx="17620290" cy="3211007"/>
          </a:xfrm>
          <a:prstGeom prst="rect">
            <a:avLst/>
          </a:prstGeom>
        </p:spPr>
        <p:txBody>
          <a:bodyPr wrap="square">
            <a:spAutoFit/>
          </a:bodyPr>
          <a:lstStyle/>
          <a:p>
            <a:pPr algn="ctr">
              <a:lnSpc>
                <a:spcPct val="150000"/>
              </a:lnSpc>
            </a:pPr>
            <a:r>
              <a:rPr lang="vi-VN" sz="7200" b="1">
                <a:solidFill>
                  <a:srgbClr val="C00000"/>
                </a:solidFill>
                <a:cs typeface="Arial" panose="020B0604020202020204" pitchFamily="34" charset="0"/>
              </a:rPr>
              <a:t>BÀI 2. BẤT PHƯƠNG </a:t>
            </a:r>
            <a:r>
              <a:rPr lang="vi-VN" sz="7200" b="1">
                <a:solidFill>
                  <a:srgbClr val="C00000"/>
                </a:solidFill>
                <a:cs typeface="Arial" panose="020B0604020202020204" pitchFamily="34" charset="0"/>
              </a:rPr>
              <a:t>TRÌNH </a:t>
            </a:r>
            <a:endParaRPr lang="en-US" sz="7200" b="1" smtClean="0">
              <a:solidFill>
                <a:srgbClr val="C00000"/>
              </a:solidFill>
              <a:cs typeface="Arial" panose="020B0604020202020204" pitchFamily="34" charset="0"/>
            </a:endParaRPr>
          </a:p>
          <a:p>
            <a:pPr algn="ctr">
              <a:lnSpc>
                <a:spcPct val="150000"/>
              </a:lnSpc>
            </a:pPr>
            <a:r>
              <a:rPr lang="vi-VN" sz="7200" b="1" smtClean="0">
                <a:solidFill>
                  <a:srgbClr val="C00000"/>
                </a:solidFill>
                <a:cs typeface="Arial" panose="020B0604020202020204" pitchFamily="34" charset="0"/>
              </a:rPr>
              <a:t>BẬC </a:t>
            </a:r>
            <a:r>
              <a:rPr lang="vi-VN" sz="7200" b="1">
                <a:solidFill>
                  <a:srgbClr val="C00000"/>
                </a:solidFill>
                <a:cs typeface="Arial" panose="020B0604020202020204" pitchFamily="34" charset="0"/>
              </a:rPr>
              <a:t>NHẤT MỘT ẨN </a:t>
            </a:r>
            <a:endParaRPr lang="vi-VN" sz="7200" b="1">
              <a:solidFill>
                <a:srgbClr val="C0000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5"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6" y="2400301"/>
            <a:ext cx="3032092"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1705991" y="8282923"/>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ea typeface="Times New Roman" panose="02020603050405020304" pitchFamily="18" charset="0"/>
                        </a:rPr>
                        <m:t>C</m:t>
                      </m:r>
                      <m:r>
                        <m:rPr>
                          <m:nor/>
                        </m:rPr>
                        <a:rPr lang="vi-VN" sz="4000">
                          <a:ea typeface="Times New Roman" panose="02020603050405020304" pitchFamily="18" charset="0"/>
                        </a:rPr>
                        <m:t>. </m:t>
                      </m:r>
                      <m:r>
                        <a:rPr lang="vi-VN" sz="4000" i="1">
                          <a:effectLst/>
                          <a:ea typeface="Times New Roman" panose="02020603050405020304" pitchFamily="18" charset="0"/>
                        </a:rPr>
                        <m:t>𝑥</m:t>
                      </m:r>
                      <m:r>
                        <a:rPr lang="vi-VN" sz="4000" i="1">
                          <a:effectLst/>
                          <a:ea typeface="Times New Roman" panose="02020603050405020304" pitchFamily="18" charset="0"/>
                        </a:rPr>
                        <m:t>&gt;</m:t>
                      </m:r>
                      <m:f>
                        <m:fPr>
                          <m:ctrlPr>
                            <a:rPr lang="en-US" sz="4000" i="1">
                              <a:effectLst/>
                              <a:ea typeface="Times New Roman" panose="02020603050405020304" pitchFamily="18" charset="0"/>
                            </a:rPr>
                          </m:ctrlPr>
                        </m:fPr>
                        <m:num>
                          <m:r>
                            <a:rPr lang="vi-VN" sz="4000" i="1">
                              <a:effectLst/>
                              <a:ea typeface="Times New Roman" panose="02020603050405020304" pitchFamily="18" charset="0"/>
                            </a:rPr>
                            <m:t>1</m:t>
                          </m:r>
                        </m:num>
                        <m:den>
                          <m:r>
                            <a:rPr lang="vi-VN" sz="4000" i="1">
                              <a:effectLst/>
                              <a:ea typeface="Times New Roman" panose="02020603050405020304" pitchFamily="18" charset="0"/>
                            </a:rPr>
                            <m:t>2</m:t>
                          </m:r>
                        </m:den>
                      </m:f>
                    </m:oMath>
                  </m:oMathPara>
                </a14:m>
                <a:endParaRPr lang="en-US" sz="3600">
                  <a:effectLst/>
                  <a:ea typeface="Times New Roman" panose="02020603050405020304" pitchFamily="18" charset="0"/>
                </a:endParaRPr>
              </a:p>
            </p:txBody>
          </p:sp>
        </mc:Choice>
        <mc:Fallback>
          <p:sp>
            <p:nvSpPr>
              <p:cNvPr id="8" name="Câu TL A"/>
              <p:cNvSpPr>
                <a:spLocks noRot="1" noChangeAspect="1" noMove="1" noResize="1" noEditPoints="1" noAdjustHandles="1" noChangeArrowheads="1" noChangeShapeType="1" noTextEdit="1"/>
              </p:cNvSpPr>
              <p:nvPr/>
            </p:nvSpPr>
            <p:spPr>
              <a:xfrm>
                <a:off x="1705991" y="8282923"/>
                <a:ext cx="5919106" cy="160871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0654855" y="614558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ea typeface="Times New Roman" panose="02020603050405020304" pitchFamily="18" charset="0"/>
                        </a:rPr>
                        <m:t>B</m:t>
                      </m:r>
                      <m:r>
                        <m:rPr>
                          <m:nor/>
                        </m:rPr>
                        <a:rPr lang="vi-VN" sz="4000">
                          <a:ea typeface="Times New Roman" panose="02020603050405020304" pitchFamily="18" charset="0"/>
                        </a:rPr>
                        <m:t>. </m:t>
                      </m:r>
                      <m:r>
                        <a:rPr lang="vi-VN" sz="4000" i="1">
                          <a:effectLst/>
                          <a:ea typeface="Times New Roman" panose="02020603050405020304" pitchFamily="18" charset="0"/>
                        </a:rPr>
                        <m:t>𝑥</m:t>
                      </m:r>
                      <m:r>
                        <a:rPr lang="vi-VN" sz="4000" i="1">
                          <a:effectLst/>
                          <a:ea typeface="Times New Roman" panose="02020603050405020304" pitchFamily="18" charset="0"/>
                        </a:rPr>
                        <m:t>≥−</m:t>
                      </m:r>
                      <m:f>
                        <m:fPr>
                          <m:ctrlPr>
                            <a:rPr lang="en-US" sz="4000" i="1">
                              <a:effectLst/>
                              <a:ea typeface="Times New Roman" panose="02020603050405020304" pitchFamily="18" charset="0"/>
                            </a:rPr>
                          </m:ctrlPr>
                        </m:fPr>
                        <m:num>
                          <m:r>
                            <a:rPr lang="vi-VN" sz="4000" i="1">
                              <a:effectLst/>
                              <a:ea typeface="Times New Roman" panose="02020603050405020304" pitchFamily="18" charset="0"/>
                            </a:rPr>
                            <m:t>1</m:t>
                          </m:r>
                        </m:num>
                        <m:den>
                          <m:r>
                            <a:rPr lang="vi-VN" sz="4000" i="1">
                              <a:effectLst/>
                              <a:ea typeface="Times New Roman" panose="02020603050405020304" pitchFamily="18" charset="0"/>
                            </a:rPr>
                            <m:t>2</m:t>
                          </m:r>
                        </m:den>
                      </m:f>
                    </m:oMath>
                  </m:oMathPara>
                </a14:m>
                <a:endParaRPr lang="en-US" sz="3600">
                  <a:effectLst/>
                  <a:ea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10654855" y="6145585"/>
                <a:ext cx="5919106" cy="160871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705989" y="614558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ea typeface="Times New Roman" panose="02020603050405020304" pitchFamily="18" charset="0"/>
                        </a:rPr>
                        <m:t>A</m:t>
                      </m:r>
                      <m:r>
                        <m:rPr>
                          <m:nor/>
                        </m:rPr>
                        <a:rPr lang="vi-VN" sz="4000">
                          <a:ea typeface="Times New Roman" panose="02020603050405020304" pitchFamily="18" charset="0"/>
                        </a:rPr>
                        <m:t>. </m:t>
                      </m:r>
                      <m:r>
                        <a:rPr lang="vi-VN" sz="4000" i="1">
                          <a:effectLst/>
                          <a:ea typeface="Times New Roman" panose="02020603050405020304" pitchFamily="18" charset="0"/>
                        </a:rPr>
                        <m:t>𝑥</m:t>
                      </m:r>
                      <m:r>
                        <a:rPr lang="vi-VN" sz="4000" i="1">
                          <a:effectLst/>
                          <a:ea typeface="Times New Roman" panose="02020603050405020304" pitchFamily="18" charset="0"/>
                        </a:rPr>
                        <m:t>≤−</m:t>
                      </m:r>
                      <m:f>
                        <m:fPr>
                          <m:ctrlPr>
                            <a:rPr lang="en-US" sz="4000" i="1">
                              <a:effectLst/>
                              <a:ea typeface="Times New Roman" panose="02020603050405020304" pitchFamily="18" charset="0"/>
                            </a:rPr>
                          </m:ctrlPr>
                        </m:fPr>
                        <m:num>
                          <m:r>
                            <a:rPr lang="vi-VN" sz="4000" i="1">
                              <a:effectLst/>
                              <a:ea typeface="Times New Roman" panose="02020603050405020304" pitchFamily="18" charset="0"/>
                            </a:rPr>
                            <m:t>1</m:t>
                          </m:r>
                        </m:num>
                        <m:den>
                          <m:r>
                            <a:rPr lang="vi-VN" sz="4000" i="1">
                              <a:effectLst/>
                              <a:ea typeface="Times New Roman" panose="02020603050405020304" pitchFamily="18" charset="0"/>
                            </a:rPr>
                            <m:t>2</m:t>
                          </m:r>
                        </m:den>
                      </m:f>
                    </m:oMath>
                  </m:oMathPara>
                </a14:m>
                <a:endParaRPr lang="en-US" sz="3600">
                  <a:effectLst/>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705989" y="6145585"/>
                <a:ext cx="5919106" cy="160871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654855" y="830789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4000">
                          <a:ea typeface="Times New Roman" panose="02020603050405020304" pitchFamily="18" charset="0"/>
                        </a:rPr>
                        <m:t>D</m:t>
                      </m:r>
                      <m:r>
                        <m:rPr>
                          <m:nor/>
                        </m:rPr>
                        <a:rPr lang="vi-VN" sz="4000">
                          <a:ea typeface="Times New Roman" panose="02020603050405020304" pitchFamily="18" charset="0"/>
                        </a:rPr>
                        <m:t>.</m:t>
                      </m:r>
                      <m:r>
                        <m:rPr>
                          <m:nor/>
                        </m:rPr>
                        <a:rPr lang="en-US" sz="4000" b="0" i="0" smtClean="0">
                          <a:ea typeface="Times New Roman" panose="02020603050405020304" pitchFamily="18" charset="0"/>
                        </a:rPr>
                        <m:t> </m:t>
                      </m:r>
                      <m:r>
                        <a:rPr lang="vi-VN" sz="4000" i="1">
                          <a:effectLst/>
                          <a:ea typeface="Times New Roman" panose="02020603050405020304" pitchFamily="18" charset="0"/>
                        </a:rPr>
                        <m:t>𝑥</m:t>
                      </m:r>
                      <m:r>
                        <a:rPr lang="vi-VN" sz="4000" i="1">
                          <a:effectLst/>
                          <a:ea typeface="Times New Roman" panose="02020603050405020304" pitchFamily="18" charset="0"/>
                        </a:rPr>
                        <m:t>&gt;2</m:t>
                      </m:r>
                    </m:oMath>
                  </m:oMathPara>
                </a14:m>
                <a:endParaRPr lang="en-US" sz="3600">
                  <a:effectLst/>
                  <a:ea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10654855" y="8307897"/>
                <a:ext cx="5919106" cy="160871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429289" y="4754007"/>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7429291" y="4730241"/>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mc:Choice xmlns:a14="http://schemas.microsoft.com/office/drawing/2010/main" Requires="a14">
          <p:sp>
            <p:nvSpPr>
              <p:cNvPr id="17" name="Rounded Rectangle 16"/>
              <p:cNvSpPr/>
              <p:nvPr/>
            </p:nvSpPr>
            <p:spPr>
              <a:xfrm>
                <a:off x="1600200" y="121014"/>
                <a:ext cx="15629741" cy="1523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4000" b="1">
                          <a:latin typeface="Arial" panose="020B0604020202020204" pitchFamily="34" charset="0"/>
                          <a:ea typeface="Times New Roman" panose="02020603050405020304" pitchFamily="18" charset="0"/>
                          <a:cs typeface="Arial" panose="020B0604020202020204" pitchFamily="34" charset="0"/>
                        </a:rPr>
                        <m:t>C</m:t>
                      </m:r>
                      <m:r>
                        <m:rPr>
                          <m:nor/>
                        </m:rPr>
                        <a:rPr lang="fr-FR" sz="4000" b="1">
                          <a:latin typeface="Arial" panose="020B0604020202020204" pitchFamily="34" charset="0"/>
                          <a:ea typeface="Times New Roman" panose="02020603050405020304" pitchFamily="18" charset="0"/>
                          <a:cs typeface="Arial" panose="020B0604020202020204" pitchFamily="34" charset="0"/>
                        </a:rPr>
                        <m:t>â</m:t>
                      </m:r>
                      <m:r>
                        <m:rPr>
                          <m:nor/>
                        </m:rPr>
                        <a:rPr lang="fr-FR" sz="4000" b="1">
                          <a:latin typeface="Arial" panose="020B0604020202020204" pitchFamily="34" charset="0"/>
                          <a:ea typeface="Times New Roman" panose="02020603050405020304" pitchFamily="18" charset="0"/>
                          <a:cs typeface="Arial" panose="020B0604020202020204" pitchFamily="34" charset="0"/>
                        </a:rPr>
                        <m:t>u</m:t>
                      </m:r>
                      <m:r>
                        <m:rPr>
                          <m:nor/>
                        </m:rPr>
                        <a:rPr lang="fr-FR" sz="4000" b="1">
                          <a:latin typeface="Arial" panose="020B0604020202020204" pitchFamily="34" charset="0"/>
                          <a:ea typeface="Times New Roman" panose="02020603050405020304" pitchFamily="18" charset="0"/>
                          <a:cs typeface="Arial" panose="020B0604020202020204" pitchFamily="34" charset="0"/>
                        </a:rPr>
                        <m:t> 4.</m:t>
                      </m:r>
                      <m:r>
                        <m:rPr>
                          <m:nor/>
                        </m:rPr>
                        <a:rPr lang="fr-FR" sz="4000">
                          <a:latin typeface="Arial" panose="020B0604020202020204" pitchFamily="34" charset="0"/>
                          <a:ea typeface="Times New Roman" panose="02020603050405020304" pitchFamily="18" charset="0"/>
                          <a:cs typeface="Arial" panose="020B0604020202020204" pitchFamily="34" charset="0"/>
                        </a:rPr>
                        <m:t> </m:t>
                      </m:r>
                      <m:r>
                        <m:rPr>
                          <m:nor/>
                        </m:rPr>
                        <a:rPr lang="fr-FR" sz="4000">
                          <a:latin typeface="Arial" panose="020B0604020202020204" pitchFamily="34" charset="0"/>
                          <a:ea typeface="Times New Roman" panose="02020603050405020304" pitchFamily="18" charset="0"/>
                          <a:cs typeface="Arial" panose="020B0604020202020204" pitchFamily="34" charset="0"/>
                        </a:rPr>
                        <m:t>B</m:t>
                      </m:r>
                      <m:r>
                        <m:rPr>
                          <m:nor/>
                        </m:rPr>
                        <a:rPr lang="fr-FR" sz="4000">
                          <a:latin typeface="Arial" panose="020B0604020202020204" pitchFamily="34" charset="0"/>
                          <a:ea typeface="Times New Roman" panose="02020603050405020304" pitchFamily="18" charset="0"/>
                          <a:cs typeface="Arial" panose="020B0604020202020204" pitchFamily="34" charset="0"/>
                        </a:rPr>
                        <m:t>ấ</m:t>
                      </m:r>
                      <m:r>
                        <m:rPr>
                          <m:nor/>
                        </m:rPr>
                        <a:rPr lang="fr-FR" sz="4000">
                          <a:latin typeface="Arial" panose="020B0604020202020204" pitchFamily="34" charset="0"/>
                          <a:ea typeface="Times New Roman" panose="02020603050405020304" pitchFamily="18" charset="0"/>
                          <a:cs typeface="Arial" panose="020B0604020202020204" pitchFamily="34" charset="0"/>
                        </a:rPr>
                        <m:t>t</m:t>
                      </m:r>
                      <m:r>
                        <m:rPr>
                          <m:nor/>
                        </m:rPr>
                        <a:rPr lang="vi-VN" sz="4000">
                          <a:latin typeface="Arial" panose="020B0604020202020204" pitchFamily="34" charset="0"/>
                          <a:ea typeface="Times New Roman" panose="02020603050405020304" pitchFamily="18" charset="0"/>
                          <a:cs typeface="Arial" panose="020B0604020202020204" pitchFamily="34" charset="0"/>
                        </a:rPr>
                        <m:t> </m:t>
                      </m:r>
                      <m:r>
                        <m:rPr>
                          <m:nor/>
                        </m:rPr>
                        <a:rPr lang="vi-VN" sz="4000">
                          <a:latin typeface="Arial" panose="020B0604020202020204" pitchFamily="34" charset="0"/>
                          <a:ea typeface="Times New Roman" panose="02020603050405020304" pitchFamily="18" charset="0"/>
                          <a:cs typeface="Arial" panose="020B0604020202020204" pitchFamily="34" charset="0"/>
                        </a:rPr>
                        <m:t>ph</m:t>
                      </m:r>
                      <m:r>
                        <m:rPr>
                          <m:nor/>
                        </m:rPr>
                        <a:rPr lang="vi-VN" sz="4000">
                          <a:latin typeface="Arial" panose="020B0604020202020204" pitchFamily="34" charset="0"/>
                          <a:ea typeface="Times New Roman" panose="02020603050405020304" pitchFamily="18" charset="0"/>
                          <a:cs typeface="Arial" panose="020B0604020202020204" pitchFamily="34" charset="0"/>
                        </a:rPr>
                        <m:t>ươ</m:t>
                      </m:r>
                      <m:r>
                        <m:rPr>
                          <m:nor/>
                        </m:rPr>
                        <a:rPr lang="vi-VN" sz="4000">
                          <a:latin typeface="Arial" panose="020B0604020202020204" pitchFamily="34" charset="0"/>
                          <a:ea typeface="Times New Roman" panose="02020603050405020304" pitchFamily="18" charset="0"/>
                          <a:cs typeface="Arial" panose="020B0604020202020204" pitchFamily="34" charset="0"/>
                        </a:rPr>
                        <m:t>ng</m:t>
                      </m:r>
                      <m:r>
                        <m:rPr>
                          <m:nor/>
                        </m:rPr>
                        <a:rPr lang="vi-VN" sz="4000">
                          <a:latin typeface="Arial" panose="020B0604020202020204" pitchFamily="34" charset="0"/>
                          <a:ea typeface="Times New Roman" panose="02020603050405020304" pitchFamily="18" charset="0"/>
                          <a:cs typeface="Arial" panose="020B0604020202020204" pitchFamily="34" charset="0"/>
                        </a:rPr>
                        <m:t> </m:t>
                      </m:r>
                      <m:r>
                        <m:rPr>
                          <m:nor/>
                        </m:rPr>
                        <a:rPr lang="vi-VN" sz="4000">
                          <a:latin typeface="Arial" panose="020B0604020202020204" pitchFamily="34" charset="0"/>
                          <a:ea typeface="Times New Roman" panose="02020603050405020304" pitchFamily="18" charset="0"/>
                          <a:cs typeface="Arial" panose="020B0604020202020204" pitchFamily="34" charset="0"/>
                        </a:rPr>
                        <m:t>tr</m:t>
                      </m:r>
                      <m:r>
                        <m:rPr>
                          <m:nor/>
                        </m:rPr>
                        <a:rPr lang="vi-VN" sz="4000">
                          <a:latin typeface="Arial" panose="020B0604020202020204" pitchFamily="34" charset="0"/>
                          <a:ea typeface="Times New Roman" panose="02020603050405020304" pitchFamily="18" charset="0"/>
                          <a:cs typeface="Arial" panose="020B0604020202020204" pitchFamily="34" charset="0"/>
                        </a:rPr>
                        <m:t>ì</m:t>
                      </m:r>
                      <m:r>
                        <m:rPr>
                          <m:nor/>
                        </m:rPr>
                        <a:rPr lang="vi-VN" sz="4000">
                          <a:latin typeface="Arial" panose="020B0604020202020204" pitchFamily="34" charset="0"/>
                          <a:ea typeface="Times New Roman" panose="02020603050405020304" pitchFamily="18" charset="0"/>
                          <a:cs typeface="Arial" panose="020B0604020202020204" pitchFamily="34" charset="0"/>
                        </a:rPr>
                        <m:t>nh</m:t>
                      </m:r>
                      <m:r>
                        <m:rPr>
                          <m:nor/>
                        </m:rPr>
                        <a:rPr lang="vi-VN" sz="4000">
                          <a:latin typeface="Arial" panose="020B0604020202020204" pitchFamily="34" charset="0"/>
                          <a:ea typeface="Times New Roman" panose="02020603050405020304" pitchFamily="18" charset="0"/>
                          <a:cs typeface="Arial" panose="020B0604020202020204" pitchFamily="34" charset="0"/>
                        </a:rPr>
                        <m:t> </m:t>
                      </m:r>
                      <m:r>
                        <a:rPr lang="vi-VN" sz="4000" i="1">
                          <a:effectLst/>
                          <a:latin typeface="Cambria Math" panose="02040503050406030204" pitchFamily="18" charset="0"/>
                          <a:ea typeface="Times New Roman" panose="02020603050405020304" pitchFamily="18" charset="0"/>
                        </a:rPr>
                        <m:t>2+5</m:t>
                      </m:r>
                      <m:r>
                        <a:rPr lang="vi-VN" sz="4000" i="1">
                          <a:effectLst/>
                          <a:latin typeface="Cambria Math" panose="02040503050406030204" pitchFamily="18" charset="0"/>
                          <a:ea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rPr>
                        <m:t>≥−1−</m:t>
                      </m:r>
                      <m:r>
                        <a:rPr lang="vi-VN" sz="4000" i="1">
                          <a:effectLst/>
                          <a:latin typeface="Cambria Math" panose="02040503050406030204" pitchFamily="18" charset="0"/>
                          <a:ea typeface="Times New Roman" panose="02020603050405020304" pitchFamily="18" charset="0"/>
                        </a:rPr>
                        <m:t>𝑥</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 </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c</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ó </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nghi</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ệ</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m</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 </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l</m:t>
                      </m:r>
                      <m:r>
                        <m:rPr>
                          <m:nor/>
                        </m:rPr>
                        <a:rPr lang="vi-VN" sz="4000">
                          <a:effectLst/>
                          <a:latin typeface="Arial" panose="020B0604020202020204" pitchFamily="34" charset="0"/>
                          <a:ea typeface="Times New Roman" panose="02020603050405020304" pitchFamily="18" charset="0"/>
                          <a:cs typeface="Arial" panose="020B0604020202020204" pitchFamily="34" charset="0"/>
                        </a:rPr>
                        <m:t>à </m:t>
                      </m:r>
                      <m:r>
                        <m:rPr>
                          <m:nor/>
                        </m:rPr>
                        <a:rPr lang="fr-FR" sz="4000">
                          <a:effectLst/>
                          <a:latin typeface="Arial" panose="020B0604020202020204" pitchFamily="34" charset="0"/>
                          <a:ea typeface="Times New Roman" panose="02020603050405020304" pitchFamily="18" charset="0"/>
                          <a:cs typeface="Arial" panose="020B0604020202020204" pitchFamily="34" charset="0"/>
                        </a:rPr>
                        <m:t>:</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1600200" y="121014"/>
                <a:ext cx="15629741" cy="1523634"/>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5"/>
            <a:ext cx="3842352"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69194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5"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6" y="2400301"/>
            <a:ext cx="3032092"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1705991" y="8282923"/>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a:solidFill>
                            <a:prstClr val="white"/>
                          </a:solidFill>
                          <a:ea typeface="Times New Roman" panose="02020603050405020304" pitchFamily="18" charset="0"/>
                        </a:rPr>
                        <m:t>C</m:t>
                      </m:r>
                      <m:r>
                        <m:rPr>
                          <m:nor/>
                        </m:rPr>
                        <a:rPr lang="vi-VN" sz="3400">
                          <a:solidFill>
                            <a:prstClr val="white"/>
                          </a:solidFill>
                          <a:ea typeface="Times New Roman" panose="02020603050405020304" pitchFamily="18" charset="0"/>
                        </a:rPr>
                        <m:t>. 2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g</m:t>
                      </m:r>
                      <m:r>
                        <m:rPr>
                          <m:nor/>
                        </m:rPr>
                        <a:rPr lang="vi-VN" sz="3400">
                          <a:solidFill>
                            <a:prstClr val="white"/>
                          </a:solidFill>
                          <a:ea typeface="Times New Roman" panose="02020603050405020304" pitchFamily="18" charset="0"/>
                        </a:rPr>
                        <m:t>ạ</m:t>
                      </m:r>
                      <m:r>
                        <m:rPr>
                          <m:nor/>
                        </m:rPr>
                        <a:rPr lang="vi-VN" sz="3400">
                          <a:solidFill>
                            <a:prstClr val="white"/>
                          </a:solidFill>
                          <a:ea typeface="Times New Roman" panose="02020603050405020304" pitchFamily="18" charset="0"/>
                        </a:rPr>
                        <m:t>o</m:t>
                      </m:r>
                      <m:r>
                        <m:rPr>
                          <m:nor/>
                        </m:rPr>
                        <a:rPr lang="vi-VN" sz="3400">
                          <a:solidFill>
                            <a:prstClr val="white"/>
                          </a:solidFill>
                          <a:ea typeface="Times New Roman" panose="02020603050405020304" pitchFamily="18" charset="0"/>
                        </a:rPr>
                        <m:t>; 8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khoai</m:t>
                      </m:r>
                    </m:oMath>
                  </m:oMathPara>
                </a14:m>
                <a:endParaRPr kumimoji="0" lang="en-US" sz="34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8" name="Câu TL A"/>
              <p:cNvSpPr>
                <a:spLocks noRot="1" noChangeAspect="1" noMove="1" noResize="1" noEditPoints="1" noAdjustHandles="1" noChangeArrowheads="1" noChangeShapeType="1" noTextEdit="1"/>
              </p:cNvSpPr>
              <p:nvPr/>
            </p:nvSpPr>
            <p:spPr>
              <a:xfrm>
                <a:off x="1705991" y="8282923"/>
                <a:ext cx="5919106" cy="160871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0654855" y="614558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a:solidFill>
                            <a:prstClr val="white"/>
                          </a:solidFill>
                          <a:ea typeface="Times New Roman" panose="02020603050405020304" pitchFamily="18" charset="0"/>
                        </a:rPr>
                        <m:t>B</m:t>
                      </m:r>
                      <m:r>
                        <m:rPr>
                          <m:nor/>
                        </m:rPr>
                        <a:rPr lang="vi-VN" sz="3400">
                          <a:solidFill>
                            <a:prstClr val="white"/>
                          </a:solidFill>
                          <a:ea typeface="Times New Roman" panose="02020603050405020304" pitchFamily="18" charset="0"/>
                        </a:rPr>
                        <m:t>. 7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g</m:t>
                      </m:r>
                      <m:r>
                        <m:rPr>
                          <m:nor/>
                        </m:rPr>
                        <a:rPr lang="vi-VN" sz="3400">
                          <a:solidFill>
                            <a:prstClr val="white"/>
                          </a:solidFill>
                          <a:ea typeface="Times New Roman" panose="02020603050405020304" pitchFamily="18" charset="0"/>
                        </a:rPr>
                        <m:t>ạ</m:t>
                      </m:r>
                      <m:r>
                        <m:rPr>
                          <m:nor/>
                        </m:rPr>
                        <a:rPr lang="vi-VN" sz="3400">
                          <a:solidFill>
                            <a:prstClr val="white"/>
                          </a:solidFill>
                          <a:ea typeface="Times New Roman" panose="02020603050405020304" pitchFamily="18" charset="0"/>
                        </a:rPr>
                        <m:t>o</m:t>
                      </m:r>
                      <m:r>
                        <m:rPr>
                          <m:nor/>
                        </m:rPr>
                        <a:rPr lang="vi-VN" sz="3400">
                          <a:solidFill>
                            <a:prstClr val="white"/>
                          </a:solidFill>
                          <a:ea typeface="Times New Roman" panose="02020603050405020304" pitchFamily="18" charset="0"/>
                        </a:rPr>
                        <m:t>; 3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khoai</m:t>
                      </m:r>
                    </m:oMath>
                  </m:oMathPara>
                </a14:m>
                <a:endParaRPr kumimoji="0" lang="en-US" sz="34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10654855" y="6145585"/>
                <a:ext cx="5919106" cy="160871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705989" y="6145585"/>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a:solidFill>
                            <a:prstClr val="white"/>
                          </a:solidFill>
                          <a:ea typeface="Times New Roman" panose="02020603050405020304" pitchFamily="18" charset="0"/>
                        </a:rPr>
                        <m:t>A</m:t>
                      </m:r>
                      <m:r>
                        <m:rPr>
                          <m:nor/>
                        </m:rPr>
                        <a:rPr lang="vi-VN" sz="3400">
                          <a:solidFill>
                            <a:prstClr val="white"/>
                          </a:solidFill>
                          <a:ea typeface="Times New Roman" panose="02020603050405020304" pitchFamily="18" charset="0"/>
                        </a:rPr>
                        <m:t>. 3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g</m:t>
                      </m:r>
                      <m:r>
                        <m:rPr>
                          <m:nor/>
                        </m:rPr>
                        <a:rPr lang="vi-VN" sz="3400">
                          <a:solidFill>
                            <a:prstClr val="white"/>
                          </a:solidFill>
                          <a:ea typeface="Times New Roman" panose="02020603050405020304" pitchFamily="18" charset="0"/>
                        </a:rPr>
                        <m:t>ạ</m:t>
                      </m:r>
                      <m:r>
                        <m:rPr>
                          <m:nor/>
                        </m:rPr>
                        <a:rPr lang="vi-VN" sz="3400">
                          <a:solidFill>
                            <a:prstClr val="white"/>
                          </a:solidFill>
                          <a:ea typeface="Times New Roman" panose="02020603050405020304" pitchFamily="18" charset="0"/>
                        </a:rPr>
                        <m:t>o</m:t>
                      </m:r>
                      <m:r>
                        <m:rPr>
                          <m:nor/>
                        </m:rPr>
                        <a:rPr lang="vi-VN" sz="3400">
                          <a:solidFill>
                            <a:prstClr val="white"/>
                          </a:solidFill>
                          <a:ea typeface="Times New Roman" panose="02020603050405020304" pitchFamily="18" charset="0"/>
                        </a:rPr>
                        <m:t>; 2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khoai</m:t>
                      </m:r>
                    </m:oMath>
                  </m:oMathPara>
                </a14:m>
                <a:endParaRPr kumimoji="0" lang="en-US" sz="34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705989" y="6145585"/>
                <a:ext cx="5919106" cy="160871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654855" y="8307897"/>
                <a:ext cx="5919106" cy="16087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a:solidFill>
                            <a:prstClr val="white"/>
                          </a:solidFill>
                          <a:ea typeface="Times New Roman" panose="02020603050405020304" pitchFamily="18" charset="0"/>
                        </a:rPr>
                        <m:t>D</m:t>
                      </m:r>
                      <m:r>
                        <m:rPr>
                          <m:nor/>
                        </m:rPr>
                        <a:rPr lang="vi-VN" sz="3400">
                          <a:solidFill>
                            <a:prstClr val="white"/>
                          </a:solidFill>
                          <a:ea typeface="Times New Roman" panose="02020603050405020304" pitchFamily="18" charset="0"/>
                        </a:rPr>
                        <m:t>. 1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g</m:t>
                      </m:r>
                      <m:r>
                        <m:rPr>
                          <m:nor/>
                        </m:rPr>
                        <a:rPr lang="vi-VN" sz="3400">
                          <a:solidFill>
                            <a:prstClr val="white"/>
                          </a:solidFill>
                          <a:ea typeface="Times New Roman" panose="02020603050405020304" pitchFamily="18" charset="0"/>
                        </a:rPr>
                        <m:t>ạ</m:t>
                      </m:r>
                      <m:r>
                        <m:rPr>
                          <m:nor/>
                        </m:rPr>
                        <a:rPr lang="vi-VN" sz="3400">
                          <a:solidFill>
                            <a:prstClr val="white"/>
                          </a:solidFill>
                          <a:ea typeface="Times New Roman" panose="02020603050405020304" pitchFamily="18" charset="0"/>
                        </a:rPr>
                        <m:t>o</m:t>
                      </m:r>
                      <m:r>
                        <m:rPr>
                          <m:nor/>
                        </m:rPr>
                        <a:rPr lang="vi-VN" sz="3400">
                          <a:solidFill>
                            <a:prstClr val="white"/>
                          </a:solidFill>
                          <a:ea typeface="Times New Roman" panose="02020603050405020304" pitchFamily="18" charset="0"/>
                        </a:rPr>
                        <m:t>; 9 </m:t>
                      </m:r>
                      <m:r>
                        <m:rPr>
                          <m:nor/>
                        </m:rPr>
                        <a:rPr lang="vi-VN" sz="3400">
                          <a:solidFill>
                            <a:prstClr val="white"/>
                          </a:solidFill>
                          <a:ea typeface="Times New Roman" panose="02020603050405020304" pitchFamily="18" charset="0"/>
                        </a:rPr>
                        <m:t>kg</m:t>
                      </m:r>
                      <m:r>
                        <m:rPr>
                          <m:nor/>
                        </m:rPr>
                        <a:rPr lang="vi-VN" sz="3400">
                          <a:solidFill>
                            <a:prstClr val="white"/>
                          </a:solidFill>
                          <a:ea typeface="Times New Roman" panose="02020603050405020304" pitchFamily="18" charset="0"/>
                        </a:rPr>
                        <m:t> </m:t>
                      </m:r>
                      <m:r>
                        <m:rPr>
                          <m:nor/>
                        </m:rPr>
                        <a:rPr lang="vi-VN" sz="3400">
                          <a:solidFill>
                            <a:prstClr val="white"/>
                          </a:solidFill>
                          <a:ea typeface="Times New Roman" panose="02020603050405020304" pitchFamily="18" charset="0"/>
                        </a:rPr>
                        <m:t>khoai</m:t>
                      </m:r>
                    </m:oMath>
                  </m:oMathPara>
                </a14:m>
                <a:endParaRPr kumimoji="0" lang="en-US" sz="34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10654855" y="8307897"/>
                <a:ext cx="5919106" cy="160871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429289" y="4754007"/>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7429291" y="4730241"/>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13743786" y="2541065"/>
            <a:ext cx="3842352"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15" name="Rounded Rectangle 14"/>
          <p:cNvSpPr/>
          <p:nvPr/>
        </p:nvSpPr>
        <p:spPr>
          <a:xfrm>
            <a:off x="304800" y="38100"/>
            <a:ext cx="17602200" cy="2338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just">
              <a:lnSpc>
                <a:spcPct val="150000"/>
              </a:lnSpc>
            </a:pPr>
            <a:r>
              <a:rPr lang="fr-FR" sz="3400" b="1">
                <a:latin typeface="Arial" panose="020B0604020202020204" pitchFamily="34" charset="0"/>
                <a:ea typeface="Times New Roman" panose="02020603050405020304" pitchFamily="18" charset="0"/>
                <a:cs typeface="Arial" panose="020B0604020202020204" pitchFamily="34" charset="0"/>
              </a:rPr>
              <a:t>Câu 5.</a:t>
            </a:r>
            <a:r>
              <a:rPr lang="fr-FR" sz="3400">
                <a:latin typeface="Arial" panose="020B0604020202020204" pitchFamily="34" charset="0"/>
                <a:ea typeface="Times New Roman" panose="02020603050405020304" pitchFamily="18" charset="0"/>
                <a:cs typeface="Arial" panose="020B0604020202020204" pitchFamily="34" charset="0"/>
              </a:rPr>
              <a:t> </a:t>
            </a:r>
            <a:r>
              <a:rPr lang="vi-VN" sz="3400">
                <a:ea typeface="Times New Roman" panose="02020603050405020304" pitchFamily="18" charset="0"/>
                <a:cs typeface="Arial" panose="020B0604020202020204" pitchFamily="34" charset="0"/>
              </a:rPr>
              <a:t>Bác Xuân đi chợ mua 10 kg cả gạo và khoai với số tiền hơn 140 nghìn đồng và ít hơn 150 nghìn đồng. Giá gạo là 15 nghìn đồng/kg, giá khoai là 12 nghìn đồng/kg. Tính số gạo, số khoai bác Xuân đã mua, biết đó là các số nguyên.</a:t>
            </a:r>
            <a:endParaRPr lang="en-US" sz="34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64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078200" y="8418963"/>
            <a:ext cx="1194146" cy="1463809"/>
          </a:xfrm>
          <a:prstGeom prst="rect">
            <a:avLst/>
          </a:prstGeom>
        </p:spPr>
      </p:pic>
      <p:sp>
        <p:nvSpPr>
          <p:cNvPr id="9" name="Rectangle 8"/>
          <p:cNvSpPr/>
          <p:nvPr/>
        </p:nvSpPr>
        <p:spPr>
          <a:xfrm>
            <a:off x="7828555" y="39243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2" name="Rectangle 11"/>
              <p:cNvSpPr/>
              <p:nvPr/>
            </p:nvSpPr>
            <p:spPr>
              <a:xfrm>
                <a:off x="680393" y="190500"/>
                <a:ext cx="15534165" cy="3074688"/>
              </a:xfrm>
              <a:prstGeom prst="rect">
                <a:avLst/>
              </a:prstGeom>
            </p:spPr>
            <p:txBody>
              <a:bodyPr wrap="square">
                <a:spAutoFit/>
              </a:bodyPr>
              <a:lstStyle/>
              <a:p>
                <a:pPr lvl="0" algn="just" defTabSz="1828800">
                  <a:lnSpc>
                    <a:spcPct val="170000"/>
                  </a:lnSpc>
                  <a:buClr>
                    <a:srgbClr val="000000"/>
                  </a:buClr>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(SGK</a:t>
                </a: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38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34</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Bất phương trình nào sau đây là bất phương trình bậc nhất một </a:t>
                </a:r>
                <a:r>
                  <a:rPr lang="vi-VN" sz="3800" kern="0">
                    <a:solidFill>
                      <a:prstClr val="black"/>
                    </a:solidFill>
                    <a:latin typeface="Arial"/>
                    <a:cs typeface="Arial" panose="020B0604020202020204" pitchFamily="34" charset="0"/>
                    <a:sym typeface="Arial"/>
                  </a:rPr>
                  <a:t>ẩn</a:t>
                </a:r>
                <a:r>
                  <a:rPr lang="vi-VN" sz="3800" kern="0" smtClean="0">
                    <a:solidFill>
                      <a:prstClr val="black"/>
                    </a:solidFill>
                    <a:latin typeface="Arial"/>
                    <a:cs typeface="Arial" panose="020B0604020202020204" pitchFamily="34" charset="0"/>
                    <a:sym typeface="Arial"/>
                  </a:rPr>
                  <a:t>?</a:t>
                </a:r>
                <a:r>
                  <a:rPr lang="es-ES" sz="3800" kern="0">
                    <a:solidFill>
                      <a:prstClr val="black"/>
                    </a:solidFill>
                    <a:latin typeface="Arial"/>
                    <a:cs typeface="Arial" panose="020B0604020202020204" pitchFamily="34" charset="0"/>
                    <a:sym typeface="Arial"/>
                  </a:rPr>
                  <a:t> </a:t>
                </a:r>
                <a:endParaRPr lang="es-ES" sz="3800" kern="0" smtClean="0">
                  <a:solidFill>
                    <a:prstClr val="black"/>
                  </a:solidFill>
                  <a:latin typeface="Arial"/>
                  <a:cs typeface="Arial" panose="020B0604020202020204" pitchFamily="34" charset="0"/>
                  <a:sym typeface="Arial"/>
                </a:endParaRPr>
              </a:p>
              <a:p>
                <a:pPr lvl="0" algn="ctr" defTabSz="1828800">
                  <a:lnSpc>
                    <a:spcPct val="170000"/>
                  </a:lnSpc>
                  <a:buClr>
                    <a:srgbClr val="000000"/>
                  </a:buClr>
                  <a:defRPr/>
                </a:pPr>
                <a:r>
                  <a:rPr lang="es-ES" sz="3800" kern="0" smtClean="0">
                    <a:solidFill>
                      <a:prstClr val="black"/>
                    </a:solidFill>
                    <a:latin typeface="Arial"/>
                    <a:cs typeface="Arial" panose="020B0604020202020204" pitchFamily="34" charset="0"/>
                    <a:sym typeface="Arial"/>
                  </a:rPr>
                  <a:t>a</a:t>
                </a:r>
                <a:r>
                  <a:rPr lang="es-ES" sz="3800" kern="0">
                    <a:solidFill>
                      <a:prstClr val="black"/>
                    </a:solidFill>
                    <a:latin typeface="Arial"/>
                    <a:cs typeface="Arial" panose="020B0604020202020204" pitchFamily="34" charset="0"/>
                    <a:sym typeface="Arial"/>
                  </a:rPr>
                  <a:t>) </a:t>
                </a:r>
                <a14:m>
                  <m:oMath xmlns:m="http://schemas.openxmlformats.org/officeDocument/2006/math">
                    <m:r>
                      <a:rPr lang="es-ES" sz="3800" i="1" kern="0" smtClean="0">
                        <a:solidFill>
                          <a:prstClr val="black"/>
                        </a:solidFill>
                        <a:latin typeface="Cambria Math" panose="02040503050406030204" pitchFamily="18" charset="0"/>
                        <a:cs typeface="Arial" panose="020B0604020202020204" pitchFamily="34" charset="0"/>
                        <a:sym typeface="Arial"/>
                      </a:rPr>
                      <m:t>2</m:t>
                    </m:r>
                    <m:r>
                      <a:rPr lang="es-ES" sz="3800" i="1" kern="0" smtClean="0">
                        <a:solidFill>
                          <a:prstClr val="black"/>
                        </a:solidFill>
                        <a:latin typeface="Cambria Math" panose="02040503050406030204" pitchFamily="18" charset="0"/>
                        <a:cs typeface="Arial" panose="020B0604020202020204" pitchFamily="34" charset="0"/>
                        <a:sym typeface="Arial"/>
                      </a:rPr>
                      <m:t>𝑥</m:t>
                    </m:r>
                    <m:r>
                      <a:rPr lang="en-US" sz="3800" b="0" i="1" kern="0" smtClean="0">
                        <a:solidFill>
                          <a:prstClr val="black"/>
                        </a:solidFill>
                        <a:latin typeface="Cambria Math" panose="02040503050406030204" pitchFamily="18" charset="0"/>
                        <a:cs typeface="Arial" panose="020B0604020202020204" pitchFamily="34" charset="0"/>
                        <a:sym typeface="Arial"/>
                      </a:rPr>
                      <m:t>−</m:t>
                    </m:r>
                    <m:r>
                      <a:rPr lang="es-ES" sz="3800" i="1" kern="0" smtClean="0">
                        <a:solidFill>
                          <a:prstClr val="black"/>
                        </a:solidFill>
                        <a:latin typeface="Cambria Math" panose="02040503050406030204" pitchFamily="18" charset="0"/>
                        <a:cs typeface="Arial" panose="020B0604020202020204" pitchFamily="34" charset="0"/>
                        <a:sym typeface="Arial"/>
                      </a:rPr>
                      <m:t>5</m:t>
                    </m:r>
                    <m:r>
                      <a:rPr lang="es-ES" sz="3800" i="1" kern="0">
                        <a:solidFill>
                          <a:prstClr val="black"/>
                        </a:solidFill>
                        <a:latin typeface="Cambria Math" panose="02040503050406030204" pitchFamily="18" charset="0"/>
                        <a:cs typeface="Arial" panose="020B0604020202020204" pitchFamily="34" charset="0"/>
                        <a:sym typeface="Arial"/>
                      </a:rPr>
                      <m:t>&gt;</m:t>
                    </m:r>
                    <m:r>
                      <a:rPr lang="es-ES" sz="3800" i="1" kern="0" smtClean="0">
                        <a:solidFill>
                          <a:prstClr val="black"/>
                        </a:solidFill>
                        <a:latin typeface="Cambria Math" panose="02040503050406030204" pitchFamily="18" charset="0"/>
                        <a:cs typeface="Arial" panose="020B0604020202020204" pitchFamily="34" charset="0"/>
                        <a:sym typeface="Arial"/>
                      </a:rPr>
                      <m:t>0</m:t>
                    </m:r>
                  </m:oMath>
                </a14:m>
                <a:r>
                  <a:rPr lang="es-ES" sz="3800" kern="0" smtClean="0">
                    <a:solidFill>
                      <a:prstClr val="black"/>
                    </a:solidFill>
                    <a:latin typeface="Arial"/>
                    <a:cs typeface="Arial" panose="020B0604020202020204" pitchFamily="34" charset="0"/>
                    <a:sym typeface="Arial"/>
                  </a:rPr>
                  <a:t>;	    b</a:t>
                </a:r>
                <a:r>
                  <a:rPr lang="es-ES" sz="3800" kern="0">
                    <a:solidFill>
                      <a:prstClr val="black"/>
                    </a:solidFill>
                    <a:latin typeface="Arial"/>
                    <a:cs typeface="Arial" panose="020B0604020202020204" pitchFamily="34" charset="0"/>
                    <a:sym typeface="Arial"/>
                  </a:rPr>
                  <a:t>) </a:t>
                </a:r>
                <a14:m>
                  <m:oMath xmlns:m="http://schemas.openxmlformats.org/officeDocument/2006/math">
                    <m:r>
                      <a:rPr lang="es-ES" sz="3800" i="1" kern="0" smtClean="0">
                        <a:solidFill>
                          <a:prstClr val="black"/>
                        </a:solidFill>
                        <a:latin typeface="Cambria Math" panose="02040503050406030204" pitchFamily="18" charset="0"/>
                        <a:cs typeface="Arial" panose="020B0604020202020204" pitchFamily="34" charset="0"/>
                        <a:sym typeface="Arial"/>
                      </a:rPr>
                      <m:t>3</m:t>
                    </m:r>
                    <m:r>
                      <a:rPr lang="es-ES" sz="3800" i="1" kern="0" smtClean="0">
                        <a:solidFill>
                          <a:prstClr val="black"/>
                        </a:solidFill>
                        <a:latin typeface="Cambria Math" panose="02040503050406030204" pitchFamily="18" charset="0"/>
                        <a:cs typeface="Arial" panose="020B0604020202020204" pitchFamily="34" charset="0"/>
                        <a:sym typeface="Arial"/>
                      </a:rPr>
                      <m:t>𝑦</m:t>
                    </m:r>
                    <m:r>
                      <a:rPr lang="es-ES" sz="3800" i="1" kern="0" smtClean="0">
                        <a:solidFill>
                          <a:prstClr val="black"/>
                        </a:solidFill>
                        <a:latin typeface="Cambria Math" panose="02040503050406030204" pitchFamily="18" charset="0"/>
                        <a:cs typeface="Arial" panose="020B0604020202020204" pitchFamily="34" charset="0"/>
                        <a:sym typeface="Arial"/>
                      </a:rPr>
                      <m:t>+1≥0</m:t>
                    </m:r>
                  </m:oMath>
                </a14:m>
                <a:r>
                  <a:rPr lang="es-ES" sz="3800" kern="0" smtClean="0">
                    <a:solidFill>
                      <a:prstClr val="black"/>
                    </a:solidFill>
                    <a:latin typeface="Arial"/>
                    <a:cs typeface="Arial" panose="020B0604020202020204" pitchFamily="34" charset="0"/>
                    <a:sym typeface="Arial"/>
                  </a:rPr>
                  <a:t>;	        c</a:t>
                </a:r>
                <a:r>
                  <a:rPr lang="es-ES" sz="3800" kern="0">
                    <a:solidFill>
                      <a:prstClr val="black"/>
                    </a:solidFill>
                    <a:latin typeface="Arial"/>
                    <a:cs typeface="Arial" panose="020B0604020202020204" pitchFamily="34" charset="0"/>
                    <a:sym typeface="Arial"/>
                  </a:rPr>
                  <a:t>) </a:t>
                </a:r>
                <a14:m>
                  <m:oMath xmlns:m="http://schemas.openxmlformats.org/officeDocument/2006/math">
                    <m:r>
                      <a:rPr lang="es-ES" sz="3800" i="1" kern="0" smtClean="0">
                        <a:solidFill>
                          <a:prstClr val="black"/>
                        </a:solidFill>
                        <a:latin typeface="Cambria Math" panose="02040503050406030204" pitchFamily="18" charset="0"/>
                        <a:cs typeface="Arial" panose="020B0604020202020204" pitchFamily="34" charset="0"/>
                        <a:sym typeface="Arial"/>
                      </a:rPr>
                      <m:t>0</m:t>
                    </m:r>
                    <m:r>
                      <a:rPr lang="es-ES" sz="3800" i="1" kern="0" smtClean="0">
                        <a:solidFill>
                          <a:prstClr val="black"/>
                        </a:solidFill>
                        <a:latin typeface="Cambria Math" panose="02040503050406030204" pitchFamily="18" charset="0"/>
                        <a:cs typeface="Arial" panose="020B0604020202020204" pitchFamily="34" charset="0"/>
                        <a:sym typeface="Arial"/>
                      </a:rPr>
                      <m:t>𝑥</m:t>
                    </m:r>
                    <m:r>
                      <a:rPr lang="en-US" sz="3800" b="0" i="1" kern="0" smtClean="0">
                        <a:solidFill>
                          <a:prstClr val="black"/>
                        </a:solidFill>
                        <a:latin typeface="Cambria Math" panose="02040503050406030204" pitchFamily="18" charset="0"/>
                        <a:cs typeface="Arial" panose="020B0604020202020204" pitchFamily="34" charset="0"/>
                        <a:sym typeface="Arial"/>
                      </a:rPr>
                      <m:t>−</m:t>
                    </m:r>
                    <m:r>
                      <a:rPr lang="es-ES" sz="3800" i="1" kern="0" smtClean="0">
                        <a:solidFill>
                          <a:prstClr val="black"/>
                        </a:solidFill>
                        <a:latin typeface="Cambria Math" panose="02040503050406030204" pitchFamily="18" charset="0"/>
                        <a:cs typeface="Arial" panose="020B0604020202020204" pitchFamily="34" charset="0"/>
                        <a:sym typeface="Arial"/>
                      </a:rPr>
                      <m:t>3</m:t>
                    </m:r>
                    <m:r>
                      <a:rPr lang="es-ES" sz="3800" i="1" kern="0">
                        <a:solidFill>
                          <a:prstClr val="black"/>
                        </a:solidFill>
                        <a:latin typeface="Cambria Math" panose="02040503050406030204" pitchFamily="18" charset="0"/>
                        <a:cs typeface="Arial" panose="020B0604020202020204" pitchFamily="34" charset="0"/>
                        <a:sym typeface="Arial"/>
                      </a:rPr>
                      <m:t>&lt;</m:t>
                    </m:r>
                    <m:r>
                      <a:rPr lang="es-ES" sz="3800" i="1" kern="0" smtClean="0">
                        <a:solidFill>
                          <a:prstClr val="black"/>
                        </a:solidFill>
                        <a:latin typeface="Cambria Math" panose="02040503050406030204" pitchFamily="18" charset="0"/>
                        <a:cs typeface="Arial" panose="020B0604020202020204" pitchFamily="34" charset="0"/>
                        <a:sym typeface="Arial"/>
                      </a:rPr>
                      <m:t>0</m:t>
                    </m:r>
                  </m:oMath>
                </a14:m>
                <a:r>
                  <a:rPr lang="es-ES" sz="3800" kern="0" smtClean="0">
                    <a:solidFill>
                      <a:prstClr val="black"/>
                    </a:solidFill>
                    <a:latin typeface="Arial"/>
                    <a:cs typeface="Arial" panose="020B0604020202020204" pitchFamily="34" charset="0"/>
                    <a:sym typeface="Arial"/>
                  </a:rPr>
                  <a:t>;          d</a:t>
                </a:r>
                <a:r>
                  <a:rPr lang="es-ES" sz="3800" kern="0">
                    <a:solidFill>
                      <a:prstClr val="black"/>
                    </a:solidFill>
                    <a:latin typeface="Arial"/>
                    <a:cs typeface="Arial" panose="020B0604020202020204" pitchFamily="34" charset="0"/>
                    <a:sym typeface="Arial"/>
                  </a:rPr>
                  <a:t>) </a:t>
                </a:r>
                <a14:m>
                  <m:oMath xmlns:m="http://schemas.openxmlformats.org/officeDocument/2006/math">
                    <m:sSup>
                      <m:sSupPr>
                        <m:ctrlPr>
                          <a:rPr lang="es-ES" sz="3800" i="1" kern="0" smtClean="0">
                            <a:solidFill>
                              <a:prstClr val="black"/>
                            </a:solidFill>
                            <a:latin typeface="Cambria Math" panose="02040503050406030204" pitchFamily="18" charset="0"/>
                            <a:cs typeface="Arial" panose="020B0604020202020204" pitchFamily="34" charset="0"/>
                            <a:sym typeface="Arial"/>
                          </a:rPr>
                        </m:ctrlPr>
                      </m:sSupPr>
                      <m:e>
                        <m:r>
                          <a:rPr lang="en-US" sz="3800" b="0" i="1" kern="0" smtClean="0">
                            <a:solidFill>
                              <a:prstClr val="black"/>
                            </a:solidFill>
                            <a:latin typeface="Cambria Math" panose="02040503050406030204" pitchFamily="18" charset="0"/>
                            <a:cs typeface="Arial" panose="020B0604020202020204" pitchFamily="34" charset="0"/>
                            <a:sym typeface="Arial"/>
                          </a:rPr>
                          <m:t>𝑥</m:t>
                        </m:r>
                      </m:e>
                      <m:sup>
                        <m:r>
                          <a:rPr lang="en-US" sz="3800" b="0" i="1" kern="0" smtClean="0">
                            <a:solidFill>
                              <a:prstClr val="black"/>
                            </a:solidFill>
                            <a:latin typeface="Cambria Math" panose="02040503050406030204" pitchFamily="18" charset="0"/>
                            <a:cs typeface="Arial" panose="020B0604020202020204" pitchFamily="34" charset="0"/>
                            <a:sym typeface="Arial"/>
                          </a:rPr>
                          <m:t>2</m:t>
                        </m:r>
                      </m:sup>
                    </m:sSup>
                    <m:r>
                      <a:rPr lang="es-ES" sz="3800" i="1" kern="0" smtClean="0">
                        <a:solidFill>
                          <a:prstClr val="black"/>
                        </a:solidFill>
                        <a:latin typeface="Cambria Math" panose="02040503050406030204" pitchFamily="18" charset="0"/>
                        <a:cs typeface="Arial" panose="020B0604020202020204" pitchFamily="34" charset="0"/>
                        <a:sym typeface="Arial"/>
                      </a:rPr>
                      <m:t>&gt;0</m:t>
                    </m:r>
                  </m:oMath>
                </a14:m>
                <a:r>
                  <a:rPr lang="es-ES" sz="3800" kern="0">
                    <a:solidFill>
                      <a:prstClr val="black"/>
                    </a:solidFill>
                    <a:latin typeface="Arial"/>
                    <a:cs typeface="Arial" panose="020B0604020202020204" pitchFamily="34" charset="0"/>
                    <a:sym typeface="Arial"/>
                  </a:rPr>
                  <a:t>.</a:t>
                </a:r>
                <a:endParaRPr kumimoji="0" lang="en-US"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680393" y="190500"/>
                <a:ext cx="15534165" cy="3074688"/>
              </a:xfrm>
              <a:prstGeom prst="rect">
                <a:avLst/>
              </a:prstGeom>
              <a:blipFill>
                <a:blip r:embed="rId5"/>
                <a:stretch>
                  <a:fillRect l="-1295" r="-1295" b="-25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979875" y="5143500"/>
                <a:ext cx="14935200" cy="4415761"/>
              </a:xfrm>
              <a:prstGeom prst="rect">
                <a:avLst/>
              </a:prstGeom>
            </p:spPr>
            <p:txBody>
              <a:bodyPr wrap="square">
                <a:spAutoFit/>
              </a:bodyPr>
              <a:lstStyle/>
              <a:p>
                <a:pPr algn="just">
                  <a:lnSpc>
                    <a:spcPct val="150000"/>
                  </a:lnSpc>
                  <a:spcBef>
                    <a:spcPts val="1200"/>
                  </a:spcBef>
                  <a:spcAft>
                    <a:spcPts val="1200"/>
                  </a:spcAft>
                </a:pPr>
                <a:r>
                  <a:rPr lang="fr-FR" sz="38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−5&gt;0</m:t>
                    </m:r>
                  </m:oMath>
                </a14:m>
                <a:r>
                  <a:rPr lang="fr-FR" sz="3800">
                    <a:effectLst/>
                    <a:latin typeface="Arial" panose="020B0604020202020204" pitchFamily="34" charset="0"/>
                    <a:ea typeface="Calibri" panose="020F0502020204030204" pitchFamily="34" charset="0"/>
                    <a:cs typeface="Arial" panose="020B0604020202020204" pitchFamily="34" charset="0"/>
                  </a:rPr>
                  <a:t> là bất phương trình bậc nhất </a:t>
                </a:r>
                <a:r>
                  <a:rPr lang="fr-FR" sz="3800">
                    <a:effectLst/>
                    <a:latin typeface="Arial" panose="020B0604020202020204" pitchFamily="34" charset="0"/>
                    <a:ea typeface="Calibri" panose="020F0502020204030204" pitchFamily="34" charset="0"/>
                    <a:cs typeface="Arial" panose="020B0604020202020204" pitchFamily="34" charset="0"/>
                  </a:rPr>
                  <a:t>một </a:t>
                </a:r>
                <a:r>
                  <a:rPr lang="fr-FR" sz="3800" smtClean="0">
                    <a:effectLst/>
                    <a:latin typeface="Arial" panose="020B0604020202020204" pitchFamily="34" charset="0"/>
                    <a:ea typeface="Calibri" panose="020F0502020204030204" pitchFamily="34" charset="0"/>
                    <a:cs typeface="Arial" panose="020B0604020202020204" pitchFamily="34" charset="0"/>
                  </a:rPr>
                  <a:t>ẩn.</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fr-FR" sz="38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800">
                    <a:effectLst/>
                    <a:latin typeface="Arial" panose="020B0604020202020204" pitchFamily="34" charset="0"/>
                    <a:ea typeface="Calibri" panose="020F0502020204030204" pitchFamily="34" charset="0"/>
                    <a:cs typeface="Arial" panose="020B0604020202020204" pitchFamily="34" charset="0"/>
                  </a:rPr>
                  <a:t> là bất phương trình bậc nhất </a:t>
                </a:r>
                <a:r>
                  <a:rPr lang="fr-FR" sz="3800">
                    <a:effectLst/>
                    <a:latin typeface="Arial" panose="020B0604020202020204" pitchFamily="34" charset="0"/>
                    <a:ea typeface="Calibri" panose="020F0502020204030204" pitchFamily="34" charset="0"/>
                    <a:cs typeface="Arial" panose="020B0604020202020204" pitchFamily="34" charset="0"/>
                  </a:rPr>
                  <a:t>một </a:t>
                </a:r>
                <a:r>
                  <a:rPr lang="fr-FR" sz="3800" smtClean="0">
                    <a:effectLst/>
                    <a:latin typeface="Arial" panose="020B0604020202020204" pitchFamily="34" charset="0"/>
                    <a:ea typeface="Calibri" panose="020F0502020204030204" pitchFamily="34" charset="0"/>
                    <a:cs typeface="Arial" panose="020B0604020202020204" pitchFamily="34" charset="0"/>
                  </a:rPr>
                  <a:t>ẩn.</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fr-FR" sz="38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3800" i="1">
                        <a:latin typeface="Cambria Math" panose="02040503050406030204" pitchFamily="18" charset="0"/>
                        <a:ea typeface="Calibri" panose="020F0502020204030204" pitchFamily="34" charset="0"/>
                        <a:cs typeface="Times New Roman" panose="02020603050405020304" pitchFamily="18" charset="0"/>
                      </a:rPr>
                      <m:t>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800">
                    <a:effectLst/>
                    <a:latin typeface="Arial" panose="020B0604020202020204" pitchFamily="34" charset="0"/>
                    <a:ea typeface="Calibri" panose="020F0502020204030204" pitchFamily="34" charset="0"/>
                    <a:cs typeface="Arial" panose="020B0604020202020204" pitchFamily="34" charset="0"/>
                  </a:rPr>
                  <a:t> không là bất phương trình bậc nhất một ẩn vì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fr-FR" sz="3800">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i="1">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3800">
                    <a:effectLst/>
                    <a:latin typeface="Arial" panose="020B0604020202020204" pitchFamily="34" charset="0"/>
                    <a:ea typeface="Calibri" panose="020F0502020204030204" pitchFamily="34" charset="0"/>
                    <a:cs typeface="Arial" panose="020B0604020202020204" pitchFamily="34" charset="0"/>
                  </a:rPr>
                  <a:t> không là bất phương trình bậc nhất một ẩn vì ẩn bậc </a:t>
                </a:r>
                <a:r>
                  <a:rPr lang="fr-FR" sz="3800">
                    <a:effectLst/>
                    <a:latin typeface="Arial" panose="020B0604020202020204" pitchFamily="34" charset="0"/>
                    <a:ea typeface="Calibri" panose="020F0502020204030204" pitchFamily="34" charset="0"/>
                    <a:cs typeface="Arial" panose="020B0604020202020204" pitchFamily="34" charset="0"/>
                  </a:rPr>
                  <a:t>hai</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79875" y="5143500"/>
                <a:ext cx="14935200" cy="4415761"/>
              </a:xfrm>
              <a:prstGeom prst="rect">
                <a:avLst/>
              </a:prstGeom>
              <a:blipFill>
                <a:blip r:embed="rId6"/>
                <a:stretch>
                  <a:fillRect l="-1347" b="-4558"/>
                </a:stretch>
              </a:blipFill>
            </p:spPr>
            <p:txBody>
              <a:bodyPr/>
              <a:lstStyle/>
              <a:p>
                <a:r>
                  <a:rPr lang="en-US">
                    <a:noFill/>
                  </a:rPr>
                  <a:t> </a:t>
                </a:r>
              </a:p>
            </p:txBody>
          </p:sp>
        </mc:Fallback>
      </mc:AlternateContent>
    </p:spTree>
    <p:extLst>
      <p:ext uri="{BB962C8B-B14F-4D97-AF65-F5344CB8AC3E}">
        <p14:creationId xmlns:p14="http://schemas.microsoft.com/office/powerpoint/2010/main" val="18676385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left)">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7" name="Rectangle 16"/>
          <p:cNvSpPr/>
          <p:nvPr/>
        </p:nvSpPr>
        <p:spPr>
          <a:xfrm>
            <a:off x="8399931" y="3277969"/>
            <a:ext cx="11833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6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6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480993" y="4197528"/>
                <a:ext cx="7790332" cy="5696816"/>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fr-FR" sz="3600" i="1"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+1&gt;0</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smtClean="0">
                    <a:effectLst/>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&gt;−1</m:t>
                    </m:r>
                  </m:oMath>
                </a14:m>
                <a:r>
                  <a:rPr lang="fr-FR"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600">
                          <a:latin typeface="Arial" panose="020B0604020202020204" pitchFamily="34" charset="0"/>
                          <a:ea typeface="Calibri" panose="020F0502020204030204" pitchFamily="34" charset="0"/>
                          <a:cs typeface="Arial" panose="020B0604020202020204" pitchFamily="34" charset="0"/>
                        </a:rPr>
                        <m:t>V</m:t>
                      </m:r>
                      <m:r>
                        <m:rPr>
                          <m:nor/>
                        </m:rPr>
                        <a:rPr lang="fr-FR" sz="3600">
                          <a:latin typeface="Arial" panose="020B0604020202020204" pitchFamily="34" charset="0"/>
                          <a:ea typeface="Calibri" panose="020F0502020204030204" pitchFamily="34" charset="0"/>
                          <a:cs typeface="Arial" panose="020B0604020202020204" pitchFamily="34" charset="0"/>
                        </a:rPr>
                        <m:t>ậ</m:t>
                      </m:r>
                      <m:r>
                        <m:rPr>
                          <m:nor/>
                        </m:rPr>
                        <a:rPr lang="fr-FR" sz="3600">
                          <a:latin typeface="Arial" panose="020B0604020202020204" pitchFamily="34" charset="0"/>
                          <a:ea typeface="Calibri" panose="020F0502020204030204" pitchFamily="34" charset="0"/>
                          <a:cs typeface="Arial" panose="020B0604020202020204" pitchFamily="34" charset="0"/>
                        </a:rPr>
                        <m:t>y</m:t>
                      </m:r>
                      <m:r>
                        <m:rPr>
                          <m:nor/>
                        </m:rPr>
                        <a:rPr lang="fr-FR" sz="3600">
                          <a:latin typeface="Arial" panose="020B0604020202020204" pitchFamily="34" charset="0"/>
                          <a:ea typeface="Calibri" panose="020F0502020204030204" pitchFamily="34" charset="0"/>
                          <a:cs typeface="Arial" panose="020B0604020202020204" pitchFamily="34" charset="0"/>
                        </a:rPr>
                        <m:t> </m:t>
                      </m:r>
                      <m:r>
                        <a:rPr lang="en-US" sz="3600" i="1">
                          <a:latin typeface="Cambria Math" panose="02040503050406030204" pitchFamily="18" charset="0"/>
                          <a:ea typeface="Calibri" panose="020F0502020204030204" pitchFamily="34" charset="0"/>
                          <a:cs typeface="Times New Roman" panose="02020603050405020304" pitchFamily="18" charset="0"/>
                        </a:rPr>
                        <m:t>𝑥</m:t>
                      </m:r>
                      <m:r>
                        <a:rPr lang="fr-FR" sz="3600" i="1">
                          <a:latin typeface="Cambria Math" panose="02040503050406030204" pitchFamily="18" charset="0"/>
                          <a:ea typeface="Calibri" panose="020F0502020204030204" pitchFamily="34" charset="0"/>
                          <a:cs typeface="Times New Roman" panose="02020603050405020304" pitchFamily="18" charset="0"/>
                        </a:rPr>
                        <m:t>&gt;−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fr-FR" sz="3600" i="1">
                              <a:latin typeface="Cambria Math" panose="02040503050406030204" pitchFamily="18" charset="0"/>
                              <a:ea typeface="Calibri" panose="020F0502020204030204" pitchFamily="34" charset="0"/>
                              <a:cs typeface="Times New Roman" panose="02020603050405020304" pitchFamily="18" charset="0"/>
                            </a:rPr>
                            <m:t>1</m:t>
                          </m:r>
                        </m:num>
                        <m:den>
                          <m:r>
                            <a:rPr lang="fr-FR" sz="36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fr-FR" sz="3600">
                          <a:latin typeface="Arial" panose="020B0604020202020204" pitchFamily="34" charset="0"/>
                          <a:ea typeface="Calibri" panose="020F0502020204030204" pitchFamily="34" charset="0"/>
                          <a:cs typeface="Arial" panose="020B0604020202020204" pitchFamily="34" charset="0"/>
                        </a:rPr>
                        <m:t> </m:t>
                      </m:r>
                      <m:r>
                        <m:rPr>
                          <m:nor/>
                        </m:rPr>
                        <a:rPr lang="fr-FR" sz="3600">
                          <a:latin typeface="Arial" panose="020B0604020202020204" pitchFamily="34" charset="0"/>
                          <a:ea typeface="Calibri" panose="020F0502020204030204" pitchFamily="34" charset="0"/>
                          <a:cs typeface="Arial" panose="020B0604020202020204" pitchFamily="34" charset="0"/>
                        </a:rPr>
                        <m:t>th</m:t>
                      </m:r>
                      <m:r>
                        <m:rPr>
                          <m:nor/>
                        </m:rPr>
                        <a:rPr lang="fr-FR" sz="3600">
                          <a:latin typeface="Arial" panose="020B0604020202020204" pitchFamily="34" charset="0"/>
                          <a:ea typeface="Calibri" panose="020F0502020204030204" pitchFamily="34" charset="0"/>
                          <a:cs typeface="Arial" panose="020B0604020202020204" pitchFamily="34" charset="0"/>
                        </a:rPr>
                        <m:t>ì </m:t>
                      </m:r>
                      <m:r>
                        <m:rPr>
                          <m:nor/>
                        </m:rPr>
                        <a:rPr lang="fr-FR" sz="3600">
                          <a:latin typeface="Arial" panose="020B0604020202020204" pitchFamily="34" charset="0"/>
                          <a:ea typeface="Calibri" panose="020F0502020204030204" pitchFamily="34" charset="0"/>
                          <a:cs typeface="Arial" panose="020B0604020202020204" pitchFamily="34" charset="0"/>
                        </a:rPr>
                        <m:t>gi</m:t>
                      </m:r>
                      <m:r>
                        <m:rPr>
                          <m:nor/>
                        </m:rPr>
                        <a:rPr lang="fr-FR" sz="3600">
                          <a:latin typeface="Arial" panose="020B0604020202020204" pitchFamily="34" charset="0"/>
                          <a:ea typeface="Calibri" panose="020F0502020204030204" pitchFamily="34" charset="0"/>
                          <a:cs typeface="Arial" panose="020B0604020202020204" pitchFamily="34" charset="0"/>
                        </a:rPr>
                        <m:t>á </m:t>
                      </m:r>
                      <m:r>
                        <m:rPr>
                          <m:nor/>
                        </m:rPr>
                        <a:rPr lang="fr-FR" sz="3600">
                          <a:latin typeface="Arial" panose="020B0604020202020204" pitchFamily="34" charset="0"/>
                          <a:ea typeface="Calibri" panose="020F0502020204030204" pitchFamily="34" charset="0"/>
                          <a:cs typeface="Arial" panose="020B0604020202020204" pitchFamily="34" charset="0"/>
                        </a:rPr>
                        <m:t>tr</m:t>
                      </m:r>
                      <m:r>
                        <m:rPr>
                          <m:nor/>
                        </m:rPr>
                        <a:rPr lang="fr-FR" sz="3600">
                          <a:latin typeface="Arial" panose="020B0604020202020204" pitchFamily="34" charset="0"/>
                          <a:ea typeface="Calibri" panose="020F0502020204030204" pitchFamily="34" charset="0"/>
                          <a:cs typeface="Arial" panose="020B0604020202020204" pitchFamily="34" charset="0"/>
                        </a:rPr>
                        <m:t>ị </m:t>
                      </m:r>
                      <m:r>
                        <m:rPr>
                          <m:nor/>
                        </m:rPr>
                        <a:rPr lang="fr-FR" sz="3600">
                          <a:latin typeface="Arial" panose="020B0604020202020204" pitchFamily="34" charset="0"/>
                          <a:ea typeface="Calibri" panose="020F0502020204030204" pitchFamily="34" charset="0"/>
                          <a:cs typeface="Arial" panose="020B0604020202020204" pitchFamily="34" charset="0"/>
                        </a:rPr>
                        <m:t>c</m:t>
                      </m:r>
                      <m:r>
                        <m:rPr>
                          <m:nor/>
                        </m:rPr>
                        <a:rPr lang="fr-FR" sz="3600">
                          <a:latin typeface="Arial" panose="020B0604020202020204" pitchFamily="34" charset="0"/>
                          <a:ea typeface="Calibri" panose="020F0502020204030204" pitchFamily="34" charset="0"/>
                          <a:cs typeface="Arial" panose="020B0604020202020204" pitchFamily="34" charset="0"/>
                        </a:rPr>
                        <m:t>ủ</m:t>
                      </m:r>
                      <m:r>
                        <m:rPr>
                          <m:nor/>
                        </m:rPr>
                        <a:rPr lang="fr-FR" sz="3600">
                          <a:latin typeface="Arial" panose="020B0604020202020204" pitchFamily="34" charset="0"/>
                          <a:ea typeface="Calibri" panose="020F0502020204030204" pitchFamily="34" charset="0"/>
                          <a:cs typeface="Arial" panose="020B0604020202020204" pitchFamily="34" charset="0"/>
                        </a:rPr>
                        <m:t>a</m:t>
                      </m:r>
                      <m:r>
                        <m:rPr>
                          <m:nor/>
                        </m:rPr>
                        <a:rPr lang="fr-FR" sz="3600">
                          <a:latin typeface="Arial" panose="020B0604020202020204" pitchFamily="34" charset="0"/>
                          <a:ea typeface="Calibri" panose="020F0502020204030204" pitchFamily="34" charset="0"/>
                          <a:cs typeface="Arial" panose="020B0604020202020204" pitchFamily="34" charset="0"/>
                        </a:rPr>
                        <m:t> </m:t>
                      </m:r>
                      <m:r>
                        <m:rPr>
                          <m:nor/>
                        </m:rPr>
                        <a:rPr lang="fr-FR" sz="3600">
                          <a:latin typeface="Arial" panose="020B0604020202020204" pitchFamily="34" charset="0"/>
                          <a:ea typeface="Calibri" panose="020F0502020204030204" pitchFamily="34" charset="0"/>
                          <a:cs typeface="Arial" panose="020B0604020202020204" pitchFamily="34" charset="0"/>
                        </a:rPr>
                        <m:t>bi</m:t>
                      </m:r>
                      <m:r>
                        <m:rPr>
                          <m:nor/>
                        </m:rPr>
                        <a:rPr lang="fr-FR" sz="3600">
                          <a:latin typeface="Arial" panose="020B0604020202020204" pitchFamily="34" charset="0"/>
                          <a:ea typeface="Calibri" panose="020F0502020204030204" pitchFamily="34" charset="0"/>
                          <a:cs typeface="Arial" panose="020B0604020202020204" pitchFamily="34" charset="0"/>
                        </a:rPr>
                        <m:t>ể</m:t>
                      </m:r>
                      <m:r>
                        <m:rPr>
                          <m:nor/>
                        </m:rPr>
                        <a:rPr lang="fr-FR" sz="3600">
                          <a:latin typeface="Arial" panose="020B0604020202020204" pitchFamily="34" charset="0"/>
                          <a:ea typeface="Calibri" panose="020F0502020204030204" pitchFamily="34" charset="0"/>
                          <a:cs typeface="Arial" panose="020B0604020202020204" pitchFamily="34" charset="0"/>
                        </a:rPr>
                        <m:t>u</m:t>
                      </m:r>
                      <m:r>
                        <m:rPr>
                          <m:nor/>
                        </m:rPr>
                        <a:rPr lang="fr-FR" sz="3600">
                          <a:latin typeface="Arial" panose="020B0604020202020204" pitchFamily="34" charset="0"/>
                          <a:ea typeface="Calibri" panose="020F0502020204030204" pitchFamily="34" charset="0"/>
                          <a:cs typeface="Arial" panose="020B0604020202020204" pitchFamily="34" charset="0"/>
                        </a:rPr>
                        <m:t> </m:t>
                      </m:r>
                      <m:r>
                        <m:rPr>
                          <m:nor/>
                        </m:rPr>
                        <a:rPr lang="fr-FR" sz="3600">
                          <a:latin typeface="Arial" panose="020B0604020202020204" pitchFamily="34" charset="0"/>
                          <a:ea typeface="Calibri" panose="020F0502020204030204" pitchFamily="34" charset="0"/>
                          <a:cs typeface="Arial" panose="020B0604020202020204" pitchFamily="34" charset="0"/>
                        </a:rPr>
                        <m:t>th</m:t>
                      </m:r>
                      <m:r>
                        <m:rPr>
                          <m:nor/>
                        </m:rPr>
                        <a:rPr lang="fr-FR" sz="3600">
                          <a:latin typeface="Arial" panose="020B0604020202020204" pitchFamily="34" charset="0"/>
                          <a:ea typeface="Calibri" panose="020F0502020204030204" pitchFamily="34" charset="0"/>
                          <a:cs typeface="Arial" panose="020B0604020202020204" pitchFamily="34" charset="0"/>
                        </a:rPr>
                        <m:t>ứ</m:t>
                      </m:r>
                      <m:r>
                        <m:rPr>
                          <m:nor/>
                        </m:rPr>
                        <a:rPr lang="fr-FR" sz="3600">
                          <a:latin typeface="Arial" panose="020B0604020202020204" pitchFamily="34" charset="0"/>
                          <a:ea typeface="Calibri" panose="020F0502020204030204" pitchFamily="34" charset="0"/>
                          <a:cs typeface="Arial" panose="020B0604020202020204" pitchFamily="34" charset="0"/>
                        </a:rPr>
                        <m:t>c</m:t>
                      </m:r>
                      <m:r>
                        <a:rPr lang="en-US" sz="3600" b="0" i="1"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n-US" sz="3600" b="0" i="1" smtClean="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600">
                    <a:effectLst/>
                    <a:latin typeface="Arial" panose="020B0604020202020204" pitchFamily="34" charset="0"/>
                    <a:ea typeface="Calibri" panose="020F0502020204030204" pitchFamily="34" charset="0"/>
                    <a:cs typeface="Arial" panose="020B0604020202020204" pitchFamily="34" charset="0"/>
                  </a:rPr>
                  <a:t> </a:t>
                </a:r>
                <a:r>
                  <a:rPr lang="fr-FR" sz="3600" smtClean="0">
                    <a:effectLst/>
                    <a:latin typeface="Arial" panose="020B0604020202020204" pitchFamily="34" charset="0"/>
                    <a:ea typeface="Calibri" panose="020F0502020204030204" pitchFamily="34" charset="0"/>
                    <a:cs typeface="Arial" panose="020B0604020202020204" pitchFamily="34" charset="0"/>
                  </a:rPr>
                  <a:t>là </a:t>
                </a:r>
                <a:r>
                  <a:rPr lang="fr-FR" sz="3600">
                    <a:effectLst/>
                    <a:latin typeface="Arial" panose="020B0604020202020204" pitchFamily="34" charset="0"/>
                    <a:ea typeface="Calibri" panose="020F0502020204030204" pitchFamily="34" charset="0"/>
                    <a:cs typeface="Arial" panose="020B0604020202020204" pitchFamily="34" charset="0"/>
                  </a:rPr>
                  <a:t>số </a:t>
                </a:r>
                <a:r>
                  <a:rPr lang="fr-FR" sz="3600">
                    <a:effectLst/>
                    <a:latin typeface="Arial" panose="020B0604020202020204" pitchFamily="34" charset="0"/>
                    <a:ea typeface="Calibri" panose="020F0502020204030204" pitchFamily="34" charset="0"/>
                    <a:cs typeface="Arial" panose="020B0604020202020204" pitchFamily="34" charset="0"/>
                  </a:rPr>
                  <a:t>dương</a:t>
                </a:r>
                <a:r>
                  <a:rPr lang="fr-FR"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80993" y="4197528"/>
                <a:ext cx="7790332" cy="5696816"/>
              </a:xfrm>
              <a:prstGeom prst="rect">
                <a:avLst/>
              </a:prstGeom>
              <a:blipFill>
                <a:blip r:embed="rId2"/>
                <a:stretch>
                  <a:fillRect b="-1392"/>
                </a:stretch>
              </a:blipFill>
            </p:spPr>
            <p:txBody>
              <a:bodyPr/>
              <a:lstStyle/>
              <a:p>
                <a:r>
                  <a:rPr lang="en-US">
                    <a:noFill/>
                  </a:rPr>
                  <a:t> </a:t>
                </a:r>
              </a:p>
            </p:txBody>
          </p:sp>
        </mc:Fallback>
      </mc:AlternateContent>
      <p:grpSp>
        <p:nvGrpSpPr>
          <p:cNvPr id="19" name="Group 18"/>
          <p:cNvGrpSpPr/>
          <p:nvPr/>
        </p:nvGrpSpPr>
        <p:grpSpPr>
          <a:xfrm>
            <a:off x="480993" y="266700"/>
            <a:ext cx="17308918" cy="2743200"/>
            <a:chOff x="480993" y="420826"/>
            <a:chExt cx="17308918" cy="2743200"/>
          </a:xfrm>
        </p:grpSpPr>
        <mc:AlternateContent xmlns:mc="http://schemas.openxmlformats.org/markup-compatibility/2006">
          <mc:Choice xmlns:a14="http://schemas.microsoft.com/office/drawing/2010/main" Requires="a14">
            <p:sp>
              <p:nvSpPr>
                <p:cNvPr id="11" name="Rectangle 10"/>
                <p:cNvSpPr/>
                <p:nvPr/>
              </p:nvSpPr>
              <p:spPr>
                <a:xfrm>
                  <a:off x="480993" y="420826"/>
                  <a:ext cx="7443807" cy="820674"/>
                </a:xfrm>
                <a:prstGeom prst="rect">
                  <a:avLst/>
                </a:prstGeom>
              </p:spPr>
              <p:txBody>
                <a:bodyPr wrap="square">
                  <a:spAutoFit/>
                </a:bodyPr>
                <a:lstStyle/>
                <a:p>
                  <a:pPr lvl="0" algn="just" defTabSz="1828800">
                    <a:lnSpc>
                      <a:spcPct val="150000"/>
                    </a:lnSpc>
                    <a:buClr>
                      <a:srgbClr val="000000"/>
                    </a:buClr>
                    <a:defRPr/>
                  </a:pPr>
                  <a:r>
                    <a:rPr kumimoji="0" lang="vi-VN" sz="36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a:t>
                  </a:r>
                  <a:r>
                    <a:rPr kumimoji="0" lang="vi-VN" sz="36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36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6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6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6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34</a:t>
                  </a: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600" kern="0">
                      <a:solidFill>
                        <a:prstClr val="black"/>
                      </a:solidFill>
                      <a:latin typeface="Arial"/>
                      <a:cs typeface="Arial" panose="020B0604020202020204" pitchFamily="34" charset="0"/>
                      <a:sym typeface="Arial"/>
                    </a:rPr>
                    <a:t>Tìm </a:t>
                  </a:r>
                  <a14:m>
                    <m:oMath xmlns:m="http://schemas.openxmlformats.org/officeDocument/2006/math">
                      <m:r>
                        <a:rPr lang="vi-VN" sz="3600" i="1" kern="0" smtClean="0">
                          <a:solidFill>
                            <a:prstClr val="black"/>
                          </a:solidFill>
                          <a:latin typeface="Cambria Math" panose="02040503050406030204" pitchFamily="18" charset="0"/>
                          <a:cs typeface="Arial" panose="020B0604020202020204" pitchFamily="34" charset="0"/>
                          <a:sym typeface="Arial"/>
                        </a:rPr>
                        <m:t>𝑥</m:t>
                      </m:r>
                    </m:oMath>
                  </a14:m>
                  <a:r>
                    <a:rPr lang="vi-VN" sz="3600" kern="0">
                      <a:solidFill>
                        <a:prstClr val="black"/>
                      </a:solidFill>
                      <a:latin typeface="Arial"/>
                      <a:cs typeface="Arial" panose="020B0604020202020204" pitchFamily="34" charset="0"/>
                      <a:sym typeface="Arial"/>
                    </a:rPr>
                    <a:t> sao </a:t>
                  </a:r>
                  <a:r>
                    <a:rPr lang="vi-VN" sz="3600" kern="0">
                      <a:solidFill>
                        <a:prstClr val="black"/>
                      </a:solidFill>
                      <a:latin typeface="Arial"/>
                      <a:cs typeface="Arial" panose="020B0604020202020204" pitchFamily="34" charset="0"/>
                      <a:sym typeface="Arial"/>
                    </a:rPr>
                    <a:t>cho</a:t>
                  </a:r>
                  <a:r>
                    <a:rPr lang="vi-VN" sz="3600" kern="0" smtClean="0">
                      <a:solidFill>
                        <a:prstClr val="black"/>
                      </a:solidFill>
                      <a:latin typeface="Arial"/>
                      <a:cs typeface="Arial" panose="020B0604020202020204" pitchFamily="34" charset="0"/>
                      <a:sym typeface="Arial"/>
                    </a:rPr>
                    <a:t>:</a:t>
                  </a:r>
                  <a:endParaRPr lang="en-US" sz="3600" kern="0" smtClean="0">
                    <a:solidFill>
                      <a:prstClr val="black"/>
                    </a:solidFill>
                    <a:latin typeface="Arial"/>
                    <a:cs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480993" y="420826"/>
                  <a:ext cx="7443807" cy="820674"/>
                </a:xfrm>
                <a:prstGeom prst="rect">
                  <a:avLst/>
                </a:prstGeom>
                <a:blipFill>
                  <a:blip r:embed="rId3"/>
                  <a:stretch>
                    <a:fillRect l="-2539" r="-573" b="-276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0744200" y="1409700"/>
                  <a:ext cx="7045711" cy="1754326"/>
                </a:xfrm>
                <a:prstGeom prst="rect">
                  <a:avLst/>
                </a:prstGeom>
              </p:spPr>
              <p:txBody>
                <a:bodyPr wrap="square">
                  <a:spAutoFit/>
                </a:bodyPr>
                <a:lstStyle/>
                <a:p>
                  <a:pPr lvl="0" algn="just" defTabSz="1828800">
                    <a:lnSpc>
                      <a:spcPct val="150000"/>
                    </a:lnSpc>
                    <a:buClr>
                      <a:srgbClr val="000000"/>
                    </a:buClr>
                    <a:defRPr/>
                  </a:pPr>
                  <a:r>
                    <a:rPr lang="vi-VN" sz="3600" kern="0">
                      <a:solidFill>
                        <a:prstClr val="black"/>
                      </a:solidFill>
                      <a:latin typeface="Arial"/>
                      <a:cs typeface="Arial" panose="020B0604020202020204" pitchFamily="34" charset="0"/>
                      <a:sym typeface="Arial"/>
                    </a:rPr>
                    <a:t>b</a:t>
                  </a:r>
                  <a:r>
                    <a:rPr lang="vi-VN" sz="3600" kern="0">
                      <a:solidFill>
                        <a:prstClr val="black"/>
                      </a:solidFill>
                      <a:latin typeface="Arial"/>
                      <a:cs typeface="Arial" panose="020B0604020202020204" pitchFamily="34" charset="0"/>
                      <a:sym typeface="Arial"/>
                    </a:rPr>
                    <a:t>) Giá trị của biểu thức </a:t>
                  </a:r>
                  <a14:m>
                    <m:oMath xmlns:m="http://schemas.openxmlformats.org/officeDocument/2006/math">
                      <m:r>
                        <a:rPr lang="vi-VN" sz="3600" i="1" kern="0">
                          <a:solidFill>
                            <a:prstClr val="black"/>
                          </a:solidFill>
                          <a:latin typeface="Cambria Math" panose="02040503050406030204" pitchFamily="18" charset="0"/>
                          <a:cs typeface="Arial" panose="020B0604020202020204" pitchFamily="34" charset="0"/>
                          <a:sym typeface="Arial"/>
                        </a:rPr>
                        <m:t>3</m:t>
                      </m:r>
                      <m:r>
                        <a:rPr lang="vi-VN" sz="3600" i="1" kern="0">
                          <a:solidFill>
                            <a:prstClr val="black"/>
                          </a:solidFill>
                          <a:latin typeface="Cambria Math" panose="02040503050406030204" pitchFamily="18" charset="0"/>
                          <a:cs typeface="Arial" panose="020B0604020202020204" pitchFamily="34" charset="0"/>
                          <a:sym typeface="Arial"/>
                        </a:rPr>
                        <m:t>𝑥</m:t>
                      </m:r>
                      <m:r>
                        <a:rPr lang="en-US" sz="3600" i="1" kern="0">
                          <a:solidFill>
                            <a:prstClr val="black"/>
                          </a:solidFill>
                          <a:latin typeface="Cambria Math" panose="02040503050406030204" pitchFamily="18" charset="0"/>
                          <a:cs typeface="Arial" panose="020B0604020202020204" pitchFamily="34" charset="0"/>
                          <a:sym typeface="Arial"/>
                        </a:rPr>
                        <m:t>−</m:t>
                      </m:r>
                      <m:r>
                        <a:rPr lang="vi-VN" sz="3600" i="1" kern="0">
                          <a:solidFill>
                            <a:prstClr val="black"/>
                          </a:solidFill>
                          <a:latin typeface="Cambria Math" panose="02040503050406030204" pitchFamily="18" charset="0"/>
                          <a:cs typeface="Arial" panose="020B0604020202020204" pitchFamily="34" charset="0"/>
                          <a:sym typeface="Arial"/>
                        </a:rPr>
                        <m:t>5 </m:t>
                      </m:r>
                    </m:oMath>
                  </a14:m>
                  <a:r>
                    <a:rPr lang="vi-VN" sz="3600" kern="0">
                      <a:solidFill>
                        <a:prstClr val="black"/>
                      </a:solidFill>
                      <a:latin typeface="Arial"/>
                      <a:cs typeface="Arial" panose="020B0604020202020204" pitchFamily="34" charset="0"/>
                      <a:sym typeface="Arial"/>
                    </a:rPr>
                    <a:t>là số âm.</a:t>
                  </a:r>
                  <a:endParaRPr lang="en-US" sz="3600" kern="0">
                    <a:solidFill>
                      <a:prstClr val="black"/>
                    </a:solidFill>
                    <a:latin typeface="Arial"/>
                    <a:cs typeface="Arial" panose="020B0604020202020204" pitchFamily="34" charset="0"/>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10744200" y="1409700"/>
                  <a:ext cx="7045711" cy="1754326"/>
                </a:xfrm>
                <a:prstGeom prst="rect">
                  <a:avLst/>
                </a:prstGeom>
                <a:blipFill>
                  <a:blip r:embed="rId4"/>
                  <a:stretch>
                    <a:fillRect l="-2684" r="-2684"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0993" y="1409700"/>
                  <a:ext cx="6854260" cy="1754326"/>
                </a:xfrm>
                <a:prstGeom prst="rect">
                  <a:avLst/>
                </a:prstGeom>
              </p:spPr>
              <p:txBody>
                <a:bodyPr wrap="square">
                  <a:spAutoFit/>
                </a:bodyPr>
                <a:lstStyle/>
                <a:p>
                  <a:pPr lvl="0" algn="just" defTabSz="1828800">
                    <a:lnSpc>
                      <a:spcPct val="150000"/>
                    </a:lnSpc>
                    <a:buClr>
                      <a:srgbClr val="000000"/>
                    </a:buClr>
                    <a:defRPr/>
                  </a:pPr>
                  <a:r>
                    <a:rPr lang="vi-VN" sz="3600" kern="0">
                      <a:solidFill>
                        <a:prstClr val="black"/>
                      </a:solidFill>
                      <a:latin typeface="Arial"/>
                      <a:cs typeface="Arial" panose="020B0604020202020204" pitchFamily="34" charset="0"/>
                      <a:sym typeface="Arial"/>
                    </a:rPr>
                    <a:t>a) Giá trị của biểu thức </a:t>
                  </a:r>
                  <a14:m>
                    <m:oMath xmlns:m="http://schemas.openxmlformats.org/officeDocument/2006/math">
                      <m:r>
                        <a:rPr lang="vi-VN" sz="3600" i="1" kern="0">
                          <a:solidFill>
                            <a:prstClr val="black"/>
                          </a:solidFill>
                          <a:latin typeface="Cambria Math" panose="02040503050406030204" pitchFamily="18" charset="0"/>
                          <a:cs typeface="Arial" panose="020B0604020202020204" pitchFamily="34" charset="0"/>
                          <a:sym typeface="Arial"/>
                        </a:rPr>
                        <m:t>2</m:t>
                      </m:r>
                      <m:r>
                        <a:rPr lang="vi-VN" sz="3600" i="1" kern="0">
                          <a:solidFill>
                            <a:prstClr val="black"/>
                          </a:solidFill>
                          <a:latin typeface="Cambria Math" panose="02040503050406030204" pitchFamily="18" charset="0"/>
                          <a:cs typeface="Arial" panose="020B0604020202020204" pitchFamily="34" charset="0"/>
                          <a:sym typeface="Arial"/>
                        </a:rPr>
                        <m:t>𝑥</m:t>
                      </m:r>
                      <m:r>
                        <a:rPr lang="vi-VN" sz="3600" i="1" kern="0">
                          <a:solidFill>
                            <a:prstClr val="black"/>
                          </a:solidFill>
                          <a:latin typeface="Cambria Math" panose="02040503050406030204" pitchFamily="18" charset="0"/>
                          <a:cs typeface="Arial" panose="020B0604020202020204" pitchFamily="34" charset="0"/>
                          <a:sym typeface="Arial"/>
                        </a:rPr>
                        <m:t>+1 </m:t>
                      </m:r>
                    </m:oMath>
                  </a14:m>
                  <a:r>
                    <a:rPr lang="vi-VN" sz="3600" kern="0">
                      <a:solidFill>
                        <a:prstClr val="black"/>
                      </a:solidFill>
                      <a:latin typeface="Arial"/>
                      <a:cs typeface="Arial" panose="020B0604020202020204" pitchFamily="34" charset="0"/>
                      <a:sym typeface="Arial"/>
                    </a:rPr>
                    <a:t>là số </a:t>
                  </a:r>
                  <a:r>
                    <a:rPr lang="vi-VN" sz="3600" kern="0">
                      <a:solidFill>
                        <a:prstClr val="black"/>
                      </a:solidFill>
                      <a:latin typeface="Arial"/>
                      <a:cs typeface="Arial" panose="020B0604020202020204" pitchFamily="34" charset="0"/>
                      <a:sym typeface="Arial"/>
                    </a:rPr>
                    <a:t>dương</a:t>
                  </a:r>
                  <a:r>
                    <a:rPr lang="en-US" sz="3600" kern="0">
                      <a:solidFill>
                        <a:prstClr val="black"/>
                      </a:solidFill>
                      <a:latin typeface="Arial"/>
                      <a:cs typeface="Arial" panose="020B0604020202020204" pitchFamily="34" charset="0"/>
                      <a:sym typeface="Arial"/>
                    </a:rPr>
                    <a:t>. </a:t>
                  </a:r>
                  <a:endParaRPr lang="en-US" sz="3600" kern="0">
                    <a:solidFill>
                      <a:prstClr val="black"/>
                    </a:solidFill>
                    <a:latin typeface="Arial"/>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80993" y="1409700"/>
                  <a:ext cx="6854260" cy="1754326"/>
                </a:xfrm>
                <a:prstGeom prst="rect">
                  <a:avLst/>
                </a:prstGeom>
                <a:blipFill>
                  <a:blip r:embed="rId5"/>
                  <a:stretch>
                    <a:fillRect l="-2758" r="-2669" b="-6250"/>
                  </a:stretch>
                </a:blipFill>
              </p:spPr>
              <p:txBody>
                <a:bodyPr/>
                <a:lstStyle/>
                <a:p>
                  <a:r>
                    <a:rPr lang="en-US">
                      <a:noFill/>
                    </a:rPr>
                    <a:t> </a:t>
                  </a:r>
                </a:p>
              </p:txBody>
            </p:sp>
          </mc:Fallback>
        </mc:AlternateContent>
      </p:grpSp>
      <p:cxnSp>
        <p:nvCxnSpPr>
          <p:cNvPr id="15" name="Straight Connector 14"/>
          <p:cNvCxnSpPr/>
          <p:nvPr/>
        </p:nvCxnSpPr>
        <p:spPr>
          <a:xfrm>
            <a:off x="8991600" y="4845571"/>
            <a:ext cx="0" cy="479372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Rectangle 19"/>
              <p:cNvSpPr/>
              <p:nvPr/>
            </p:nvSpPr>
            <p:spPr>
              <a:xfrm>
                <a:off x="10744200" y="4152900"/>
                <a:ext cx="7315200" cy="574144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fr-FR" sz="360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−5&lt;0</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smtClean="0">
                    <a:effectLst/>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&lt;5</m:t>
                    </m:r>
                  </m:oMath>
                </a14:m>
                <a:r>
                  <a:rPr lang="fr-FR"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600">
                          <a:latin typeface="Arial" panose="020B0604020202020204" pitchFamily="34" charset="0"/>
                          <a:ea typeface="Calibri" panose="020F0502020204030204" pitchFamily="34" charset="0"/>
                          <a:cs typeface="Arial" panose="020B0604020202020204" pitchFamily="34" charset="0"/>
                        </a:rPr>
                        <m:t>V</m:t>
                      </m:r>
                      <m:r>
                        <m:rPr>
                          <m:nor/>
                        </m:rPr>
                        <a:rPr lang="fr-FR" sz="3600">
                          <a:latin typeface="Arial" panose="020B0604020202020204" pitchFamily="34" charset="0"/>
                          <a:ea typeface="Calibri" panose="020F0502020204030204" pitchFamily="34" charset="0"/>
                          <a:cs typeface="Arial" panose="020B0604020202020204" pitchFamily="34" charset="0"/>
                        </a:rPr>
                        <m:t>ậ</m:t>
                      </m:r>
                      <m:r>
                        <m:rPr>
                          <m:nor/>
                        </m:rPr>
                        <a:rPr lang="fr-FR" sz="3600">
                          <a:latin typeface="Arial" panose="020B0604020202020204" pitchFamily="34" charset="0"/>
                          <a:ea typeface="Calibri" panose="020F0502020204030204" pitchFamily="34" charset="0"/>
                          <a:cs typeface="Arial" panose="020B0604020202020204" pitchFamily="34" charset="0"/>
                        </a:rPr>
                        <m:t>y</m:t>
                      </m:r>
                      <m:r>
                        <m:rPr>
                          <m:nor/>
                        </m:rPr>
                        <a:rPr lang="fr-FR" sz="3600">
                          <a:latin typeface="Arial" panose="020B0604020202020204" pitchFamily="34" charset="0"/>
                          <a:ea typeface="Calibri" panose="020F0502020204030204" pitchFamily="34" charset="0"/>
                          <a:cs typeface="Arial" panose="020B0604020202020204" pitchFamily="34" charset="0"/>
                        </a:rPr>
                        <m:t> </m:t>
                      </m:r>
                      <m:r>
                        <a:rPr lang="en-US" sz="3600" i="1" kern="0">
                          <a:latin typeface="Cambria Math" panose="02040503050406030204" pitchFamily="18" charset="0"/>
                          <a:ea typeface="Calibri" panose="020F0502020204030204" pitchFamily="34" charset="0"/>
                          <a:cs typeface="Times New Roman" panose="02020603050405020304" pitchFamily="18" charset="0"/>
                        </a:rPr>
                        <m:t>𝑥</m:t>
                      </m:r>
                      <m:r>
                        <a:rPr lang="fr-FR" sz="3600" i="1" kern="0">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latin typeface="Cambria Math" panose="02040503050406030204" pitchFamily="18" charset="0"/>
                              <a:ea typeface="Calibri" panose="020F0502020204030204" pitchFamily="34" charset="0"/>
                              <a:cs typeface="Times New Roman" panose="02020603050405020304" pitchFamily="18" charset="0"/>
                            </a:rPr>
                            <m:t>5</m:t>
                          </m:r>
                        </m:num>
                        <m:den>
                          <m:r>
                            <a:rPr lang="fr-FR" sz="3600" i="1" kern="0">
                              <a:latin typeface="Cambria Math" panose="02040503050406030204" pitchFamily="18" charset="0"/>
                              <a:ea typeface="Calibri" panose="020F0502020204030204" pitchFamily="34" charset="0"/>
                              <a:cs typeface="Times New Roman" panose="02020603050405020304" pitchFamily="18" charset="0"/>
                            </a:rPr>
                            <m:t>3</m:t>
                          </m:r>
                        </m:den>
                      </m:f>
                      <m:r>
                        <m:rPr>
                          <m:nor/>
                        </m:rPr>
                        <a:rPr lang="fr-FR" sz="3600" kern="0">
                          <a:latin typeface="Arial" panose="020B0604020202020204" pitchFamily="34" charset="0"/>
                          <a:ea typeface="Calibri" panose="020F0502020204030204" pitchFamily="34" charset="0"/>
                          <a:cs typeface="Arial" panose="020B0604020202020204" pitchFamily="34" charset="0"/>
                        </a:rPr>
                        <m:t> </m:t>
                      </m:r>
                      <m:r>
                        <m:rPr>
                          <m:nor/>
                        </m:rPr>
                        <a:rPr lang="fr-FR" sz="3600" kern="0">
                          <a:latin typeface="Arial" panose="020B0604020202020204" pitchFamily="34" charset="0"/>
                          <a:ea typeface="Calibri" panose="020F0502020204030204" pitchFamily="34" charset="0"/>
                          <a:cs typeface="Arial" panose="020B0604020202020204" pitchFamily="34" charset="0"/>
                        </a:rPr>
                        <m:t>th</m:t>
                      </m:r>
                      <m:r>
                        <m:rPr>
                          <m:nor/>
                        </m:rPr>
                        <a:rPr lang="fr-FR" sz="3600" kern="0">
                          <a:latin typeface="Arial" panose="020B0604020202020204" pitchFamily="34" charset="0"/>
                          <a:ea typeface="Calibri" panose="020F0502020204030204" pitchFamily="34" charset="0"/>
                          <a:cs typeface="Arial" panose="020B0604020202020204" pitchFamily="34" charset="0"/>
                        </a:rPr>
                        <m:t>ì </m:t>
                      </m:r>
                      <m:r>
                        <m:rPr>
                          <m:nor/>
                        </m:rPr>
                        <a:rPr lang="fr-FR" sz="3600" kern="0">
                          <a:latin typeface="Arial" panose="020B0604020202020204" pitchFamily="34" charset="0"/>
                          <a:ea typeface="Calibri" panose="020F0502020204030204" pitchFamily="34" charset="0"/>
                          <a:cs typeface="Arial" panose="020B0604020202020204" pitchFamily="34" charset="0"/>
                        </a:rPr>
                        <m:t>gi</m:t>
                      </m:r>
                      <m:r>
                        <m:rPr>
                          <m:nor/>
                        </m:rPr>
                        <a:rPr lang="fr-FR" sz="3600" kern="0">
                          <a:latin typeface="Arial" panose="020B0604020202020204" pitchFamily="34" charset="0"/>
                          <a:ea typeface="Calibri" panose="020F0502020204030204" pitchFamily="34" charset="0"/>
                          <a:cs typeface="Arial" panose="020B0604020202020204" pitchFamily="34" charset="0"/>
                        </a:rPr>
                        <m:t>á </m:t>
                      </m:r>
                      <m:r>
                        <m:rPr>
                          <m:nor/>
                        </m:rPr>
                        <a:rPr lang="fr-FR" sz="3600" kern="0">
                          <a:latin typeface="Arial" panose="020B0604020202020204" pitchFamily="34" charset="0"/>
                          <a:ea typeface="Calibri" panose="020F0502020204030204" pitchFamily="34" charset="0"/>
                          <a:cs typeface="Arial" panose="020B0604020202020204" pitchFamily="34" charset="0"/>
                        </a:rPr>
                        <m:t>tr</m:t>
                      </m:r>
                      <m:r>
                        <m:rPr>
                          <m:nor/>
                        </m:rPr>
                        <a:rPr lang="fr-FR" sz="3600" kern="0">
                          <a:latin typeface="Arial" panose="020B0604020202020204" pitchFamily="34" charset="0"/>
                          <a:ea typeface="Calibri" panose="020F0502020204030204" pitchFamily="34" charset="0"/>
                          <a:cs typeface="Arial" panose="020B0604020202020204" pitchFamily="34" charset="0"/>
                        </a:rPr>
                        <m:t>ị </m:t>
                      </m:r>
                      <m:r>
                        <m:rPr>
                          <m:nor/>
                        </m:rPr>
                        <a:rPr lang="fr-FR" sz="3600" kern="0">
                          <a:latin typeface="Arial" panose="020B0604020202020204" pitchFamily="34" charset="0"/>
                          <a:ea typeface="Calibri" panose="020F0502020204030204" pitchFamily="34" charset="0"/>
                          <a:cs typeface="Arial" panose="020B0604020202020204" pitchFamily="34" charset="0"/>
                        </a:rPr>
                        <m:t>c</m:t>
                      </m:r>
                      <m:r>
                        <m:rPr>
                          <m:nor/>
                        </m:rPr>
                        <a:rPr lang="fr-FR" sz="3600" kern="0">
                          <a:latin typeface="Arial" panose="020B0604020202020204" pitchFamily="34" charset="0"/>
                          <a:ea typeface="Calibri" panose="020F0502020204030204" pitchFamily="34" charset="0"/>
                          <a:cs typeface="Arial" panose="020B0604020202020204" pitchFamily="34" charset="0"/>
                        </a:rPr>
                        <m:t>ủ</m:t>
                      </m:r>
                      <m:r>
                        <m:rPr>
                          <m:nor/>
                        </m:rPr>
                        <a:rPr lang="fr-FR" sz="3600" kern="0">
                          <a:latin typeface="Arial" panose="020B0604020202020204" pitchFamily="34" charset="0"/>
                          <a:ea typeface="Calibri" panose="020F0502020204030204" pitchFamily="34" charset="0"/>
                          <a:cs typeface="Arial" panose="020B0604020202020204" pitchFamily="34" charset="0"/>
                        </a:rPr>
                        <m:t>a</m:t>
                      </m:r>
                      <m:r>
                        <m:rPr>
                          <m:nor/>
                        </m:rPr>
                        <a:rPr lang="fr-FR" sz="3600" kern="0">
                          <a:latin typeface="Arial" panose="020B0604020202020204" pitchFamily="34" charset="0"/>
                          <a:ea typeface="Calibri" panose="020F0502020204030204" pitchFamily="34" charset="0"/>
                          <a:cs typeface="Arial" panose="020B0604020202020204" pitchFamily="34" charset="0"/>
                        </a:rPr>
                        <m:t> </m:t>
                      </m:r>
                      <m:r>
                        <m:rPr>
                          <m:nor/>
                        </m:rPr>
                        <a:rPr lang="fr-FR" sz="3600" kern="0">
                          <a:latin typeface="Arial" panose="020B0604020202020204" pitchFamily="34" charset="0"/>
                          <a:ea typeface="Calibri" panose="020F0502020204030204" pitchFamily="34" charset="0"/>
                          <a:cs typeface="Arial" panose="020B0604020202020204" pitchFamily="34" charset="0"/>
                        </a:rPr>
                        <m:t>bi</m:t>
                      </m:r>
                      <m:r>
                        <m:rPr>
                          <m:nor/>
                        </m:rPr>
                        <a:rPr lang="fr-FR" sz="3600" kern="0">
                          <a:latin typeface="Arial" panose="020B0604020202020204" pitchFamily="34" charset="0"/>
                          <a:ea typeface="Calibri" panose="020F0502020204030204" pitchFamily="34" charset="0"/>
                          <a:cs typeface="Arial" panose="020B0604020202020204" pitchFamily="34" charset="0"/>
                        </a:rPr>
                        <m:t>ể</m:t>
                      </m:r>
                      <m:r>
                        <m:rPr>
                          <m:nor/>
                        </m:rPr>
                        <a:rPr lang="fr-FR" sz="3600" kern="0">
                          <a:latin typeface="Arial" panose="020B0604020202020204" pitchFamily="34" charset="0"/>
                          <a:ea typeface="Calibri" panose="020F0502020204030204" pitchFamily="34" charset="0"/>
                          <a:cs typeface="Arial" panose="020B0604020202020204" pitchFamily="34" charset="0"/>
                        </a:rPr>
                        <m:t>u</m:t>
                      </m:r>
                      <m:r>
                        <m:rPr>
                          <m:nor/>
                        </m:rPr>
                        <a:rPr lang="fr-FR" sz="3600" kern="0">
                          <a:latin typeface="Arial" panose="020B0604020202020204" pitchFamily="34" charset="0"/>
                          <a:ea typeface="Calibri" panose="020F0502020204030204" pitchFamily="34" charset="0"/>
                          <a:cs typeface="Arial" panose="020B0604020202020204" pitchFamily="34" charset="0"/>
                        </a:rPr>
                        <m:t> </m:t>
                      </m:r>
                      <m:r>
                        <m:rPr>
                          <m:nor/>
                        </m:rPr>
                        <a:rPr lang="fr-FR" sz="3600" kern="0">
                          <a:latin typeface="Arial" panose="020B0604020202020204" pitchFamily="34" charset="0"/>
                          <a:ea typeface="Calibri" panose="020F0502020204030204" pitchFamily="34" charset="0"/>
                          <a:cs typeface="Arial" panose="020B0604020202020204" pitchFamily="34" charset="0"/>
                        </a:rPr>
                        <m:t>th</m:t>
                      </m:r>
                      <m:r>
                        <m:rPr>
                          <m:nor/>
                        </m:rPr>
                        <a:rPr lang="fr-FR" sz="3600" kern="0">
                          <a:latin typeface="Arial" panose="020B0604020202020204" pitchFamily="34" charset="0"/>
                          <a:ea typeface="Calibri" panose="020F0502020204030204" pitchFamily="34" charset="0"/>
                          <a:cs typeface="Arial" panose="020B0604020202020204" pitchFamily="34" charset="0"/>
                        </a:rPr>
                        <m:t>ứ</m:t>
                      </m:r>
                      <m:r>
                        <m:rPr>
                          <m:nor/>
                        </m:rPr>
                        <a:rPr lang="fr-FR" sz="3600" kern="0">
                          <a:latin typeface="Arial" panose="020B0604020202020204" pitchFamily="34" charset="0"/>
                          <a:ea typeface="Calibri" panose="020F0502020204030204" pitchFamily="34" charset="0"/>
                          <a:cs typeface="Arial" panose="020B0604020202020204" pitchFamily="34" charset="0"/>
                        </a:rPr>
                        <m:t>c</m:t>
                      </m:r>
                      <m:r>
                        <a:rPr lang="en-US" sz="3600" b="0" i="1" kern="0"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n-US" sz="3600" b="0" i="1" kern="0" smtClean="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600" i="1" kern="0">
                        <a:effectLst/>
                        <a:latin typeface="Cambria Math" panose="02040503050406030204" pitchFamily="18" charset="0"/>
                        <a:ea typeface="Calibri" panose="020F0502020204030204" pitchFamily="34" charset="0"/>
                        <a:cs typeface="Times New Roman" panose="02020603050405020304" pitchFamily="18" charset="0"/>
                      </a:rPr>
                      <m:t>3</m:t>
                    </m:r>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kern="0">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3600" kern="0" smtClean="0">
                    <a:effectLst/>
                    <a:latin typeface="Arial" panose="020B0604020202020204" pitchFamily="34" charset="0"/>
                    <a:ea typeface="Calibri" panose="020F0502020204030204" pitchFamily="34" charset="0"/>
                    <a:cs typeface="Arial" panose="020B0604020202020204" pitchFamily="34" charset="0"/>
                  </a:rPr>
                  <a:t> là </a:t>
                </a:r>
                <a:r>
                  <a:rPr lang="fr-FR" sz="3600" kern="0">
                    <a:effectLst/>
                    <a:latin typeface="Arial" panose="020B0604020202020204" pitchFamily="34" charset="0"/>
                    <a:ea typeface="Calibri" panose="020F0502020204030204" pitchFamily="34" charset="0"/>
                    <a:cs typeface="Arial" panose="020B0604020202020204" pitchFamily="34" charset="0"/>
                  </a:rPr>
                  <a:t>số âm.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0744200" y="4152900"/>
                <a:ext cx="7315200" cy="5741444"/>
              </a:xfrm>
              <a:prstGeom prst="rect">
                <a:avLst/>
              </a:prstGeom>
              <a:blipFill>
                <a:blip r:embed="rId6"/>
                <a:stretch>
                  <a:fillRect b="-1274"/>
                </a:stretch>
              </a:blipFill>
            </p:spPr>
            <p:txBody>
              <a:bodyPr/>
              <a:lstStyle/>
              <a:p>
                <a:r>
                  <a:rPr lang="en-US">
                    <a:noFill/>
                  </a:rPr>
                  <a:t> </a:t>
                </a:r>
              </a:p>
            </p:txBody>
          </p:sp>
        </mc:Fallback>
      </mc:AlternateContent>
    </p:spTree>
    <p:extLst>
      <p:ext uri="{BB962C8B-B14F-4D97-AF65-F5344CB8AC3E}">
        <p14:creationId xmlns:p14="http://schemas.microsoft.com/office/powerpoint/2010/main" val="107610582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left)">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wipe(up)">
                                      <p:cBhvr>
                                        <p:cTn id="43" dur="500"/>
                                        <p:tgtEl>
                                          <p:spTgt spid="2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0">
                                            <p:txEl>
                                              <p:pRg st="1" end="1"/>
                                            </p:txEl>
                                          </p:spTgt>
                                        </p:tgtEl>
                                        <p:attrNameLst>
                                          <p:attrName>style.visibility</p:attrName>
                                        </p:attrNameLst>
                                      </p:cBhvr>
                                      <p:to>
                                        <p:strVal val="visible"/>
                                      </p:to>
                                    </p:set>
                                    <p:animEffect transition="in" filter="wipe(up)">
                                      <p:cBhvr>
                                        <p:cTn id="48" dur="500"/>
                                        <p:tgtEl>
                                          <p:spTgt spid="2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0">
                                            <p:txEl>
                                              <p:pRg st="2" end="2"/>
                                            </p:txEl>
                                          </p:spTgt>
                                        </p:tgtEl>
                                        <p:attrNameLst>
                                          <p:attrName>style.visibility</p:attrName>
                                        </p:attrNameLst>
                                      </p:cBhvr>
                                      <p:to>
                                        <p:strVal val="visible"/>
                                      </p:to>
                                    </p:set>
                                    <p:animEffect transition="in" filter="wipe(up)">
                                      <p:cBhvr>
                                        <p:cTn id="53" dur="500"/>
                                        <p:tgtEl>
                                          <p:spTgt spid="2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
                                            <p:txEl>
                                              <p:pRg st="3" end="3"/>
                                            </p:txEl>
                                          </p:spTgt>
                                        </p:tgtEl>
                                        <p:attrNameLst>
                                          <p:attrName>style.visibility</p:attrName>
                                        </p:attrNameLst>
                                      </p:cBhvr>
                                      <p:to>
                                        <p:strVal val="visible"/>
                                      </p:to>
                                    </p:set>
                                    <p:animEffect transition="in" filter="wipe(up)">
                                      <p:cBhvr>
                                        <p:cTn id="58" dur="500"/>
                                        <p:tgtEl>
                                          <p:spTgt spid="20">
                                            <p:txEl>
                                              <p:pRg st="3" end="3"/>
                                            </p:txEl>
                                          </p:spTgt>
                                        </p:tgtEl>
                                      </p:cBhvr>
                                    </p:animEffect>
                                  </p:childTnLst>
                                </p:cTn>
                              </p:par>
                              <p:par>
                                <p:cTn id="59" presetID="22" presetClass="entr" presetSubtype="1" fill="hold" nodeType="withEffect">
                                  <p:stCondLst>
                                    <p:cond delay="0"/>
                                  </p:stCondLst>
                                  <p:childTnLst>
                                    <p:set>
                                      <p:cBhvr>
                                        <p:cTn id="60" dur="1" fill="hold">
                                          <p:stCondLst>
                                            <p:cond delay="0"/>
                                          </p:stCondLst>
                                        </p:cTn>
                                        <p:tgtEl>
                                          <p:spTgt spid="20">
                                            <p:txEl>
                                              <p:pRg st="4" end="4"/>
                                            </p:txEl>
                                          </p:spTgt>
                                        </p:tgtEl>
                                        <p:attrNameLst>
                                          <p:attrName>style.visibility</p:attrName>
                                        </p:attrNameLst>
                                      </p:cBhvr>
                                      <p:to>
                                        <p:strVal val="visible"/>
                                      </p:to>
                                    </p:set>
                                    <p:animEffect transition="in" filter="wipe(up)">
                                      <p:cBhvr>
                                        <p:cTn id="61"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8896761" y="3158668"/>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p:cxnSp>
        <p:nvCxnSpPr>
          <p:cNvPr id="19" name="Straight Connector 18"/>
          <p:cNvCxnSpPr/>
          <p:nvPr/>
        </p:nvCxnSpPr>
        <p:spPr>
          <a:xfrm>
            <a:off x="9515679" y="4313980"/>
            <a:ext cx="1" cy="585872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20" name="Rectangle 19"/>
              <p:cNvSpPr/>
              <p:nvPr/>
            </p:nvSpPr>
            <p:spPr>
              <a:xfrm>
                <a:off x="1612175" y="486736"/>
                <a:ext cx="15996686" cy="2218364"/>
              </a:xfrm>
              <a:prstGeom prst="rect">
                <a:avLst/>
              </a:prstGeom>
            </p:spPr>
            <p:txBody>
              <a:bodyPr wrap="square">
                <a:spAutoFit/>
              </a:bodyPr>
              <a:lstStyle/>
              <a:p>
                <a:pPr lvl="0" algn="just" defTabSz="1828800">
                  <a:lnSpc>
                    <a:spcPct val="130000"/>
                  </a:lnSpc>
                  <a:buClr>
                    <a:srgbClr val="000000"/>
                  </a:buClr>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lang="en-US" sz="3700" b="1">
                    <a:solidFill>
                      <a:srgbClr val="1F497D"/>
                    </a:solidFill>
                    <a:latin typeface="Arial" panose="020B0604020202020204" pitchFamily="34" charset="0"/>
                    <a:cs typeface="Arial" panose="020B0604020202020204" pitchFamily="34" charset="0"/>
                    <a:sym typeface="Arial"/>
                  </a:rPr>
                  <a:t>3</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3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34</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700" kern="0">
                    <a:solidFill>
                      <a:prstClr val="black"/>
                    </a:solidFill>
                    <a:latin typeface="Arial"/>
                    <a:cs typeface="Arial" panose="020B0604020202020204" pitchFamily="34" charset="0"/>
                    <a:sym typeface="Arial"/>
                  </a:rPr>
                  <a:t>Giải các bất phương </a:t>
                </a:r>
                <a:r>
                  <a:rPr lang="vi-VN" sz="3700" kern="0">
                    <a:solidFill>
                      <a:prstClr val="black"/>
                    </a:solidFill>
                    <a:latin typeface="Arial"/>
                    <a:cs typeface="Arial" panose="020B0604020202020204" pitchFamily="34" charset="0"/>
                    <a:sym typeface="Arial"/>
                  </a:rPr>
                  <a:t>trình</a:t>
                </a:r>
                <a:r>
                  <a:rPr lang="vi-VN" sz="3700" kern="0" smtClean="0">
                    <a:solidFill>
                      <a:prstClr val="black"/>
                    </a:solidFill>
                    <a:latin typeface="Arial"/>
                    <a:cs typeface="Arial" panose="020B0604020202020204" pitchFamily="34" charset="0"/>
                    <a:sym typeface="Arial"/>
                  </a:rPr>
                  <a:t>:</a:t>
                </a:r>
                <a:endParaRPr lang="en-US" sz="3700" kern="0" smtClean="0">
                  <a:solidFill>
                    <a:prstClr val="black"/>
                  </a:solidFill>
                  <a:latin typeface="Arial"/>
                  <a:cs typeface="Arial" panose="020B0604020202020204" pitchFamily="34" charset="0"/>
                  <a:sym typeface="Arial"/>
                </a:endParaRPr>
              </a:p>
              <a:p>
                <a:pPr lvl="0" algn="just" defTabSz="1828800">
                  <a:lnSpc>
                    <a:spcPct val="130000"/>
                  </a:lnSpc>
                  <a:buClr>
                    <a:srgbClr val="000000"/>
                  </a:buClr>
                  <a:defRPr/>
                </a:pPr>
                <a14:m>
                  <m:oMathPara xmlns:m="http://schemas.openxmlformats.org/officeDocument/2006/math">
                    <m:oMathParaPr>
                      <m:jc m:val="left"/>
                    </m:oMathParaPr>
                    <m:oMath xmlns:m="http://schemas.openxmlformats.org/officeDocument/2006/math">
                      <m:r>
                        <m:rPr>
                          <m:nor/>
                        </m:rPr>
                        <a:rPr lang="pt-BR" sz="3700" kern="0">
                          <a:solidFill>
                            <a:prstClr val="black"/>
                          </a:solidFill>
                          <a:latin typeface="Arial"/>
                          <a:cs typeface="Arial" panose="020B0604020202020204" pitchFamily="34" charset="0"/>
                          <a:sym typeface="Arial"/>
                        </a:rPr>
                        <m:t>a</m:t>
                      </m:r>
                      <m:r>
                        <m:rPr>
                          <m:nor/>
                        </m:rPr>
                        <a:rPr lang="pt-BR" sz="3700" kern="0">
                          <a:solidFill>
                            <a:prstClr val="black"/>
                          </a:solidFill>
                          <a:latin typeface="Arial"/>
                          <a:cs typeface="Arial" panose="020B0604020202020204" pitchFamily="34" charset="0"/>
                          <a:sym typeface="Arial"/>
                        </a:rPr>
                        <m:t>) </m:t>
                      </m:r>
                      <m:r>
                        <a:rPr lang="pt-BR" sz="3700" i="1" kern="0">
                          <a:solidFill>
                            <a:prstClr val="black"/>
                          </a:solidFill>
                          <a:latin typeface="Cambria Math" panose="02040503050406030204" pitchFamily="18" charset="0"/>
                          <a:cs typeface="Arial" panose="020B0604020202020204" pitchFamily="34" charset="0"/>
                          <a:sym typeface="Arial"/>
                        </a:rPr>
                        <m:t>6&lt;</m:t>
                      </m:r>
                      <m:r>
                        <a:rPr lang="pt-BR" sz="3700" i="1" kern="0">
                          <a:solidFill>
                            <a:prstClr val="black"/>
                          </a:solidFill>
                          <a:latin typeface="Cambria Math" panose="02040503050406030204" pitchFamily="18" charset="0"/>
                          <a:cs typeface="Arial" panose="020B0604020202020204" pitchFamily="34" charset="0"/>
                          <a:sym typeface="Arial"/>
                        </a:rPr>
                        <m:t>𝑥</m:t>
                      </m:r>
                      <m:r>
                        <a:rPr lang="en-US" sz="3700" i="1" kern="0">
                          <a:solidFill>
                            <a:prstClr val="black"/>
                          </a:solidFill>
                          <a:latin typeface="Cambria Math" panose="02040503050406030204" pitchFamily="18" charset="0"/>
                          <a:cs typeface="Arial" panose="020B0604020202020204" pitchFamily="34" charset="0"/>
                          <a:sym typeface="Arial"/>
                        </a:rPr>
                        <m:t>−</m:t>
                      </m:r>
                      <m:r>
                        <a:rPr lang="pt-BR" sz="3700" i="1" kern="0">
                          <a:solidFill>
                            <a:prstClr val="black"/>
                          </a:solidFill>
                          <a:latin typeface="Cambria Math" panose="02040503050406030204" pitchFamily="18" charset="0"/>
                          <a:cs typeface="Arial" panose="020B0604020202020204" pitchFamily="34" charset="0"/>
                          <a:sym typeface="Arial"/>
                        </a:rPr>
                        <m:t>3</m:t>
                      </m:r>
                      <m:r>
                        <m:rPr>
                          <m:nor/>
                        </m:rPr>
                        <a:rPr lang="en-US" sz="3700" b="0" i="0" kern="0" smtClean="0">
                          <a:solidFill>
                            <a:prstClr val="black"/>
                          </a:solidFill>
                          <a:latin typeface="Cambria Math" panose="02040503050406030204" pitchFamily="18" charset="0"/>
                          <a:cs typeface="Arial" panose="020B0604020202020204" pitchFamily="34" charset="0"/>
                          <a:sym typeface="Arial"/>
                        </a:rPr>
                        <m:t>;</m:t>
                      </m:r>
                      <m:r>
                        <m:rPr>
                          <m:nor/>
                        </m:rPr>
                        <a:rPr lang="pt-BR" sz="3700" kern="0">
                          <a:solidFill>
                            <a:prstClr val="black"/>
                          </a:solidFill>
                          <a:latin typeface="Arial"/>
                          <a:cs typeface="Arial" panose="020B0604020202020204" pitchFamily="34" charset="0"/>
                          <a:sym typeface="Arial"/>
                        </a:rPr>
                        <m:t>  </m:t>
                      </m:r>
                      <m:r>
                        <m:rPr>
                          <m:nor/>
                        </m:rPr>
                        <a:rPr lang="en-US" sz="3700" b="0" i="0" kern="0" smtClean="0">
                          <a:solidFill>
                            <a:prstClr val="black"/>
                          </a:solidFill>
                          <a:latin typeface="Arial"/>
                          <a:cs typeface="Arial" panose="020B0604020202020204" pitchFamily="34" charset="0"/>
                          <a:sym typeface="Arial"/>
                        </a:rPr>
                        <m:t>           </m:t>
                      </m:r>
                      <m:r>
                        <m:rPr>
                          <m:nor/>
                        </m:rPr>
                        <a:rPr lang="pt-BR" sz="3700" kern="0">
                          <a:solidFill>
                            <a:prstClr val="black"/>
                          </a:solidFill>
                          <a:latin typeface="Arial"/>
                          <a:cs typeface="Arial" panose="020B0604020202020204" pitchFamily="34" charset="0"/>
                          <a:sym typeface="Arial"/>
                        </a:rPr>
                        <m:t>b</m:t>
                      </m:r>
                      <m:r>
                        <m:rPr>
                          <m:nor/>
                        </m:rPr>
                        <a:rPr lang="pt-BR" sz="3700" kern="0">
                          <a:solidFill>
                            <a:prstClr val="black"/>
                          </a:solidFill>
                          <a:latin typeface="Arial"/>
                          <a:cs typeface="Arial" panose="020B0604020202020204" pitchFamily="34" charset="0"/>
                          <a:sym typeface="Arial"/>
                        </a:rPr>
                        <m:t>) </m:t>
                      </m:r>
                      <m:f>
                        <m:fPr>
                          <m:ctrlPr>
                            <a:rPr lang="pt-BR" sz="3700" i="1" kern="0">
                              <a:solidFill>
                                <a:prstClr val="black"/>
                              </a:solidFill>
                              <a:latin typeface="Cambria Math" panose="02040503050406030204" pitchFamily="18" charset="0"/>
                              <a:cs typeface="Arial" panose="020B0604020202020204" pitchFamily="34" charset="0"/>
                              <a:sym typeface="Arial"/>
                            </a:rPr>
                          </m:ctrlPr>
                        </m:fPr>
                        <m:num>
                          <m:r>
                            <a:rPr lang="en-US" sz="3700" i="1" kern="0">
                              <a:solidFill>
                                <a:prstClr val="black"/>
                              </a:solidFill>
                              <a:latin typeface="Cambria Math" panose="02040503050406030204" pitchFamily="18" charset="0"/>
                              <a:cs typeface="Arial" panose="020B0604020202020204" pitchFamily="34" charset="0"/>
                              <a:sym typeface="Arial"/>
                            </a:rPr>
                            <m:t>1</m:t>
                          </m:r>
                        </m:num>
                        <m:den>
                          <m:r>
                            <a:rPr lang="en-US" sz="3700" i="1" kern="0">
                              <a:solidFill>
                                <a:prstClr val="black"/>
                              </a:solidFill>
                              <a:latin typeface="Cambria Math" panose="02040503050406030204" pitchFamily="18" charset="0"/>
                              <a:cs typeface="Arial" panose="020B0604020202020204" pitchFamily="34" charset="0"/>
                              <a:sym typeface="Arial"/>
                            </a:rPr>
                            <m:t>2</m:t>
                          </m:r>
                        </m:den>
                      </m:f>
                      <m:r>
                        <a:rPr lang="en-US" sz="3700" i="1" kern="0">
                          <a:solidFill>
                            <a:prstClr val="black"/>
                          </a:solidFill>
                          <a:latin typeface="Cambria Math" panose="02040503050406030204" pitchFamily="18" charset="0"/>
                          <a:cs typeface="Arial" panose="020B0604020202020204" pitchFamily="34" charset="0"/>
                          <a:sym typeface="Arial"/>
                        </a:rPr>
                        <m:t>𝑥</m:t>
                      </m:r>
                      <m:r>
                        <a:rPr lang="en-US" sz="3700" i="1" kern="0">
                          <a:solidFill>
                            <a:prstClr val="black"/>
                          </a:solidFill>
                          <a:latin typeface="Cambria Math" panose="02040503050406030204" pitchFamily="18" charset="0"/>
                          <a:cs typeface="Arial" panose="020B0604020202020204" pitchFamily="34" charset="0"/>
                          <a:sym typeface="Arial"/>
                        </a:rPr>
                        <m:t>&gt;5</m:t>
                      </m:r>
                      <m:r>
                        <m:rPr>
                          <m:nor/>
                        </m:rPr>
                        <a:rPr lang="en-US" sz="3700" b="0" i="0" kern="0" smtClean="0">
                          <a:solidFill>
                            <a:prstClr val="black"/>
                          </a:solidFill>
                          <a:latin typeface="Cambria Math" panose="02040503050406030204" pitchFamily="18" charset="0"/>
                          <a:cs typeface="Arial" panose="020B0604020202020204" pitchFamily="34" charset="0"/>
                          <a:sym typeface="Arial"/>
                        </a:rPr>
                        <m:t>;               </m:t>
                      </m:r>
                      <m:r>
                        <m:rPr>
                          <m:nor/>
                        </m:rPr>
                        <a:rPr lang="pt-BR" sz="3700" kern="0">
                          <a:solidFill>
                            <a:prstClr val="black"/>
                          </a:solidFill>
                          <a:latin typeface="Arial"/>
                          <a:cs typeface="Arial" panose="020B0604020202020204" pitchFamily="34" charset="0"/>
                          <a:sym typeface="Arial"/>
                        </a:rPr>
                        <m:t> </m:t>
                      </m:r>
                      <m:r>
                        <m:rPr>
                          <m:nor/>
                        </m:rPr>
                        <a:rPr lang="pt-BR" sz="3700" kern="0">
                          <a:solidFill>
                            <a:prstClr val="black"/>
                          </a:solidFill>
                          <a:latin typeface="Arial"/>
                          <a:cs typeface="Arial" panose="020B0604020202020204" pitchFamily="34" charset="0"/>
                          <a:sym typeface="Arial"/>
                        </a:rPr>
                        <m:t>c</m:t>
                      </m:r>
                      <m:r>
                        <m:rPr>
                          <m:nor/>
                        </m:rPr>
                        <a:rPr lang="pt-BR" sz="3700" kern="0">
                          <a:solidFill>
                            <a:prstClr val="black"/>
                          </a:solidFill>
                          <a:latin typeface="Arial"/>
                          <a:cs typeface="Arial" panose="020B0604020202020204" pitchFamily="34" charset="0"/>
                          <a:sym typeface="Arial"/>
                        </a:rPr>
                        <m:t>) </m:t>
                      </m:r>
                      <m:r>
                        <a:rPr lang="pt-BR" sz="3700" i="1" kern="0">
                          <a:solidFill>
                            <a:prstClr val="black"/>
                          </a:solidFill>
                          <a:latin typeface="Cambria Math" panose="02040503050406030204" pitchFamily="18" charset="0"/>
                          <a:cs typeface="Arial" panose="020B0604020202020204" pitchFamily="34" charset="0"/>
                          <a:sym typeface="Arial"/>
                        </a:rPr>
                        <m:t>–8</m:t>
                      </m:r>
                      <m:r>
                        <a:rPr lang="pt-BR" sz="3700" i="1" kern="0">
                          <a:solidFill>
                            <a:prstClr val="black"/>
                          </a:solidFill>
                          <a:latin typeface="Cambria Math" panose="02040503050406030204" pitchFamily="18" charset="0"/>
                          <a:cs typeface="Arial" panose="020B0604020202020204" pitchFamily="34" charset="0"/>
                          <a:sym typeface="Arial"/>
                        </a:rPr>
                        <m:t>𝑥</m:t>
                      </m:r>
                      <m:r>
                        <a:rPr lang="pt-BR" sz="3700" i="1" kern="0">
                          <a:solidFill>
                            <a:prstClr val="black"/>
                          </a:solidFill>
                          <a:latin typeface="Cambria Math" panose="02040503050406030204" pitchFamily="18" charset="0"/>
                          <a:cs typeface="Arial" panose="020B0604020202020204" pitchFamily="34" charset="0"/>
                          <a:sym typeface="Arial"/>
                        </a:rPr>
                        <m:t>+1≥5</m:t>
                      </m:r>
                      <m:r>
                        <m:rPr>
                          <m:nor/>
                        </m:rPr>
                        <a:rPr lang="en-US" sz="3700" b="0" i="0" kern="0" smtClean="0">
                          <a:solidFill>
                            <a:prstClr val="black"/>
                          </a:solidFill>
                          <a:latin typeface="Cambria Math" panose="02040503050406030204" pitchFamily="18" charset="0"/>
                          <a:cs typeface="Arial" panose="020B0604020202020204" pitchFamily="34" charset="0"/>
                          <a:sym typeface="Arial"/>
                        </a:rPr>
                        <m:t>;            </m:t>
                      </m:r>
                      <m:r>
                        <m:rPr>
                          <m:nor/>
                        </m:rPr>
                        <a:rPr lang="pt-BR" sz="3700" kern="0">
                          <a:solidFill>
                            <a:prstClr val="black"/>
                          </a:solidFill>
                          <a:latin typeface="Arial"/>
                          <a:cs typeface="Arial" panose="020B0604020202020204" pitchFamily="34" charset="0"/>
                          <a:sym typeface="Arial"/>
                        </a:rPr>
                        <m:t> </m:t>
                      </m:r>
                      <m:r>
                        <m:rPr>
                          <m:nor/>
                        </m:rPr>
                        <a:rPr lang="pt-BR" sz="3700" kern="0">
                          <a:solidFill>
                            <a:prstClr val="black"/>
                          </a:solidFill>
                          <a:latin typeface="Arial"/>
                          <a:cs typeface="Arial" panose="020B0604020202020204" pitchFamily="34" charset="0"/>
                          <a:sym typeface="Arial"/>
                        </a:rPr>
                        <m:t>d</m:t>
                      </m:r>
                      <m:r>
                        <m:rPr>
                          <m:nor/>
                        </m:rPr>
                        <a:rPr lang="pt-BR" sz="3700" kern="0">
                          <a:solidFill>
                            <a:prstClr val="black"/>
                          </a:solidFill>
                          <a:latin typeface="Arial"/>
                          <a:cs typeface="Arial" panose="020B0604020202020204" pitchFamily="34" charset="0"/>
                          <a:sym typeface="Arial"/>
                        </a:rPr>
                        <m:t>)</m:t>
                      </m:r>
                      <m:r>
                        <a:rPr lang="en-US" sz="3700" b="0" i="1" kern="0" smtClean="0">
                          <a:solidFill>
                            <a:prstClr val="black"/>
                          </a:solidFill>
                          <a:latin typeface="Cambria Math" panose="02040503050406030204" pitchFamily="18" charset="0"/>
                          <a:cs typeface="Arial" panose="020B0604020202020204" pitchFamily="34" charset="0"/>
                          <a:sym typeface="Arial"/>
                        </a:rPr>
                        <m:t> </m:t>
                      </m:r>
                      <m:r>
                        <a:rPr lang="pt-BR" sz="3700" i="1" kern="0" smtClean="0">
                          <a:solidFill>
                            <a:prstClr val="black"/>
                          </a:solidFill>
                          <a:latin typeface="Cambria Math" panose="02040503050406030204" pitchFamily="18" charset="0"/>
                          <a:cs typeface="Arial" panose="020B0604020202020204" pitchFamily="34" charset="0"/>
                          <a:sym typeface="Arial"/>
                        </a:rPr>
                        <m:t>7&lt;2</m:t>
                      </m:r>
                      <m:r>
                        <a:rPr lang="pt-BR" sz="3700" i="1" kern="0" smtClean="0">
                          <a:solidFill>
                            <a:prstClr val="black"/>
                          </a:solidFill>
                          <a:latin typeface="Cambria Math" panose="02040503050406030204" pitchFamily="18" charset="0"/>
                          <a:cs typeface="Arial" panose="020B0604020202020204" pitchFamily="34" charset="0"/>
                          <a:sym typeface="Arial"/>
                        </a:rPr>
                        <m:t>𝑥</m:t>
                      </m:r>
                      <m:r>
                        <a:rPr lang="pt-BR" sz="3700" i="1" kern="0" smtClean="0">
                          <a:solidFill>
                            <a:prstClr val="black"/>
                          </a:solidFill>
                          <a:latin typeface="Cambria Math" panose="02040503050406030204" pitchFamily="18" charset="0"/>
                          <a:cs typeface="Arial" panose="020B0604020202020204" pitchFamily="34" charset="0"/>
                          <a:sym typeface="Arial"/>
                        </a:rPr>
                        <m:t>+1</m:t>
                      </m:r>
                      <m:r>
                        <a:rPr lang="en-US" sz="3700" b="0" i="0" kern="0" smtClean="0">
                          <a:solidFill>
                            <a:prstClr val="black"/>
                          </a:solidFill>
                          <a:latin typeface="Cambria Math" panose="02040503050406030204" pitchFamily="18" charset="0"/>
                          <a:cs typeface="Arial" panose="020B0604020202020204" pitchFamily="34" charset="0"/>
                          <a:sym typeface="Arial"/>
                        </a:rPr>
                        <m:t>.</m:t>
                      </m:r>
                    </m:oMath>
                  </m:oMathPara>
                </a14:m>
                <a:endParaRPr kumimoji="0" lang="en-US" sz="3700" b="0" i="0" u="none" strike="noStrike" kern="0" cap="none" spc="0" normalizeH="0" baseline="0" noProof="0">
                  <a:ln>
                    <a:noFill/>
                  </a:ln>
                  <a:solidFill>
                    <a:prstClr val="black"/>
                  </a:solidFill>
                  <a:effectLst/>
                  <a:uLnTx/>
                  <a:uFillTx/>
                  <a:latin typeface="Arial"/>
                  <a:cs typeface="Arial" panose="020B0604020202020204" pitchFamily="34"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1612175" y="486736"/>
                <a:ext cx="15996686" cy="2218364"/>
              </a:xfrm>
              <a:prstGeom prst="rect">
                <a:avLst/>
              </a:prstGeom>
              <a:blipFill>
                <a:blip r:embed="rId2"/>
                <a:stretch>
                  <a:fillRect l="-1181" t="-2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652337" y="5126675"/>
                <a:ext cx="6553200" cy="4158061"/>
              </a:xfrm>
              <a:prstGeom prst="rect">
                <a:avLst/>
              </a:prstGeom>
            </p:spPr>
            <p:txBody>
              <a:bodyPr wrap="square">
                <a:spAutoFit/>
              </a:bodyPr>
              <a:lstStyle/>
              <a:p>
                <a:pPr algn="just">
                  <a:lnSpc>
                    <a:spcPct val="165000"/>
                  </a:lnSpc>
                  <a:spcBef>
                    <a:spcPts val="600"/>
                  </a:spcBef>
                  <a:spcAft>
                    <a:spcPts val="600"/>
                  </a:spcAft>
                </a:pPr>
                <a:r>
                  <a:rPr lang="fr-FR" sz="37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6&lt;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&gt;9</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r>
                  <a:rPr lang="fr-FR" sz="3700">
                    <a:effectLst/>
                    <a:latin typeface="Arial" panose="020B0604020202020204" pitchFamily="34" charset="0"/>
                    <a:ea typeface="Calibri" panose="020F0502020204030204" pitchFamily="34" charset="0"/>
                    <a:cs typeface="Arial" panose="020B0604020202020204" pitchFamily="34" charset="0"/>
                  </a:rPr>
                  <a:t>Vậy nghiệm của bất phương trình là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&gt;9</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52337" y="5126675"/>
                <a:ext cx="6553200" cy="4158061"/>
              </a:xfrm>
              <a:prstGeom prst="rect">
                <a:avLst/>
              </a:prstGeom>
              <a:blipFill>
                <a:blip r:embed="rId3"/>
                <a:stretch>
                  <a:fillRect l="-2884" r="-2977" b="-16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1049000" y="4560141"/>
                <a:ext cx="6243079" cy="4850559"/>
              </a:xfrm>
              <a:prstGeom prst="rect">
                <a:avLst/>
              </a:prstGeom>
            </p:spPr>
            <p:txBody>
              <a:bodyPr wrap="square">
                <a:spAutoFit/>
              </a:bodyPr>
              <a:lstStyle/>
              <a:p>
                <a:pPr lvl="0" algn="just">
                  <a:lnSpc>
                    <a:spcPct val="165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m:t>)</m:t>
                      </m:r>
                      <m:r>
                        <a:rPr lang="en-US" sz="37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&gt;5</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en-US" sz="37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&gt;10</m:t>
                    </m:r>
                  </m:oMath>
                </a14:m>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Vậy nghiệm của bất phương trình là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&gt;10</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049000" y="4560141"/>
                <a:ext cx="6243079" cy="4850559"/>
              </a:xfrm>
              <a:prstGeom prst="rect">
                <a:avLst/>
              </a:prstGeom>
              <a:blipFill>
                <a:blip r:embed="rId4"/>
                <a:stretch>
                  <a:fillRect l="-3125" r="-3027" b="-37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8896761" y="3158668"/>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p:cxnSp>
        <p:nvCxnSpPr>
          <p:cNvPr id="19" name="Straight Connector 18"/>
          <p:cNvCxnSpPr/>
          <p:nvPr/>
        </p:nvCxnSpPr>
        <p:spPr>
          <a:xfrm>
            <a:off x="9515679" y="4313980"/>
            <a:ext cx="1" cy="585872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20" name="Rectangle 19"/>
              <p:cNvSpPr/>
              <p:nvPr/>
            </p:nvSpPr>
            <p:spPr>
              <a:xfrm>
                <a:off x="1612175" y="486736"/>
                <a:ext cx="15996686" cy="2218364"/>
              </a:xfrm>
              <a:prstGeom prst="rect">
                <a:avLst/>
              </a:prstGeom>
            </p:spPr>
            <p:txBody>
              <a:bodyPr wrap="square">
                <a:spAutoFit/>
              </a:bodyPr>
              <a:lstStyle/>
              <a:p>
                <a:pPr marL="0" marR="0" lvl="0" indent="0" algn="just" defTabSz="1828800" rtl="0" eaLnBrk="1" fontAlgn="auto" latinLnBrk="0" hangingPunct="1">
                  <a:lnSpc>
                    <a:spcPct val="130000"/>
                  </a:lnSpc>
                  <a:spcBef>
                    <a:spcPts val="0"/>
                  </a:spcBef>
                  <a:spcAft>
                    <a:spcPts val="0"/>
                  </a:spcAft>
                  <a:buClr>
                    <a:srgbClr val="000000"/>
                  </a:buClr>
                  <a:buSzTx/>
                  <a:buFontTx/>
                  <a:buNone/>
                  <a:tabLst/>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(SGK</a:t>
                </a: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34</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Giải các bất phương trình</a:t>
                </a:r>
                <a:r>
                  <a:rPr kumimoji="0" lang="vi-VN"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a:t>
                </a:r>
                <a:endParaRPr kumimoji="0" lang="en-US"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1828800" rtl="0" eaLnBrk="1" fontAlgn="auto" latinLnBrk="0" hangingPunct="1">
                  <a:lnSpc>
                    <a:spcPct val="130000"/>
                  </a:lnSpc>
                  <a:spcBef>
                    <a:spcPts val="0"/>
                  </a:spcBef>
                  <a:spcAft>
                    <a:spcPts val="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a</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6&lt;</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m:rPr>
                          <m:nor/>
                        </m:rPr>
                        <a:rPr kumimoji="0" lang="en-US" sz="37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en-US"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m:t>           </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b</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f>
                        <m:fPr>
                          <m:ctrlP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&gt;5</m:t>
                      </m:r>
                      <m:r>
                        <m:rPr>
                          <m:nor/>
                        </m:rPr>
                        <a:rPr kumimoji="0" lang="en-US" sz="37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c</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pt-BR"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+1≥5</m:t>
                      </m:r>
                      <m:r>
                        <m:rPr>
                          <m:nor/>
                        </m:rPr>
                        <a:rPr kumimoji="0" lang="en-US" sz="37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d</m:t>
                      </m:r>
                      <m:r>
                        <m:rPr>
                          <m:nor/>
                        </m:rPr>
                        <a:rPr kumimoji="0" lang="pt-BR"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m:t>
                      </m:r>
                      <m:r>
                        <a:rPr kumimoji="0" lang="en-US" sz="37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pt-BR" sz="37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7&lt;2</m:t>
                      </m:r>
                      <m:r>
                        <a:rPr kumimoji="0" lang="pt-BR" sz="37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pt-BR" sz="37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37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oMath>
                  </m:oMathPara>
                </a14:m>
                <a:endParaRPr kumimoji="0" lang="en-US"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1612175" y="486736"/>
                <a:ext cx="15996686" cy="2218364"/>
              </a:xfrm>
              <a:prstGeom prst="rect">
                <a:avLst/>
              </a:prstGeom>
              <a:blipFill>
                <a:blip r:embed="rId2"/>
                <a:stretch>
                  <a:fillRect l="-1181" t="-2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612175" y="4560141"/>
                <a:ext cx="6553200" cy="5312352"/>
              </a:xfrm>
              <a:prstGeom prst="rect">
                <a:avLst/>
              </a:prstGeom>
            </p:spPr>
            <p:txBody>
              <a:bodyPr wrap="square">
                <a:spAutoFit/>
              </a:bodyPr>
              <a:lstStyle/>
              <a:p>
                <a:pPr algn="just">
                  <a:lnSpc>
                    <a:spcPct val="150000"/>
                  </a:lnSpc>
                </a:pPr>
                <a:r>
                  <a:rPr lang="fr-FR" sz="3700" smtClean="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−8</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+1≥5</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700" smtClean="0">
                    <a:effectLst/>
                    <a:ea typeface="Calibri" panose="020F0502020204030204" pitchFamily="34" charset="0"/>
                    <a:cs typeface="Times New Roman" panose="02020603050405020304" pitchFamily="18" charset="0"/>
                  </a:rPr>
                  <a:t>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−8</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r>
                  <a:rPr lang="fr-FR" sz="3700">
                    <a:effectLst/>
                    <a:latin typeface="Arial" panose="020B0604020202020204" pitchFamily="34" charset="0"/>
                    <a:ea typeface="Calibri" panose="020F0502020204030204" pitchFamily="34" charset="0"/>
                    <a:cs typeface="Arial" panose="020B0604020202020204" pitchFamily="34" charset="0"/>
                  </a:rPr>
                  <a:t>Vậy nghiệm của </a:t>
                </a:r>
                <a:r>
                  <a:rPr lang="fr-FR" sz="3700">
                    <a:effectLst/>
                    <a:latin typeface="Arial" panose="020B0604020202020204" pitchFamily="34" charset="0"/>
                    <a:ea typeface="Calibri" panose="020F0502020204030204" pitchFamily="34" charset="0"/>
                    <a:cs typeface="Arial" panose="020B0604020202020204" pitchFamily="34" charset="0"/>
                  </a:rPr>
                  <a:t>bất </a:t>
                </a:r>
                <a:r>
                  <a:rPr lang="fr-FR" sz="3700" smtClean="0">
                    <a:effectLst/>
                    <a:latin typeface="Arial" panose="020B0604020202020204" pitchFamily="34" charset="0"/>
                    <a:ea typeface="Calibri" panose="020F0502020204030204" pitchFamily="34" charset="0"/>
                    <a:cs typeface="Arial" panose="020B0604020202020204" pitchFamily="34" charset="0"/>
                  </a:rPr>
                  <a:t>phương</a:t>
                </a:r>
              </a:p>
              <a:p>
                <a:pPr algn="just">
                  <a:lnSpc>
                    <a:spcPct val="13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Calibri" panose="020F0502020204030204" pitchFamily="34" charset="0"/>
                          <a:cs typeface="Arial" panose="020B0604020202020204" pitchFamily="34" charset="0"/>
                        </a:rPr>
                        <m:t>tr</m:t>
                      </m:r>
                      <m:r>
                        <m:rPr>
                          <m:nor/>
                        </m:rPr>
                        <a:rPr lang="fr-FR" sz="3700">
                          <a:latin typeface="Arial" panose="020B0604020202020204" pitchFamily="34" charset="0"/>
                          <a:ea typeface="Calibri" panose="020F0502020204030204" pitchFamily="34" charset="0"/>
                          <a:cs typeface="Arial" panose="020B0604020202020204" pitchFamily="34" charset="0"/>
                        </a:rPr>
                        <m:t>ì</m:t>
                      </m:r>
                      <m:r>
                        <m:rPr>
                          <m:nor/>
                        </m:rPr>
                        <a:rPr lang="fr-FR" sz="3700">
                          <a:latin typeface="Arial" panose="020B0604020202020204" pitchFamily="34" charset="0"/>
                          <a:ea typeface="Calibri" panose="020F0502020204030204" pitchFamily="34" charset="0"/>
                          <a:cs typeface="Arial" panose="020B0604020202020204" pitchFamily="34" charset="0"/>
                        </a:rPr>
                        <m:t>nh</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l</m:t>
                      </m:r>
                      <m:r>
                        <m:rPr>
                          <m:nor/>
                        </m:rPr>
                        <a:rPr lang="fr-FR" sz="3700">
                          <a:latin typeface="Arial" panose="020B0604020202020204" pitchFamily="34" charset="0"/>
                          <a:ea typeface="Calibri" panose="020F0502020204030204" pitchFamily="34" charset="0"/>
                          <a:cs typeface="Arial" panose="020B0604020202020204" pitchFamily="34" charset="0"/>
                        </a:rPr>
                        <m:t>à</m:t>
                      </m:r>
                      <m:r>
                        <a:rPr lang="en-US" sz="3700" b="0" i="1" smtClean="0">
                          <a:latin typeface="Cambria Math" panose="02040503050406030204" pitchFamily="18" charset="0"/>
                          <a:ea typeface="Calibri" panose="020F0502020204030204" pitchFamily="34" charset="0"/>
                          <a:cs typeface="Arial" panose="020B0604020202020204" pitchFamily="34"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12175" y="4560141"/>
                <a:ext cx="6553200" cy="5312352"/>
              </a:xfrm>
              <a:prstGeom prst="rect">
                <a:avLst/>
              </a:prstGeom>
              <a:blipFill>
                <a:blip r:embed="rId3"/>
                <a:stretch>
                  <a:fillRect l="-28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1206721" y="4560141"/>
                <a:ext cx="6243079" cy="4824398"/>
              </a:xfrm>
              <a:prstGeom prst="rect">
                <a:avLst/>
              </a:prstGeom>
            </p:spPr>
            <p:txBody>
              <a:bodyPr wrap="square">
                <a:spAutoFit/>
              </a:bodyPr>
              <a:lstStyle/>
              <a:p>
                <a:pPr algn="just">
                  <a:lnSpc>
                    <a:spcPct val="150000"/>
                  </a:lnSpc>
                  <a:spcBef>
                    <a:spcPts val="600"/>
                  </a:spcBef>
                  <a:spcAft>
                    <a:spcPts val="600"/>
                  </a:spcAft>
                </a:pPr>
                <a:r>
                  <a:rPr lang="fr-FR" sz="37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7&lt;2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smtClean="0">
                    <a:effectLst/>
                    <a:ea typeface="Calibri" panose="020F0502020204030204" pitchFamily="34" charset="0"/>
                    <a:cs typeface="Times New Roman" panose="02020603050405020304" pitchFamily="18" charset="0"/>
                  </a:rPr>
                  <a:t>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&gt;6</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&gt;3</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effectLst/>
                    <a:latin typeface="Arial" panose="020B0604020202020204" pitchFamily="34" charset="0"/>
                    <a:ea typeface="Calibri" panose="020F0502020204030204" pitchFamily="34" charset="0"/>
                    <a:cs typeface="Arial" panose="020B0604020202020204" pitchFamily="34" charset="0"/>
                  </a:rPr>
                  <a:t>Vậy nghiệm của bất phương trình là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&gt;3</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206721" y="4560141"/>
                <a:ext cx="6243079" cy="4824398"/>
              </a:xfrm>
              <a:prstGeom prst="rect">
                <a:avLst/>
              </a:prstGeom>
              <a:blipFill>
                <a:blip r:embed="rId4"/>
                <a:stretch>
                  <a:fillRect l="-3024" r="-3024" b="-1770"/>
                </a:stretch>
              </a:blipFill>
            </p:spPr>
            <p:txBody>
              <a:bodyPr/>
              <a:lstStyle/>
              <a:p>
                <a:r>
                  <a:rPr lang="en-US">
                    <a:noFill/>
                  </a:rPr>
                  <a:t> </a:t>
                </a:r>
              </a:p>
            </p:txBody>
          </p:sp>
        </mc:Fallback>
      </mc:AlternateContent>
    </p:spTree>
    <p:extLst>
      <p:ext uri="{BB962C8B-B14F-4D97-AF65-F5344CB8AC3E}">
        <p14:creationId xmlns:p14="http://schemas.microsoft.com/office/powerpoint/2010/main" val="1964361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2" name="Rectangle 11"/>
          <p:cNvSpPr/>
          <p:nvPr/>
        </p:nvSpPr>
        <p:spPr>
          <a:xfrm>
            <a:off x="1844011" y="125730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17292079" y="-19240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543800" y="31623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p:cxnSp>
        <p:nvCxnSpPr>
          <p:cNvPr id="19" name="Straight Connector 18"/>
          <p:cNvCxnSpPr/>
          <p:nvPr/>
        </p:nvCxnSpPr>
        <p:spPr>
          <a:xfrm>
            <a:off x="8153400" y="4313980"/>
            <a:ext cx="1" cy="585872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20" name="Rectangle 19"/>
              <p:cNvSpPr/>
              <p:nvPr/>
            </p:nvSpPr>
            <p:spPr>
              <a:xfrm>
                <a:off x="760657" y="202927"/>
                <a:ext cx="15774743" cy="265457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4</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3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7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34</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3700" b="0" i="0" u="none" strike="noStrike" kern="0" cap="none" spc="0" normalizeH="0" baseline="0" noProof="0">
                    <a:ln>
                      <a:noFill/>
                    </a:ln>
                    <a:solidFill>
                      <a:prstClr val="black"/>
                    </a:solidFill>
                    <a:effectLst/>
                    <a:uLnTx/>
                    <a:uFillTx/>
                    <a:latin typeface="Arial"/>
                    <a:cs typeface="Arial" panose="020B0604020202020204" pitchFamily="34" charset="0"/>
                    <a:sym typeface="Arial"/>
                  </a:rPr>
                  <a:t>Giải các bất phương trình</a:t>
                </a:r>
                <a:r>
                  <a:rPr kumimoji="0" lang="vi-VN" sz="37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rPr>
                  <a:t>:</a:t>
                </a:r>
                <a:endParaRPr kumimoji="0" lang="en-US" sz="37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a:p>
                <a:pPr algn="just">
                  <a:lnSpc>
                    <a:spcPct val="150000"/>
                  </a:lnSpc>
                </a:pPr>
                <a:r>
                  <a:rPr lang="pt-BR" sz="3700" smtClean="0">
                    <a:solidFill>
                      <a:srgbClr val="000000"/>
                    </a:solidFill>
                    <a:latin typeface="Arial" panose="020B0604020202020204" pitchFamily="34" charset="0"/>
                    <a:cs typeface="Arial" panose="020B0604020202020204" pitchFamily="34" charset="0"/>
                  </a:rPr>
                  <a:t>		a</a:t>
                </a:r>
                <a:r>
                  <a:rPr lang="pt-BR"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pt-BR" sz="3700" i="1" smtClean="0">
                        <a:solidFill>
                          <a:srgbClr val="000000"/>
                        </a:solidFill>
                        <a:latin typeface="Cambria Math" panose="02040503050406030204" pitchFamily="18" charset="0"/>
                      </a:rPr>
                      <m:t>𝑥</m:t>
                    </m:r>
                    <m:r>
                      <a:rPr lang="en-US" sz="3700" b="0" i="1" smtClean="0">
                        <a:solidFill>
                          <a:srgbClr val="000000"/>
                        </a:solidFill>
                        <a:latin typeface="Cambria Math" panose="02040503050406030204" pitchFamily="18" charset="0"/>
                      </a:rPr>
                      <m:t>−</m:t>
                    </m:r>
                    <m:r>
                      <a:rPr lang="pt-BR" sz="3700" i="1" smtClean="0">
                        <a:solidFill>
                          <a:srgbClr val="000000"/>
                        </a:solidFill>
                        <a:latin typeface="Cambria Math" panose="02040503050406030204" pitchFamily="18" charset="0"/>
                      </a:rPr>
                      <m:t>7&lt;2</m:t>
                    </m:r>
                    <m:r>
                      <a:rPr lang="en-US" sz="3700" b="0" i="1" smtClean="0">
                        <a:solidFill>
                          <a:srgbClr val="000000"/>
                        </a:solidFill>
                        <a:latin typeface="Cambria Math" panose="02040503050406030204" pitchFamily="18" charset="0"/>
                      </a:rPr>
                      <m:t>−</m:t>
                    </m:r>
                    <m:r>
                      <a:rPr lang="pt-BR" sz="3700" i="1" smtClean="0">
                        <a:solidFill>
                          <a:srgbClr val="000000"/>
                        </a:solidFill>
                        <a:latin typeface="Cambria Math" panose="02040503050406030204" pitchFamily="18" charset="0"/>
                      </a:rPr>
                      <m:t>𝑥</m:t>
                    </m:r>
                  </m:oMath>
                </a14:m>
                <a:r>
                  <a:rPr lang="pt-BR" sz="3700" smtClean="0">
                    <a:solidFill>
                      <a:srgbClr val="000000"/>
                    </a:solidFill>
                    <a:latin typeface="Arial" panose="020B0604020202020204" pitchFamily="34" charset="0"/>
                    <a:cs typeface="Arial" panose="020B0604020202020204" pitchFamily="34" charset="0"/>
                  </a:rPr>
                  <a:t>;</a:t>
                </a:r>
                <a:r>
                  <a:rPr lang="pt-BR" sz="3700" smtClean="0">
                    <a:solidFill>
                      <a:srgbClr val="000000"/>
                    </a:solidFill>
                    <a:latin typeface="Arial" panose="020B0604020202020204" pitchFamily="34" charset="0"/>
                    <a:cs typeface="Arial" panose="020B0604020202020204" pitchFamily="34" charset="0"/>
                  </a:rPr>
                  <a:t>					b</a:t>
                </a:r>
                <a:r>
                  <a:rPr lang="pt-BR"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pt-BR" sz="3700" i="1" smtClean="0">
                        <a:solidFill>
                          <a:srgbClr val="000000"/>
                        </a:solidFill>
                        <a:latin typeface="Cambria Math" panose="02040503050406030204" pitchFamily="18" charset="0"/>
                        <a:cs typeface="Arial" panose="020B0604020202020204" pitchFamily="34" charset="0"/>
                      </a:rPr>
                      <m:t>𝑥</m:t>
                    </m:r>
                    <m:r>
                      <a:rPr lang="pt-BR" sz="3700" i="1" smtClean="0">
                        <a:solidFill>
                          <a:srgbClr val="000000"/>
                        </a:solidFill>
                        <a:latin typeface="Cambria Math" panose="02040503050406030204" pitchFamily="18" charset="0"/>
                        <a:cs typeface="Arial" panose="020B0604020202020204" pitchFamily="34" charset="0"/>
                      </a:rPr>
                      <m:t>+2≤2+3</m:t>
                    </m:r>
                    <m:r>
                      <a:rPr lang="pt-BR" sz="3700" i="1" smtClean="0">
                        <a:solidFill>
                          <a:srgbClr val="000000"/>
                        </a:solidFill>
                        <a:latin typeface="Cambria Math" panose="02040503050406030204" pitchFamily="18" charset="0"/>
                        <a:cs typeface="Arial" panose="020B0604020202020204" pitchFamily="34" charset="0"/>
                      </a:rPr>
                      <m:t>𝑥</m:t>
                    </m:r>
                  </m:oMath>
                </a14:m>
                <a:r>
                  <a:rPr lang="pt-BR" sz="3700">
                    <a:solidFill>
                      <a:srgbClr val="000000"/>
                    </a:solidFill>
                    <a:latin typeface="Arial" panose="020B0604020202020204" pitchFamily="34" charset="0"/>
                    <a:cs typeface="Arial" panose="020B0604020202020204" pitchFamily="34" charset="0"/>
                  </a:rPr>
                  <a:t>;</a:t>
                </a:r>
              </a:p>
              <a:p>
                <a:pPr algn="just">
                  <a:lnSpc>
                    <a:spcPct val="150000"/>
                  </a:lnSpc>
                </a:pPr>
                <a:r>
                  <a:rPr lang="pt-BR" sz="3700" smtClean="0">
                    <a:solidFill>
                      <a:srgbClr val="000000"/>
                    </a:solidFill>
                    <a:latin typeface="Arial" panose="020B0604020202020204" pitchFamily="34" charset="0"/>
                    <a:cs typeface="Arial" panose="020B0604020202020204" pitchFamily="34" charset="0"/>
                  </a:rPr>
                  <a:t>		c</a:t>
                </a:r>
                <a:r>
                  <a:rPr lang="pt-BR"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pt-BR" sz="3700" i="1" smtClean="0">
                        <a:solidFill>
                          <a:srgbClr val="000000"/>
                        </a:solidFill>
                        <a:latin typeface="Cambria Math" panose="02040503050406030204" pitchFamily="18" charset="0"/>
                        <a:cs typeface="Arial" panose="020B0604020202020204" pitchFamily="34" charset="0"/>
                      </a:rPr>
                      <m:t>4+</m:t>
                    </m:r>
                    <m:r>
                      <a:rPr lang="pt-BR" sz="3700" i="1" smtClean="0">
                        <a:solidFill>
                          <a:srgbClr val="000000"/>
                        </a:solidFill>
                        <a:latin typeface="Cambria Math" panose="02040503050406030204" pitchFamily="18" charset="0"/>
                        <a:cs typeface="Arial" panose="020B0604020202020204" pitchFamily="34" charset="0"/>
                      </a:rPr>
                      <m:t>𝑥</m:t>
                    </m:r>
                    <m:r>
                      <a:rPr lang="pt-BR" sz="3700" i="1" smtClean="0">
                        <a:solidFill>
                          <a:srgbClr val="000000"/>
                        </a:solidFill>
                        <a:latin typeface="Cambria Math" panose="02040503050406030204" pitchFamily="18" charset="0"/>
                        <a:cs typeface="Arial" panose="020B0604020202020204" pitchFamily="34" charset="0"/>
                      </a:rPr>
                      <m:t>&gt;5−3</m:t>
                    </m:r>
                    <m:r>
                      <a:rPr lang="pt-BR" sz="3700" i="1" smtClean="0">
                        <a:solidFill>
                          <a:srgbClr val="000000"/>
                        </a:solidFill>
                        <a:latin typeface="Cambria Math" panose="02040503050406030204" pitchFamily="18" charset="0"/>
                        <a:cs typeface="Arial" panose="020B0604020202020204" pitchFamily="34" charset="0"/>
                      </a:rPr>
                      <m:t>𝑥</m:t>
                    </m:r>
                  </m:oMath>
                </a14:m>
                <a:r>
                  <a:rPr lang="pt-BR" sz="3700" smtClean="0">
                    <a:solidFill>
                      <a:srgbClr val="000000"/>
                    </a:solidFill>
                    <a:latin typeface="Arial" panose="020B0604020202020204" pitchFamily="34" charset="0"/>
                    <a:cs typeface="Arial" panose="020B0604020202020204" pitchFamily="34" charset="0"/>
                  </a:rPr>
                  <a:t>;</a:t>
                </a:r>
                <a:r>
                  <a:rPr lang="pt-BR" sz="3700" smtClean="0">
                    <a:solidFill>
                      <a:srgbClr val="000000"/>
                    </a:solidFill>
                    <a:latin typeface="Arial" panose="020B0604020202020204" pitchFamily="34" charset="0"/>
                    <a:cs typeface="Arial" panose="020B0604020202020204" pitchFamily="34" charset="0"/>
                  </a:rPr>
                  <a:t>				d</a:t>
                </a:r>
                <a:r>
                  <a:rPr lang="pt-BR"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pt-BR" sz="3700" i="1" smtClean="0">
                        <a:solidFill>
                          <a:srgbClr val="000000"/>
                        </a:solidFill>
                        <a:latin typeface="Cambria Math" panose="02040503050406030204" pitchFamily="18" charset="0"/>
                        <a:cs typeface="Arial" panose="020B0604020202020204" pitchFamily="34" charset="0"/>
                      </a:rPr>
                      <m:t>–</m:t>
                    </m:r>
                    <m:r>
                      <a:rPr lang="pt-BR" sz="3700" i="1" smtClean="0">
                        <a:solidFill>
                          <a:srgbClr val="000000"/>
                        </a:solidFill>
                        <a:latin typeface="Cambria Math" panose="02040503050406030204" pitchFamily="18" charset="0"/>
                        <a:cs typeface="Arial" panose="020B0604020202020204" pitchFamily="34" charset="0"/>
                      </a:rPr>
                      <m:t>𝑥</m:t>
                    </m:r>
                    <m:r>
                      <a:rPr lang="pt-BR" sz="3700" i="1" smtClean="0">
                        <a:solidFill>
                          <a:srgbClr val="000000"/>
                        </a:solidFill>
                        <a:latin typeface="Cambria Math" panose="02040503050406030204" pitchFamily="18" charset="0"/>
                        <a:cs typeface="Arial" panose="020B0604020202020204" pitchFamily="34" charset="0"/>
                      </a:rPr>
                      <m:t>+7≥</m:t>
                    </m:r>
                    <m:r>
                      <a:rPr lang="pt-BR" sz="3700" i="1" smtClean="0">
                        <a:solidFill>
                          <a:srgbClr val="000000"/>
                        </a:solidFill>
                        <a:latin typeface="Cambria Math" panose="02040503050406030204" pitchFamily="18" charset="0"/>
                        <a:cs typeface="Arial" panose="020B0604020202020204" pitchFamily="34" charset="0"/>
                      </a:rPr>
                      <m:t>𝑥</m:t>
                    </m:r>
                    <m:r>
                      <a:rPr lang="en-US" sz="3700" b="0" i="1" smtClean="0">
                        <a:solidFill>
                          <a:srgbClr val="000000"/>
                        </a:solidFill>
                        <a:latin typeface="Cambria Math" panose="02040503050406030204" pitchFamily="18" charset="0"/>
                        <a:cs typeface="Arial" panose="020B0604020202020204" pitchFamily="34" charset="0"/>
                      </a:rPr>
                      <m:t>−</m:t>
                    </m:r>
                    <m:r>
                      <a:rPr lang="pt-BR" sz="3700" i="1">
                        <a:solidFill>
                          <a:srgbClr val="000000"/>
                        </a:solidFill>
                        <a:latin typeface="Cambria Math" panose="02040503050406030204" pitchFamily="18" charset="0"/>
                        <a:cs typeface="Arial" panose="020B0604020202020204" pitchFamily="34" charset="0"/>
                      </a:rPr>
                      <m:t>3</m:t>
                    </m:r>
                  </m:oMath>
                </a14:m>
                <a:r>
                  <a:rPr lang="pt-BR" sz="3700" smtClean="0">
                    <a:solidFill>
                      <a:srgbClr val="000000"/>
                    </a:solidFill>
                    <a:latin typeface="Arial" panose="020B0604020202020204" pitchFamily="34" charset="0"/>
                    <a:cs typeface="Arial" panose="020B0604020202020204" pitchFamily="34" charset="0"/>
                  </a:rPr>
                  <a:t>.</a:t>
                </a:r>
                <a:endParaRPr lang="pt-BR" sz="3700">
                  <a:solidFill>
                    <a:srgbClr val="000000"/>
                  </a:solidFill>
                  <a:latin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60657" y="202927"/>
                <a:ext cx="15774743" cy="2654573"/>
              </a:xfrm>
              <a:prstGeom prst="rect">
                <a:avLst/>
              </a:prstGeom>
              <a:blipFill>
                <a:blip r:embed="rId2"/>
                <a:stretch>
                  <a:fillRect l="-1236" b="-38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62000" y="4243872"/>
                <a:ext cx="5715000" cy="5852628"/>
              </a:xfrm>
              <a:prstGeom prst="rect">
                <a:avLst/>
              </a:prstGeom>
            </p:spPr>
            <p:txBody>
              <a:bodyPr wrap="square">
                <a:spAutoFit/>
              </a:bodyPr>
              <a:lstStyle/>
              <a:p>
                <a:pPr algn="just">
                  <a:lnSpc>
                    <a:spcPct val="150000"/>
                  </a:lnSpc>
                </a:pPr>
                <a:r>
                  <a:rPr lang="en-US" sz="37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−7&lt;2−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&lt;9</m:t>
                    </m:r>
                  </m:oMath>
                </a14:m>
                <a:r>
                  <a:rPr lang="en-US" sz="37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9</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Calibri" panose="020F0502020204030204" pitchFamily="34" charset="0"/>
                    <a:cs typeface="Arial" panose="020B0604020202020204" pitchFamily="34" charset="0"/>
                  </a:rPr>
                  <a:t>Vậy bất phương </a:t>
                </a:r>
                <a:r>
                  <a:rPr lang="en-US" sz="3700">
                    <a:effectLst/>
                    <a:latin typeface="Arial" panose="020B0604020202020204" pitchFamily="34" charset="0"/>
                    <a:ea typeface="Calibri" panose="020F0502020204030204" pitchFamily="34" charset="0"/>
                    <a:cs typeface="Arial" panose="020B0604020202020204" pitchFamily="34" charset="0"/>
                  </a:rPr>
                  <a:t>trình </a:t>
                </a:r>
                <a:r>
                  <a:rPr lang="en-US" sz="3700" smtClean="0">
                    <a:effectLst/>
                    <a:latin typeface="Arial" panose="020B0604020202020204" pitchFamily="34" charset="0"/>
                    <a:ea typeface="Calibri" panose="020F0502020204030204" pitchFamily="34" charset="0"/>
                    <a:cs typeface="Arial" panose="020B0604020202020204" pitchFamily="34" charset="0"/>
                  </a:rPr>
                  <a:t>có</a:t>
                </a:r>
              </a:p>
              <a:p>
                <a:pPr algn="just">
                  <a:lnSpc>
                    <a:spcPct val="150000"/>
                  </a:lnSpc>
                </a:pPr>
                <a14:m>
                  <m:oMathPara xmlns:m="http://schemas.openxmlformats.org/officeDocument/2006/math">
                    <m:oMathParaPr>
                      <m:jc m:val="left"/>
                    </m:oMathParaPr>
                    <m:oMath xmlns:m="http://schemas.openxmlformats.org/officeDocument/2006/math">
                      <m:r>
                        <m:rPr>
                          <m:nor/>
                        </m:rPr>
                        <a:rPr lang="en-US" sz="3700">
                          <a:latin typeface="Arial" panose="020B0604020202020204" pitchFamily="34" charset="0"/>
                          <a:ea typeface="Calibri" panose="020F0502020204030204" pitchFamily="34" charset="0"/>
                          <a:cs typeface="Arial" panose="020B0604020202020204" pitchFamily="34" charset="0"/>
                        </a:rPr>
                        <m:t>nghi</m:t>
                      </m:r>
                      <m:r>
                        <m:rPr>
                          <m:nor/>
                        </m:rPr>
                        <a:rPr lang="en-US" sz="3700">
                          <a:latin typeface="Arial" panose="020B0604020202020204" pitchFamily="34" charset="0"/>
                          <a:ea typeface="Calibri" panose="020F0502020204030204" pitchFamily="34" charset="0"/>
                          <a:cs typeface="Arial" panose="020B0604020202020204" pitchFamily="34" charset="0"/>
                        </a:rPr>
                        <m:t>ệ</m:t>
                      </m:r>
                      <m:r>
                        <m:rPr>
                          <m:nor/>
                        </m:rPr>
                        <a:rPr lang="en-US" sz="3700">
                          <a:latin typeface="Arial" panose="020B0604020202020204" pitchFamily="34" charset="0"/>
                          <a:ea typeface="Calibri" panose="020F0502020204030204" pitchFamily="34" charset="0"/>
                          <a:cs typeface="Arial" panose="020B0604020202020204" pitchFamily="34" charset="0"/>
                        </a:rPr>
                        <m:t>m</m:t>
                      </m:r>
                      <m:r>
                        <m:rPr>
                          <m:nor/>
                        </m:rPr>
                        <a:rPr lang="en-US" sz="3700">
                          <a:latin typeface="Arial" panose="020B0604020202020204" pitchFamily="34" charset="0"/>
                          <a:ea typeface="Calibri" panose="020F0502020204030204" pitchFamily="34" charset="0"/>
                          <a:cs typeface="Arial" panose="020B0604020202020204" pitchFamily="34" charset="0"/>
                        </a:rPr>
                        <m:t> </m:t>
                      </m:r>
                      <m:r>
                        <m:rPr>
                          <m:nor/>
                        </m:rPr>
                        <a:rPr lang="en-US" sz="3700">
                          <a:latin typeface="Arial" panose="020B0604020202020204" pitchFamily="34" charset="0"/>
                          <a:ea typeface="Calibri" panose="020F0502020204030204" pitchFamily="34" charset="0"/>
                          <a:cs typeface="Arial" panose="020B0604020202020204" pitchFamily="34" charset="0"/>
                        </a:rPr>
                        <m:t>l</m:t>
                      </m:r>
                      <m:r>
                        <m:rPr>
                          <m:nor/>
                        </m:rPr>
                        <a:rPr lang="en-US" sz="3700">
                          <a:latin typeface="Arial" panose="020B0604020202020204" pitchFamily="34" charset="0"/>
                          <a:ea typeface="Calibri" panose="020F0502020204030204" pitchFamily="34" charset="0"/>
                          <a:cs typeface="Arial" panose="020B0604020202020204" pitchFamily="34" charset="0"/>
                        </a:rPr>
                        <m:t>à</m:t>
                      </m:r>
                      <m:r>
                        <a:rPr lang="en-US" sz="3700" b="0" i="1" smtClean="0">
                          <a:latin typeface="Cambria Math" panose="02040503050406030204" pitchFamily="18" charset="0"/>
                          <a:ea typeface="Calibri" panose="020F0502020204030204" pitchFamily="34" charset="0"/>
                          <a:cs typeface="Arial" panose="020B0604020202020204" pitchFamily="34"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9</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4243872"/>
                <a:ext cx="5715000" cy="5852628"/>
              </a:xfrm>
              <a:prstGeom prst="rect">
                <a:avLst/>
              </a:prstGeom>
              <a:blipFill>
                <a:blip r:embed="rId3"/>
                <a:stretch>
                  <a:fillRect l="-3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829800" y="4152900"/>
                <a:ext cx="6243079" cy="4989315"/>
              </a:xfrm>
              <a:prstGeom prst="rect">
                <a:avLst/>
              </a:prstGeom>
            </p:spPr>
            <p:txBody>
              <a:bodyPr wrap="square">
                <a:spAutoFit/>
              </a:bodyPr>
              <a:lstStyle/>
              <a:p>
                <a:pPr algn="just">
                  <a:lnSpc>
                    <a:spcPct val="160000"/>
                  </a:lnSpc>
                  <a:spcBef>
                    <a:spcPts val="600"/>
                  </a:spcBef>
                  <a:spcAft>
                    <a:spcPts val="600"/>
                  </a:spcAft>
                </a:pPr>
                <a:r>
                  <a:rPr lang="en-US" sz="37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+2≤2+3</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effectLst/>
                    <a:latin typeface="Arial" panose="020B0604020202020204" pitchFamily="34" charset="0"/>
                    <a:ea typeface="Calibri" panose="020F0502020204030204" pitchFamily="34" charset="0"/>
                    <a:cs typeface="Arial" panose="020B0604020202020204" pitchFamily="34" charset="0"/>
                  </a:rPr>
                  <a:t> </a:t>
                </a:r>
              </a:p>
              <a:p>
                <a:pPr algn="just">
                  <a:lnSpc>
                    <a:spcPct val="160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effectLst/>
                    <a:latin typeface="Arial" panose="020B0604020202020204" pitchFamily="34" charset="0"/>
                    <a:ea typeface="Calibri" panose="020F0502020204030204" pitchFamily="34" charset="0"/>
                    <a:cs typeface="Arial" panose="020B0604020202020204" pitchFamily="34" charset="0"/>
                  </a:rPr>
                  <a:t> </a:t>
                </a:r>
              </a:p>
              <a:p>
                <a:pPr algn="just">
                  <a:lnSpc>
                    <a:spcPct val="16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bất phương trình có nghiệm là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829800" y="4152900"/>
                <a:ext cx="6243079" cy="4989315"/>
              </a:xfrm>
              <a:prstGeom prst="rect">
                <a:avLst/>
              </a:prstGeom>
              <a:blipFill>
                <a:blip r:embed="rId4"/>
                <a:stretch>
                  <a:fillRect l="-3125" r="-3027" b="-3663"/>
                </a:stretch>
              </a:blipFill>
            </p:spPr>
            <p:txBody>
              <a:bodyPr/>
              <a:lstStyle/>
              <a:p>
                <a:r>
                  <a:rPr lang="en-US">
                    <a:noFill/>
                  </a:rPr>
                  <a:t> </a:t>
                </a:r>
              </a:p>
            </p:txBody>
          </p:sp>
        </mc:Fallback>
      </mc:AlternateContent>
    </p:spTree>
    <p:extLst>
      <p:ext uri="{BB962C8B-B14F-4D97-AF65-F5344CB8AC3E}">
        <p14:creationId xmlns:p14="http://schemas.microsoft.com/office/powerpoint/2010/main" val="206683099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50" dur="500"/>
                                        <p:tgtEl>
                                          <p:spTgt spid="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55" dur="500"/>
                                        <p:tgtEl>
                                          <p:spTgt spid="6">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6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17292079" y="-19240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543800" y="31623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760657" y="202927"/>
                <a:ext cx="15774743" cy="265457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(SGK</a:t>
                </a: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34</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Giải các bất phương trình</a:t>
                </a:r>
                <a:r>
                  <a:rPr kumimoji="0" lang="vi-VN"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a:t>
                </a:r>
                <a:endParaRPr kumimoji="0" lang="en-US"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a:t>
                </a:r>
                <a:r>
                  <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7&lt;2</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oMath>
                </a14:m>
                <a:r>
                  <a:rPr kumimoji="0" lang="pt-BR"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b</a:t>
                </a:r>
                <a:r>
                  <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+2≤2+3</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c</a:t>
                </a:r>
                <a:r>
                  <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&gt;5−3</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pt-BR"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d</a:t>
                </a:r>
                <a:r>
                  <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+7≥</m:t>
                    </m:r>
                    <m:r>
                      <a:rPr kumimoji="0" lang="pt-B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pt-B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3</m:t>
                    </m:r>
                  </m:oMath>
                </a14:m>
                <a:r>
                  <a:rPr kumimoji="0" lang="pt-BR"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60657" y="202927"/>
                <a:ext cx="15774743" cy="2654573"/>
              </a:xfrm>
              <a:prstGeom prst="rect">
                <a:avLst/>
              </a:prstGeom>
              <a:blipFill>
                <a:blip r:embed="rId2"/>
                <a:stretch>
                  <a:fillRect l="-1236" b="-38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07035" y="4243872"/>
                <a:ext cx="5715000" cy="5852628"/>
              </a:xfrm>
              <a:prstGeom prst="rect">
                <a:avLst/>
              </a:prstGeom>
            </p:spPr>
            <p:txBody>
              <a:bodyPr wrap="square">
                <a:spAutoFit/>
              </a:bodyPr>
              <a:lstStyle/>
              <a:p>
                <a:pPr algn="just">
                  <a:lnSpc>
                    <a:spcPct val="150000"/>
                  </a:lnSpc>
                </a:pPr>
                <a:r>
                  <a:rPr lang="en-US" sz="3700" smtClean="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&gt;5−3</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&gt;1</m:t>
                    </m:r>
                  </m:oMath>
                </a14:m>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Calibri" panose="020F0502020204030204" pitchFamily="34" charset="0"/>
                    <a:cs typeface="Arial" panose="020B0604020202020204" pitchFamily="34" charset="0"/>
                  </a:rPr>
                  <a:t>Vậy bất phương </a:t>
                </a:r>
                <a:r>
                  <a:rPr lang="en-US" sz="3700">
                    <a:effectLst/>
                    <a:latin typeface="Arial" panose="020B0604020202020204" pitchFamily="34" charset="0"/>
                    <a:ea typeface="Calibri" panose="020F0502020204030204" pitchFamily="34" charset="0"/>
                    <a:cs typeface="Arial" panose="020B0604020202020204" pitchFamily="34" charset="0"/>
                  </a:rPr>
                  <a:t>trình </a:t>
                </a:r>
                <a:r>
                  <a:rPr lang="en-US" sz="3700" smtClean="0">
                    <a:effectLst/>
                    <a:latin typeface="Arial" panose="020B0604020202020204" pitchFamily="34" charset="0"/>
                    <a:ea typeface="Calibri" panose="020F0502020204030204" pitchFamily="34" charset="0"/>
                    <a:cs typeface="Arial" panose="020B0604020202020204" pitchFamily="34" charset="0"/>
                  </a:rPr>
                  <a:t>có</a:t>
                </a:r>
              </a:p>
              <a:p>
                <a:pPr algn="just">
                  <a:lnSpc>
                    <a:spcPct val="150000"/>
                  </a:lnSpc>
                </a:pPr>
                <a14:m>
                  <m:oMathPara xmlns:m="http://schemas.openxmlformats.org/officeDocument/2006/math">
                    <m:oMathParaPr>
                      <m:jc m:val="left"/>
                    </m:oMathParaPr>
                    <m:oMath xmlns:m="http://schemas.openxmlformats.org/officeDocument/2006/math">
                      <m:r>
                        <m:rPr>
                          <m:nor/>
                        </m:rPr>
                        <a:rPr lang="en-US" sz="3700">
                          <a:latin typeface="Arial" panose="020B0604020202020204" pitchFamily="34" charset="0"/>
                          <a:ea typeface="Calibri" panose="020F0502020204030204" pitchFamily="34" charset="0"/>
                          <a:cs typeface="Arial" panose="020B0604020202020204" pitchFamily="34" charset="0"/>
                        </a:rPr>
                        <m:t>nghi</m:t>
                      </m:r>
                      <m:r>
                        <m:rPr>
                          <m:nor/>
                        </m:rPr>
                        <a:rPr lang="en-US" sz="3700">
                          <a:latin typeface="Arial" panose="020B0604020202020204" pitchFamily="34" charset="0"/>
                          <a:ea typeface="Calibri" panose="020F0502020204030204" pitchFamily="34" charset="0"/>
                          <a:cs typeface="Arial" panose="020B0604020202020204" pitchFamily="34" charset="0"/>
                        </a:rPr>
                        <m:t>ệ</m:t>
                      </m:r>
                      <m:r>
                        <m:rPr>
                          <m:nor/>
                        </m:rPr>
                        <a:rPr lang="en-US" sz="3700">
                          <a:latin typeface="Arial" panose="020B0604020202020204" pitchFamily="34" charset="0"/>
                          <a:ea typeface="Calibri" panose="020F0502020204030204" pitchFamily="34" charset="0"/>
                          <a:cs typeface="Arial" panose="020B0604020202020204" pitchFamily="34" charset="0"/>
                        </a:rPr>
                        <m:t>m</m:t>
                      </m:r>
                      <m:r>
                        <m:rPr>
                          <m:nor/>
                        </m:rPr>
                        <a:rPr lang="en-US" sz="3700">
                          <a:latin typeface="Arial" panose="020B0604020202020204" pitchFamily="34" charset="0"/>
                          <a:ea typeface="Calibri" panose="020F0502020204030204" pitchFamily="34" charset="0"/>
                          <a:cs typeface="Arial" panose="020B0604020202020204" pitchFamily="34" charset="0"/>
                        </a:rPr>
                        <m:t> </m:t>
                      </m:r>
                      <m:r>
                        <m:rPr>
                          <m:nor/>
                        </m:rPr>
                        <a:rPr lang="en-US" sz="3700">
                          <a:latin typeface="Arial" panose="020B0604020202020204" pitchFamily="34" charset="0"/>
                          <a:ea typeface="Calibri" panose="020F0502020204030204" pitchFamily="34" charset="0"/>
                          <a:cs typeface="Arial" panose="020B0604020202020204" pitchFamily="34" charset="0"/>
                        </a:rPr>
                        <m:t>l</m:t>
                      </m:r>
                      <m:r>
                        <m:rPr>
                          <m:nor/>
                        </m:rPr>
                        <a:rPr lang="en-US" sz="3700">
                          <a:latin typeface="Arial" panose="020B0604020202020204" pitchFamily="34" charset="0"/>
                          <a:ea typeface="Calibri" panose="020F0502020204030204" pitchFamily="34" charset="0"/>
                          <a:cs typeface="Arial" panose="020B0604020202020204" pitchFamily="34" charset="0"/>
                        </a:rPr>
                        <m:t>à</m:t>
                      </m:r>
                      <m:r>
                        <a:rPr lang="en-US" sz="3700" b="0" i="1" smtClean="0">
                          <a:latin typeface="Cambria Math" panose="02040503050406030204" pitchFamily="18" charset="0"/>
                          <a:ea typeface="Calibri" panose="020F0502020204030204" pitchFamily="34" charset="0"/>
                          <a:cs typeface="Arial" panose="020B0604020202020204" pitchFamily="34"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07035" y="4243872"/>
                <a:ext cx="5715000" cy="5852628"/>
              </a:xfrm>
              <a:prstGeom prst="rect">
                <a:avLst/>
              </a:prstGeom>
              <a:blipFill>
                <a:blip r:embed="rId3"/>
                <a:stretch>
                  <a:fillRect l="-34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753600" y="4245877"/>
                <a:ext cx="6243079" cy="4989315"/>
              </a:xfrm>
              <a:prstGeom prst="rect">
                <a:avLst/>
              </a:prstGeom>
            </p:spPr>
            <p:txBody>
              <a:bodyPr wrap="square">
                <a:spAutoFit/>
              </a:bodyPr>
              <a:lstStyle/>
              <a:p>
                <a:pPr algn="just">
                  <a:lnSpc>
                    <a:spcPct val="160000"/>
                  </a:lnSpc>
                  <a:spcBef>
                    <a:spcPts val="600"/>
                  </a:spcBef>
                  <a:spcAft>
                    <a:spcPts val="600"/>
                  </a:spcAft>
                </a:pPr>
                <a:r>
                  <a:rPr lang="en-US" sz="37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+7≥</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700">
                    <a:effectLst/>
                    <a:latin typeface="Arial" panose="020B0604020202020204" pitchFamily="34" charset="0"/>
                    <a:ea typeface="Calibri" panose="020F0502020204030204" pitchFamily="34" charset="0"/>
                    <a:cs typeface="Arial" panose="020B0604020202020204" pitchFamily="34" charset="0"/>
                  </a:rPr>
                  <a:t> </a:t>
                </a:r>
              </a:p>
              <a:p>
                <a:pPr algn="just">
                  <a:lnSpc>
                    <a:spcPct val="160000"/>
                  </a:lnSpc>
                  <a:spcBef>
                    <a:spcPts val="600"/>
                  </a:spcBef>
                  <a:spcAft>
                    <a:spcPts val="600"/>
                  </a:spcAft>
                </a:pPr>
                <a:r>
                  <a:rPr lang="en-US" sz="3700" smtClean="0">
                    <a:effectLst/>
                    <a:ea typeface="Calibri" panose="020F0502020204030204" pitchFamily="34" charset="0"/>
                    <a:cs typeface="Times New Roman" panose="02020603050405020304" pitchFamily="18"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en-US" sz="3700">
                    <a:effectLst/>
                    <a:latin typeface="Arial" panose="020B0604020202020204" pitchFamily="34" charset="0"/>
                    <a:ea typeface="Calibri" panose="020F0502020204030204" pitchFamily="34" charset="0"/>
                    <a:cs typeface="Arial" panose="020B0604020202020204" pitchFamily="34" charset="0"/>
                  </a:rPr>
                  <a:t> </a:t>
                </a:r>
              </a:p>
              <a:p>
                <a:pPr algn="just">
                  <a:lnSpc>
                    <a:spcPct val="16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bất phương trình có nghiệm là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753600" y="4245877"/>
                <a:ext cx="6243079" cy="4989315"/>
              </a:xfrm>
              <a:prstGeom prst="rect">
                <a:avLst/>
              </a:prstGeom>
              <a:blipFill>
                <a:blip r:embed="rId4"/>
                <a:stretch>
                  <a:fillRect l="-3027" r="-3027" b="-3790"/>
                </a:stretch>
              </a:blipFill>
            </p:spPr>
            <p:txBody>
              <a:bodyPr/>
              <a:lstStyle/>
              <a:p>
                <a:r>
                  <a:rPr lang="en-US">
                    <a:noFill/>
                  </a:rPr>
                  <a:t> </a:t>
                </a:r>
              </a:p>
            </p:txBody>
          </p:sp>
        </mc:Fallback>
      </mc:AlternateContent>
      <p:cxnSp>
        <p:nvCxnSpPr>
          <p:cNvPr id="10" name="Straight Connector 9"/>
          <p:cNvCxnSpPr/>
          <p:nvPr/>
        </p:nvCxnSpPr>
        <p:spPr>
          <a:xfrm>
            <a:off x="8153400" y="4313980"/>
            <a:ext cx="1" cy="585872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996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left)">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wipe(left)">
                                      <p:cBhvr>
                                        <p:cTn id="4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2" name="Rectangle 11"/>
              <p:cNvSpPr/>
              <p:nvPr/>
            </p:nvSpPr>
            <p:spPr>
              <a:xfrm>
                <a:off x="1256628" y="419100"/>
                <a:ext cx="15774743" cy="1162049"/>
              </a:xfrm>
              <a:prstGeom prst="rect">
                <a:avLst/>
              </a:prstGeom>
            </p:spPr>
            <p:txBody>
              <a:bodyPr wrap="square">
                <a:spAutoFit/>
              </a:bodyPr>
              <a:lstStyle/>
              <a:p>
                <a:pPr lvl="0" algn="just" defTabSz="1828800">
                  <a:buClr>
                    <a:srgbClr val="000000"/>
                  </a:buClr>
                  <a:defRPr/>
                </a:pPr>
                <a14:m>
                  <m:oMathPara xmlns:m="http://schemas.openxmlformats.org/officeDocument/2006/math">
                    <m:oMathParaPr>
                      <m:jc m:val="center"/>
                    </m:oMathParaPr>
                    <m:oMath xmlns:m="http://schemas.openxmlformats.org/officeDocument/2006/math">
                      <m:r>
                        <m:rPr>
                          <m:nor/>
                        </m:rPr>
                        <a:rPr lang="vi-VN" sz="3700" b="1">
                          <a:solidFill>
                            <a:srgbClr val="1F497D"/>
                          </a:solidFill>
                          <a:cs typeface="Arial" panose="020B0604020202020204" pitchFamily="34" charset="0"/>
                          <a:sym typeface="Arial"/>
                        </a:rPr>
                        <m:t>B</m:t>
                      </m:r>
                      <m:r>
                        <m:rPr>
                          <m:nor/>
                        </m:rPr>
                        <a:rPr lang="vi-VN" sz="3700" b="1">
                          <a:solidFill>
                            <a:srgbClr val="1F497D"/>
                          </a:solidFill>
                          <a:cs typeface="Arial" panose="020B0604020202020204" pitchFamily="34" charset="0"/>
                          <a:sym typeface="Arial"/>
                        </a:rPr>
                        <m:t>à</m:t>
                      </m:r>
                      <m:r>
                        <m:rPr>
                          <m:nor/>
                        </m:rPr>
                        <a:rPr lang="vi-VN" sz="3700" b="1">
                          <a:solidFill>
                            <a:srgbClr val="1F497D"/>
                          </a:solidFill>
                          <a:cs typeface="Arial" panose="020B0604020202020204" pitchFamily="34" charset="0"/>
                          <a:sym typeface="Arial"/>
                        </a:rPr>
                        <m:t>i</m:t>
                      </m:r>
                      <m:r>
                        <m:rPr>
                          <m:nor/>
                        </m:rPr>
                        <a:rPr lang="vi-VN" sz="3700" b="1">
                          <a:solidFill>
                            <a:srgbClr val="1F497D"/>
                          </a:solidFill>
                          <a:cs typeface="Arial" panose="020B0604020202020204" pitchFamily="34" charset="0"/>
                          <a:sym typeface="Arial"/>
                        </a:rPr>
                        <m:t> </m:t>
                      </m:r>
                      <m:r>
                        <m:rPr>
                          <m:nor/>
                        </m:rPr>
                        <a:rPr lang="en-US" sz="3700" b="1">
                          <a:solidFill>
                            <a:srgbClr val="1F497D"/>
                          </a:solidFill>
                          <a:latin typeface="Arial" panose="020B0604020202020204" pitchFamily="34" charset="0"/>
                          <a:cs typeface="Arial" panose="020B0604020202020204" pitchFamily="34" charset="0"/>
                          <a:sym typeface="Arial"/>
                        </a:rPr>
                        <m:t>5</m:t>
                      </m:r>
                      <m:r>
                        <m:rPr>
                          <m:nor/>
                        </m:rPr>
                        <a:rPr lang="vi-VN" sz="3700" b="1">
                          <a:solidFill>
                            <a:srgbClr val="1F497D"/>
                          </a:solidFill>
                          <a:cs typeface="Arial" panose="020B0604020202020204" pitchFamily="34" charset="0"/>
                          <a:sym typeface="Arial"/>
                        </a:rPr>
                        <m:t> (</m:t>
                      </m:r>
                      <m:r>
                        <m:rPr>
                          <m:nor/>
                        </m:rPr>
                        <a:rPr lang="vi-VN" sz="3700" b="1">
                          <a:solidFill>
                            <a:srgbClr val="1F497D"/>
                          </a:solidFill>
                          <a:cs typeface="Arial" panose="020B0604020202020204" pitchFamily="34" charset="0"/>
                          <a:sym typeface="Arial"/>
                        </a:rPr>
                        <m:t>SGK</m:t>
                      </m:r>
                      <m:r>
                        <m:rPr>
                          <m:nor/>
                        </m:rPr>
                        <a:rPr lang="en-US" sz="3700" b="1">
                          <a:solidFill>
                            <a:srgbClr val="1F497D"/>
                          </a:solidFill>
                          <a:latin typeface="Arial" panose="020B0604020202020204" pitchFamily="34" charset="0"/>
                          <a:cs typeface="Arial" panose="020B0604020202020204" pitchFamily="34" charset="0"/>
                          <a:sym typeface="Arial"/>
                        </a:rPr>
                        <m:t> – </m:t>
                      </m:r>
                      <m:r>
                        <m:rPr>
                          <m:nor/>
                        </m:rPr>
                        <a:rPr lang="vi-VN" sz="3700" b="1">
                          <a:solidFill>
                            <a:srgbClr val="1F497D"/>
                          </a:solidFill>
                          <a:cs typeface="Arial" panose="020B0604020202020204" pitchFamily="34" charset="0"/>
                          <a:sym typeface="Arial"/>
                        </a:rPr>
                        <m:t>tr</m:t>
                      </m:r>
                      <m:r>
                        <m:rPr>
                          <m:nor/>
                        </m:rPr>
                        <a:rPr lang="vi-VN" sz="3700" b="1">
                          <a:solidFill>
                            <a:srgbClr val="1F497D"/>
                          </a:solidFill>
                          <a:cs typeface="Arial" panose="020B0604020202020204" pitchFamily="34" charset="0"/>
                          <a:sym typeface="Arial"/>
                        </a:rPr>
                        <m:t>.</m:t>
                      </m:r>
                      <m:r>
                        <m:rPr>
                          <m:nor/>
                        </m:rPr>
                        <a:rPr lang="en-US" sz="3700" b="1" kern="0">
                          <a:solidFill>
                            <a:srgbClr val="1F497D"/>
                          </a:solidFill>
                          <a:latin typeface="Arial" panose="020B0604020202020204" pitchFamily="34" charset="0"/>
                          <a:cs typeface="Arial" panose="020B0604020202020204" pitchFamily="34" charset="0"/>
                          <a:sym typeface="Arial"/>
                        </a:rPr>
                        <m:t>34</m:t>
                      </m:r>
                      <m:r>
                        <m:rPr>
                          <m:nor/>
                        </m:rPr>
                        <a:rPr lang="en-US" sz="3700" b="1">
                          <a:solidFill>
                            <a:srgbClr val="1F497D"/>
                          </a:solidFill>
                          <a:latin typeface="Arial" panose="020B0604020202020204" pitchFamily="34" charset="0"/>
                          <a:cs typeface="Arial" panose="020B0604020202020204" pitchFamily="34" charset="0"/>
                          <a:sym typeface="Arial"/>
                        </a:rPr>
                        <m:t>) </m:t>
                      </m:r>
                      <m:r>
                        <m:rPr>
                          <m:nor/>
                        </m:rPr>
                        <a:rPr lang="vi-VN" sz="3700" kern="0">
                          <a:solidFill>
                            <a:prstClr val="black"/>
                          </a:solidFill>
                          <a:latin typeface="Arial"/>
                          <a:cs typeface="Arial" panose="020B0604020202020204" pitchFamily="34" charset="0"/>
                          <a:sym typeface="Arial"/>
                        </a:rPr>
                        <m:t>Gi</m:t>
                      </m:r>
                      <m:r>
                        <m:rPr>
                          <m:nor/>
                        </m:rPr>
                        <a:rPr lang="vi-VN" sz="3700" kern="0">
                          <a:solidFill>
                            <a:prstClr val="black"/>
                          </a:solidFill>
                          <a:latin typeface="Arial"/>
                          <a:cs typeface="Arial" panose="020B0604020202020204" pitchFamily="34" charset="0"/>
                          <a:sym typeface="Arial"/>
                        </a:rPr>
                        <m:t>ả</m:t>
                      </m:r>
                      <m:r>
                        <m:rPr>
                          <m:nor/>
                        </m:rPr>
                        <a:rPr lang="vi-VN" sz="3700" kern="0">
                          <a:solidFill>
                            <a:prstClr val="black"/>
                          </a:solidFill>
                          <a:latin typeface="Arial"/>
                          <a:cs typeface="Arial" panose="020B0604020202020204" pitchFamily="34" charset="0"/>
                          <a:sym typeface="Arial"/>
                        </a:rPr>
                        <m:t>i</m:t>
                      </m:r>
                      <m:r>
                        <m:rPr>
                          <m:nor/>
                        </m:rPr>
                        <a:rPr lang="vi-VN" sz="3700" kern="0">
                          <a:solidFill>
                            <a:prstClr val="black"/>
                          </a:solidFill>
                          <a:latin typeface="Arial"/>
                          <a:cs typeface="Arial" panose="020B0604020202020204" pitchFamily="34" charset="0"/>
                          <a:sym typeface="Arial"/>
                        </a:rPr>
                        <m:t> </m:t>
                      </m:r>
                      <m:r>
                        <m:rPr>
                          <m:nor/>
                        </m:rPr>
                        <a:rPr lang="vi-VN" sz="3700" kern="0">
                          <a:solidFill>
                            <a:prstClr val="black"/>
                          </a:solidFill>
                          <a:latin typeface="Arial"/>
                          <a:cs typeface="Arial" panose="020B0604020202020204" pitchFamily="34" charset="0"/>
                          <a:sym typeface="Arial"/>
                        </a:rPr>
                        <m:t>c</m:t>
                      </m:r>
                      <m:r>
                        <m:rPr>
                          <m:nor/>
                        </m:rPr>
                        <a:rPr lang="vi-VN" sz="3700" kern="0">
                          <a:solidFill>
                            <a:prstClr val="black"/>
                          </a:solidFill>
                          <a:latin typeface="Arial"/>
                          <a:cs typeface="Arial" panose="020B0604020202020204" pitchFamily="34" charset="0"/>
                          <a:sym typeface="Arial"/>
                        </a:rPr>
                        <m:t>á</m:t>
                      </m:r>
                      <m:r>
                        <m:rPr>
                          <m:nor/>
                        </m:rPr>
                        <a:rPr lang="vi-VN" sz="3700" kern="0">
                          <a:solidFill>
                            <a:prstClr val="black"/>
                          </a:solidFill>
                          <a:latin typeface="Arial"/>
                          <a:cs typeface="Arial" panose="020B0604020202020204" pitchFamily="34" charset="0"/>
                          <a:sym typeface="Arial"/>
                        </a:rPr>
                        <m:t>c</m:t>
                      </m:r>
                      <m:r>
                        <m:rPr>
                          <m:nor/>
                        </m:rPr>
                        <a:rPr lang="vi-VN" sz="3700" kern="0">
                          <a:solidFill>
                            <a:prstClr val="black"/>
                          </a:solidFill>
                          <a:latin typeface="Arial"/>
                          <a:cs typeface="Arial" panose="020B0604020202020204" pitchFamily="34" charset="0"/>
                          <a:sym typeface="Arial"/>
                        </a:rPr>
                        <m:t> </m:t>
                      </m:r>
                      <m:r>
                        <m:rPr>
                          <m:nor/>
                        </m:rPr>
                        <a:rPr lang="vi-VN" sz="3700" kern="0">
                          <a:solidFill>
                            <a:prstClr val="black"/>
                          </a:solidFill>
                          <a:latin typeface="Arial"/>
                          <a:cs typeface="Arial" panose="020B0604020202020204" pitchFamily="34" charset="0"/>
                          <a:sym typeface="Arial"/>
                        </a:rPr>
                        <m:t>b</m:t>
                      </m:r>
                      <m:r>
                        <m:rPr>
                          <m:nor/>
                        </m:rPr>
                        <a:rPr lang="vi-VN" sz="3700" kern="0">
                          <a:solidFill>
                            <a:prstClr val="black"/>
                          </a:solidFill>
                          <a:latin typeface="Arial"/>
                          <a:cs typeface="Arial" panose="020B0604020202020204" pitchFamily="34" charset="0"/>
                          <a:sym typeface="Arial"/>
                        </a:rPr>
                        <m:t>ấ</m:t>
                      </m:r>
                      <m:r>
                        <m:rPr>
                          <m:nor/>
                        </m:rPr>
                        <a:rPr lang="vi-VN" sz="3700" kern="0">
                          <a:solidFill>
                            <a:prstClr val="black"/>
                          </a:solidFill>
                          <a:latin typeface="Arial"/>
                          <a:cs typeface="Arial" panose="020B0604020202020204" pitchFamily="34" charset="0"/>
                          <a:sym typeface="Arial"/>
                        </a:rPr>
                        <m:t>t</m:t>
                      </m:r>
                      <m:r>
                        <m:rPr>
                          <m:nor/>
                        </m:rPr>
                        <a:rPr lang="vi-VN" sz="3700" kern="0">
                          <a:solidFill>
                            <a:prstClr val="black"/>
                          </a:solidFill>
                          <a:latin typeface="Arial"/>
                          <a:cs typeface="Arial" panose="020B0604020202020204" pitchFamily="34" charset="0"/>
                          <a:sym typeface="Arial"/>
                        </a:rPr>
                        <m:t> </m:t>
                      </m:r>
                      <m:r>
                        <m:rPr>
                          <m:nor/>
                        </m:rPr>
                        <a:rPr lang="vi-VN" sz="3700" kern="0">
                          <a:solidFill>
                            <a:prstClr val="black"/>
                          </a:solidFill>
                          <a:latin typeface="Arial"/>
                          <a:cs typeface="Arial" panose="020B0604020202020204" pitchFamily="34" charset="0"/>
                          <a:sym typeface="Arial"/>
                        </a:rPr>
                        <m:t>ph</m:t>
                      </m:r>
                      <m:r>
                        <m:rPr>
                          <m:nor/>
                        </m:rPr>
                        <a:rPr lang="vi-VN" sz="3700" kern="0">
                          <a:solidFill>
                            <a:prstClr val="black"/>
                          </a:solidFill>
                          <a:latin typeface="Arial"/>
                          <a:cs typeface="Arial" panose="020B0604020202020204" pitchFamily="34" charset="0"/>
                          <a:sym typeface="Arial"/>
                        </a:rPr>
                        <m:t>ươ</m:t>
                      </m:r>
                      <m:r>
                        <m:rPr>
                          <m:nor/>
                        </m:rPr>
                        <a:rPr lang="vi-VN" sz="3700" kern="0">
                          <a:solidFill>
                            <a:prstClr val="black"/>
                          </a:solidFill>
                          <a:latin typeface="Arial"/>
                          <a:cs typeface="Arial" panose="020B0604020202020204" pitchFamily="34" charset="0"/>
                          <a:sym typeface="Arial"/>
                        </a:rPr>
                        <m:t>ng</m:t>
                      </m:r>
                      <m:r>
                        <m:rPr>
                          <m:nor/>
                        </m:rPr>
                        <a:rPr lang="vi-VN" sz="3700" kern="0">
                          <a:solidFill>
                            <a:prstClr val="black"/>
                          </a:solidFill>
                          <a:latin typeface="Arial"/>
                          <a:cs typeface="Arial" panose="020B0604020202020204" pitchFamily="34" charset="0"/>
                          <a:sym typeface="Arial"/>
                        </a:rPr>
                        <m:t> </m:t>
                      </m:r>
                      <m:r>
                        <m:rPr>
                          <m:nor/>
                        </m:rPr>
                        <a:rPr lang="vi-VN" sz="3700" kern="0">
                          <a:solidFill>
                            <a:prstClr val="black"/>
                          </a:solidFill>
                          <a:latin typeface="Arial"/>
                          <a:cs typeface="Arial" panose="020B0604020202020204" pitchFamily="34" charset="0"/>
                          <a:sym typeface="Arial"/>
                        </a:rPr>
                        <m:t>tr</m:t>
                      </m:r>
                      <m:r>
                        <m:rPr>
                          <m:nor/>
                        </m:rPr>
                        <a:rPr lang="vi-VN" sz="3700" kern="0">
                          <a:solidFill>
                            <a:prstClr val="black"/>
                          </a:solidFill>
                          <a:latin typeface="Arial"/>
                          <a:cs typeface="Arial" panose="020B0604020202020204" pitchFamily="34" charset="0"/>
                          <a:sym typeface="Arial"/>
                        </a:rPr>
                        <m:t>ì</m:t>
                      </m:r>
                      <m:r>
                        <m:rPr>
                          <m:nor/>
                        </m:rPr>
                        <a:rPr lang="vi-VN" sz="3700" kern="0">
                          <a:solidFill>
                            <a:prstClr val="black"/>
                          </a:solidFill>
                          <a:latin typeface="Arial"/>
                          <a:cs typeface="Arial" panose="020B0604020202020204" pitchFamily="34" charset="0"/>
                          <a:sym typeface="Arial"/>
                        </a:rPr>
                        <m:t>nh</m:t>
                      </m:r>
                      <m:r>
                        <m:rPr>
                          <m:nor/>
                        </m:rPr>
                        <a:rPr lang="vi-VN" sz="3700" kern="0">
                          <a:solidFill>
                            <a:prstClr val="black"/>
                          </a:solidFill>
                          <a:latin typeface="Arial"/>
                          <a:cs typeface="Arial" panose="020B0604020202020204" pitchFamily="34" charset="0"/>
                          <a:sym typeface="Arial"/>
                        </a:rPr>
                        <m:t>:</m:t>
                      </m:r>
                      <m:r>
                        <m:rPr>
                          <m:nor/>
                        </m:rPr>
                        <a:rPr lang="en-US" sz="3700" b="0" i="0" kern="0" smtClean="0">
                          <a:solidFill>
                            <a:prstClr val="black"/>
                          </a:solidFill>
                          <a:latin typeface="Arial"/>
                          <a:cs typeface="Arial" panose="020B0604020202020204" pitchFamily="34" charset="0"/>
                          <a:sym typeface="Arial"/>
                        </a:rPr>
                        <m:t>        </m:t>
                      </m:r>
                      <m:r>
                        <m:rPr>
                          <m:nor/>
                        </m:rPr>
                        <a:rPr lang="pt-BR" sz="3700">
                          <a:solidFill>
                            <a:srgbClr val="000000"/>
                          </a:solidFill>
                          <a:latin typeface="Arial" panose="020B0604020202020204" pitchFamily="34" charset="0"/>
                          <a:cs typeface="Arial" panose="020B0604020202020204" pitchFamily="34" charset="0"/>
                        </a:rPr>
                        <m:t>		</m:t>
                      </m:r>
                      <m:r>
                        <m:rPr>
                          <m:nor/>
                        </m:rPr>
                        <a:rPr lang="pt-BR" sz="3700">
                          <a:solidFill>
                            <a:srgbClr val="000000"/>
                          </a:solidFill>
                          <a:latin typeface="Arial" panose="020B0604020202020204" pitchFamily="34" charset="0"/>
                          <a:cs typeface="Arial" panose="020B0604020202020204" pitchFamily="34" charset="0"/>
                        </a:rPr>
                        <m:t>a</m:t>
                      </m:r>
                      <m:r>
                        <m:rPr>
                          <m:nor/>
                        </m:rPr>
                        <a:rPr lang="pt-BR" sz="3700">
                          <a:solidFill>
                            <a:srgbClr val="000000"/>
                          </a:solidFill>
                          <a:latin typeface="Arial" panose="020B0604020202020204" pitchFamily="34" charset="0"/>
                          <a:cs typeface="Arial" panose="020B0604020202020204" pitchFamily="34" charset="0"/>
                        </a:rPr>
                        <m:t>) </m:t>
                      </m:r>
                      <m:f>
                        <m:fPr>
                          <m:ctrlPr>
                            <a:rPr lang="pt-BR"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2</m:t>
                          </m:r>
                        </m:num>
                        <m:den>
                          <m:r>
                            <a:rPr lang="en-US" sz="3700" i="1">
                              <a:solidFill>
                                <a:srgbClr val="000000"/>
                              </a:solidFill>
                              <a:latin typeface="Cambria Math" panose="02040503050406030204" pitchFamily="18" charset="0"/>
                            </a:rPr>
                            <m:t>3</m:t>
                          </m:r>
                        </m:den>
                      </m:f>
                      <m:d>
                        <m:dPr>
                          <m:ctrlPr>
                            <a:rPr lang="pt-BR" sz="3700" i="1">
                              <a:solidFill>
                                <a:srgbClr val="000000"/>
                              </a:solidFill>
                              <a:latin typeface="Cambria Math" panose="02040503050406030204" pitchFamily="18" charset="0"/>
                            </a:rPr>
                          </m:ctrlPr>
                        </m:dPr>
                        <m:e>
                          <m:r>
                            <a:rPr lang="en-US" sz="3700" i="1">
                              <a:solidFill>
                                <a:srgbClr val="000000"/>
                              </a:solidFill>
                              <a:latin typeface="Cambria Math" panose="02040503050406030204" pitchFamily="18" charset="0"/>
                            </a:rPr>
                            <m:t>2</m:t>
                          </m:r>
                          <m:r>
                            <a:rPr lang="en-US" sz="3700" i="1">
                              <a:solidFill>
                                <a:srgbClr val="000000"/>
                              </a:solidFill>
                              <a:latin typeface="Cambria Math" panose="02040503050406030204" pitchFamily="18" charset="0"/>
                            </a:rPr>
                            <m:t>𝑥</m:t>
                          </m:r>
                          <m:r>
                            <a:rPr lang="en-US" sz="3700" i="1">
                              <a:solidFill>
                                <a:srgbClr val="000000"/>
                              </a:solidFill>
                              <a:latin typeface="Cambria Math" panose="02040503050406030204" pitchFamily="18" charset="0"/>
                            </a:rPr>
                            <m:t>+3</m:t>
                          </m:r>
                        </m:e>
                      </m:d>
                      <m:r>
                        <a:rPr lang="pt-BR" sz="3700" i="1">
                          <a:solidFill>
                            <a:srgbClr val="000000"/>
                          </a:solidFill>
                          <a:latin typeface="Cambria Math" panose="02040503050406030204" pitchFamily="18" charset="0"/>
                        </a:rPr>
                        <m:t>&lt;</m:t>
                      </m:r>
                      <m:r>
                        <a:rPr lang="en-US" sz="3700" i="1">
                          <a:solidFill>
                            <a:srgbClr val="000000"/>
                          </a:solidFill>
                          <a:latin typeface="Cambria Math" panose="02040503050406030204" pitchFamily="18" charset="0"/>
                        </a:rPr>
                        <m:t>7−4</m:t>
                      </m:r>
                      <m:r>
                        <a:rPr lang="pt-BR" sz="3700" i="1">
                          <a:solidFill>
                            <a:srgbClr val="000000"/>
                          </a:solidFill>
                          <a:latin typeface="Cambria Math" panose="02040503050406030204" pitchFamily="18" charset="0"/>
                        </a:rPr>
                        <m:t>𝑥</m:t>
                      </m:r>
                    </m:oMath>
                  </m:oMathPara>
                </a14:m>
                <a:endParaRPr kumimoji="0" lang="pt-BR"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256628" y="419100"/>
                <a:ext cx="15774743" cy="116204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764630" y="3848100"/>
                <a:ext cx="5642306" cy="513057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effectLst/>
                          <a:latin typeface="Cambria Math" panose="02040503050406030204" pitchFamily="18" charset="0"/>
                          <a:ea typeface="Calibri" panose="020F0502020204030204" pitchFamily="34" charset="0"/>
                          <a:cs typeface="Times New Roman" panose="02020603050405020304" pitchFamily="18" charset="0"/>
                        </a:rPr>
                        <m:t>&lt;7−4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+2&lt;7−4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&lt;7−2</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764630" y="3848100"/>
                <a:ext cx="5642306" cy="5130572"/>
              </a:xfrm>
              <a:prstGeom prst="rect">
                <a:avLst/>
              </a:prstGeom>
              <a:blipFill>
                <a:blip r:embed="rId4"/>
                <a:stretch>
                  <a:fillRect/>
                </a:stretch>
              </a:blipFill>
            </p:spPr>
            <p:txBody>
              <a:bodyPr/>
              <a:lstStyle/>
              <a:p>
                <a:r>
                  <a:rPr lang="en-US">
                    <a:noFill/>
                  </a:rPr>
                  <a:t> </a:t>
                </a:r>
              </a:p>
            </p:txBody>
          </p:sp>
        </mc:Fallback>
      </mc:AlternateContent>
      <p:sp>
        <p:nvSpPr>
          <p:cNvPr id="14" name="Rectangle 13"/>
          <p:cNvSpPr/>
          <p:nvPr/>
        </p:nvSpPr>
        <p:spPr>
          <a:xfrm>
            <a:off x="1356892" y="2271980"/>
            <a:ext cx="1212191" cy="6617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9823784" y="3848100"/>
                <a:ext cx="7207587" cy="5992090"/>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&lt;5</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ậ</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y</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ấ</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ph</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ươ</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ó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nghi</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ệ</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7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823784" y="3848100"/>
                <a:ext cx="7207587" cy="5992090"/>
              </a:xfrm>
              <a:prstGeom prst="rect">
                <a:avLst/>
              </a:prstGeom>
              <a:blipFill>
                <a:blip r:embed="rId5"/>
                <a:stretch>
                  <a:fillRect/>
                </a:stretch>
              </a:blipFill>
            </p:spPr>
            <p:txBody>
              <a:bodyPr/>
              <a:lstStyle/>
              <a:p>
                <a:r>
                  <a:rPr lang="en-US">
                    <a:noFill/>
                  </a:rPr>
                  <a:t> </a:t>
                </a:r>
              </a:p>
            </p:txBody>
          </p:sp>
        </mc:Fallback>
      </mc:AlternateContent>
      <p:cxnSp>
        <p:nvCxnSpPr>
          <p:cNvPr id="16" name="Straight Connector 15"/>
          <p:cNvCxnSpPr/>
          <p:nvPr/>
        </p:nvCxnSpPr>
        <p:spPr>
          <a:xfrm>
            <a:off x="8001000" y="4085380"/>
            <a:ext cx="1" cy="585872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282926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34563"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31" name="TextBox 31"/>
          <p:cNvSpPr txBox="1"/>
          <p:nvPr/>
        </p:nvSpPr>
        <p:spPr>
          <a:xfrm>
            <a:off x="-224225" y="373910"/>
            <a:ext cx="7483011" cy="3693319"/>
          </a:xfrm>
          <a:prstGeom prst="rect">
            <a:avLst/>
          </a:prstGeom>
        </p:spPr>
        <p:txBody>
          <a:bodyPr lIns="0" tIns="0" rIns="0" bIns="0" rtlCol="0" anchor="t">
            <a:spAutoFit/>
          </a:bodyPr>
          <a:lstStyle/>
          <a:p>
            <a:pPr algn="ctr">
              <a:lnSpc>
                <a:spcPct val="150000"/>
              </a:lnSpc>
            </a:pPr>
            <a:r>
              <a:rPr lang="en-US" sz="8000" b="1">
                <a:solidFill>
                  <a:schemeClr val="tx2"/>
                </a:solidFill>
                <a:latin typeface="Arial" panose="020B0604020202020204" pitchFamily="34" charset="0"/>
                <a:cs typeface="Arial" panose="020B0604020202020204" pitchFamily="34" charset="0"/>
              </a:rPr>
              <a:t>NỘI DUNG </a:t>
            </a:r>
            <a:endParaRPr lang="en-US" sz="8000" b="1" smtClean="0">
              <a:solidFill>
                <a:schemeClr val="tx2"/>
              </a:solidFill>
              <a:latin typeface="Arial" panose="020B0604020202020204" pitchFamily="34" charset="0"/>
              <a:cs typeface="Arial" panose="020B0604020202020204" pitchFamily="34" charset="0"/>
            </a:endParaRPr>
          </a:p>
          <a:p>
            <a:pPr algn="ctr">
              <a:lnSpc>
                <a:spcPct val="150000"/>
              </a:lnSpc>
            </a:pPr>
            <a:r>
              <a:rPr lang="en-US" sz="8000" b="1" smtClean="0">
                <a:solidFill>
                  <a:schemeClr val="tx2"/>
                </a:solidFill>
                <a:latin typeface="Arial" panose="020B0604020202020204" pitchFamily="34" charset="0"/>
                <a:cs typeface="Arial" panose="020B0604020202020204" pitchFamily="34" charset="0"/>
              </a:rPr>
              <a:t>BÀI </a:t>
            </a:r>
            <a:r>
              <a:rPr lang="en-US" sz="8000" b="1">
                <a:solidFill>
                  <a:schemeClr val="tx2"/>
                </a:solidFill>
                <a:latin typeface="Arial" panose="020B0604020202020204" pitchFamily="34" charset="0"/>
                <a:cs typeface="Arial" panose="020B0604020202020204" pitchFamily="34" charset="0"/>
              </a:rPr>
              <a:t>HỌC</a:t>
            </a:r>
          </a:p>
        </p:txBody>
      </p:sp>
      <p:cxnSp>
        <p:nvCxnSpPr>
          <p:cNvPr id="9" name="Straight Connector 8"/>
          <p:cNvCxnSpPr/>
          <p:nvPr/>
        </p:nvCxnSpPr>
        <p:spPr>
          <a:xfrm>
            <a:off x="7467600" y="2086029"/>
            <a:ext cx="1828914"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058400" y="1454848"/>
            <a:ext cx="7467600" cy="2748253"/>
          </a:xfrm>
          <a:prstGeom prst="rect">
            <a:avLst/>
          </a:prstGeom>
        </p:spPr>
        <p:txBody>
          <a:bodyPr wrap="square">
            <a:spAutoFit/>
          </a:bodyPr>
          <a:lstStyle/>
          <a:p>
            <a:pPr algn="just" defTabSz="1828800">
              <a:lnSpc>
                <a:spcPct val="150000"/>
              </a:lnSpc>
              <a:buClr>
                <a:srgbClr val="000000"/>
              </a:buClr>
            </a:pPr>
            <a:r>
              <a:rPr lang="vi-VN" sz="4000" b="1" kern="0">
                <a:solidFill>
                  <a:srgbClr val="00487E"/>
                </a:solidFill>
                <a:latin typeface="Arial"/>
                <a:ea typeface="Calibri" panose="020F0502020204030204" pitchFamily="34" charset="0"/>
                <a:cs typeface="Times New Roman" panose="02020603050405020304" pitchFamily="18" charset="0"/>
                <a:sym typeface="Arial"/>
              </a:rPr>
              <a:t>1. Bất phương trình bậc nhất một ẩn, nghiệm của bất phương trình bậc nhất một ẩn</a:t>
            </a:r>
            <a:endParaRPr lang="en-US" sz="4000" b="1" kern="0">
              <a:solidFill>
                <a:srgbClr val="00487E"/>
              </a:solidFill>
              <a:latin typeface="Arial"/>
              <a:cs typeface="Arial"/>
              <a:sym typeface="Arial"/>
            </a:endParaRPr>
          </a:p>
        </p:txBody>
      </p:sp>
      <p:cxnSp>
        <p:nvCxnSpPr>
          <p:cNvPr id="28" name="Straight Connector 27"/>
          <p:cNvCxnSpPr/>
          <p:nvPr/>
        </p:nvCxnSpPr>
        <p:spPr>
          <a:xfrm>
            <a:off x="7527758" y="6479997"/>
            <a:ext cx="1828914"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058400" y="5833177"/>
            <a:ext cx="7467600" cy="1824923"/>
          </a:xfrm>
          <a:prstGeom prst="rect">
            <a:avLst/>
          </a:prstGeom>
        </p:spPr>
        <p:txBody>
          <a:bodyPr wrap="square">
            <a:spAutoFit/>
          </a:bodyPr>
          <a:lstStyle/>
          <a:p>
            <a:pPr defTabSz="1828800">
              <a:lnSpc>
                <a:spcPct val="150000"/>
              </a:lnSpc>
              <a:buClr>
                <a:srgbClr val="000000"/>
              </a:buClr>
            </a:pPr>
            <a:r>
              <a:rPr lang="vi-VN" sz="4000" b="1" kern="0">
                <a:solidFill>
                  <a:srgbClr val="00487E"/>
                </a:solidFill>
                <a:latin typeface="Arial"/>
                <a:ea typeface="Calibri" panose="020F0502020204030204" pitchFamily="34" charset="0"/>
                <a:cs typeface="Times New Roman" panose="02020603050405020304" pitchFamily="18" charset="0"/>
                <a:sym typeface="Arial"/>
              </a:rPr>
              <a:t>2. Giải bất phương trình bậc nhất một ẩn</a:t>
            </a:r>
            <a:endParaRPr lang="vi-VN" sz="4000" b="1" kern="0">
              <a:solidFill>
                <a:srgbClr val="00487E"/>
              </a:solidFill>
              <a:latin typeface="Arial"/>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2" name="Rectangle 11"/>
              <p:cNvSpPr/>
              <p:nvPr/>
            </p:nvSpPr>
            <p:spPr>
              <a:xfrm>
                <a:off x="1256628" y="419100"/>
                <a:ext cx="15774743" cy="1158330"/>
              </a:xfrm>
              <a:prstGeom prst="rect">
                <a:avLst/>
              </a:prstGeom>
            </p:spPr>
            <p:txBody>
              <a:bodyPr wrap="square">
                <a:spAutoFit/>
              </a:bodyPr>
              <a:lstStyle/>
              <a:p>
                <a:pPr lvl="0" algn="just">
                  <a:defRPr/>
                </a:pPr>
                <a14:m>
                  <m:oMathPara xmlns:m="http://schemas.openxmlformats.org/officeDocument/2006/math">
                    <m:oMathParaPr>
                      <m:jc m:val="centerGroup"/>
                    </m:oMathParaPr>
                    <m:oMath xmlns:m="http://schemas.openxmlformats.org/officeDocument/2006/math">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B</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à</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i</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 </m:t>
                      </m:r>
                      <m:r>
                        <m:rPr>
                          <m:nor/>
                        </m:rP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5</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 (</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SGK</m:t>
                      </m:r>
                      <m:r>
                        <m:rPr>
                          <m:nor/>
                        </m:rP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 – </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tr</m:t>
                      </m:r>
                      <m:r>
                        <m:rPr>
                          <m:nor/>
                        </m:rPr>
                        <a:rPr kumimoji="0" lang="vi-VN"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m:t>
                      </m:r>
                      <m:r>
                        <m:rPr>
                          <m:nor/>
                        </m:rPr>
                        <a:rPr kumimoji="0" lang="en-US" sz="37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34</m:t>
                      </m:r>
                      <m:r>
                        <m:rPr>
                          <m:nor/>
                        </m:rP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m:t>) </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Gi</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ả</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i</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c</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á</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c</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b</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ấ</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t</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ph</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ươ</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ng</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 </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tr</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ì</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nh</m:t>
                      </m:r>
                      <m:r>
                        <m:rPr>
                          <m:nor/>
                        </m:rPr>
                        <a:rPr kumimoji="0" lang="vi-VN" sz="37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m:t>:</m:t>
                      </m:r>
                      <m:r>
                        <m:rPr>
                          <m:nor/>
                        </m:rPr>
                        <a:rPr kumimoji="0" lang="en-US" sz="37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m:t>         </m:t>
                      </m:r>
                      <m:r>
                        <m:rPr>
                          <m:nor/>
                        </m:rPr>
                        <a:rPr lang="pt-BR" sz="3700">
                          <a:solidFill>
                            <a:srgbClr val="000000"/>
                          </a:solidFill>
                          <a:latin typeface="Arial" panose="020B0604020202020204" pitchFamily="34" charset="0"/>
                          <a:cs typeface="Arial" panose="020B0604020202020204" pitchFamily="34" charset="0"/>
                        </a:rPr>
                        <m:t>b</m:t>
                      </m:r>
                      <m:r>
                        <m:rPr>
                          <m:nor/>
                        </m:rPr>
                        <a:rPr lang="pt-BR" sz="3700">
                          <a:solidFill>
                            <a:srgbClr val="000000"/>
                          </a:solidFill>
                          <a:latin typeface="Arial" panose="020B0604020202020204" pitchFamily="34"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 </m:t>
                      </m:r>
                      <m:f>
                        <m:fPr>
                          <m:ctrlPr>
                            <a:rPr lang="pt-BR"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1</m:t>
                          </m:r>
                        </m:num>
                        <m:den>
                          <m:r>
                            <a:rPr lang="en-US" sz="3700" i="1">
                              <a:solidFill>
                                <a:srgbClr val="000000"/>
                              </a:solidFill>
                              <a:latin typeface="Cambria Math" panose="02040503050406030204" pitchFamily="18" charset="0"/>
                            </a:rPr>
                            <m:t>4</m:t>
                          </m:r>
                        </m:den>
                      </m:f>
                      <m:d>
                        <m:dPr>
                          <m:ctrlPr>
                            <a:rPr lang="pt-BR" sz="3700" i="1">
                              <a:solidFill>
                                <a:srgbClr val="000000"/>
                              </a:solidFill>
                              <a:latin typeface="Cambria Math" panose="02040503050406030204" pitchFamily="18" charset="0"/>
                            </a:rPr>
                          </m:ctrlPr>
                        </m:dPr>
                        <m:e>
                          <m:r>
                            <a:rPr lang="en-US" sz="3700" i="1">
                              <a:solidFill>
                                <a:srgbClr val="000000"/>
                              </a:solidFill>
                              <a:latin typeface="Cambria Math" panose="02040503050406030204" pitchFamily="18" charset="0"/>
                            </a:rPr>
                            <m:t>𝑥</m:t>
                          </m:r>
                          <m:r>
                            <a:rPr lang="en-US" sz="3700" i="1">
                              <a:solidFill>
                                <a:srgbClr val="000000"/>
                              </a:solidFill>
                              <a:latin typeface="Cambria Math" panose="02040503050406030204" pitchFamily="18" charset="0"/>
                            </a:rPr>
                            <m:t>−</m:t>
                          </m:r>
                          <m:r>
                            <a:rPr lang="en-US" sz="3700" i="1">
                              <a:solidFill>
                                <a:srgbClr val="000000"/>
                              </a:solidFill>
                              <a:latin typeface="Cambria Math" panose="02040503050406030204" pitchFamily="18" charset="0"/>
                            </a:rPr>
                            <m:t>3</m:t>
                          </m:r>
                        </m:e>
                      </m:d>
                      <m:r>
                        <a:rPr lang="pt-B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3−2</m:t>
                      </m:r>
                      <m:r>
                        <a:rPr lang="pt-BR" sz="3700" i="1">
                          <a:solidFill>
                            <a:srgbClr val="000000"/>
                          </a:solidFill>
                          <a:latin typeface="Cambria Math" panose="02040503050406030204" pitchFamily="18" charset="0"/>
                          <a:cs typeface="Arial" panose="020B0604020202020204" pitchFamily="34" charset="0"/>
                        </a:rPr>
                        <m:t>𝑥</m:t>
                      </m:r>
                      <m:r>
                        <a:rPr lang="en-US" sz="3700">
                          <a:solidFill>
                            <a:srgbClr val="000000"/>
                          </a:solidFill>
                          <a:latin typeface="Cambria Math" panose="02040503050406030204" pitchFamily="18" charset="0"/>
                          <a:cs typeface="Arial" panose="020B0604020202020204" pitchFamily="34" charset="0"/>
                        </a:rPr>
                        <m:t>.</m:t>
                      </m:r>
                    </m:oMath>
                  </m:oMathPara>
                </a14:m>
                <a:endParaRPr lang="pt-BR" sz="3700">
                  <a:solidFill>
                    <a:srgbClr val="000000"/>
                  </a:solidFill>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256628" y="419100"/>
                <a:ext cx="15774743" cy="11583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901494" y="3848100"/>
                <a:ext cx="5642306" cy="5120248"/>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effectLst/>
                          <a:latin typeface="Cambria Math" panose="02040503050406030204" pitchFamily="18" charset="0"/>
                          <a:ea typeface="Calibri" panose="020F0502020204030204" pitchFamily="34" charset="0"/>
                          <a:cs typeface="Times New Roman" panose="02020603050405020304" pitchFamily="18" charset="0"/>
                        </a:rPr>
                        <m:t>≤3−2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effectLst/>
                          <a:latin typeface="Cambria Math" panose="02040503050406030204" pitchFamily="18" charset="0"/>
                          <a:ea typeface="Calibri" panose="020F0502020204030204" pitchFamily="34" charset="0"/>
                          <a:cs typeface="Times New Roman" panose="02020603050405020304" pitchFamily="18" charset="0"/>
                        </a:rPr>
                        <m:t>≤3−2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01494" y="3848100"/>
                <a:ext cx="5642306" cy="5120248"/>
              </a:xfrm>
              <a:prstGeom prst="rect">
                <a:avLst/>
              </a:prstGeom>
              <a:blipFill>
                <a:blip r:embed="rId4"/>
                <a:stretch>
                  <a:fillRect/>
                </a:stretch>
              </a:blipFill>
            </p:spPr>
            <p:txBody>
              <a:bodyPr/>
              <a:lstStyle/>
              <a:p>
                <a:r>
                  <a:rPr lang="en-US">
                    <a:noFill/>
                  </a:rPr>
                  <a:t> </a:t>
                </a:r>
              </a:p>
            </p:txBody>
          </p:sp>
        </mc:Fallback>
      </mc:AlternateContent>
      <p:sp>
        <p:nvSpPr>
          <p:cNvPr id="14" name="Rectangle 13"/>
          <p:cNvSpPr/>
          <p:nvPr/>
        </p:nvSpPr>
        <p:spPr>
          <a:xfrm>
            <a:off x="1356892" y="2271980"/>
            <a:ext cx="1212191"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9601200" y="3619500"/>
                <a:ext cx="7207587" cy="6191503"/>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f>
                        <m:fPr>
                          <m:ctrlPr>
                            <a:rPr lang="en-US" sz="37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Vậy bất phương trình có </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nghiệm </a:t>
                </a:r>
                <a:endPar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7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601200" y="3619500"/>
                <a:ext cx="7207587" cy="6191503"/>
              </a:xfrm>
              <a:prstGeom prst="rect">
                <a:avLst/>
              </a:prstGeom>
              <a:blipFill>
                <a:blip r:embed="rId5"/>
                <a:stretch>
                  <a:fillRect l="-2623" r="-931"/>
                </a:stretch>
              </a:blipFill>
            </p:spPr>
            <p:txBody>
              <a:bodyPr/>
              <a:lstStyle/>
              <a:p>
                <a:r>
                  <a:rPr lang="en-US">
                    <a:noFill/>
                  </a:rPr>
                  <a:t> </a:t>
                </a:r>
              </a:p>
            </p:txBody>
          </p:sp>
        </mc:Fallback>
      </mc:AlternateContent>
      <p:cxnSp>
        <p:nvCxnSpPr>
          <p:cNvPr id="16" name="Straight Connector 15"/>
          <p:cNvCxnSpPr/>
          <p:nvPr/>
        </p:nvCxnSpPr>
        <p:spPr>
          <a:xfrm>
            <a:off x="7696200" y="3982362"/>
            <a:ext cx="1" cy="585872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98049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up)">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up)">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up)">
                                      <p:cBhvr>
                                        <p:cTn id="42" dur="500"/>
                                        <p:tgtEl>
                                          <p:spTgt spid="4">
                                            <p:txEl>
                                              <p:pRg st="2" end="2"/>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up)">
                                      <p:cBhvr>
                                        <p:cTn id="4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0B32558-38C9-4B4F-B6F6-BC67E1E5A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7405" y="7562717"/>
            <a:ext cx="2010842" cy="2152783"/>
          </a:xfrm>
          <a:prstGeom prst="rect">
            <a:avLst/>
          </a:prstGeom>
        </p:spPr>
      </p:pic>
      <p:sp>
        <p:nvSpPr>
          <p:cNvPr id="5" name="Rectangle 4"/>
          <p:cNvSpPr/>
          <p:nvPr/>
        </p:nvSpPr>
        <p:spPr>
          <a:xfrm>
            <a:off x="729916" y="295513"/>
            <a:ext cx="16840200" cy="3323987"/>
          </a:xfrm>
          <a:prstGeom prst="rect">
            <a:avLst/>
          </a:prstGeom>
        </p:spPr>
        <p:txBody>
          <a:bodyPr wrap="square">
            <a:spAutoFit/>
          </a:bodyPr>
          <a:lstStyle/>
          <a:p>
            <a:pPr lvl="0" algn="just" defTabSz="1828800">
              <a:lnSpc>
                <a:spcPct val="150000"/>
              </a:lnSpc>
              <a:buClr>
                <a:srgbClr val="000000"/>
              </a:buClr>
              <a:defRPr/>
            </a:pPr>
            <a:r>
              <a:rPr kumimoji="0" lang="vi-VN"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6 </a:t>
            </a:r>
            <a:r>
              <a:rPr kumimoji="0" lang="vi-VN"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en-US" sz="3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Arial"/>
              </a:rPr>
              <a:t>– </a:t>
            </a:r>
            <a:r>
              <a:rPr kumimoji="0" lang="vi-VN"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5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34</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500" kern="0">
                <a:solidFill>
                  <a:prstClr val="black"/>
                </a:solidFill>
                <a:latin typeface="Arial"/>
                <a:cs typeface="Arial" panose="020B0604020202020204" pitchFamily="34" charset="0"/>
                <a:sym typeface="Arial"/>
              </a:rPr>
              <a:t>Một kì thi Tiếng Anh gồm bốn kĩ năng: nghe, nói</a:t>
            </a:r>
            <a:r>
              <a:rPr lang="vi-VN" sz="3500" kern="0">
                <a:solidFill>
                  <a:prstClr val="black"/>
                </a:solidFill>
                <a:latin typeface="Arial"/>
                <a:cs typeface="Arial" panose="020B0604020202020204" pitchFamily="34" charset="0"/>
                <a:sym typeface="Arial"/>
              </a:rPr>
              <a:t>, </a:t>
            </a:r>
            <a:r>
              <a:rPr lang="vi-VN" sz="3500" kern="0" smtClean="0">
                <a:solidFill>
                  <a:prstClr val="black"/>
                </a:solidFill>
                <a:latin typeface="Arial"/>
                <a:cs typeface="Arial" panose="020B0604020202020204" pitchFamily="34" charset="0"/>
                <a:sym typeface="Arial"/>
              </a:rPr>
              <a:t>đọc</a:t>
            </a:r>
            <a:r>
              <a:rPr lang="en-US" sz="3500" kern="0" smtClean="0">
                <a:solidFill>
                  <a:prstClr val="black"/>
                </a:solidFill>
                <a:latin typeface="Arial"/>
                <a:cs typeface="Arial" panose="020B0604020202020204" pitchFamily="34" charset="0"/>
                <a:sym typeface="Arial"/>
              </a:rPr>
              <a:t> và</a:t>
            </a:r>
            <a:r>
              <a:rPr lang="vi-VN" sz="3500" kern="0" smtClean="0">
                <a:solidFill>
                  <a:prstClr val="black"/>
                </a:solidFill>
                <a:latin typeface="Arial"/>
                <a:cs typeface="Arial" panose="020B0604020202020204" pitchFamily="34" charset="0"/>
                <a:sym typeface="Arial"/>
              </a:rPr>
              <a:t> </a:t>
            </a:r>
            <a:r>
              <a:rPr lang="vi-VN" sz="3500" kern="0">
                <a:solidFill>
                  <a:prstClr val="black"/>
                </a:solidFill>
                <a:latin typeface="Arial"/>
                <a:cs typeface="Arial" panose="020B0604020202020204" pitchFamily="34" charset="0"/>
                <a:sym typeface="Arial"/>
              </a:rPr>
              <a:t>viết. Kết quả của bài thi là điểm số trung bình của bốn kĩ năng này. Bạn Hà đã đạt được điểm số của ba kĩ năng nghe, đọc, viết lần lượt là 6,5; 6,5; 5,5. Hỏi bạn Hà cần đạt bao nhiêu điểm trong kĩ năng nói để đạt được của bài thi ít nhất là 6,25?</a:t>
            </a:r>
            <a:endParaRPr kumimoji="0" lang="pt-BR"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729916" y="4325141"/>
            <a:ext cx="1157689"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500" b="1" i="1" u="sng" strike="noStrike" kern="1200" cap="none" spc="0" normalizeH="0" baseline="0" noProof="0" smtClean="0">
                <a:ln>
                  <a:noFill/>
                </a:ln>
                <a:solidFill>
                  <a:srgbClr val="C00000"/>
                </a:solidFill>
                <a:effectLst/>
                <a:uLnTx/>
                <a:uFillTx/>
                <a:latin typeface="Calibri"/>
                <a:ea typeface="+mn-ea"/>
                <a:cs typeface="Arial" panose="020B0604020202020204" pitchFamily="34" charset="0"/>
              </a:rPr>
              <a:t>:</a:t>
            </a:r>
            <a:endParaRPr kumimoji="0" lang="en-US" sz="3500" b="1" i="1" u="sng" strike="noStrike" kern="1200" cap="none" spc="0" normalizeH="0" baseline="0" noProof="0">
              <a:ln>
                <a:noFill/>
              </a:ln>
              <a:solidFill>
                <a:srgbClr val="C00000"/>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744610" y="4166083"/>
                <a:ext cx="11885790" cy="5701817"/>
              </a:xfrm>
              <a:prstGeom prst="rect">
                <a:avLst/>
              </a:prstGeom>
            </p:spPr>
            <p:txBody>
              <a:bodyPr wrap="square">
                <a:spAutoFit/>
              </a:bodyPr>
              <a:lstStyle/>
              <a:p>
                <a:pPr algn="just">
                  <a:lnSpc>
                    <a:spcPct val="150000"/>
                  </a:lnSpc>
                </a:pPr>
                <a:r>
                  <a:rPr lang="en-US" sz="3500" smtClean="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Calibri" panose="020F0502020204030204" pitchFamily="34" charset="0"/>
                    <a:cs typeface="Arial" panose="020B0604020202020204" pitchFamily="34" charset="0"/>
                  </a:rPr>
                  <a:t> là số điểm của bài kĩ năng nói </a:t>
                </a:r>
                <a14:m>
                  <m:oMath xmlns:m="http://schemas.openxmlformats.org/officeDocument/2006/math">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&gt;0</m:t>
                        </m:r>
                      </m:e>
                    </m:d>
                  </m:oMath>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500">
                          <a:latin typeface="Arial" panose="020B0604020202020204" pitchFamily="34" charset="0"/>
                          <a:ea typeface="Calibri" panose="020F0502020204030204" pitchFamily="34" charset="0"/>
                          <a:cs typeface="Arial" panose="020B0604020202020204" pitchFamily="34" charset="0"/>
                        </a:rPr>
                        <m:t>Theo</m:t>
                      </m:r>
                      <m:r>
                        <m:rPr>
                          <m:nor/>
                        </m:rPr>
                        <a:rPr lang="en-US" sz="3500">
                          <a:latin typeface="Arial" panose="020B0604020202020204" pitchFamily="34" charset="0"/>
                          <a:ea typeface="Calibri" panose="020F0502020204030204" pitchFamily="34" charset="0"/>
                          <a:cs typeface="Arial" panose="020B0604020202020204" pitchFamily="34" charset="0"/>
                        </a:rPr>
                        <m:t> đề </m:t>
                      </m:r>
                      <m:r>
                        <m:rPr>
                          <m:nor/>
                        </m:rPr>
                        <a:rPr lang="en-US" sz="3500">
                          <a:latin typeface="Arial" panose="020B0604020202020204" pitchFamily="34" charset="0"/>
                          <a:ea typeface="Calibri" panose="020F0502020204030204" pitchFamily="34" charset="0"/>
                          <a:cs typeface="Arial" panose="020B0604020202020204" pitchFamily="34" charset="0"/>
                        </a:rPr>
                        <m:t>b</m:t>
                      </m:r>
                      <m:r>
                        <m:rPr>
                          <m:nor/>
                        </m:rPr>
                        <a:rPr lang="en-US" sz="3500">
                          <a:latin typeface="Arial" panose="020B0604020202020204" pitchFamily="34" charset="0"/>
                          <a:ea typeface="Calibri" panose="020F0502020204030204" pitchFamily="34" charset="0"/>
                          <a:cs typeface="Arial" panose="020B0604020202020204" pitchFamily="34" charset="0"/>
                        </a:rPr>
                        <m:t>à</m:t>
                      </m:r>
                      <m:r>
                        <m:rPr>
                          <m:nor/>
                        </m:rPr>
                        <a:rPr lang="en-US" sz="3500">
                          <a:latin typeface="Arial" panose="020B0604020202020204" pitchFamily="34" charset="0"/>
                          <a:ea typeface="Calibri" panose="020F0502020204030204" pitchFamily="34" charset="0"/>
                          <a:cs typeface="Arial" panose="020B0604020202020204" pitchFamily="34" charset="0"/>
                        </a:rPr>
                        <m:t>i</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ra</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ta</m:t>
                      </m:r>
                      <m:r>
                        <m:rPr>
                          <m:nor/>
                        </m:rPr>
                        <a:rPr lang="en-US" sz="3500">
                          <a:latin typeface="Arial" panose="020B0604020202020204" pitchFamily="34" charset="0"/>
                          <a:ea typeface="Calibri" panose="020F0502020204030204" pitchFamily="34" charset="0"/>
                          <a:cs typeface="Arial" panose="020B0604020202020204" pitchFamily="34" charset="0"/>
                        </a:rPr>
                        <m:t> </m:t>
                      </m:r>
                      <m:r>
                        <m:rPr>
                          <m:nor/>
                        </m:rPr>
                        <a:rPr lang="en-US" sz="3500">
                          <a:latin typeface="Arial" panose="020B0604020202020204" pitchFamily="34" charset="0"/>
                          <a:ea typeface="Calibri" panose="020F0502020204030204" pitchFamily="34" charset="0"/>
                          <a:cs typeface="Arial" panose="020B0604020202020204" pitchFamily="34" charset="0"/>
                        </a:rPr>
                        <m:t>c</m:t>
                      </m:r>
                      <m:r>
                        <m:rPr>
                          <m:nor/>
                        </m:rPr>
                        <a:rPr lang="en-US" sz="3500">
                          <a:latin typeface="Arial" panose="020B0604020202020204" pitchFamily="34" charset="0"/>
                          <a:ea typeface="Calibri" panose="020F0502020204030204" pitchFamily="34" charset="0"/>
                          <a:cs typeface="Arial" panose="020B0604020202020204" pitchFamily="34" charset="0"/>
                        </a:rPr>
                        <m:t>ó:</m:t>
                      </m:r>
                      <m:r>
                        <a:rPr lang="en-US" sz="3500" b="0" i="1"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n-US" sz="3500" b="0" i="1" smtClean="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
                    </m:oMathParaPr>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+6,5+6,5+5,5</m:t>
                          </m:r>
                        </m:num>
                        <m:den>
                          <m:r>
                            <a:rPr lang="en-US" sz="35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500" i="1">
                          <a:effectLst/>
                          <a:latin typeface="Cambria Math" panose="02040503050406030204" pitchFamily="18" charset="0"/>
                          <a:ea typeface="Calibri" panose="020F0502020204030204" pitchFamily="34" charset="0"/>
                          <a:cs typeface="Times New Roman" panose="02020603050405020304" pitchFamily="18" charset="0"/>
                        </a:rPr>
                        <m:t>≥6,25</m:t>
                      </m:r>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5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+18,5≥25</m:t>
                      </m:r>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5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≥6,5</m:t>
                      </m:r>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Bạn Hà cần đạt ít nhất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6,5 </m:t>
                    </m:r>
                  </m:oMath>
                </a14:m>
                <a:r>
                  <a:rPr lang="en-US" sz="3500">
                    <a:effectLst/>
                    <a:latin typeface="Arial" panose="020B0604020202020204" pitchFamily="34" charset="0"/>
                    <a:ea typeface="Calibri" panose="020F0502020204030204" pitchFamily="34" charset="0"/>
                    <a:cs typeface="Arial" panose="020B0604020202020204" pitchFamily="34" charset="0"/>
                  </a:rPr>
                  <a:t>điểm kĩ năng nói.</a:t>
                </a:r>
              </a:p>
            </p:txBody>
          </p:sp>
        </mc:Choice>
        <mc:Fallback>
          <p:sp>
            <p:nvSpPr>
              <p:cNvPr id="3" name="Rectangle 2"/>
              <p:cNvSpPr>
                <a:spLocks noRot="1" noChangeAspect="1" noMove="1" noResize="1" noEditPoints="1" noAdjustHandles="1" noChangeArrowheads="1" noChangeShapeType="1" noTextEdit="1"/>
              </p:cNvSpPr>
              <p:nvPr/>
            </p:nvSpPr>
            <p:spPr>
              <a:xfrm>
                <a:off x="2744610" y="4166083"/>
                <a:ext cx="11885790" cy="5701817"/>
              </a:xfrm>
              <a:prstGeom prst="rect">
                <a:avLst/>
              </a:prstGeom>
              <a:blipFill>
                <a:blip r:embed="rId3"/>
                <a:stretch>
                  <a:fillRect l="-1487" b="-1068"/>
                </a:stretch>
              </a:blipFill>
            </p:spPr>
            <p:txBody>
              <a:bodyPr/>
              <a:lstStyle/>
              <a:p>
                <a:r>
                  <a:rPr lang="en-US">
                    <a:noFill/>
                  </a:rPr>
                  <a:t> </a:t>
                </a:r>
              </a:p>
            </p:txBody>
          </p:sp>
        </mc:Fallback>
      </mc:AlternateContent>
    </p:spTree>
    <p:extLst>
      <p:ext uri="{BB962C8B-B14F-4D97-AF65-F5344CB8AC3E}">
        <p14:creationId xmlns:p14="http://schemas.microsoft.com/office/powerpoint/2010/main" val="290331504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left)">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7078033"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1201400"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TextBox 31"/>
          <p:cNvSpPr txBox="1"/>
          <p:nvPr/>
        </p:nvSpPr>
        <p:spPr>
          <a:xfrm>
            <a:off x="563362" y="723900"/>
            <a:ext cx="5951306" cy="3046988"/>
          </a:xfrm>
          <a:prstGeom prst="rect">
            <a:avLst/>
          </a:prstGeom>
        </p:spPr>
        <p:txBody>
          <a:bodyPr wrap="square" lIns="0" tIns="0" rIns="0" bIns="0" rtlCol="0" anchor="t">
            <a:spAutoFit/>
          </a:bodyPr>
          <a:lstStyle/>
          <a:p>
            <a:pPr lvl="0" algn="ctr">
              <a:lnSpc>
                <a:spcPct val="150000"/>
              </a:lnSpc>
            </a:pPr>
            <a:r>
              <a:rPr lang="vi-VN" sz="7000" b="1">
                <a:solidFill>
                  <a:srgbClr val="1F497D"/>
                </a:solidFill>
                <a:cs typeface="Arial" panose="020B0604020202020204" pitchFamily="34" charset="0"/>
              </a:rPr>
              <a:t>HƯỚNG DẪN VỀ NHÀ</a:t>
            </a:r>
          </a:p>
        </p:txBody>
      </p:sp>
      <p:sp>
        <p:nvSpPr>
          <p:cNvPr id="21" name="Rectangle 20"/>
          <p:cNvSpPr/>
          <p:nvPr/>
        </p:nvSpPr>
        <p:spPr>
          <a:xfrm>
            <a:off x="8763000" y="1714500"/>
            <a:ext cx="7677422" cy="1084912"/>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22" name="Rectangle 21"/>
          <p:cNvSpPr/>
          <p:nvPr/>
        </p:nvSpPr>
        <p:spPr>
          <a:xfrm>
            <a:off x="8758989" y="3664270"/>
            <a:ext cx="8277130" cy="1084912"/>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r>
              <a:rPr lang="en-US"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23" name="Rectangle 22"/>
          <p:cNvSpPr/>
          <p:nvPr/>
        </p:nvSpPr>
        <p:spPr>
          <a:xfrm>
            <a:off x="8782441" y="5614041"/>
            <a:ext cx="8667359" cy="2143664"/>
          </a:xfrm>
          <a:prstGeom prst="rect">
            <a:avLst/>
          </a:prstGeom>
        </p:spPr>
        <p:txBody>
          <a:bodyPr wrap="square">
            <a:spAutoFit/>
          </a:bodyPr>
          <a:lstStyle/>
          <a:p>
            <a:pPr marL="685800" indent="-685800">
              <a:lnSpc>
                <a:spcPct val="155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300" b="1" i="1">
                <a:solidFill>
                  <a:prstClr val="black"/>
                </a:solidFill>
                <a:ea typeface="Times New Roman" panose="02020603050405020304" pitchFamily="18" charset="0"/>
                <a:cs typeface="Arial" panose="020B0604020202020204" pitchFamily="34" charset="0"/>
                <a:sym typeface="Arial"/>
              </a:rPr>
              <a:t>Bài tập cuối </a:t>
            </a:r>
            <a:r>
              <a:rPr lang="vi-VN" sz="4300" b="1" i="1">
                <a:solidFill>
                  <a:prstClr val="black"/>
                </a:solidFill>
                <a:ea typeface="Times New Roman" panose="02020603050405020304" pitchFamily="18" charset="0"/>
                <a:cs typeface="Arial" panose="020B0604020202020204" pitchFamily="34" charset="0"/>
                <a:sym typeface="Arial"/>
              </a:rPr>
              <a:t>chương </a:t>
            </a:r>
            <a:r>
              <a:rPr lang="vi-VN" sz="4300" b="1" i="1" smtClean="0">
                <a:solidFill>
                  <a:prstClr val="black"/>
                </a:solidFill>
                <a:ea typeface="Times New Roman" panose="02020603050405020304" pitchFamily="18" charset="0"/>
                <a:cs typeface="Arial" panose="020B0604020202020204" pitchFamily="34" charset="0"/>
                <a:sym typeface="Arial"/>
              </a:rPr>
              <a:t>2</a:t>
            </a:r>
            <a:r>
              <a:rPr lang="en-US" sz="4300" b="1" i="1" smtClean="0">
                <a:solidFill>
                  <a:prstClr val="black"/>
                </a:solidFill>
                <a:ea typeface="Times New Roman" panose="02020603050405020304" pitchFamily="18" charset="0"/>
                <a:cs typeface="Arial" panose="020B0604020202020204" pitchFamily="34" charset="0"/>
                <a:sym typeface="Arial"/>
              </a:rPr>
              <a:t>.</a:t>
            </a:r>
            <a:endParaRPr lang="en-US" sz="4300" b="1" dirty="0">
              <a:solidFill>
                <a:prstClr val="black"/>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a:t>
            </a:r>
            <a:r>
              <a:rPr lang="vi-VN" sz="8500" b="1" smtClean="0">
                <a:solidFill>
                  <a:srgbClr val="143C3C"/>
                </a:solidFill>
              </a:rPr>
              <a:t>SỰ CHÚ Ý </a:t>
            </a:r>
            <a:endParaRPr lang="vi-VN" sz="8500" b="1">
              <a:solidFill>
                <a:srgbClr val="143C3C"/>
              </a:solidFill>
            </a:endParaRP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958516" y="-38100"/>
            <a:ext cx="16535399" cy="6477000"/>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2" name="Rectangle 11"/>
          <p:cNvSpPr/>
          <p:nvPr/>
        </p:nvSpPr>
        <p:spPr>
          <a:xfrm>
            <a:off x="1172493" y="1012892"/>
            <a:ext cx="16078200" cy="4740208"/>
          </a:xfrm>
          <a:prstGeom prst="rect">
            <a:avLst/>
          </a:prstGeom>
        </p:spPr>
        <p:txBody>
          <a:bodyPr wrap="square">
            <a:spAutoFit/>
          </a:bodyPr>
          <a:lstStyle/>
          <a:p>
            <a:pPr lvl="0" algn="ctr">
              <a:lnSpc>
                <a:spcPct val="150000"/>
              </a:lnSpc>
            </a:pPr>
            <a:r>
              <a:rPr lang="vi-VN" sz="7000" b="1" smtClean="0">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1. Bất </a:t>
            </a:r>
            <a:r>
              <a:rPr lang="vi-VN" sz="7000" b="1">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phương trình bậc nhất một ẩn, nghiệm của bất phương </a:t>
            </a:r>
            <a:r>
              <a:rPr lang="vi-VN" sz="7000" b="1">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trình </a:t>
            </a:r>
            <a:endParaRPr lang="en-US" sz="7000" b="1" smtClean="0">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a:p>
            <a:pPr lvl="0" algn="ctr">
              <a:lnSpc>
                <a:spcPct val="150000"/>
              </a:lnSpc>
            </a:pPr>
            <a:r>
              <a:rPr lang="vi-VN" sz="7000" b="1" smtClean="0">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bậc </a:t>
            </a:r>
            <a:r>
              <a:rPr lang="vi-VN" sz="7000" b="1">
                <a:solidFill>
                  <a:srgbClr val="00B05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nhất một ẩn</a:t>
            </a:r>
          </a:p>
        </p:txBody>
      </p:sp>
      <p:pic>
        <p:nvPicPr>
          <p:cNvPr id="17" name="Picture 3"/>
          <p:cNvPicPr>
            <a:picLocks noChangeAspect="1"/>
          </p:cNvPicPr>
          <p:nvPr/>
        </p:nvPicPr>
        <p:blipFill>
          <a:blip r:embed="rId2"/>
          <a:srcRect/>
          <a:stretch>
            <a:fillRect/>
          </a:stretch>
        </p:blipFill>
        <p:spPr>
          <a:xfrm>
            <a:off x="7391400" y="7581900"/>
            <a:ext cx="3657600" cy="199339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645695" y="1866900"/>
                <a:ext cx="16992600" cy="3224152"/>
              </a:xfrm>
              <a:prstGeom prst="rect">
                <a:avLst/>
              </a:prstGeom>
              <a:noFill/>
            </p:spPr>
            <p:txBody>
              <a:bodyPr wrap="square" rtlCol="0">
                <a:spAutoFit/>
              </a:bodyPr>
              <a:lstStyle/>
              <a:p>
                <a:pPr marL="571500" indent="-571500" algn="just">
                  <a:lnSpc>
                    <a:spcPct val="150000"/>
                  </a:lnSpc>
                  <a:spcBef>
                    <a:spcPts val="600"/>
                  </a:spcBef>
                  <a:spcAft>
                    <a:spcPts val="600"/>
                  </a:spcAft>
                  <a:buFont typeface="Wingdings" panose="05000000000000000000" pitchFamily="2" charset="2"/>
                  <a:buChar char="q"/>
                </a:pPr>
                <a:r>
                  <a:rPr lang="en-US" sz="3500" b="1" smtClean="0">
                    <a:solidFill>
                      <a:schemeClr val="tx2"/>
                    </a:solidFill>
                    <a:latin typeface="Arial" panose="020B0604020202020204" pitchFamily="34" charset="0"/>
                    <a:ea typeface="Malgun Gothic" panose="020B0503020000020004" pitchFamily="34" charset="-127"/>
                    <a:cs typeface="Arial" panose="020B0604020202020204" pitchFamily="34" charset="0"/>
                  </a:rPr>
                  <a:t>HĐKP1. </a:t>
                </a:r>
                <a:r>
                  <a:rPr lang="en-US" sz="3500" smtClean="0">
                    <a:latin typeface="Arial" panose="020B0604020202020204" pitchFamily="34" charset="0"/>
                    <a:ea typeface="Malgun Gothic" panose="020B0503020000020004" pitchFamily="34" charset="-127"/>
                    <a:cs typeface="Arial" panose="020B0604020202020204" pitchFamily="34" charset="0"/>
                  </a:rPr>
                  <a:t>Ông </a:t>
                </a:r>
                <a:r>
                  <a:rPr lang="en-US" sz="3500">
                    <a:latin typeface="Arial" panose="020B0604020202020204" pitchFamily="34" charset="0"/>
                    <a:ea typeface="Malgun Gothic" panose="020B0503020000020004" pitchFamily="34" charset="-127"/>
                    <a:cs typeface="Arial" panose="020B0604020202020204" pitchFamily="34" charset="0"/>
                  </a:rPr>
                  <a:t>Trí dự định chạy bộ tổng cộng ít </a:t>
                </a:r>
                <a:r>
                  <a:rPr lang="en-US" sz="3500">
                    <a:latin typeface="Arial" panose="020B0604020202020204" pitchFamily="34" charset="0"/>
                    <a:ea typeface="Malgun Gothic" panose="020B0503020000020004" pitchFamily="34" charset="-127"/>
                    <a:cs typeface="Arial" panose="020B0604020202020204" pitchFamily="34" charset="0"/>
                  </a:rPr>
                  <a:t>nhất </a:t>
                </a:r>
                <a:r>
                  <a:rPr lang="en-US" sz="3500" smtClean="0">
                    <a:latin typeface="Arial" panose="020B0604020202020204" pitchFamily="34" charset="0"/>
                    <a:ea typeface="Malgun Gothic" panose="020B0503020000020004" pitchFamily="34" charset="-127"/>
                    <a:cs typeface="Arial" panose="020B0604020202020204" pitchFamily="34" charset="0"/>
                  </a:rPr>
                  <a:t>6 500 </a:t>
                </a:r>
                <a:r>
                  <a:rPr lang="en-US" sz="3500">
                    <a:latin typeface="Arial" panose="020B0604020202020204" pitchFamily="34" charset="0"/>
                    <a:ea typeface="Malgun Gothic" panose="020B0503020000020004" pitchFamily="34" charset="-127"/>
                    <a:cs typeface="Arial" panose="020B0604020202020204" pitchFamily="34" charset="0"/>
                  </a:rPr>
                  <a:t>m vào buổi sáng và buổi chiều trong ngày. Buổi sáng ông Trí đã chạy </a:t>
                </a:r>
                <a:r>
                  <a:rPr lang="en-US" sz="3500">
                    <a:latin typeface="Arial" panose="020B0604020202020204" pitchFamily="34" charset="0"/>
                    <a:ea typeface="Malgun Gothic" panose="020B0503020000020004" pitchFamily="34" charset="-127"/>
                    <a:cs typeface="Arial" panose="020B0604020202020204" pitchFamily="34" charset="0"/>
                  </a:rPr>
                  <a:t>được </a:t>
                </a:r>
                <a:r>
                  <a:rPr lang="en-US" sz="3500" smtClean="0">
                    <a:latin typeface="Arial" panose="020B0604020202020204" pitchFamily="34" charset="0"/>
                    <a:ea typeface="Malgun Gothic" panose="020B0503020000020004" pitchFamily="34" charset="-127"/>
                    <a:cs typeface="Arial" panose="020B0604020202020204" pitchFamily="34" charset="0"/>
                  </a:rPr>
                  <a:t>4 000 </a:t>
                </a:r>
                <a:r>
                  <a:rPr lang="en-US" sz="3500">
                    <a:latin typeface="Arial" panose="020B0604020202020204" pitchFamily="34" charset="0"/>
                    <a:ea typeface="Malgun Gothic" panose="020B0503020000020004" pitchFamily="34" charset="-127"/>
                    <a:cs typeface="Arial" panose="020B0604020202020204" pitchFamily="34" charset="0"/>
                  </a:rPr>
                  <a:t>m. Gọi </a:t>
                </a:r>
                <a14:m>
                  <m:oMath xmlns:m="http://schemas.openxmlformats.org/officeDocument/2006/math">
                    <m:r>
                      <a:rPr lang="en-US" sz="3500" i="1" smtClean="0">
                        <a:latin typeface="Cambria Math" panose="02040503050406030204" pitchFamily="18" charset="0"/>
                        <a:ea typeface="Malgun Gothic" panose="020B0503020000020004" pitchFamily="34" charset="-127"/>
                        <a:cs typeface="Arial" panose="020B0604020202020204" pitchFamily="34" charset="0"/>
                      </a:rPr>
                      <m:t>𝑥</m:t>
                    </m:r>
                  </m:oMath>
                </a14:m>
                <a:r>
                  <a:rPr lang="en-US" sz="3500">
                    <a:latin typeface="Arial" panose="020B0604020202020204" pitchFamily="34" charset="0"/>
                    <a:ea typeface="Malgun Gothic" panose="020B0503020000020004" pitchFamily="34" charset="-127"/>
                    <a:cs typeface="Arial" panose="020B0604020202020204" pitchFamily="34" charset="0"/>
                  </a:rPr>
                  <a:t> là số mét ông Trí chạy bộ vào buổi chiều. Viết </a:t>
                </a:r>
                <a:r>
                  <a:rPr lang="en-US" sz="3500">
                    <a:latin typeface="Arial" panose="020B0604020202020204" pitchFamily="34" charset="0"/>
                    <a:ea typeface="Malgun Gothic" panose="020B0503020000020004" pitchFamily="34" charset="-127"/>
                    <a:cs typeface="Arial" panose="020B0604020202020204" pitchFamily="34" charset="0"/>
                  </a:rPr>
                  <a:t>hệ </a:t>
                </a:r>
                <a:r>
                  <a:rPr lang="en-US" sz="3500" smtClean="0">
                    <a:latin typeface="Arial" panose="020B0604020202020204" pitchFamily="34" charset="0"/>
                    <a:ea typeface="Malgun Gothic" panose="020B0503020000020004" pitchFamily="34" charset="-127"/>
                    <a:cs typeface="Arial" panose="020B0604020202020204" pitchFamily="34" charset="0"/>
                  </a:rPr>
                  <a:t>thức chứa </a:t>
                </a:r>
                <a14:m>
                  <m:oMath xmlns:m="http://schemas.openxmlformats.org/officeDocument/2006/math">
                    <m:r>
                      <a:rPr lang="en-US" sz="3500" i="1" smtClean="0">
                        <a:latin typeface="Cambria Math" panose="02040503050406030204" pitchFamily="18" charset="0"/>
                        <a:ea typeface="Malgun Gothic" panose="020B0503020000020004" pitchFamily="34" charset="-127"/>
                        <a:cs typeface="Arial" panose="020B0604020202020204" pitchFamily="34" charset="0"/>
                      </a:rPr>
                      <m:t>𝑥</m:t>
                    </m:r>
                  </m:oMath>
                </a14:m>
                <a:r>
                  <a:rPr lang="en-US" sz="3500">
                    <a:latin typeface="Arial" panose="020B0604020202020204" pitchFamily="34" charset="0"/>
                    <a:ea typeface="Malgun Gothic" panose="020B0503020000020004" pitchFamily="34" charset="-127"/>
                    <a:cs typeface="Arial" panose="020B0604020202020204" pitchFamily="34" charset="0"/>
                  </a:rPr>
                  <a:t> biểu thị điều kiện để ông Trí chạy được như dự định.</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645695" y="1866900"/>
                <a:ext cx="16992600" cy="3224152"/>
              </a:xfrm>
              <a:prstGeom prst="rect">
                <a:avLst/>
              </a:prstGeom>
              <a:blipFill>
                <a:blip r:embed="rId2"/>
                <a:stretch>
                  <a:fillRect l="-933" r="-1041" b="-5860"/>
                </a:stretch>
              </a:blipFill>
            </p:spPr>
            <p:txBody>
              <a:bodyPr/>
              <a:lstStyle/>
              <a:p>
                <a:r>
                  <a:rPr lang="en-US">
                    <a:noFill/>
                  </a:rPr>
                  <a:t> </a:t>
                </a:r>
              </a:p>
            </p:txBody>
          </p:sp>
        </mc:Fallback>
      </mc:AlternateContent>
      <p:sp>
        <p:nvSpPr>
          <p:cNvPr id="22" name="Rounded Rectangle 21"/>
          <p:cNvSpPr/>
          <p:nvPr/>
        </p:nvSpPr>
        <p:spPr>
          <a:xfrm>
            <a:off x="609600" y="419100"/>
            <a:ext cx="10058401" cy="1017368"/>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cs typeface="Arial" panose="020B0604020202020204" pitchFamily="34" charset="0"/>
              </a:rPr>
              <a:t>a. Bất phương trình bậc nhất một ẩn</a:t>
            </a:r>
            <a:endParaRPr lang="en-US" sz="4200" b="1">
              <a:solidFill>
                <a:srgbClr val="FFFF00"/>
              </a:solidFill>
              <a:latin typeface="Arial" panose="020B0604020202020204" pitchFamily="34" charset="0"/>
              <a:cs typeface="Arial" panose="020B0604020202020204" pitchFamily="34" charset="0"/>
            </a:endParaRPr>
          </a:p>
        </p:txBody>
      </p:sp>
      <p:sp>
        <p:nvSpPr>
          <p:cNvPr id="23" name="Rectangle 22"/>
          <p:cNvSpPr/>
          <p:nvPr/>
        </p:nvSpPr>
        <p:spPr>
          <a:xfrm>
            <a:off x="1143000" y="5698510"/>
            <a:ext cx="1157689" cy="630942"/>
          </a:xfrm>
          <a:prstGeom prst="rect">
            <a:avLst/>
          </a:prstGeom>
        </p:spPr>
        <p:txBody>
          <a:bodyPr wrap="none">
            <a:spAutoFit/>
          </a:bodyPr>
          <a:lstStyle/>
          <a:p>
            <a:pPr lvl="0" algn="ctr">
              <a:defRPr/>
            </a:pPr>
            <a:r>
              <a:rPr lang="vi-VN" sz="3500" b="1" i="1" u="sng" smtClean="0">
                <a:cs typeface="Arial" panose="020B0604020202020204" pitchFamily="34" charset="0"/>
              </a:rPr>
              <a:t>Giải</a:t>
            </a:r>
            <a:r>
              <a:rPr lang="en-US" sz="3500" b="1" i="1" u="sng" smtClean="0">
                <a:cs typeface="Arial" panose="020B0604020202020204" pitchFamily="34" charset="0"/>
              </a:rPr>
              <a:t>:</a:t>
            </a:r>
            <a:endParaRPr lang="en-US" sz="3500" b="1" i="1" u="sng">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3565358" y="5507294"/>
                <a:ext cx="12268200" cy="1862048"/>
              </a:xfrm>
              <a:prstGeom prst="rect">
                <a:avLst/>
              </a:prstGeom>
            </p:spPr>
            <p:txBody>
              <a:bodyPr wrap="square">
                <a:spAutoFit/>
              </a:bodyPr>
              <a:lstStyle/>
              <a:p>
                <a:pPr algn="just">
                  <a:lnSpc>
                    <a:spcPct val="150000"/>
                  </a:lnSpc>
                  <a:spcBef>
                    <a:spcPts val="600"/>
                  </a:spcBef>
                  <a:spcAft>
                    <a:spcPts val="600"/>
                  </a:spcAft>
                </a:pPr>
                <a:r>
                  <a:rPr lang="vi-VN" sz="3500" smtClean="0">
                    <a:ea typeface="Malgun Gothic" panose="020B0503020000020004" pitchFamily="34" charset="-127"/>
                    <a:cs typeface="Times New Roman" panose="02020603050405020304" pitchFamily="18" charset="0"/>
                  </a:rPr>
                  <a:t>Để ông Trí chạy được như dự định, </a:t>
                </a:r>
                <a14:m>
                  <m:oMath xmlns:m="http://schemas.openxmlformats.org/officeDocument/2006/math">
                    <m:r>
                      <a:rPr lang="vi-VN" sz="3500" i="1">
                        <a:effectLst/>
                        <a:ea typeface="Malgun Gothic" panose="020B0503020000020004" pitchFamily="34" charset="-127"/>
                        <a:cs typeface="Times New Roman" panose="02020603050405020304" pitchFamily="18" charset="0"/>
                      </a:rPr>
                      <m:t>𝑥</m:t>
                    </m:r>
                  </m:oMath>
                </a14:m>
                <a:r>
                  <a:rPr lang="vi-VN" sz="3500">
                    <a:effectLst/>
                    <a:ea typeface="Malgun Gothic" panose="020B0503020000020004" pitchFamily="34" charset="-127"/>
                    <a:cs typeface="Times New Roman" panose="02020603050405020304" pitchFamily="18" charset="0"/>
                  </a:rPr>
                  <a:t> phải thỏa mãn </a:t>
                </a:r>
                <a:r>
                  <a:rPr lang="vi-VN" sz="3500">
                    <a:effectLst/>
                    <a:ea typeface="Malgun Gothic" panose="020B0503020000020004" pitchFamily="34" charset="-127"/>
                    <a:cs typeface="Times New Roman" panose="02020603050405020304" pitchFamily="18" charset="0"/>
                  </a:rPr>
                  <a:t>hệ </a:t>
                </a:r>
                <a:r>
                  <a:rPr lang="vi-VN" sz="3500" smtClean="0">
                    <a:effectLst/>
                    <a:ea typeface="Malgun Gothic" panose="020B0503020000020004" pitchFamily="34" charset="-127"/>
                    <a:cs typeface="Times New Roman" panose="02020603050405020304" pitchFamily="18" charset="0"/>
                  </a:rPr>
                  <a:t>thức</a:t>
                </a:r>
                <a:r>
                  <a:rPr lang="en-US" sz="3500" smtClean="0">
                    <a:ea typeface="Calibri" panose="020F0502020204030204" pitchFamily="34" charset="0"/>
                    <a:cs typeface="Times New Roman" panose="02020603050405020304" pitchFamily="18" charset="0"/>
                  </a:rPr>
                  <a:t> </a:t>
                </a:r>
                <a:endParaRPr lang="en-US" sz="3500" i="1" smtClean="0">
                  <a:effectLst/>
                  <a:ea typeface="Malgun Gothic" panose="020B0503020000020004"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vi-VN" sz="3500" i="1">
                        <a:effectLst/>
                        <a:ea typeface="Malgun Gothic" panose="020B0503020000020004" pitchFamily="34" charset="-127"/>
                        <a:cs typeface="Times New Roman" panose="02020603050405020304" pitchFamily="18" charset="0"/>
                      </a:rPr>
                      <m:t>4</m:t>
                    </m:r>
                    <m:r>
                      <a:rPr lang="en-US" sz="35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vi-VN" sz="3500" i="1">
                        <a:effectLst/>
                        <a:ea typeface="Malgun Gothic" panose="020B0503020000020004" pitchFamily="34" charset="-127"/>
                        <a:cs typeface="Times New Roman" panose="02020603050405020304" pitchFamily="18" charset="0"/>
                      </a:rPr>
                      <m:t>000+</m:t>
                    </m:r>
                    <m:r>
                      <a:rPr lang="vi-VN" sz="3500" i="1">
                        <a:effectLst/>
                        <a:ea typeface="Malgun Gothic" panose="020B0503020000020004" pitchFamily="34" charset="-127"/>
                        <a:cs typeface="Times New Roman" panose="02020603050405020304" pitchFamily="18" charset="0"/>
                      </a:rPr>
                      <m:t>𝑥</m:t>
                    </m:r>
                    <m:r>
                      <a:rPr lang="vi-VN" sz="3500" i="1">
                        <a:effectLst/>
                        <a:ea typeface="Malgun Gothic" panose="020B0503020000020004" pitchFamily="34" charset="-127"/>
                        <a:cs typeface="Times New Roman" panose="02020603050405020304" pitchFamily="18" charset="0"/>
                      </a:rPr>
                      <m:t>≥6</m:t>
                    </m:r>
                    <m:r>
                      <a:rPr lang="en-US" sz="35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vi-VN" sz="3500" i="1">
                        <a:effectLst/>
                        <a:ea typeface="Malgun Gothic" panose="020B0503020000020004" pitchFamily="34" charset="-127"/>
                        <a:cs typeface="Times New Roman" panose="02020603050405020304" pitchFamily="18" charset="0"/>
                      </a:rPr>
                      <m:t>500</m:t>
                    </m:r>
                  </m:oMath>
                </a14:m>
                <a:r>
                  <a:rPr lang="vi-VN" sz="3500">
                    <a:effectLst/>
                    <a:ea typeface="Malgun Gothic" panose="020B0503020000020004" pitchFamily="34" charset="-127"/>
                    <a:cs typeface="Times New Roman" panose="02020603050405020304" pitchFamily="18" charset="0"/>
                  </a:rPr>
                  <a:t> (1)</a:t>
                </a:r>
                <a:endParaRPr lang="en-US" sz="3500">
                  <a:effectLs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565358" y="5507294"/>
                <a:ext cx="12268200" cy="1862048"/>
              </a:xfrm>
              <a:prstGeom prst="rect">
                <a:avLst/>
              </a:prstGeom>
              <a:blipFill>
                <a:blip r:embed="rId3"/>
                <a:stretch>
                  <a:fillRect l="-1491" r="-398" b="-55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295401" y="8039100"/>
                <a:ext cx="16342894" cy="1862048"/>
              </a:xfrm>
              <a:prstGeom prst="rect">
                <a:avLst/>
              </a:prstGeom>
              <a:solidFill>
                <a:srgbClr val="FFE8E7"/>
              </a:solidFill>
            </p:spPr>
            <p:txBody>
              <a:bodyPr wrap="square">
                <a:spAutoFit/>
              </a:bodyPr>
              <a:lstStyle/>
              <a:p>
                <a:pPr algn="just">
                  <a:lnSpc>
                    <a:spcPct val="150000"/>
                  </a:lnSpc>
                  <a:spcBef>
                    <a:spcPts val="600"/>
                  </a:spcBef>
                  <a:spcAft>
                    <a:spcPts val="600"/>
                  </a:spcAft>
                </a:pPr>
                <a:r>
                  <a:rPr lang="vi-VN" sz="3500" smtClean="0">
                    <a:ea typeface="Malgun Gothic" panose="020B0503020000020004" pitchFamily="34" charset="-127"/>
                    <a:cs typeface="Times New Roman" panose="02020603050405020304" pitchFamily="18" charset="0"/>
                  </a:rPr>
                  <a:t>Hệ </a:t>
                </a:r>
                <a:r>
                  <a:rPr lang="vi-VN" sz="3500">
                    <a:ea typeface="Malgun Gothic" panose="020B0503020000020004" pitchFamily="34" charset="-127"/>
                    <a:cs typeface="Times New Roman" panose="02020603050405020304" pitchFamily="18" charset="0"/>
                  </a:rPr>
                  <a:t>thức (1) được gọi là bất phương trình với ẩn là </a:t>
                </a:r>
                <a14:m>
                  <m:oMath xmlns:m="http://schemas.openxmlformats.org/officeDocument/2006/math">
                    <m:r>
                      <a:rPr lang="vi-VN" sz="3500" i="1">
                        <a:effectLst/>
                        <a:ea typeface="Malgun Gothic" panose="020B0503020000020004" pitchFamily="34" charset="-127"/>
                        <a:cs typeface="Times New Roman" panose="02020603050405020304" pitchFamily="18" charset="0"/>
                      </a:rPr>
                      <m:t>𝑥</m:t>
                    </m:r>
                  </m:oMath>
                </a14:m>
                <a:endParaRPr lang="en-US" sz="3500">
                  <a:effectLs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vi-VN" sz="3500" i="1">
                        <a:effectLst/>
                        <a:ea typeface="Malgun Gothic" panose="020B0503020000020004" pitchFamily="34" charset="-127"/>
                        <a:cs typeface="Times New Roman" panose="02020603050405020304" pitchFamily="18" charset="0"/>
                      </a:rPr>
                      <m:t>4</m:t>
                    </m:r>
                    <m:r>
                      <a:rPr lang="en-US" sz="3500" b="0" i="1" smtClean="0">
                        <a:effectLst/>
                        <a:latin typeface="Cambria Math" panose="02040503050406030204" pitchFamily="18" charset="0"/>
                        <a:ea typeface="Malgun Gothic" panose="020B0503020000020004" pitchFamily="34" charset="-127"/>
                        <a:cs typeface="Times New Roman" panose="02020603050405020304" pitchFamily="18" charset="0"/>
                      </a:rPr>
                      <m:t> 0</m:t>
                    </m:r>
                    <m:r>
                      <a:rPr lang="vi-VN" sz="3500" i="1">
                        <a:effectLst/>
                        <a:ea typeface="Malgun Gothic" panose="020B0503020000020004" pitchFamily="34" charset="-127"/>
                        <a:cs typeface="Times New Roman" panose="02020603050405020304" pitchFamily="18" charset="0"/>
                      </a:rPr>
                      <m:t>00+</m:t>
                    </m:r>
                    <m:r>
                      <a:rPr lang="vi-VN" sz="3500" i="1">
                        <a:effectLst/>
                        <a:ea typeface="Malgun Gothic" panose="020B0503020000020004" pitchFamily="34" charset="-127"/>
                        <a:cs typeface="Times New Roman" panose="02020603050405020304" pitchFamily="18" charset="0"/>
                      </a:rPr>
                      <m:t>𝑥</m:t>
                    </m:r>
                  </m:oMath>
                </a14:m>
                <a:r>
                  <a:rPr lang="vi-VN" sz="3500">
                    <a:effectLst/>
                    <a:ea typeface="Malgun Gothic" panose="020B0503020000020004" pitchFamily="34" charset="-127"/>
                    <a:cs typeface="Times New Roman" panose="02020603050405020304" pitchFamily="18" charset="0"/>
                  </a:rPr>
                  <a:t> được gọi là vế trái</a:t>
                </a:r>
                <a:r>
                  <a:rPr lang="en-US" sz="3500" smtClean="0">
                    <a:ea typeface="Calibri" panose="020F0502020204030204" pitchFamily="34" charset="0"/>
                    <a:cs typeface="Times New Roman" panose="02020603050405020304" pitchFamily="18" charset="0"/>
                  </a:rPr>
                  <a:t>;         </a:t>
                </a:r>
                <a14:m>
                  <m:oMath xmlns:m="http://schemas.openxmlformats.org/officeDocument/2006/math">
                    <m:r>
                      <a:rPr lang="vi-VN" sz="3500" i="1">
                        <a:effectLst/>
                        <a:ea typeface="Malgun Gothic" panose="020B0503020000020004" pitchFamily="34" charset="-127"/>
                        <a:cs typeface="Times New Roman" panose="02020603050405020304" pitchFamily="18" charset="0"/>
                      </a:rPr>
                      <m:t>6</m:t>
                    </m:r>
                    <m:r>
                      <a:rPr lang="en-US" sz="35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vi-VN" sz="3500" i="1">
                        <a:effectLst/>
                        <a:ea typeface="Malgun Gothic" panose="020B0503020000020004" pitchFamily="34" charset="-127"/>
                        <a:cs typeface="Times New Roman" panose="02020603050405020304" pitchFamily="18" charset="0"/>
                      </a:rPr>
                      <m:t>500</m:t>
                    </m:r>
                  </m:oMath>
                </a14:m>
                <a:r>
                  <a:rPr lang="vi-VN" sz="3500">
                    <a:effectLst/>
                    <a:ea typeface="Malgun Gothic" panose="020B0503020000020004" pitchFamily="34" charset="-127"/>
                    <a:cs typeface="Times New Roman" panose="02020603050405020304" pitchFamily="18" charset="0"/>
                  </a:rPr>
                  <a:t> được goi là vế phải</a:t>
                </a:r>
                <a:endParaRPr lang="en-US" sz="3500">
                  <a:effectLst/>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295401" y="8039100"/>
                <a:ext cx="16342894" cy="1862048"/>
              </a:xfrm>
              <a:prstGeom prst="rect">
                <a:avLst/>
              </a:prstGeom>
              <a:blipFill>
                <a:blip r:embed="rId4"/>
                <a:stretch>
                  <a:fillRect l="-1119" b="-7213"/>
                </a:stretch>
              </a:blipFill>
            </p:spPr>
            <p:txBody>
              <a:bodyPr/>
              <a:lstStyle/>
              <a:p>
                <a:r>
                  <a:rPr lang="en-US">
                    <a:noFill/>
                  </a:rPr>
                  <a:t> </a:t>
                </a:r>
              </a:p>
            </p:txBody>
          </p:sp>
        </mc:Fallback>
      </mc:AlternateContent>
    </p:spTree>
    <p:extLst>
      <p:ext uri="{BB962C8B-B14F-4D97-AF65-F5344CB8AC3E}">
        <p14:creationId xmlns:p14="http://schemas.microsoft.com/office/powerpoint/2010/main" val="13068023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13" name="Group 12"/>
          <p:cNvGrpSpPr/>
          <p:nvPr/>
        </p:nvGrpSpPr>
        <p:grpSpPr>
          <a:xfrm>
            <a:off x="1295400" y="723900"/>
            <a:ext cx="15837173" cy="7696203"/>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mc:Choice xmlns:a14="http://schemas.microsoft.com/office/drawing/2010/main" Requires="a14">
            <p:sp>
              <p:nvSpPr>
                <p:cNvPr id="15" name="TextBox 15"/>
                <p:cNvSpPr txBox="1"/>
                <p:nvPr/>
              </p:nvSpPr>
              <p:spPr>
                <a:xfrm>
                  <a:off x="3500610" y="2700174"/>
                  <a:ext cx="10954018" cy="3214891"/>
                </a:xfrm>
                <a:prstGeom prst="rect">
                  <a:avLst/>
                </a:prstGeom>
              </p:spPr>
              <p:txBody>
                <a:bodyPr wrap="square" lIns="0" tIns="0" rIns="0" bIns="0" rtlCol="0" anchor="t">
                  <a:spAutoFit/>
                </a:bodyPr>
                <a:lstStyle/>
                <a:p>
                  <a:pPr algn="just">
                    <a:lnSpc>
                      <a:spcPct val="170000"/>
                    </a:lnSpc>
                  </a:pPr>
                  <a:r>
                    <a:rPr lang="vi-VN" sz="4000">
                      <a:ea typeface="Malgun Gothic" panose="020B0503020000020004" pitchFamily="34" charset="-127"/>
                      <a:cs typeface="Times New Roman" panose="02020603050405020304" pitchFamily="18" charset="0"/>
                    </a:rPr>
                    <a:t>Bất phương trình dạng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𝑎𝑥</m:t>
                      </m:r>
                      <m:r>
                        <a:rPr lang="vi-VN" sz="4000" i="1">
                          <a:effectLst/>
                          <a:ea typeface="Malgun Gothic" panose="020B0503020000020004" pitchFamily="34" charset="-127"/>
                          <a:cs typeface="Times New Roman" panose="02020603050405020304" pitchFamily="18" charset="0"/>
                        </a:rPr>
                        <m:t>+</m:t>
                      </m:r>
                      <m:r>
                        <a:rPr lang="vi-VN" sz="4000" i="1">
                          <a:effectLst/>
                          <a:ea typeface="Malgun Gothic" panose="020B0503020000020004" pitchFamily="34" charset="-127"/>
                          <a:cs typeface="Times New Roman" panose="02020603050405020304" pitchFamily="18" charset="0"/>
                        </a:rPr>
                        <m:t>𝑏</m:t>
                      </m:r>
                      <m:r>
                        <a:rPr lang="vi-VN" sz="4000" i="1">
                          <a:effectLst/>
                          <a:ea typeface="Malgun Gothic" panose="020B0503020000020004" pitchFamily="34" charset="-127"/>
                          <a:cs typeface="Times New Roman" panose="02020603050405020304" pitchFamily="18" charset="0"/>
                        </a:rPr>
                        <m:t>&gt;0</m:t>
                      </m:r>
                    </m:oMath>
                  </a14:m>
                  <a:r>
                    <a:rPr lang="vi-VN" sz="4000">
                      <a:effectLst/>
                      <a:ea typeface="Malgun Gothic" panose="020B0503020000020004" pitchFamily="34" charset="-127"/>
                      <a:cs typeface="Times New Roman" panose="02020603050405020304" pitchFamily="18" charset="0"/>
                    </a:rPr>
                    <a:t> (hoặc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𝑎𝑥</m:t>
                      </m:r>
                      <m:r>
                        <a:rPr lang="vi-VN" sz="4000" i="1">
                          <a:effectLst/>
                          <a:ea typeface="Malgun Gothic" panose="020B0503020000020004" pitchFamily="34" charset="-127"/>
                          <a:cs typeface="Times New Roman" panose="02020603050405020304" pitchFamily="18" charset="0"/>
                        </a:rPr>
                        <m:t>+</m:t>
                      </m:r>
                      <m:r>
                        <a:rPr lang="vi-VN" sz="4000" i="1">
                          <a:effectLst/>
                          <a:ea typeface="Malgun Gothic" panose="020B0503020000020004" pitchFamily="34" charset="-127"/>
                          <a:cs typeface="Times New Roman" panose="02020603050405020304" pitchFamily="18" charset="0"/>
                        </a:rPr>
                        <m:t>𝑏</m:t>
                      </m:r>
                      <m:r>
                        <a:rPr lang="vi-VN" sz="4000" i="1">
                          <a:effectLst/>
                          <a:ea typeface="Malgun Gothic" panose="020B0503020000020004" pitchFamily="34" charset="-127"/>
                          <a:cs typeface="Times New Roman" panose="02020603050405020304" pitchFamily="18" charset="0"/>
                        </a:rPr>
                        <m:t>&lt;0</m:t>
                      </m:r>
                    </m:oMath>
                  </a14:m>
                  <a:r>
                    <a:rPr lang="vi-VN" sz="4000">
                      <a:effectLst/>
                      <a:ea typeface="Malgun Gothic" panose="020B0503020000020004" pitchFamily="34" charset="-127"/>
                      <a:cs typeface="Times New Roman" panose="02020603050405020304" pitchFamily="18" charset="0"/>
                    </a:rPr>
                    <a:t>;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𝑎𝑥</m:t>
                      </m:r>
                      <m:r>
                        <a:rPr lang="vi-VN" sz="4000" i="1">
                          <a:effectLst/>
                          <a:ea typeface="Malgun Gothic" panose="020B0503020000020004" pitchFamily="34" charset="-127"/>
                          <a:cs typeface="Times New Roman" panose="02020603050405020304" pitchFamily="18" charset="0"/>
                        </a:rPr>
                        <m:t>+</m:t>
                      </m:r>
                      <m:r>
                        <a:rPr lang="vi-VN" sz="4000" i="1">
                          <a:effectLst/>
                          <a:ea typeface="Malgun Gothic" panose="020B0503020000020004" pitchFamily="34" charset="-127"/>
                          <a:cs typeface="Times New Roman" panose="02020603050405020304" pitchFamily="18" charset="0"/>
                        </a:rPr>
                        <m:t>𝑏</m:t>
                      </m:r>
                      <m:r>
                        <a:rPr lang="vi-VN" sz="4000" i="1">
                          <a:effectLst/>
                          <a:ea typeface="Malgun Gothic" panose="020B0503020000020004" pitchFamily="34" charset="-127"/>
                          <a:cs typeface="Times New Roman" panose="02020603050405020304" pitchFamily="18" charset="0"/>
                        </a:rPr>
                        <m:t>≥0</m:t>
                      </m:r>
                    </m:oMath>
                  </a14:m>
                  <a:r>
                    <a:rPr lang="vi-VN" sz="4000">
                      <a:effectLst/>
                      <a:ea typeface="Malgun Gothic" panose="020B0503020000020004" pitchFamily="34" charset="-127"/>
                      <a:cs typeface="Times New Roman" panose="02020603050405020304" pitchFamily="18" charset="0"/>
                    </a:rPr>
                    <a:t>,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𝑎𝑥</m:t>
                      </m:r>
                      <m:r>
                        <a:rPr lang="vi-VN" sz="4000" i="1">
                          <a:effectLst/>
                          <a:ea typeface="Malgun Gothic" panose="020B0503020000020004" pitchFamily="34" charset="-127"/>
                          <a:cs typeface="Times New Roman" panose="02020603050405020304" pitchFamily="18" charset="0"/>
                        </a:rPr>
                        <m:t>+</m:t>
                      </m:r>
                      <m:r>
                        <a:rPr lang="vi-VN" sz="4000" i="1">
                          <a:effectLst/>
                          <a:ea typeface="Malgun Gothic" panose="020B0503020000020004" pitchFamily="34" charset="-127"/>
                          <a:cs typeface="Times New Roman" panose="02020603050405020304" pitchFamily="18" charset="0"/>
                        </a:rPr>
                        <m:t>𝑏</m:t>
                      </m:r>
                      <m:r>
                        <a:rPr lang="vi-VN" sz="4000" i="1">
                          <a:effectLst/>
                          <a:ea typeface="Malgun Gothic" panose="020B0503020000020004" pitchFamily="34" charset="-127"/>
                          <a:cs typeface="Times New Roman" panose="02020603050405020304" pitchFamily="18" charset="0"/>
                        </a:rPr>
                        <m:t>≤0</m:t>
                      </m:r>
                    </m:oMath>
                  </a14:m>
                  <a:r>
                    <a:rPr lang="vi-VN" sz="4000">
                      <a:effectLst/>
                      <a:ea typeface="Malgun Gothic" panose="020B0503020000020004" pitchFamily="34" charset="-127"/>
                      <a:cs typeface="Times New Roman" panose="02020603050405020304" pitchFamily="18" charset="0"/>
                    </a:rPr>
                    <a:t>), với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m:t>
                      </m:r>
                      <m:r>
                        <a:rPr lang="vi-VN" sz="4000" i="1">
                          <a:effectLst/>
                          <a:ea typeface="Malgun Gothic" panose="020B0503020000020004" pitchFamily="34" charset="-127"/>
                          <a:cs typeface="Times New Roman" panose="02020603050405020304" pitchFamily="18" charset="0"/>
                        </a:rPr>
                        <m:t>, </m:t>
                      </m:r>
                      <m:r>
                        <a:rPr lang="vi-VN" sz="4000" i="1">
                          <a:effectLst/>
                          <a:ea typeface="Malgun Gothic" panose="020B0503020000020004" pitchFamily="34" charset="-127"/>
                          <a:cs typeface="Times New Roman" panose="02020603050405020304" pitchFamily="18" charset="0"/>
                        </a:rPr>
                        <m:t>𝑏</m:t>
                      </m:r>
                    </m:oMath>
                  </a14:m>
                  <a:r>
                    <a:rPr lang="vi-VN" sz="4000">
                      <a:effectLst/>
                      <a:ea typeface="Malgun Gothic" panose="020B0503020000020004" pitchFamily="34" charset="-127"/>
                      <a:cs typeface="Times New Roman" panose="02020603050405020304" pitchFamily="18" charset="0"/>
                    </a:rPr>
                    <a:t> là hai số đã cho và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𝑎</m:t>
                      </m:r>
                      <m:r>
                        <a:rPr lang="vi-VN" sz="4000" i="1">
                          <a:effectLst/>
                          <a:ea typeface="Malgun Gothic" panose="020B0503020000020004" pitchFamily="34" charset="-127"/>
                          <a:cs typeface="Times New Roman" panose="02020603050405020304" pitchFamily="18" charset="0"/>
                        </a:rPr>
                        <m:t>≠0</m:t>
                      </m:r>
                    </m:oMath>
                  </a14:m>
                  <a:r>
                    <a:rPr lang="vi-VN" sz="4000">
                      <a:effectLst/>
                      <a:ea typeface="Malgun Gothic" panose="020B0503020000020004" pitchFamily="34" charset="-127"/>
                      <a:cs typeface="Times New Roman" panose="02020603050405020304" pitchFamily="18" charset="0"/>
                    </a:rPr>
                    <a:t>, được gọi là bất phương trình bậc nhất một ẩn (ẩn là </a:t>
                  </a:r>
                  <a14:m>
                    <m:oMath xmlns:m="http://schemas.openxmlformats.org/officeDocument/2006/math">
                      <m:r>
                        <a:rPr lang="vi-VN" sz="4000" i="1">
                          <a:effectLst/>
                          <a:ea typeface="Malgun Gothic" panose="020B0503020000020004" pitchFamily="34" charset="-127"/>
                          <a:cs typeface="Times New Roman" panose="02020603050405020304" pitchFamily="18" charset="0"/>
                        </a:rPr>
                        <m:t>𝑥</m:t>
                      </m:r>
                    </m:oMath>
                  </a14:m>
                  <a:r>
                    <a:rPr lang="vi-VN" sz="4000">
                      <a:effectLst/>
                      <a:ea typeface="Malgun Gothic" panose="020B0503020000020004" pitchFamily="34" charset="-127"/>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p:sp>
              <p:nvSpPr>
                <p:cNvPr id="15" name="TextBox 15"/>
                <p:cNvSpPr txBox="1">
                  <a:spLocks noRot="1" noChangeAspect="1" noMove="1" noResize="1" noEditPoints="1" noAdjustHandles="1" noChangeArrowheads="1" noChangeShapeType="1" noTextEdit="1"/>
                </p:cNvSpPr>
                <p:nvPr/>
              </p:nvSpPr>
              <p:spPr>
                <a:xfrm>
                  <a:off x="3500610" y="2700174"/>
                  <a:ext cx="10954018" cy="3214891"/>
                </a:xfrm>
                <a:prstGeom prst="rect">
                  <a:avLst/>
                </a:prstGeom>
                <a:blipFill>
                  <a:blip r:embed="rId4"/>
                  <a:stretch>
                    <a:fillRect l="-2452" r="-2501" b="-6147"/>
                  </a:stretch>
                </a:blipFill>
              </p:spPr>
              <p:txBody>
                <a:bodyPr/>
                <a:lstStyle/>
                <a:p>
                  <a:r>
                    <a:rPr lang="en-US">
                      <a:noFill/>
                    </a:rPr>
                    <a:t> </a:t>
                  </a:r>
                </a:p>
              </p:txBody>
            </p:sp>
          </mc:Fallback>
        </mc:AlternateContent>
      </p:grpSp>
      <p:sp>
        <p:nvSpPr>
          <p:cNvPr id="19" name="Rectangle 18"/>
          <p:cNvSpPr/>
          <p:nvPr/>
        </p:nvSpPr>
        <p:spPr>
          <a:xfrm>
            <a:off x="6631214" y="1409700"/>
            <a:ext cx="4955203" cy="1200329"/>
          </a:xfrm>
          <a:prstGeom prst="rect">
            <a:avLst/>
          </a:prstGeom>
        </p:spPr>
        <p:txBody>
          <a:bodyPr wrap="none">
            <a:spAutoFit/>
          </a:bodyPr>
          <a:lstStyle/>
          <a:p>
            <a:pPr lvl="0" algn="ctr">
              <a:defRPr/>
            </a:pPr>
            <a:r>
              <a:rPr lang="en-US" sz="7200" b="1">
                <a:solidFill>
                  <a:srgbClr val="C00000"/>
                </a:solidFill>
                <a:latin typeface="Arial" panose="020B0604020202020204" pitchFamily="34" charset="0"/>
                <a:cs typeface="Arial" panose="020B0604020202020204" pitchFamily="34" charset="0"/>
              </a:rPr>
              <a:t>Định nghĩa</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4223571" y="6551481"/>
            <a:ext cx="3011679" cy="2478219"/>
          </a:xfrm>
          <a:prstGeom prst="rect">
            <a:avLst/>
          </a:prstGeom>
        </p:spPr>
      </p:pic>
    </p:spTree>
    <p:extLst>
      <p:ext uri="{BB962C8B-B14F-4D97-AF65-F5344CB8AC3E}">
        <p14:creationId xmlns:p14="http://schemas.microsoft.com/office/powerpoint/2010/main" val="1232536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406796" y="277639"/>
                <a:ext cx="17500204" cy="2808461"/>
              </a:xfrm>
              <a:prstGeom prst="rect">
                <a:avLst/>
              </a:prstGeom>
            </p:spPr>
            <p:txBody>
              <a:bodyPr wrap="square">
                <a:spAutoFit/>
              </a:bodyPr>
              <a:lstStyle/>
              <a:p>
                <a:pPr algn="just">
                  <a:lnSpc>
                    <a:spcPct val="150000"/>
                  </a:lnSpc>
                  <a:spcBef>
                    <a:spcPts val="600"/>
                  </a:spcBef>
                  <a:spcAft>
                    <a:spcPts val="600"/>
                  </a:spcAft>
                </a:pPr>
                <a:r>
                  <a:rPr lang="en-US" sz="3700" b="1" smtClean="0">
                    <a:solidFill>
                      <a:srgbClr val="C00000"/>
                    </a:solidFill>
                    <a:latin typeface="Arial" panose="020B0604020202020204" pitchFamily="34" charset="0"/>
                    <a:ea typeface="Calibri" panose="020F0502020204030204" pitchFamily="34" charset="0"/>
                    <a:cs typeface="Arial" panose="020B0604020202020204" pitchFamily="34" charset="0"/>
                  </a:rPr>
                  <a:t>Ví </a:t>
                </a: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dụ </a:t>
                </a:r>
                <a:r>
                  <a:rPr lang="en-US" sz="3700" b="1" smtClean="0">
                    <a:solidFill>
                      <a:srgbClr val="C00000"/>
                    </a:solidFill>
                    <a:latin typeface="Arial" panose="020B0604020202020204" pitchFamily="34" charset="0"/>
                    <a:ea typeface="Calibri" panose="020F0502020204030204" pitchFamily="34" charset="0"/>
                    <a:cs typeface="Arial" panose="020B0604020202020204" pitchFamily="34" charset="0"/>
                  </a:rPr>
                  <a:t>1.</a:t>
                </a:r>
                <a:r>
                  <a:rPr lang="en-US" sz="370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3700" smtClean="0">
                    <a:effectLst/>
                    <a:latin typeface="Arial" panose="020B0604020202020204" pitchFamily="34" charset="0"/>
                    <a:ea typeface="Calibri" panose="020F0502020204030204" pitchFamily="34" charset="0"/>
                    <a:cs typeface="Arial" panose="020B0604020202020204" pitchFamily="34" charset="0"/>
                  </a:rPr>
                  <a:t>Trong </a:t>
                </a:r>
                <a:r>
                  <a:rPr lang="en-US" sz="3700">
                    <a:effectLst/>
                    <a:latin typeface="Arial" panose="020B0604020202020204" pitchFamily="34" charset="0"/>
                    <a:ea typeface="Calibri" panose="020F0502020204030204" pitchFamily="34" charset="0"/>
                    <a:cs typeface="Arial" panose="020B0604020202020204" pitchFamily="34" charset="0"/>
                  </a:rPr>
                  <a:t>các bất phương trình sau, bất phương trình nào là bất phương trình bậc nhất một ẩn?</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+2023&gt;0;   </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0</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−5&lt;0;     </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5</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−7≤0;     </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6796" y="277639"/>
                <a:ext cx="17500204" cy="2808461"/>
              </a:xfrm>
              <a:prstGeom prst="rect">
                <a:avLst/>
              </a:prstGeom>
              <a:blipFill>
                <a:blip r:embed="rId2"/>
                <a:stretch>
                  <a:fillRect l="-1115" r="-1080"/>
                </a:stretch>
              </a:blipFill>
            </p:spPr>
            <p:txBody>
              <a:bodyPr/>
              <a:lstStyle/>
              <a:p>
                <a:r>
                  <a:rPr lang="en-US">
                    <a:noFill/>
                  </a:rPr>
                  <a:t> </a:t>
                </a:r>
              </a:p>
            </p:txBody>
          </p:sp>
        </mc:Fallback>
      </mc:AlternateContent>
      <p:sp>
        <p:nvSpPr>
          <p:cNvPr id="9" name="Rectangle 8"/>
          <p:cNvSpPr/>
          <p:nvPr/>
        </p:nvSpPr>
        <p:spPr>
          <a:xfrm>
            <a:off x="8550801" y="3575833"/>
            <a:ext cx="1212191"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521095" y="4727287"/>
                <a:ext cx="17271604" cy="5216813"/>
              </a:xfrm>
              <a:prstGeom prst="rect">
                <a:avLst/>
              </a:prstGeom>
            </p:spPr>
            <p:txBody>
              <a:bodyPr wrap="square">
                <a:spAutoFit/>
              </a:bodyPr>
              <a:lstStyle/>
              <a:p>
                <a:pPr algn="just">
                  <a:lnSpc>
                    <a:spcPct val="150000"/>
                  </a:lnSpc>
                </a:pPr>
                <a:r>
                  <a:rPr lang="vi-VN" sz="3700" smtClean="0"/>
                  <a:t>Bất phương trình </a:t>
                </a:r>
                <a14:m>
                  <m:oMath xmlns:m="http://schemas.openxmlformats.org/officeDocument/2006/math">
                    <m:r>
                      <a:rPr lang="vi-VN" sz="3700" i="1" smtClean="0">
                        <a:latin typeface="Cambria Math" panose="02040503050406030204" pitchFamily="18" charset="0"/>
                      </a:rPr>
                      <m:t>𝑥</m:t>
                    </m:r>
                    <m:r>
                      <a:rPr lang="vi-VN" sz="3700" i="1" smtClean="0">
                        <a:latin typeface="Cambria Math" panose="02040503050406030204" pitchFamily="18" charset="0"/>
                      </a:rPr>
                      <m:t>+2023&gt;0</m:t>
                    </m:r>
                  </m:oMath>
                </a14:m>
                <a:r>
                  <a:rPr lang="vi-VN" sz="3700"/>
                  <a:t> là bất phương trình bậc nhất một ẩn với </a:t>
                </a:r>
                <a14:m>
                  <m:oMath xmlns:m="http://schemas.openxmlformats.org/officeDocument/2006/math">
                    <m:r>
                      <a:rPr lang="vi-VN" sz="3700" i="1" smtClean="0">
                        <a:latin typeface="Cambria Math" panose="02040503050406030204" pitchFamily="18" charset="0"/>
                      </a:rPr>
                      <m:t>𝑎</m:t>
                    </m:r>
                    <m:r>
                      <a:rPr lang="vi-VN" sz="3700" i="1" smtClean="0">
                        <a:latin typeface="Cambria Math" panose="02040503050406030204" pitchFamily="18" charset="0"/>
                      </a:rPr>
                      <m:t>=1 </m:t>
                    </m:r>
                  </m:oMath>
                </a14:m>
                <a:r>
                  <a:rPr lang="vi-VN" sz="3700"/>
                  <a:t>và </a:t>
                </a:r>
                <a14:m>
                  <m:oMath xmlns:m="http://schemas.openxmlformats.org/officeDocument/2006/math">
                    <m:r>
                      <a:rPr lang="vi-VN" sz="3700" i="1" smtClean="0">
                        <a:latin typeface="Cambria Math" panose="02040503050406030204" pitchFamily="18" charset="0"/>
                      </a:rPr>
                      <m:t>𝑏</m:t>
                    </m:r>
                    <m:r>
                      <a:rPr lang="vi-VN" sz="3700" i="1" smtClean="0">
                        <a:latin typeface="Cambria Math" panose="02040503050406030204" pitchFamily="18" charset="0"/>
                      </a:rPr>
                      <m:t>=2023. </m:t>
                    </m:r>
                  </m:oMath>
                </a14:m>
                <a:endParaRPr lang="en-US" sz="3700" smtClean="0"/>
              </a:p>
              <a:p>
                <a:pPr algn="just">
                  <a:lnSpc>
                    <a:spcPct val="150000"/>
                  </a:lnSpc>
                </a:pPr>
                <a:r>
                  <a:rPr lang="vi-VN" sz="3700" smtClean="0"/>
                  <a:t>Bất </a:t>
                </a:r>
                <a:r>
                  <a:rPr lang="vi-VN" sz="3700"/>
                  <a:t>phương trình </a:t>
                </a:r>
                <a14:m>
                  <m:oMath xmlns:m="http://schemas.openxmlformats.org/officeDocument/2006/math">
                    <m:r>
                      <a:rPr lang="vi-VN" sz="3700" i="1" smtClean="0">
                        <a:latin typeface="Cambria Math" panose="02040503050406030204" pitchFamily="18" charset="0"/>
                      </a:rPr>
                      <m:t>5</m:t>
                    </m:r>
                    <m:r>
                      <a:rPr lang="vi-VN" sz="3700" i="1" smtClean="0">
                        <a:latin typeface="Cambria Math" panose="02040503050406030204" pitchFamily="18" charset="0"/>
                      </a:rPr>
                      <m:t>𝑥</m:t>
                    </m:r>
                    <m:r>
                      <a:rPr lang="vi-VN" sz="3700" i="1" smtClean="0">
                        <a:latin typeface="Cambria Math" panose="02040503050406030204" pitchFamily="18" charset="0"/>
                      </a:rPr>
                      <m:t>−7≤0</m:t>
                    </m:r>
                  </m:oMath>
                </a14:m>
                <a:r>
                  <a:rPr lang="en-US" sz="3700" smtClean="0"/>
                  <a:t> </a:t>
                </a:r>
                <a:r>
                  <a:rPr lang="vi-VN" sz="3700"/>
                  <a:t>là bất phương trình bậc nhất một ẩn với </a:t>
                </a:r>
                <a14:m>
                  <m:oMath xmlns:m="http://schemas.openxmlformats.org/officeDocument/2006/math">
                    <m:r>
                      <a:rPr lang="vi-VN" sz="3700" i="1">
                        <a:latin typeface="Cambria Math" panose="02040503050406030204" pitchFamily="18" charset="0"/>
                      </a:rPr>
                      <m:t>𝑎</m:t>
                    </m:r>
                    <m:r>
                      <a:rPr lang="vi-VN" sz="3700" i="1">
                        <a:latin typeface="Cambria Math" panose="02040503050406030204" pitchFamily="18" charset="0"/>
                      </a:rPr>
                      <m:t>=5</m:t>
                    </m:r>
                  </m:oMath>
                </a14:m>
                <a:r>
                  <a:rPr lang="en-US" sz="3700" smtClean="0"/>
                  <a:t> </a:t>
                </a:r>
                <a:r>
                  <a:rPr lang="vi-VN" sz="3700"/>
                  <a:t>và </a:t>
                </a:r>
                <a14:m>
                  <m:oMath xmlns:m="http://schemas.openxmlformats.org/officeDocument/2006/math">
                    <m:r>
                      <a:rPr lang="vi-VN" sz="3700" i="1">
                        <a:latin typeface="Cambria Math" panose="02040503050406030204" pitchFamily="18" charset="0"/>
                      </a:rPr>
                      <m:t>𝑏</m:t>
                    </m:r>
                    <m:r>
                      <a:rPr lang="vi-VN" sz="3700" i="1">
                        <a:latin typeface="Cambria Math" panose="02040503050406030204" pitchFamily="18" charset="0"/>
                      </a:rPr>
                      <m:t>=−7. </m:t>
                    </m:r>
                  </m:oMath>
                </a14:m>
                <a:endParaRPr lang="en-US" sz="3700" smtClean="0"/>
              </a:p>
              <a:p>
                <a:pPr algn="just">
                  <a:lnSpc>
                    <a:spcPct val="150000"/>
                  </a:lnSpc>
                </a:pPr>
                <a:r>
                  <a:rPr lang="vi-VN" sz="3700" smtClean="0"/>
                  <a:t>Hai </a:t>
                </a:r>
                <a:r>
                  <a:rPr lang="vi-VN" sz="3700"/>
                  <a:t>bất phương trình </a:t>
                </a:r>
                <a14:m>
                  <m:oMath xmlns:m="http://schemas.openxmlformats.org/officeDocument/2006/math">
                    <m:r>
                      <a:rPr lang="en-US" sz="3700" b="0" i="0" smtClean="0">
                        <a:latin typeface="Cambria Math" panose="02040503050406030204" pitchFamily="18" charset="0"/>
                      </a:rPr>
                      <m:t>0</m:t>
                    </m:r>
                    <m:r>
                      <a:rPr lang="vi-VN" sz="3700" i="1" smtClean="0">
                        <a:latin typeface="Cambria Math" panose="02040503050406030204" pitchFamily="18" charset="0"/>
                      </a:rPr>
                      <m:t>𝑥</m:t>
                    </m:r>
                    <m:r>
                      <a:rPr lang="vi-VN" sz="3700" i="1" smtClean="0">
                        <a:latin typeface="Cambria Math" panose="02040503050406030204" pitchFamily="18" charset="0"/>
                      </a:rPr>
                      <m:t>−5&lt;0</m:t>
                    </m:r>
                  </m:oMath>
                </a14:m>
                <a:r>
                  <a:rPr lang="en-US" sz="3700" smtClean="0"/>
                  <a:t> </a:t>
                </a:r>
                <a:r>
                  <a:rPr lang="vi-VN" sz="3700"/>
                  <a:t>và </a:t>
                </a:r>
                <a14:m>
                  <m:oMath xmlns:m="http://schemas.openxmlformats.org/officeDocument/2006/math">
                    <m:sSup>
                      <m:sSupPr>
                        <m:ctrlPr>
                          <a:rPr lang="en-US" sz="3700" i="1">
                            <a:latin typeface="Cambria Math" panose="02040503050406030204" pitchFamily="18" charset="0"/>
                            <a:ea typeface="Calibri" panose="020F0502020204030204" pitchFamily="34" charset="0"/>
                            <a:cs typeface="Times New Roman" panose="02020603050405020304" pitchFamily="18" charset="0"/>
                          </a:rPr>
                        </m:ctrlPr>
                      </m:sSupPr>
                      <m:e>
                        <m:r>
                          <a:rPr lang="en-US" sz="3700" i="1">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latin typeface="Cambria Math" panose="02040503050406030204" pitchFamily="18" charset="0"/>
                        <a:ea typeface="Calibri" panose="020F0502020204030204" pitchFamily="34" charset="0"/>
                        <a:cs typeface="Times New Roman" panose="02020603050405020304" pitchFamily="18" charset="0"/>
                      </a:rPr>
                      <m:t>+1≤0</m:t>
                    </m:r>
                  </m:oMath>
                </a14:m>
                <a:r>
                  <a:rPr lang="en-US" sz="3700" smtClean="0"/>
                  <a:t> </a:t>
                </a:r>
                <a:r>
                  <a:rPr lang="vi-VN" sz="3700"/>
                  <a:t>không phải là bất phương trình bậc nhất một </a:t>
                </a:r>
                <a:r>
                  <a:rPr lang="vi-VN" sz="3700"/>
                  <a:t>ẩn</a:t>
                </a:r>
                <a:r>
                  <a:rPr lang="vi-VN" sz="3700" smtClean="0"/>
                  <a:t>.</a:t>
                </a:r>
                <a:endParaRPr lang="en-US" sz="3700"/>
              </a:p>
            </p:txBody>
          </p:sp>
        </mc:Choice>
        <mc:Fallback>
          <p:sp>
            <p:nvSpPr>
              <p:cNvPr id="5" name="Rectangle 4"/>
              <p:cNvSpPr>
                <a:spLocks noRot="1" noChangeAspect="1" noMove="1" noResize="1" noEditPoints="1" noAdjustHandles="1" noChangeArrowheads="1" noChangeShapeType="1" noTextEdit="1"/>
              </p:cNvSpPr>
              <p:nvPr/>
            </p:nvSpPr>
            <p:spPr>
              <a:xfrm>
                <a:off x="521095" y="4727287"/>
                <a:ext cx="17271604" cy="5216813"/>
              </a:xfrm>
              <a:prstGeom prst="rect">
                <a:avLst/>
              </a:prstGeom>
              <a:blipFill>
                <a:blip r:embed="rId3"/>
                <a:stretch>
                  <a:fillRect l="-1094" r="-1094" b="-1519"/>
                </a:stretch>
              </a:blipFill>
            </p:spPr>
            <p:txBody>
              <a:bodyPr/>
              <a:lstStyle/>
              <a:p>
                <a:r>
                  <a:rPr lang="en-US">
                    <a:noFill/>
                  </a:rPr>
                  <a:t> </a:t>
                </a:r>
              </a:p>
            </p:txBody>
          </p:sp>
        </mc:Fallback>
      </mc:AlternateContent>
    </p:spTree>
    <p:extLst>
      <p:ext uri="{BB962C8B-B14F-4D97-AF65-F5344CB8AC3E}">
        <p14:creationId xmlns:p14="http://schemas.microsoft.com/office/powerpoint/2010/main" val="78298498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8"/>
          <p:cNvGrpSpPr/>
          <p:nvPr/>
        </p:nvGrpSpPr>
        <p:grpSpPr>
          <a:xfrm>
            <a:off x="1524000" y="316944"/>
            <a:ext cx="16306800" cy="2769156"/>
            <a:chOff x="747962" y="747511"/>
            <a:chExt cx="16306800" cy="2769156"/>
          </a:xfrm>
        </p:grpSpPr>
        <mc:AlternateContent xmlns:mc="http://schemas.openxmlformats.org/markup-compatibility/2006">
          <mc:Choice xmlns:a14="http://schemas.microsoft.com/office/drawing/2010/main" Requires="a14">
            <p:sp>
              <p:nvSpPr>
                <p:cNvPr id="20" name="TextBox 19"/>
                <p:cNvSpPr txBox="1"/>
                <p:nvPr/>
              </p:nvSpPr>
              <p:spPr>
                <a:xfrm>
                  <a:off x="5460330" y="747511"/>
                  <a:ext cx="11594432" cy="2769156"/>
                </a:xfrm>
                <a:prstGeom prst="rect">
                  <a:avLst/>
                </a:prstGeom>
                <a:noFill/>
              </p:spPr>
              <p:txBody>
                <a:bodyPr wrap="square" rtlCol="0">
                  <a:spAutoFit/>
                </a:bodyPr>
                <a:lstStyle/>
                <a:p>
                  <a:pPr algn="just">
                    <a:lnSpc>
                      <a:spcPct val="150000"/>
                    </a:lnSpc>
                    <a:spcBef>
                      <a:spcPts val="600"/>
                    </a:spcBef>
                    <a:spcAft>
                      <a:spcPts val="600"/>
                    </a:spcAft>
                  </a:pPr>
                  <a:r>
                    <a:rPr lang="en-US" sz="3800" smtClean="0">
                      <a:latin typeface="Arial" panose="020B0604020202020204" pitchFamily="34" charset="0"/>
                      <a:ea typeface="Calibri" panose="020F0502020204030204" pitchFamily="34" charset="0"/>
                      <a:cs typeface="Arial" panose="020B0604020202020204" pitchFamily="34" charset="0"/>
                    </a:rPr>
                    <a:t>Bất phương trình nào sau đây là bất phương trình bậc nhất một ẩn?</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&lt;0;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&lt;0;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+1≥0;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800" i="1">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5460330" y="747511"/>
                  <a:ext cx="11594432" cy="2769156"/>
                </a:xfrm>
                <a:prstGeom prst="rect">
                  <a:avLst/>
                </a:prstGeom>
                <a:blipFill>
                  <a:blip r:embed="rId2"/>
                  <a:stretch>
                    <a:fillRect l="-1735" r="-1735"/>
                  </a:stretch>
                </a:blipFill>
              </p:spPr>
              <p:txBody>
                <a:bodyPr/>
                <a:lstStyle/>
                <a:p>
                  <a:r>
                    <a:rPr lang="en-US">
                      <a:noFill/>
                    </a:rPr>
                    <a:t> </a:t>
                  </a:r>
                </a:p>
              </p:txBody>
            </p:sp>
          </mc:Fallback>
        </mc:AlternateContent>
        <p:sp>
          <p:nvSpPr>
            <p:cNvPr id="21" name="Rounded Rectangle 20"/>
            <p:cNvSpPr/>
            <p:nvPr/>
          </p:nvSpPr>
          <p:spPr>
            <a:xfrm>
              <a:off x="747962" y="1040349"/>
              <a:ext cx="4267200" cy="1307151"/>
            </a:xfrm>
            <a:prstGeom prst="roundRect">
              <a:avLst/>
            </a:prstGeom>
            <a:solidFill>
              <a:srgbClr val="DA707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Thực</a:t>
              </a:r>
              <a:r>
                <a:rPr kumimoji="0" lang="en-US" sz="4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hành </a:t>
              </a: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1</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6459200" y="8607118"/>
            <a:ext cx="1091767" cy="1361146"/>
          </a:xfrm>
          <a:prstGeom prst="rect">
            <a:avLst/>
          </a:prstGeom>
        </p:spPr>
      </p:pic>
      <p:sp>
        <p:nvSpPr>
          <p:cNvPr id="14" name="Rectangle 13"/>
          <p:cNvSpPr/>
          <p:nvPr/>
        </p:nvSpPr>
        <p:spPr>
          <a:xfrm>
            <a:off x="1524000" y="34671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smtClean="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2286000" y="4908575"/>
                <a:ext cx="14935200" cy="3359125"/>
              </a:xfrm>
              <a:prstGeom prst="rect">
                <a:avLst/>
              </a:prstGeom>
            </p:spPr>
            <p:txBody>
              <a:bodyPr wrap="square">
                <a:spAutoFit/>
              </a:bodyPr>
              <a:lstStyle/>
              <a:p>
                <a:pPr algn="just">
                  <a:lnSpc>
                    <a:spcPct val="150000"/>
                  </a:lnSpc>
                  <a:spcBef>
                    <a:spcPts val="1200"/>
                  </a:spcBef>
                  <a:spcAft>
                    <a:spcPts val="1200"/>
                  </a:spcAft>
                </a:pPr>
                <a:r>
                  <a:rPr lang="vi-VN" sz="3800" smtClean="0">
                    <a:effectLst/>
                    <a:ea typeface="Malgun Gothic" panose="020B0503020000020004" pitchFamily="34" charset="-127"/>
                    <a:cs typeface="Times New Roman" panose="02020603050405020304" pitchFamily="18" charset="0"/>
                  </a:rPr>
                  <a:t>• </a:t>
                </a:r>
                <a14:m>
                  <m:oMath xmlns:m="http://schemas.openxmlformats.org/officeDocument/2006/math">
                    <m:r>
                      <a:rPr lang="vi-VN" sz="3800" i="1">
                        <a:effectLst/>
                        <a:ea typeface="Malgun Gothic" panose="020B0503020000020004" pitchFamily="34" charset="-127"/>
                        <a:cs typeface="Times New Roman" panose="02020603050405020304" pitchFamily="18" charset="0"/>
                      </a:rPr>
                      <m:t>0</m:t>
                    </m:r>
                    <m:r>
                      <a:rPr lang="vi-VN" sz="3800" i="1">
                        <a:effectLst/>
                        <a:ea typeface="Malgun Gothic" panose="020B0503020000020004" pitchFamily="34" charset="-127"/>
                        <a:cs typeface="Times New Roman" panose="02020603050405020304" pitchFamily="18" charset="0"/>
                      </a:rPr>
                      <m:t>𝑥</m:t>
                    </m:r>
                    <m:r>
                      <a:rPr lang="vi-VN" sz="3800" i="1">
                        <a:effectLst/>
                        <a:ea typeface="Malgun Gothic" panose="020B0503020000020004" pitchFamily="34" charset="-127"/>
                        <a:cs typeface="Times New Roman" panose="02020603050405020304" pitchFamily="18" charset="0"/>
                      </a:rPr>
                      <m:t>&lt;0</m:t>
                    </m:r>
                  </m:oMath>
                </a14:m>
                <a:r>
                  <a:rPr lang="vi-VN" sz="3800">
                    <a:effectLst/>
                    <a:ea typeface="Malgun Gothic" panose="020B0503020000020004" pitchFamily="34" charset="-127"/>
                    <a:cs typeface="Times New Roman" panose="02020603050405020304" pitchFamily="18" charset="0"/>
                  </a:rPr>
                  <a:t> và </a:t>
                </a:r>
                <a14:m>
                  <m:oMath xmlns:m="http://schemas.openxmlformats.org/officeDocument/2006/math">
                    <m:sSup>
                      <m:sSupPr>
                        <m:ctrlPr>
                          <a:rPr lang="en-US" sz="3800" i="1">
                            <a:effectLst/>
                            <a:ea typeface="Malgun Gothic" panose="020B0503020000020004" pitchFamily="34" charset="-127"/>
                            <a:cs typeface="Times New Roman" panose="02020603050405020304" pitchFamily="18" charset="0"/>
                          </a:rPr>
                        </m:ctrlPr>
                      </m:sSupPr>
                      <m:e>
                        <m:r>
                          <a:rPr lang="vi-VN" sz="3800" i="1">
                            <a:effectLst/>
                            <a:ea typeface="Malgun Gothic" panose="020B0503020000020004" pitchFamily="34" charset="-127"/>
                            <a:cs typeface="Times New Roman" panose="02020603050405020304" pitchFamily="18" charset="0"/>
                          </a:rPr>
                          <m:t>𝑥</m:t>
                        </m:r>
                      </m:e>
                      <m:sup>
                        <m:r>
                          <a:rPr lang="vi-VN" sz="3800" i="1">
                            <a:effectLst/>
                            <a:ea typeface="Malgun Gothic" panose="020B0503020000020004" pitchFamily="34" charset="-127"/>
                            <a:cs typeface="Times New Roman" panose="02020603050405020304" pitchFamily="18" charset="0"/>
                          </a:rPr>
                          <m:t>3</m:t>
                        </m:r>
                      </m:sup>
                    </m:sSup>
                    <m:r>
                      <a:rPr lang="vi-VN" sz="3800" i="1">
                        <a:effectLst/>
                        <a:ea typeface="Malgun Gothic" panose="020B0503020000020004" pitchFamily="34" charset="-127"/>
                        <a:cs typeface="Times New Roman" panose="02020603050405020304" pitchFamily="18" charset="0"/>
                      </a:rPr>
                      <m:t>+1≥0</m:t>
                    </m:r>
                  </m:oMath>
                </a14:m>
                <a:r>
                  <a:rPr lang="vi-VN" sz="3800">
                    <a:effectLst/>
                    <a:ea typeface="Malgun Gothic" panose="020B0503020000020004" pitchFamily="34" charset="-127"/>
                    <a:cs typeface="Times New Roman" panose="02020603050405020304" pitchFamily="18" charset="0"/>
                  </a:rPr>
                  <a:t> không là bất phương trình bậc nhất một ẩn.</a:t>
                </a:r>
                <a:endParaRPr lang="en-US" sz="3800">
                  <a:effectLst/>
                  <a:ea typeface="Calibri" panose="020F0502020204030204" pitchFamily="34" charset="0"/>
                  <a:cs typeface="Times New Roman" panose="02020603050405020304" pitchFamily="18" charset="0"/>
                </a:endParaRPr>
              </a:p>
              <a:p>
                <a:pPr algn="just">
                  <a:lnSpc>
                    <a:spcPct val="150000"/>
                  </a:lnSpc>
                  <a:spcBef>
                    <a:spcPts val="1200"/>
                  </a:spcBef>
                  <a:spcAft>
                    <a:spcPts val="1200"/>
                  </a:spcAft>
                </a:pPr>
                <a:r>
                  <a:rPr lang="vi-VN" sz="3800">
                    <a:effectLst/>
                    <a:ea typeface="Malgun Gothic" panose="020B0503020000020004" pitchFamily="34" charset="-127"/>
                    <a:cs typeface="Times New Roman" panose="02020603050405020304" pitchFamily="18" charset="0"/>
                  </a:rPr>
                  <a:t>• </a:t>
                </a:r>
                <a14:m>
                  <m:oMath xmlns:m="http://schemas.openxmlformats.org/officeDocument/2006/math">
                    <m:r>
                      <a:rPr lang="vi-VN" sz="3800" i="1">
                        <a:effectLst/>
                        <a:ea typeface="Malgun Gothic" panose="020B0503020000020004" pitchFamily="34" charset="-127"/>
                        <a:cs typeface="Times New Roman" panose="02020603050405020304" pitchFamily="18" charset="0"/>
                      </a:rPr>
                      <m:t>3</m:t>
                    </m:r>
                    <m:r>
                      <a:rPr lang="vi-VN" sz="3800" i="1">
                        <a:effectLst/>
                        <a:ea typeface="Malgun Gothic" panose="020B0503020000020004" pitchFamily="34" charset="-127"/>
                        <a:cs typeface="Times New Roman" panose="02020603050405020304" pitchFamily="18" charset="0"/>
                      </a:rPr>
                      <m:t>𝑥</m:t>
                    </m:r>
                    <m:r>
                      <a:rPr lang="vi-VN" sz="3800" i="1">
                        <a:effectLst/>
                        <a:ea typeface="Malgun Gothic" panose="020B0503020000020004" pitchFamily="34" charset="-127"/>
                        <a:cs typeface="Times New Roman" panose="02020603050405020304" pitchFamily="18" charset="0"/>
                      </a:rPr>
                      <m:t>&lt;0</m:t>
                    </m:r>
                  </m:oMath>
                </a14:m>
                <a:r>
                  <a:rPr lang="vi-VN" sz="3800">
                    <a:effectLst/>
                    <a:ea typeface="Malgun Gothic" panose="020B0503020000020004" pitchFamily="34" charset="-127"/>
                    <a:cs typeface="Times New Roman" panose="02020603050405020304" pitchFamily="18" charset="0"/>
                  </a:rPr>
                  <a:t> là bất phương trình bậc nhất một ẩn với </a:t>
                </a:r>
                <a14:m>
                  <m:oMath xmlns:m="http://schemas.openxmlformats.org/officeDocument/2006/math">
                    <m:r>
                      <a:rPr lang="vi-VN" sz="3800" i="1">
                        <a:effectLst/>
                        <a:ea typeface="Malgun Gothic" panose="020B0503020000020004" pitchFamily="34" charset="-127"/>
                        <a:cs typeface="Times New Roman" panose="02020603050405020304" pitchFamily="18" charset="0"/>
                      </a:rPr>
                      <m:t>𝑎</m:t>
                    </m:r>
                    <m:r>
                      <a:rPr lang="vi-VN" sz="3800" i="1">
                        <a:effectLst/>
                        <a:ea typeface="Malgun Gothic" panose="020B0503020000020004" pitchFamily="34" charset="-127"/>
                        <a:cs typeface="Times New Roman" panose="02020603050405020304" pitchFamily="18" charset="0"/>
                      </a:rPr>
                      <m:t>=3;</m:t>
                    </m:r>
                    <m:r>
                      <a:rPr lang="vi-VN" sz="3800" i="1">
                        <a:effectLst/>
                        <a:ea typeface="Malgun Gothic" panose="020B0503020000020004" pitchFamily="34" charset="-127"/>
                        <a:cs typeface="Times New Roman" panose="02020603050405020304" pitchFamily="18" charset="0"/>
                      </a:rPr>
                      <m:t>𝑏</m:t>
                    </m:r>
                    <m:r>
                      <a:rPr lang="vi-VN" sz="3800" i="1">
                        <a:effectLst/>
                        <a:ea typeface="Malgun Gothic" panose="020B0503020000020004" pitchFamily="34" charset="-127"/>
                        <a:cs typeface="Times New Roman" panose="02020603050405020304" pitchFamily="18" charset="0"/>
                      </a:rPr>
                      <m:t>=0</m:t>
                    </m:r>
                  </m:oMath>
                </a14:m>
                <a:r>
                  <a:rPr lang="en-US" sz="3800" smtClean="0">
                    <a:effectLst/>
                    <a:ea typeface="Calibri" panose="020F0502020204030204" pitchFamily="34" charset="0"/>
                    <a:cs typeface="Times New Roman" panose="02020603050405020304" pitchFamily="18" charset="0"/>
                  </a:rPr>
                  <a:t>.</a:t>
                </a:r>
                <a:endParaRPr lang="en-US" sz="3800">
                  <a:effectLst/>
                  <a:ea typeface="Calibri" panose="020F0502020204030204" pitchFamily="34" charset="0"/>
                  <a:cs typeface="Times New Roman" panose="02020603050405020304" pitchFamily="18" charset="0"/>
                </a:endParaRPr>
              </a:p>
              <a:p>
                <a:pPr algn="just">
                  <a:lnSpc>
                    <a:spcPct val="150000"/>
                  </a:lnSpc>
                  <a:spcBef>
                    <a:spcPts val="1200"/>
                  </a:spcBef>
                  <a:spcAft>
                    <a:spcPts val="1200"/>
                  </a:spcAft>
                </a:pPr>
                <a:r>
                  <a:rPr lang="vi-VN" sz="3800">
                    <a:effectLst/>
                    <a:ea typeface="Malgun Gothic" panose="020B0503020000020004" pitchFamily="34" charset="-127"/>
                    <a:cs typeface="Times New Roman" panose="02020603050405020304" pitchFamily="18" charset="0"/>
                  </a:rPr>
                  <a:t>• </a:t>
                </a:r>
                <a14:m>
                  <m:oMath xmlns:m="http://schemas.openxmlformats.org/officeDocument/2006/math">
                    <m:r>
                      <a:rPr lang="vi-VN" sz="3800" i="1">
                        <a:effectLst/>
                        <a:ea typeface="Malgun Gothic" panose="020B0503020000020004" pitchFamily="34" charset="-127"/>
                        <a:cs typeface="Times New Roman" panose="02020603050405020304" pitchFamily="18" charset="0"/>
                      </a:rPr>
                      <m:t>−</m:t>
                    </m:r>
                    <m:r>
                      <a:rPr lang="vi-VN" sz="3800" i="1">
                        <a:effectLst/>
                        <a:ea typeface="Malgun Gothic" panose="020B0503020000020004" pitchFamily="34" charset="-127"/>
                        <a:cs typeface="Times New Roman" panose="02020603050405020304" pitchFamily="18" charset="0"/>
                      </a:rPr>
                      <m:t>𝑥</m:t>
                    </m:r>
                    <m:r>
                      <a:rPr lang="vi-VN" sz="3800" i="1">
                        <a:effectLst/>
                        <a:ea typeface="Malgun Gothic" panose="020B0503020000020004" pitchFamily="34" charset="-127"/>
                        <a:cs typeface="Times New Roman" panose="02020603050405020304" pitchFamily="18" charset="0"/>
                      </a:rPr>
                      <m:t>+1≤0</m:t>
                    </m:r>
                  </m:oMath>
                </a14:m>
                <a:r>
                  <a:rPr lang="vi-VN" sz="3800">
                    <a:effectLst/>
                    <a:ea typeface="Malgun Gothic" panose="020B0503020000020004" pitchFamily="34" charset="-127"/>
                    <a:cs typeface="Times New Roman" panose="02020603050405020304" pitchFamily="18" charset="0"/>
                  </a:rPr>
                  <a:t> là bất phương trình bậc nhất một ẩn với </a:t>
                </a:r>
                <a14:m>
                  <m:oMath xmlns:m="http://schemas.openxmlformats.org/officeDocument/2006/math">
                    <m:r>
                      <a:rPr lang="vi-VN" sz="3800" i="1">
                        <a:effectLst/>
                        <a:ea typeface="Malgun Gothic" panose="020B0503020000020004" pitchFamily="34" charset="-127"/>
                        <a:cs typeface="Times New Roman" panose="02020603050405020304" pitchFamily="18" charset="0"/>
                      </a:rPr>
                      <m:t>𝑎</m:t>
                    </m:r>
                    <m:r>
                      <a:rPr lang="vi-VN" sz="3800" i="1">
                        <a:effectLst/>
                        <a:ea typeface="Malgun Gothic" panose="020B0503020000020004" pitchFamily="34" charset="-127"/>
                        <a:cs typeface="Times New Roman" panose="02020603050405020304" pitchFamily="18" charset="0"/>
                      </a:rPr>
                      <m:t>=−1;</m:t>
                    </m:r>
                    <m:r>
                      <a:rPr lang="vi-VN" sz="3800" i="1">
                        <a:effectLst/>
                        <a:ea typeface="Malgun Gothic" panose="020B0503020000020004" pitchFamily="34" charset="-127"/>
                        <a:cs typeface="Times New Roman" panose="02020603050405020304" pitchFamily="18" charset="0"/>
                      </a:rPr>
                      <m:t>𝑏</m:t>
                    </m:r>
                    <m:r>
                      <a:rPr lang="vi-VN" sz="3800" i="1">
                        <a:effectLst/>
                        <a:ea typeface="Malgun Gothic" panose="020B0503020000020004" pitchFamily="34" charset="-127"/>
                        <a:cs typeface="Times New Roman" panose="02020603050405020304" pitchFamily="18" charset="0"/>
                      </a:rPr>
                      <m:t>=1</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a:effectLs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86000" y="4908575"/>
                <a:ext cx="14935200" cy="3359125"/>
              </a:xfrm>
              <a:prstGeom prst="rect">
                <a:avLst/>
              </a:prstGeom>
              <a:blipFill>
                <a:blip r:embed="rId4"/>
                <a:stretch>
                  <a:fillRect l="-1347" b="-3267"/>
                </a:stretch>
              </a:blipFill>
            </p:spPr>
            <p:txBody>
              <a:bodyPr/>
              <a:lstStyle/>
              <a:p>
                <a:r>
                  <a:rPr lang="en-US">
                    <a:noFill/>
                  </a:rPr>
                  <a:t> </a:t>
                </a:r>
              </a:p>
            </p:txBody>
          </p:sp>
        </mc:Fallback>
      </mc:AlternateContent>
    </p:spTree>
    <p:extLst>
      <p:ext uri="{BB962C8B-B14F-4D97-AF65-F5344CB8AC3E}">
        <p14:creationId xmlns:p14="http://schemas.microsoft.com/office/powerpoint/2010/main" val="10816607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5661</TotalTime>
  <Words>2316</Words>
  <Application>Microsoft Office PowerPoint</Application>
  <PresentationFormat>Custom</PresentationFormat>
  <Paragraphs>304</Paragraphs>
  <Slides>43</Slides>
  <Notes>12</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Calibri</vt:lpstr>
      <vt:lpstr>Times New Roman</vt:lpstr>
      <vt:lpstr>DengXian</vt:lpstr>
      <vt:lpstr>Arial</vt:lpstr>
      <vt:lpstr>Cambria Math</vt:lpstr>
      <vt:lpstr>Wingdings</vt:lpstr>
      <vt:lpstr>Malgun Gothic</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 </dc:title>
  <cp:lastModifiedBy>Admin</cp:lastModifiedBy>
  <cp:revision>238</cp:revision>
  <dcterms:created xsi:type="dcterms:W3CDTF">2006-08-16T00:00:00Z</dcterms:created>
  <dcterms:modified xsi:type="dcterms:W3CDTF">2024-07-08T15:33:41Z</dcterms:modified>
  <dc:identifier>DAF1cscCFCQ</dc:identifier>
</cp:coreProperties>
</file>