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366" r:id="rId2"/>
    <p:sldId id="367" r:id="rId3"/>
    <p:sldId id="370" r:id="rId4"/>
    <p:sldId id="368" r:id="rId5"/>
    <p:sldId id="371" r:id="rId6"/>
    <p:sldId id="372" r:id="rId7"/>
    <p:sldId id="444" r:id="rId8"/>
    <p:sldId id="373" r:id="rId9"/>
    <p:sldId id="445" r:id="rId10"/>
    <p:sldId id="446" r:id="rId11"/>
    <p:sldId id="374" r:id="rId12"/>
    <p:sldId id="448" r:id="rId13"/>
    <p:sldId id="375" r:id="rId14"/>
    <p:sldId id="449" r:id="rId15"/>
    <p:sldId id="404" r:id="rId16"/>
    <p:sldId id="450" r:id="rId17"/>
    <p:sldId id="451" r:id="rId18"/>
    <p:sldId id="452" r:id="rId19"/>
    <p:sldId id="454" r:id="rId20"/>
    <p:sldId id="383" r:id="rId21"/>
    <p:sldId id="407" r:id="rId22"/>
    <p:sldId id="455" r:id="rId23"/>
    <p:sldId id="408" r:id="rId24"/>
    <p:sldId id="409" r:id="rId25"/>
    <p:sldId id="411" r:id="rId26"/>
    <p:sldId id="457" r:id="rId27"/>
    <p:sldId id="461" r:id="rId28"/>
    <p:sldId id="459" r:id="rId29"/>
    <p:sldId id="413" r:id="rId30"/>
    <p:sldId id="462" r:id="rId31"/>
    <p:sldId id="463" r:id="rId32"/>
    <p:sldId id="414" r:id="rId33"/>
    <p:sldId id="405" r:id="rId34"/>
    <p:sldId id="418" r:id="rId35"/>
    <p:sldId id="377" r:id="rId36"/>
    <p:sldId id="364" r:id="rId37"/>
    <p:sldId id="365" r:id="rId38"/>
    <p:sldId id="351" r:id="rId39"/>
    <p:sldId id="352" r:id="rId40"/>
    <p:sldId id="353" r:id="rId41"/>
    <p:sldId id="354" r:id="rId42"/>
    <p:sldId id="355" r:id="rId43"/>
    <p:sldId id="440" r:id="rId44"/>
    <p:sldId id="419" r:id="rId45"/>
    <p:sldId id="421" r:id="rId46"/>
    <p:sldId id="424" r:id="rId47"/>
    <p:sldId id="465" r:id="rId48"/>
    <p:sldId id="441" r:id="rId49"/>
    <p:sldId id="420" r:id="rId50"/>
    <p:sldId id="466" r:id="rId51"/>
    <p:sldId id="467" r:id="rId52"/>
    <p:sldId id="423" r:id="rId53"/>
    <p:sldId id="468" r:id="rId54"/>
    <p:sldId id="442" r:id="rId55"/>
    <p:sldId id="395" r:id="rId56"/>
    <p:sldId id="396" r:id="rId57"/>
  </p:sldIdLst>
  <p:sldSz cx="18288000" cy="10287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Merriweather Sans" panose="020B0604020202020204" charset="0"/>
      <p:regular r:id="rId63"/>
      <p:bold r:id="rId64"/>
      <p:italic r:id="rId65"/>
      <p:boldItalic r:id="rId66"/>
    </p:embeddedFont>
    <p:embeddedFont>
      <p:font typeface="Cambria Math" panose="02040503050406030204" pitchFamily="18" charset="0"/>
      <p:regular r:id="rId67"/>
    </p:embeddedFont>
    <p:embeddedFont>
      <p:font typeface="Malgun Gothic" panose="020B0503020000020004" pitchFamily="34" charset="-127"/>
      <p:regular r:id="rId68"/>
      <p:bold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B7"/>
    <a:srgbClr val="FFC000"/>
    <a:srgbClr val="F4E0E0"/>
    <a:srgbClr val="000000"/>
    <a:srgbClr val="FCEAEB"/>
    <a:srgbClr val="F1B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94562" autoAdjust="0"/>
  </p:normalViewPr>
  <p:slideViewPr>
    <p:cSldViewPr>
      <p:cViewPr>
        <p:scale>
          <a:sx n="40" d="100"/>
          <a:sy n="40" d="100"/>
        </p:scale>
        <p:origin x="5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6D1F0-9426-4C81-A1BA-D3DE990B44E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D34CF-75A0-451E-A415-25512DF8F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1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D34CF-75A0-451E-A415-25512DF8F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50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Tích</a:t>
            </a:r>
            <a:r>
              <a:rPr lang="en-US" baseline="0" smtClean="0"/>
              <a:t> vào bông hoa để trở về trang chọn câu hỏi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D34CF-75A0-451E-A415-25512DF8FA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10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Tích</a:t>
            </a:r>
            <a:r>
              <a:rPr lang="en-US" baseline="0" smtClean="0"/>
              <a:t> vào bông hoa để trở về trang chọn câu hỏi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D34CF-75A0-451E-A415-25512DF8FA7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01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Tích</a:t>
            </a:r>
            <a:r>
              <a:rPr lang="en-US" baseline="0" smtClean="0"/>
              <a:t> vào bông hoa để trở về trang chọn câu hỏi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D34CF-75A0-451E-A415-25512DF8FA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88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Tích</a:t>
            </a:r>
            <a:r>
              <a:rPr lang="en-US" baseline="0" smtClean="0"/>
              <a:t> vào bông hoa để trở về trang chọn câu hỏi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D34CF-75A0-451E-A415-25512DF8FA7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25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1B1B2-6122-47BB-B5A4-40BA9A3157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788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1B1B2-6122-47BB-B5A4-40BA9A3157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859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1B1B2-6122-47BB-B5A4-40BA9A3157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89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D34CF-75A0-451E-A415-25512DF8F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85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D34CF-75A0-451E-A415-25512DF8F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62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1B1B2-6122-47BB-B5A4-40BA9A3157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912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D34CF-75A0-451E-A415-25512DF8F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09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1B1B2-6122-47BB-B5A4-40BA9A3157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11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D34CF-75A0-451E-A415-25512DF8FA7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22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Tích</a:t>
            </a:r>
            <a:r>
              <a:rPr lang="en-US" baseline="0" smtClean="0"/>
              <a:t> vào từng ô số để chuyển đến câu hỏi TN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D34CF-75A0-451E-A415-25512DF8FA7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0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Tích</a:t>
            </a:r>
            <a:r>
              <a:rPr lang="en-US" baseline="0" smtClean="0"/>
              <a:t> vào bông hoa để trở về trang chọn câu 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D34CF-75A0-451E-A415-25512DF8FA7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6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23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microsoft.com/office/2007/relationships/hdphoto" Target="../media/hdphoto4.wdp"/><Relationship Id="rId9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6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4.png"/><Relationship Id="rId18" Type="http://schemas.openxmlformats.org/officeDocument/2006/relationships/slide" Target="slide42.xml"/><Relationship Id="rId3" Type="http://schemas.openxmlformats.org/officeDocument/2006/relationships/image" Target="../media/image99.png"/><Relationship Id="rId34" Type="http://schemas.openxmlformats.org/officeDocument/2006/relationships/image" Target="../media/image109.png"/><Relationship Id="rId7" Type="http://schemas.openxmlformats.org/officeDocument/2006/relationships/image" Target="../media/image63.svg"/><Relationship Id="rId12" Type="http://schemas.openxmlformats.org/officeDocument/2006/relationships/slide" Target="slide39.xml"/><Relationship Id="rId17" Type="http://schemas.openxmlformats.org/officeDocument/2006/relationships/image" Target="../media/image106.png"/><Relationship Id="rId33" Type="http://schemas.openxmlformats.org/officeDocument/2006/relationships/image" Target="../media/image90.svg"/><Relationship Id="rId2" Type="http://schemas.openxmlformats.org/officeDocument/2006/relationships/notesSlide" Target="../notesSlides/notesSlide8.xml"/><Relationship Id="rId16" Type="http://schemas.openxmlformats.org/officeDocument/2006/relationships/slide" Target="slide41.xml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03.png"/><Relationship Id="rId5" Type="http://schemas.openxmlformats.org/officeDocument/2006/relationships/image" Target="../media/image101.png"/><Relationship Id="rId15" Type="http://schemas.openxmlformats.org/officeDocument/2006/relationships/image" Target="../media/image105.png"/><Relationship Id="rId10" Type="http://schemas.openxmlformats.org/officeDocument/2006/relationships/slide" Target="slide38.xml"/><Relationship Id="rId19" Type="http://schemas.openxmlformats.org/officeDocument/2006/relationships/image" Target="../media/image107.png"/><Relationship Id="rId4" Type="http://schemas.openxmlformats.org/officeDocument/2006/relationships/image" Target="../media/image100.png"/><Relationship Id="rId9" Type="http://schemas.openxmlformats.org/officeDocument/2006/relationships/image" Target="../media/image73.svg"/><Relationship Id="rId14" Type="http://schemas.openxmlformats.org/officeDocument/2006/relationships/slide" Target="slide40.xml"/><Relationship Id="rId35" Type="http://schemas.openxmlformats.org/officeDocument/2006/relationships/image" Target="../media/image9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94.png"/><Relationship Id="rId7" Type="http://schemas.openxmlformats.org/officeDocument/2006/relationships/slide" Target="slide3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98.svg"/><Relationship Id="rId5" Type="http://schemas.openxmlformats.org/officeDocument/2006/relationships/image" Target="../media/image110.png"/><Relationship Id="rId10" Type="http://schemas.openxmlformats.org/officeDocument/2006/relationships/image" Target="../media/image113.png"/><Relationship Id="rId4" Type="http://schemas.openxmlformats.org/officeDocument/2006/relationships/image" Target="../media/image93.svg"/><Relationship Id="rId9" Type="http://schemas.openxmlformats.org/officeDocument/2006/relationships/image" Target="../media/image9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4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96.svg"/><Relationship Id="rId5" Type="http://schemas.openxmlformats.org/officeDocument/2006/relationships/image" Target="../media/image114.png"/><Relationship Id="rId10" Type="http://schemas.openxmlformats.org/officeDocument/2006/relationships/image" Target="../media/image112.png"/><Relationship Id="rId4" Type="http://schemas.openxmlformats.org/officeDocument/2006/relationships/image" Target="../media/image93.svg"/><Relationship Id="rId9" Type="http://schemas.openxmlformats.org/officeDocument/2006/relationships/slide" Target="slide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94.png"/><Relationship Id="rId7" Type="http://schemas.openxmlformats.org/officeDocument/2006/relationships/image" Target="../media/image98.sv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6.png"/><Relationship Id="rId5" Type="http://schemas.openxmlformats.org/officeDocument/2006/relationships/image" Target="../media/image113.png"/><Relationship Id="rId10" Type="http://schemas.openxmlformats.org/officeDocument/2006/relationships/image" Target="../media/image96.svg"/><Relationship Id="rId4" Type="http://schemas.openxmlformats.org/officeDocument/2006/relationships/image" Target="../media/image93.svg"/><Relationship Id="rId9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4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05.svg"/><Relationship Id="rId5" Type="http://schemas.openxmlformats.org/officeDocument/2006/relationships/image" Target="../media/image118.png"/><Relationship Id="rId10" Type="http://schemas.openxmlformats.org/officeDocument/2006/relationships/image" Target="../media/image112.png"/><Relationship Id="rId4" Type="http://schemas.openxmlformats.org/officeDocument/2006/relationships/image" Target="../media/image63.svg"/><Relationship Id="rId9" Type="http://schemas.openxmlformats.org/officeDocument/2006/relationships/slide" Target="slide3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4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6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100.png"/><Relationship Id="rId34" Type="http://schemas.openxmlformats.org/officeDocument/2006/relationships/image" Target="../media/image109.png"/><Relationship Id="rId7" Type="http://schemas.openxmlformats.org/officeDocument/2006/relationships/image" Target="../media/image102.png"/><Relationship Id="rId33" Type="http://schemas.openxmlformats.org/officeDocument/2006/relationships/image" Target="../media/image9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94.png"/><Relationship Id="rId4" Type="http://schemas.openxmlformats.org/officeDocument/2006/relationships/image" Target="../media/image101.png"/><Relationship Id="rId9" Type="http://schemas.openxmlformats.org/officeDocument/2006/relationships/image" Target="../media/image108.png"/><Relationship Id="rId35" Type="http://schemas.openxmlformats.org/officeDocument/2006/relationships/image" Target="../media/image9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microsoft.com/office/2007/relationships/hdphoto" Target="../media/hdphoto5.wdp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microsoft.com/office/2007/relationships/hdphoto" Target="../media/hdphoto4.wdp"/><Relationship Id="rId9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49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 rot="5400000">
            <a:off x="5408627" y="-2571749"/>
            <a:ext cx="7467602" cy="15430502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74946" y="1714500"/>
            <a:ext cx="12493654" cy="6512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CÁC EM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 TOÁN!</a:t>
            </a:r>
            <a:endParaRPr kumimoji="0" lang="en-US" sz="87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5"/>
          <p:cNvSpPr/>
          <p:nvPr/>
        </p:nvSpPr>
        <p:spPr>
          <a:xfrm rot="1442205">
            <a:off x="15904956" y="7104111"/>
            <a:ext cx="670152" cy="4155983"/>
          </a:xfrm>
          <a:custGeom>
            <a:avLst/>
            <a:gdLst/>
            <a:ahLst/>
            <a:cxnLst/>
            <a:rect l="l" t="t" r="r" b="b"/>
            <a:pathLst>
              <a:path w="670152" h="4155983">
                <a:moveTo>
                  <a:pt x="0" y="0"/>
                </a:moveTo>
                <a:lnTo>
                  <a:pt x="670153" y="0"/>
                </a:lnTo>
                <a:lnTo>
                  <a:pt x="670153" y="4155984"/>
                </a:lnTo>
                <a:lnTo>
                  <a:pt x="0" y="4155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"/>
          <p:cNvSpPr/>
          <p:nvPr/>
        </p:nvSpPr>
        <p:spPr>
          <a:xfrm rot="2205827">
            <a:off x="-577263" y="253708"/>
            <a:ext cx="2755284" cy="3824570"/>
          </a:xfrm>
          <a:custGeom>
            <a:avLst/>
            <a:gdLst/>
            <a:ahLst/>
            <a:cxnLst/>
            <a:rect l="l" t="t" r="r" b="b"/>
            <a:pathLst>
              <a:path w="2755284" h="3824570">
                <a:moveTo>
                  <a:pt x="0" y="0"/>
                </a:moveTo>
                <a:lnTo>
                  <a:pt x="2755284" y="0"/>
                </a:lnTo>
                <a:lnTo>
                  <a:pt x="2755284" y="3824570"/>
                </a:lnTo>
                <a:lnTo>
                  <a:pt x="0" y="3824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1"/>
          <p:cNvSpPr/>
          <p:nvPr/>
        </p:nvSpPr>
        <p:spPr>
          <a:xfrm rot="9946665">
            <a:off x="13608708" y="7731126"/>
            <a:ext cx="3374271" cy="3754404"/>
          </a:xfrm>
          <a:custGeom>
            <a:avLst/>
            <a:gdLst/>
            <a:ahLst/>
            <a:cxnLst/>
            <a:rect l="l" t="t" r="r" b="b"/>
            <a:pathLst>
              <a:path w="3374271" h="3754404">
                <a:moveTo>
                  <a:pt x="0" y="0"/>
                </a:moveTo>
                <a:lnTo>
                  <a:pt x="3374270" y="0"/>
                </a:lnTo>
                <a:lnTo>
                  <a:pt x="3374270" y="3754404"/>
                </a:lnTo>
                <a:lnTo>
                  <a:pt x="0" y="37544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945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1143000" y="800100"/>
            <a:ext cx="16002000" cy="94869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-609600" y="800100"/>
            <a:ext cx="4800600" cy="1295400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7DE7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Ví dụ 1.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srgbClr val="F7DE78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8901" y="2547394"/>
            <a:ext cx="14070197" cy="19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5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Hãy chỉ ra một bất đẳng thức diễn tả số a lớn hơn 3. Vế trái, vế phải của bất đẳng thức là gì?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80996" y="52738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108900" y="6753642"/>
                <a:ext cx="14070197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 diễn tả số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lớn hơn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có bất đẳng thức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&gt;3</m:t>
                    </m:r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         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đó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 vế trái,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vế phải của bất đẳng thức.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900" y="6753642"/>
                <a:ext cx="14070197" cy="2123658"/>
              </a:xfrm>
              <a:prstGeom prst="rect">
                <a:avLst/>
              </a:prstGeom>
              <a:blipFill>
                <a:blip r:embed="rId3"/>
                <a:stretch>
                  <a:fillRect l="-1560" b="-1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91274">
            <a:off x="14656648" y="-515371"/>
            <a:ext cx="4099797" cy="41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7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r"/>
      </p:transition>
    </mc:Choice>
    <mc:Fallback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697832" y="495300"/>
            <a:ext cx="16916400" cy="92964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66800" y="1464410"/>
            <a:ext cx="3927123" cy="1200566"/>
            <a:chOff x="4246031" y="570663"/>
            <a:chExt cx="10058401" cy="1582749"/>
          </a:xfrm>
        </p:grpSpPr>
        <p:grpSp>
          <p:nvGrpSpPr>
            <p:cNvPr id="13" name="Group 12"/>
            <p:cNvGrpSpPr/>
            <p:nvPr/>
          </p:nvGrpSpPr>
          <p:grpSpPr>
            <a:xfrm>
              <a:off x="4246031" y="575563"/>
              <a:ext cx="10058401" cy="1577849"/>
              <a:chOff x="609600" y="2793000"/>
              <a:chExt cx="16942307" cy="1448540"/>
            </a:xfrm>
          </p:grpSpPr>
          <p:sp>
            <p:nvSpPr>
              <p:cNvPr id="15" name="TextBox 9"/>
              <p:cNvSpPr txBox="1"/>
              <p:nvPr/>
            </p:nvSpPr>
            <p:spPr>
              <a:xfrm>
                <a:off x="711707" y="2884688"/>
                <a:ext cx="16840200" cy="135685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Box 9"/>
              <p:cNvSpPr txBox="1"/>
              <p:nvPr/>
            </p:nvSpPr>
            <p:spPr>
              <a:xfrm>
                <a:off x="609600" y="2793000"/>
                <a:ext cx="16840200" cy="135685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572211" y="570663"/>
              <a:ext cx="9345429" cy="13219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hành 1</a:t>
              </a:r>
              <a:endParaRPr kumimoji="0" lang="nl-NL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410200" y="3369588"/>
                <a:ext cx="112776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300000"/>
                  </a:lnSpc>
                </a:pPr>
                <a:r>
                  <a:rPr lang="vi-VN" sz="3800" smtClean="0">
                    <a:solidFill>
                      <a:srgbClr val="000000"/>
                    </a:solidFill>
                  </a:rPr>
                  <a:t>a</a:t>
                </a:r>
                <a:r>
                  <a:rPr lang="vi-VN" sz="3800">
                    <a:solidFill>
                      <a:srgbClr val="00000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nhỏ </a:t>
                </a:r>
                <a:r>
                  <a:rPr lang="vi-VN" sz="3800">
                    <a:solidFill>
                      <a:srgbClr val="000000"/>
                    </a:solidFill>
                  </a:rPr>
                  <a:t>hơn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vi-VN" sz="3800" smtClean="0">
                    <a:solidFill>
                      <a:srgbClr val="000000"/>
                    </a:solidFill>
                  </a:rPr>
                  <a:t>    </a:t>
                </a:r>
                <a:endParaRPr lang="vi-VN" sz="38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30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b)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không lớn hơn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vi-VN" sz="38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30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c)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không nhỏ </a:t>
                </a:r>
                <a:r>
                  <a:rPr lang="vi-VN" sz="3800">
                    <a:solidFill>
                      <a:srgbClr val="000000"/>
                    </a:solidFill>
                  </a:rPr>
                  <a:t>hơn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vi-VN" sz="38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3369588"/>
                <a:ext cx="11277600" cy="5355312"/>
              </a:xfrm>
              <a:prstGeom prst="rect">
                <a:avLst/>
              </a:prstGeom>
              <a:blipFill>
                <a:blip r:embed="rId3"/>
                <a:stretch>
                  <a:fillRect l="-1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410200" y="1181100"/>
            <a:ext cx="1186994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800">
                <a:solidFill>
                  <a:srgbClr val="000000"/>
                </a:solidFill>
              </a:rPr>
              <a:t>Hãy chỉ ra các bất đẳng thức diễn tả mỗi khẳng định sau:</a:t>
            </a:r>
            <a:endParaRPr lang="vi-VN" sz="38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1929765" y="4153334"/>
                <a:ext cx="204786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sz="3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9765" y="4153334"/>
                <a:ext cx="2047868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1929765" y="5855417"/>
                <a:ext cx="207511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9765" y="5855417"/>
                <a:ext cx="2075119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1929765" y="7658100"/>
                <a:ext cx="224343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9765" y="7658100"/>
                <a:ext cx="2243435" cy="677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7157090"/>
            <a:ext cx="1741153" cy="23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0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21" name="TextBox 15"/>
          <p:cNvSpPr txBox="1"/>
          <p:nvPr/>
        </p:nvSpPr>
        <p:spPr>
          <a:xfrm>
            <a:off x="449179" y="431058"/>
            <a:ext cx="17389642" cy="4331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10000" b="1">
                <a:solidFill>
                  <a:srgbClr val="3A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CHẤT CỦA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10000" b="1">
                <a:solidFill>
                  <a:srgbClr val="3A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 ĐẲNG THỨC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20" y="5143500"/>
            <a:ext cx="16228959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21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 rot="5400000">
            <a:off x="4343400" y="-3610555"/>
            <a:ext cx="9601200" cy="17526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1025138" y="927781"/>
            <a:ext cx="6629401" cy="1243919"/>
            <a:chOff x="1936680" y="262060"/>
            <a:chExt cx="6097808" cy="515522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2" name="Round Single Corner Rectangle 11"/>
            <p:cNvSpPr/>
            <p:nvPr/>
          </p:nvSpPr>
          <p:spPr>
            <a:xfrm flipV="1">
              <a:off x="1936680" y="262060"/>
              <a:ext cx="6097808" cy="515522"/>
            </a:xfrm>
            <a:prstGeom prst="round1Rect">
              <a:avLst>
                <a:gd name="adj" fmla="val 29216"/>
              </a:avLst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46951" y="356800"/>
              <a:ext cx="5566393" cy="325260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pPr lvl="0" algn="ctr" defTabSz="1828800">
                <a:buClr>
                  <a:srgbClr val="000000"/>
                </a:buClr>
                <a:defRPr/>
              </a:pPr>
              <a:r>
                <a:rPr lang="en-US" sz="4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5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  <a:r>
                <a:rPr lang="en-US" sz="4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) Tính chất bắc cầu 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952500" y="2656041"/>
                <a:ext cx="16383000" cy="1828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40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HĐKP2.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0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ba số thỏa mãn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Trong hai 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nào lớn hơn? Vì sao?</a:t>
                </a: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2656041"/>
                <a:ext cx="16383000" cy="1828386"/>
              </a:xfrm>
              <a:prstGeom prst="rect">
                <a:avLst/>
              </a:prstGeom>
              <a:blipFill>
                <a:blip r:embed="rId3"/>
                <a:stretch>
                  <a:fillRect l="-119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143500"/>
            <a:ext cx="10058400" cy="15166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480998" y="73312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sng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781300" y="8509107"/>
                <a:ext cx="127254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ta có: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300" y="8509107"/>
                <a:ext cx="12725400" cy="901593"/>
              </a:xfrm>
              <a:prstGeom prst="rect">
                <a:avLst/>
              </a:prstGeom>
              <a:blipFill>
                <a:blip r:embed="rId6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82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984584" y="895348"/>
            <a:ext cx="16318832" cy="8496301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295400" y="3009900"/>
                <a:ext cx="16021052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ba số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Nếu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(tính chất bắc cầu).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009900"/>
                <a:ext cx="16021052" cy="1061829"/>
              </a:xfrm>
              <a:prstGeom prst="rect">
                <a:avLst/>
              </a:prstGeom>
              <a:blipFill>
                <a:blip r:embed="rId4"/>
                <a:stretch>
                  <a:fillRect l="-1484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199397" y="1460093"/>
            <a:ext cx="3889206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6500" b="1">
                <a:solidFill>
                  <a:srgbClr val="C00000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Tính chất</a:t>
            </a:r>
            <a:endParaRPr kumimoji="0" lang="en-US" sz="6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7998" y="6833483"/>
            <a:ext cx="2207402" cy="22372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76400" y="5448300"/>
            <a:ext cx="10971051" cy="2503799"/>
            <a:chOff x="1373349" y="5245775"/>
            <a:chExt cx="10971051" cy="25037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1373349" y="5245775"/>
                  <a:ext cx="10971051" cy="203132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200" b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Chú ý: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Tính chất bắc cầu vẫn đúng với các bất đẳng thức có dấu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&lt;, ≥, ≤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349" y="5245775"/>
                  <a:ext cx="10971051" cy="2031325"/>
                </a:xfrm>
                <a:prstGeom prst="rect">
                  <a:avLst/>
                </a:prstGeom>
                <a:blipFill>
                  <a:blip r:embed="rId6"/>
                  <a:stretch>
                    <a:fillRect l="-2111" r="-2111" b="-7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363200" y="6804626"/>
              <a:ext cx="1083056" cy="944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977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1143000" y="800100"/>
            <a:ext cx="16002000" cy="94869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6798">
            <a:off x="15574038" y="6601613"/>
            <a:ext cx="3232631" cy="3311375"/>
          </a:xfrm>
          <a:prstGeom prst="rect">
            <a:avLst/>
          </a:prstGeom>
        </p:spPr>
      </p:pic>
      <p:sp>
        <p:nvSpPr>
          <p:cNvPr id="10" name="Flowchart: Terminator 9"/>
          <p:cNvSpPr/>
          <p:nvPr/>
        </p:nvSpPr>
        <p:spPr>
          <a:xfrm>
            <a:off x="-609600" y="800100"/>
            <a:ext cx="4800600" cy="1447800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srgbClr val="F7DE7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Ví dụ 2.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F7DE78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762971" y="2756237"/>
                <a:ext cx="107823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 sánh hai 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</a:t>
                </a:r>
                <a:r>
                  <a:rPr lang="en-US" sz="40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biết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&gt;3,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&lt;3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,4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971" y="2756237"/>
                <a:ext cx="10782300" cy="1015663"/>
              </a:xfrm>
              <a:prstGeom prst="rect">
                <a:avLst/>
              </a:prstGeom>
              <a:blipFill>
                <a:blip r:embed="rId4"/>
                <a:stretch>
                  <a:fillRect l="-1979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8491118" y="4686300"/>
            <a:ext cx="1326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3752850" y="6286500"/>
                <a:ext cx="10782300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&gt;3,4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</a:t>
                </a:r>
                <a:r>
                  <a:rPr lang="en-US" sz="40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3,4&gt;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theo tính chất bắc cầu ta suy ra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850" y="6286500"/>
                <a:ext cx="10782300" cy="3016210"/>
              </a:xfrm>
              <a:prstGeom prst="rect">
                <a:avLst/>
              </a:prstGeom>
              <a:blipFill>
                <a:blip r:embed="rId5"/>
                <a:stretch>
                  <a:fillRect l="-2036" r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8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697832" y="495300"/>
            <a:ext cx="16916400" cy="92964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76400" y="1104900"/>
            <a:ext cx="4572000" cy="1500742"/>
            <a:chOff x="4246031" y="575563"/>
            <a:chExt cx="10058401" cy="1590217"/>
          </a:xfrm>
        </p:grpSpPr>
        <p:grpSp>
          <p:nvGrpSpPr>
            <p:cNvPr id="13" name="Group 12"/>
            <p:cNvGrpSpPr/>
            <p:nvPr/>
          </p:nvGrpSpPr>
          <p:grpSpPr>
            <a:xfrm>
              <a:off x="4246031" y="575563"/>
              <a:ext cx="10058401" cy="1577849"/>
              <a:chOff x="609600" y="2793000"/>
              <a:chExt cx="16942307" cy="1448540"/>
            </a:xfrm>
          </p:grpSpPr>
          <p:sp>
            <p:nvSpPr>
              <p:cNvPr id="15" name="TextBox 9"/>
              <p:cNvSpPr txBox="1"/>
              <p:nvPr/>
            </p:nvSpPr>
            <p:spPr>
              <a:xfrm>
                <a:off x="711707" y="2884688"/>
                <a:ext cx="16840200" cy="135685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Box 9"/>
              <p:cNvSpPr txBox="1"/>
              <p:nvPr/>
            </p:nvSpPr>
            <p:spPr>
              <a:xfrm>
                <a:off x="609600" y="2793000"/>
                <a:ext cx="16840200" cy="135685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572212" y="674638"/>
              <a:ext cx="9345427" cy="1491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Thực hành 2</a:t>
              </a:r>
              <a:endParaRPr kumimoji="0" lang="nl-NL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114800" y="3264928"/>
                <a:ext cx="1031024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 sánh hai 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biết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sz="4000" i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264928"/>
                <a:ext cx="10310245" cy="1015663"/>
              </a:xfrm>
              <a:prstGeom prst="rect">
                <a:avLst/>
              </a:prstGeom>
              <a:blipFill>
                <a:blip r:embed="rId3"/>
                <a:stretch>
                  <a:fillRect l="-2070" r="-237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8594886" y="5045214"/>
            <a:ext cx="1326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114926" y="6604107"/>
                <a:ext cx="8285923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926" y="6604107"/>
                <a:ext cx="8285923" cy="901593"/>
              </a:xfrm>
              <a:prstGeom prst="rect">
                <a:avLst/>
              </a:prstGeom>
              <a:blipFill>
                <a:blip r:embed="rId4"/>
                <a:stretch>
                  <a:fillRect l="-257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44742C5-9DB2-FEBD-248D-1CA334A75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80391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 rot="5400000">
            <a:off x="4343400" y="-3610555"/>
            <a:ext cx="9601200" cy="17526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952500" y="1043482"/>
            <a:ext cx="13182600" cy="1243919"/>
            <a:chOff x="1764732" y="167320"/>
            <a:chExt cx="12125525" cy="515522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2" name="Round Single Corner Rectangle 11"/>
            <p:cNvSpPr/>
            <p:nvPr/>
          </p:nvSpPr>
          <p:spPr>
            <a:xfrm flipV="1">
              <a:off x="1764732" y="167320"/>
              <a:ext cx="12125525" cy="515522"/>
            </a:xfrm>
            <a:prstGeom prst="round1Rect">
              <a:avLst>
                <a:gd name="adj" fmla="val 29216"/>
              </a:avLst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69867" y="272863"/>
              <a:ext cx="11763558" cy="325260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pPr lvl="0" algn="ctr" defTabSz="1828800">
                <a:buClr>
                  <a:srgbClr val="000000"/>
                </a:buClr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5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</a:t>
              </a:r>
              <a:r>
                <a:rPr lang="en-US" sz="4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) Tính chất liên hệ giữa thứ tự và </a:t>
              </a:r>
              <a:r>
                <a:rPr lang="en-US" sz="4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phép </a:t>
              </a:r>
              <a:r>
                <a:rPr lang="en-US" sz="45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cộng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952500" y="2656041"/>
                <a:ext cx="16383000" cy="6863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kumimoji="0" lang="en-US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HĐKP3.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 mỗi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sau bằng dấu thích hợp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(&lt;, &gt;):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          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	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 1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	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 + 15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 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 + 15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         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−10 &lt; −5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−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 + 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−15</m:t>
                        </m:r>
                      </m:e>
                    </m:d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−5 + (−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2656041"/>
                <a:ext cx="16383000" cy="6863417"/>
              </a:xfrm>
              <a:prstGeom prst="rect">
                <a:avLst/>
              </a:prstGeom>
              <a:blipFill>
                <a:blip r:embed="rId3"/>
                <a:stretch>
                  <a:fillRect l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686800" y="5753100"/>
                <a:ext cx="762000" cy="762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lang="en-US" sz="4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5753100"/>
                <a:ext cx="762000" cy="762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8915400" y="8496300"/>
                <a:ext cx="762000" cy="762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lang="en-US" sz="4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8496300"/>
                <a:ext cx="762000" cy="76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8686800" y="5744849"/>
                <a:ext cx="762000" cy="762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&gt;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5744849"/>
                <a:ext cx="762000" cy="76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8915400" y="8488049"/>
                <a:ext cx="762000" cy="762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8488049"/>
                <a:ext cx="762000" cy="76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97200" y="3314700"/>
            <a:ext cx="1371719" cy="20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/>
          <p:cNvSpPr/>
          <p:nvPr/>
        </p:nvSpPr>
        <p:spPr>
          <a:xfrm rot="5400000">
            <a:off x="4343400" y="-3610555"/>
            <a:ext cx="9601200" cy="17526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35242" y="1028700"/>
                <a:ext cx="15817516" cy="7509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 đẳng thức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gọi là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bất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đẳng thức cùng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chiều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 đẳng thức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gọi là bất đẳng thức ngược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chiều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4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i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0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HĐ3 ta thấy: Khi cộng cùng một số vào cả hai vế của một bất đẳng thức thì được một bất đẳng thức mới cùng chiều với bất đẳng thức đã </a:t>
                </a:r>
                <a:r>
                  <a:rPr lang="en-US" sz="40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i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242" y="1028700"/>
                <a:ext cx="15817516" cy="7509748"/>
              </a:xfrm>
              <a:prstGeom prst="rect">
                <a:avLst/>
              </a:prstGeom>
              <a:blipFill>
                <a:blip r:embed="rId3"/>
                <a:stretch>
                  <a:fillRect l="-1388" r="-1388" b="-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7674" y="8572500"/>
            <a:ext cx="1175084" cy="117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984584" y="895348"/>
            <a:ext cx="16318832" cy="8496301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33473" y="3058447"/>
                <a:ext cx="16021052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ba số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 Nếu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200" b="0" i="0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473" y="3058447"/>
                <a:ext cx="16021052" cy="942053"/>
              </a:xfrm>
              <a:prstGeom prst="rect">
                <a:avLst/>
              </a:prstGeom>
              <a:blipFill>
                <a:blip r:embed="rId4"/>
                <a:stretch>
                  <a:fillRect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036692" y="1460093"/>
            <a:ext cx="4214615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6500" b="1">
                <a:solidFill>
                  <a:srgbClr val="C00000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Tổng </a:t>
            </a:r>
            <a:r>
              <a:rPr lang="vi-VN" sz="6500" b="1" smtClean="0">
                <a:solidFill>
                  <a:srgbClr val="C00000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quát</a:t>
            </a:r>
            <a:endParaRPr kumimoji="0" lang="en-US" sz="6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7998" y="6833483"/>
            <a:ext cx="2207402" cy="22372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76400" y="5448300"/>
            <a:ext cx="10072907" cy="2479001"/>
            <a:chOff x="1373349" y="5245775"/>
            <a:chExt cx="10072907" cy="24790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1373349" y="5245775"/>
                  <a:ext cx="10072907" cy="203132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200" b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Chú ý: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Tính chất này vẫn đúng với các bất đẳng thức có dấu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&lt;, ≥, ≤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.</a:t>
                  </a:r>
                  <a:endPara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349" y="5245775"/>
                  <a:ext cx="10072907" cy="2031325"/>
                </a:xfrm>
                <a:prstGeom prst="rect">
                  <a:avLst/>
                </a:prstGeom>
                <a:blipFill>
                  <a:blip r:embed="rId6"/>
                  <a:stretch>
                    <a:fillRect l="-2300" r="-2300" b="-7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865200" y="6779828"/>
              <a:ext cx="1083056" cy="944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49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33400" y="571500"/>
            <a:ext cx="17221200" cy="971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 rot="20220840">
            <a:off x="17013563" y="1026553"/>
            <a:ext cx="996798" cy="1624617"/>
          </a:xfrm>
          <a:custGeom>
            <a:avLst/>
            <a:gdLst/>
            <a:ahLst/>
            <a:cxnLst/>
            <a:rect l="l" t="t" r="r" b="b"/>
            <a:pathLst>
              <a:path w="1813625" h="2758365">
                <a:moveTo>
                  <a:pt x="0" y="0"/>
                </a:moveTo>
                <a:lnTo>
                  <a:pt x="1813625" y="0"/>
                </a:lnTo>
                <a:lnTo>
                  <a:pt x="1813625" y="2758365"/>
                </a:lnTo>
                <a:lnTo>
                  <a:pt x="0" y="275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1278025" y="1181100"/>
            <a:ext cx="55883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34679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Merriweather Sans"/>
              </a:rPr>
              <a:t>KHỞI ĐỘNG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82036" y="2856988"/>
            <a:ext cx="15558164" cy="5410712"/>
            <a:chOff x="1282036" y="2907632"/>
            <a:chExt cx="15558164" cy="541071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/>
                <p:cNvSpPr/>
                <p:nvPr/>
              </p:nvSpPr>
              <p:spPr>
                <a:xfrm>
                  <a:off x="1282036" y="2907632"/>
                  <a:ext cx="9459737" cy="54107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60000"/>
                    </a:lnSpc>
                    <a:defRPr/>
                  </a:pPr>
                  <a:r>
                    <a:rPr lang="vi-VN" sz="360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Theo quy định của một hãng bay, khối lượng hành lí xách tay của khách hàng phổ thông không được vượt quá 12kg. Gọi </a:t>
                  </a:r>
                  <a14:m>
                    <m:oMath xmlns:m="http://schemas.openxmlformats.org/officeDocument/2006/math">
                      <m:r>
                        <a:rPr lang="vi-VN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vi-VN" sz="360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là khối lượng hành lí xách tay của một khách hàng phổ thông. Hệ thức nào biểu diễn khối lượng hành lí đúng quy định của hàng bay?</a:t>
                  </a:r>
                  <a:endParaRPr lang="vi-VN" sz="36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036" y="2907632"/>
                  <a:ext cx="9459737" cy="5410712"/>
                </a:xfrm>
                <a:prstGeom prst="rect">
                  <a:avLst/>
                </a:prstGeom>
                <a:blipFill>
                  <a:blip r:embed="rId9"/>
                  <a:stretch>
                    <a:fillRect l="-1933" r="-1997" b="-12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6664" y="3238500"/>
              <a:ext cx="5253536" cy="489235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810000" y="8743259"/>
                <a:ext cx="3962400" cy="92333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da-DK" sz="3600" b="1" i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 </a:t>
                </a:r>
                <a:r>
                  <a:rPr lang="da-DK" sz="3600" b="1" i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án:</a:t>
                </a:r>
                <a:r>
                  <a:rPr lang="da-DK" sz="36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da-DK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≤12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8743259"/>
                <a:ext cx="3962400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4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1157101" y="800100"/>
            <a:ext cx="16002000" cy="94869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88412">
            <a:off x="14617539" y="233227"/>
            <a:ext cx="3376119" cy="3458358"/>
          </a:xfrm>
          <a:prstGeom prst="rect">
            <a:avLst/>
          </a:prstGeom>
        </p:spPr>
      </p:pic>
      <p:sp>
        <p:nvSpPr>
          <p:cNvPr id="10" name="Flowchart: Terminator 9"/>
          <p:cNvSpPr/>
          <p:nvPr/>
        </p:nvSpPr>
        <p:spPr>
          <a:xfrm>
            <a:off x="-609600" y="800100"/>
            <a:ext cx="4800600" cy="1447800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7DE7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Ví dụ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7DE7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srgbClr val="F7DE78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076700" y="2660928"/>
                <a:ext cx="10134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5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Chứng tỏ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2023+</m:t>
                    </m:r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(−2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29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)&gt;</m:t>
                    </m:r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2022+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(−2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29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0" y="2660928"/>
                <a:ext cx="10134600" cy="707886"/>
              </a:xfrm>
              <a:prstGeom prst="rect">
                <a:avLst/>
              </a:prstGeom>
              <a:blipFill>
                <a:blip r:embed="rId4"/>
                <a:stretch>
                  <a:fillRect l="-216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8480998" y="42832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895600" y="5600700"/>
                <a:ext cx="124968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</a:pPr>
                <a:r>
                  <a:rPr lang="vi-VN" sz="40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023 &gt;2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022</m:t>
                    </m:r>
                  </m:oMath>
                </a14:m>
                <a:r>
                  <a:rPr lang="vi-VN" sz="40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endParaRPr lang="en-US" sz="4000" smtClea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200000"/>
                  </a:lnSpc>
                </a:pPr>
                <a:r>
                  <a:rPr lang="vi-VN" sz="40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Cộng hai vế của bất đẳng thức với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(−2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29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, ta được</a:t>
                </a:r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: </a:t>
                </a:r>
                <a:endParaRPr lang="en-US" sz="4000" smtClea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5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2023+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(−2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29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)&gt;2022+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(−2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29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5600700"/>
                <a:ext cx="12496800" cy="3785652"/>
              </a:xfrm>
              <a:prstGeom prst="rect">
                <a:avLst/>
              </a:prstGeom>
              <a:blipFill>
                <a:blip r:embed="rId5"/>
                <a:stretch>
                  <a:fillRect l="-1707" b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65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76" end="10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charRg st="76" end="10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38200" y="800100"/>
            <a:ext cx="16535400" cy="1013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6"/>
          <p:cNvSpPr/>
          <p:nvPr/>
        </p:nvSpPr>
        <p:spPr>
          <a:xfrm rot="9569965">
            <a:off x="731600" y="7114204"/>
            <a:ext cx="655307" cy="2991008"/>
          </a:xfrm>
          <a:custGeom>
            <a:avLst/>
            <a:gdLst/>
            <a:ahLst/>
            <a:cxnLst/>
            <a:rect l="l" t="t" r="r" b="b"/>
            <a:pathLst>
              <a:path w="776313" h="3857457">
                <a:moveTo>
                  <a:pt x="0" y="0"/>
                </a:moveTo>
                <a:lnTo>
                  <a:pt x="776313" y="0"/>
                </a:lnTo>
                <a:lnTo>
                  <a:pt x="776313" y="3857457"/>
                </a:lnTo>
                <a:lnTo>
                  <a:pt x="0" y="38574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lowchart: Terminator 6"/>
          <p:cNvSpPr/>
          <p:nvPr/>
        </p:nvSpPr>
        <p:spPr>
          <a:xfrm>
            <a:off x="-914400" y="800100"/>
            <a:ext cx="4800600" cy="1371600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7DE7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Ví dụ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7DE7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srgbClr val="F7DE78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191000" y="1185446"/>
                <a:ext cx="131064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hai số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 thoả mãn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. Chứng tỏ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+3&lt;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+5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1185446"/>
                <a:ext cx="13106400" cy="677108"/>
              </a:xfrm>
              <a:prstGeom prst="rect">
                <a:avLst/>
              </a:prstGeom>
              <a:blipFill>
                <a:blip r:embed="rId7"/>
                <a:stretch>
                  <a:fillRect l="-1535" t="-14286" b="-34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2697310" y="29337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191000" y="4305300"/>
                <a:ext cx="12877799" cy="49853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/>
                  <a:t>Cộng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vi-VN" sz="3800"/>
                  <a:t> vào hai vế của bất đẳng thức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3800"/>
                  <a:t>, ta được: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+3&lt;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+3.</m:t>
                    </m:r>
                  </m:oMath>
                </a14:m>
                <a:r>
                  <a:rPr lang="en-US" sz="3800" smtClean="0"/>
                  <a:t>    </a:t>
                </a:r>
                <a:r>
                  <a:rPr lang="vi-VN" sz="3800"/>
                  <a:t>(</a:t>
                </a:r>
                <a:r>
                  <a:rPr lang="vi-VN" sz="3800"/>
                  <a:t>1</a:t>
                </a:r>
                <a:r>
                  <a:rPr lang="vi-VN" sz="3800" smtClean="0"/>
                  <a:t>)</a:t>
                </a:r>
                <a:endParaRPr lang="vi-VN" sz="380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/>
                  <a:t>Cộng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3800"/>
                  <a:t> vào hai vế của bất đẳng thức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3&lt;5</m:t>
                    </m:r>
                  </m:oMath>
                </a14:m>
                <a:r>
                  <a:rPr lang="vi-VN" sz="3800"/>
                  <a:t>, ta được</a:t>
                </a:r>
                <a:r>
                  <a:rPr lang="vi-VN" sz="3800"/>
                  <a:t>: </a:t>
                </a:r>
                <a:endParaRPr lang="en-US" sz="3800" smtClean="0"/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vi-VN" sz="3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8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i="1">
                        <a:latin typeface="Cambria Math" panose="02040503050406030204" pitchFamily="18" charset="0"/>
                      </a:rPr>
                      <m:t>&lt;5+</m:t>
                    </m:r>
                    <m:r>
                      <a:rPr lang="vi-VN" sz="38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800" smtClean="0"/>
                  <a:t> </a:t>
                </a:r>
                <a:r>
                  <a:rPr lang="vi-VN" sz="3800"/>
                  <a:t>hay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+3&lt;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+5.</m:t>
                    </m:r>
                  </m:oMath>
                </a14:m>
                <a:r>
                  <a:rPr lang="en-US" sz="3800" smtClean="0"/>
                  <a:t>   </a:t>
                </a:r>
                <a:r>
                  <a:rPr lang="vi-VN" sz="3800" smtClean="0"/>
                  <a:t>(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3800" smtClean="0"/>
                  <a:t>)</a:t>
                </a:r>
                <a:endParaRPr lang="vi-VN" sz="380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/>
                  <a:t>Từ (1) và (2) suy ra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+3&lt;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vi-VN" sz="3800"/>
                  <a:t> (tính chất bắc </a:t>
                </a:r>
                <a:r>
                  <a:rPr lang="vi-VN" sz="3800"/>
                  <a:t>cầu</a:t>
                </a:r>
                <a:r>
                  <a:rPr lang="vi-VN" sz="3800" smtClean="0"/>
                  <a:t>).</a:t>
                </a:r>
                <a:endParaRPr lang="vi-VN" sz="380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4305300"/>
                <a:ext cx="12877799" cy="4985339"/>
              </a:xfrm>
              <a:prstGeom prst="rect">
                <a:avLst/>
              </a:prstGeom>
              <a:blipFill>
                <a:blip r:embed="rId8"/>
                <a:stretch>
                  <a:fillRect l="-1563" b="-4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177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697832" y="495300"/>
            <a:ext cx="16916400" cy="92964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57926" y="1257300"/>
            <a:ext cx="4447674" cy="1489070"/>
            <a:chOff x="4246031" y="575563"/>
            <a:chExt cx="10058401" cy="1577849"/>
          </a:xfrm>
        </p:grpSpPr>
        <p:grpSp>
          <p:nvGrpSpPr>
            <p:cNvPr id="13" name="Group 12"/>
            <p:cNvGrpSpPr/>
            <p:nvPr/>
          </p:nvGrpSpPr>
          <p:grpSpPr>
            <a:xfrm>
              <a:off x="4246031" y="575563"/>
              <a:ext cx="10058401" cy="1577849"/>
              <a:chOff x="609600" y="2793000"/>
              <a:chExt cx="16942307" cy="1448540"/>
            </a:xfrm>
          </p:grpSpPr>
          <p:sp>
            <p:nvSpPr>
              <p:cNvPr id="15" name="TextBox 9"/>
              <p:cNvSpPr txBox="1"/>
              <p:nvPr/>
            </p:nvSpPr>
            <p:spPr>
              <a:xfrm>
                <a:off x="711707" y="2884688"/>
                <a:ext cx="16840200" cy="135685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Box 9"/>
              <p:cNvSpPr txBox="1"/>
              <p:nvPr/>
            </p:nvSpPr>
            <p:spPr>
              <a:xfrm>
                <a:off x="609600" y="2793000"/>
                <a:ext cx="16840200" cy="135685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5231294" y="674638"/>
              <a:ext cx="8027262" cy="11985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Thực hành 3</a:t>
              </a:r>
              <a:endParaRPr kumimoji="0" lang="nl-NL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086600" y="1355762"/>
                <a:ext cx="9448800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 sánh hai số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−3+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−2+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1355762"/>
                <a:ext cx="9448800" cy="1026178"/>
              </a:xfrm>
              <a:prstGeom prst="rect">
                <a:avLst/>
              </a:prstGeom>
              <a:blipFill>
                <a:blip r:embed="rId3"/>
                <a:stretch>
                  <a:fillRect l="-2323" b="-1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8493029" y="3772076"/>
            <a:ext cx="1326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286000" y="5006777"/>
                <a:ext cx="13793240" cy="4121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−3&lt;−2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Cộng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23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50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vào hai vế của bất đẳng thức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−3&lt;−2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ta được: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&lt;−2+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006777"/>
                <a:ext cx="13793240" cy="4121385"/>
              </a:xfrm>
              <a:prstGeom prst="rect">
                <a:avLst/>
              </a:prstGeom>
              <a:blipFill>
                <a:blip r:embed="rId4"/>
                <a:stretch>
                  <a:fillRect l="-1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1662" y="2746370"/>
            <a:ext cx="990719" cy="148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381000" y="342900"/>
            <a:ext cx="17526000" cy="96012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79546" y="1037295"/>
            <a:ext cx="4159734" cy="1519282"/>
            <a:chOff x="4246031" y="575563"/>
            <a:chExt cx="10058401" cy="1577849"/>
          </a:xfrm>
        </p:grpSpPr>
        <p:grpSp>
          <p:nvGrpSpPr>
            <p:cNvPr id="13" name="Group 12"/>
            <p:cNvGrpSpPr/>
            <p:nvPr/>
          </p:nvGrpSpPr>
          <p:grpSpPr>
            <a:xfrm>
              <a:off x="4246031" y="575563"/>
              <a:ext cx="10058401" cy="1577849"/>
              <a:chOff x="609600" y="2793000"/>
              <a:chExt cx="16942307" cy="1448540"/>
            </a:xfrm>
          </p:grpSpPr>
          <p:sp>
            <p:nvSpPr>
              <p:cNvPr id="15" name="TextBox 9"/>
              <p:cNvSpPr txBox="1"/>
              <p:nvPr/>
            </p:nvSpPr>
            <p:spPr>
              <a:xfrm>
                <a:off x="711707" y="2884688"/>
                <a:ext cx="16840200" cy="135685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Box 9"/>
              <p:cNvSpPr txBox="1"/>
              <p:nvPr/>
            </p:nvSpPr>
            <p:spPr>
              <a:xfrm>
                <a:off x="609600" y="2793000"/>
                <a:ext cx="16840200" cy="135685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572212" y="673229"/>
              <a:ext cx="9345430" cy="13219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hành </a:t>
              </a: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4</a:t>
              </a:r>
              <a:endParaRPr kumimoji="0" lang="nl-NL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176211" y="800100"/>
                <a:ext cx="10968789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hai 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thỏa mãn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Chứng tỏ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 sz="4000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211" y="800100"/>
                <a:ext cx="10968789" cy="1824923"/>
              </a:xfrm>
              <a:prstGeom prst="rect">
                <a:avLst/>
              </a:prstGeom>
              <a:blipFill>
                <a:blip r:embed="rId3"/>
                <a:stretch>
                  <a:fillRect l="-1944" r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8480997" y="3254829"/>
            <a:ext cx="1326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255482" y="4533900"/>
                <a:ext cx="1588951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Cộng 4 vào hai vế của bất đẳng thức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ta được: </a:t>
                </a:r>
                <a:endParaRPr lang="en-US" sz="4000" smtClean="0">
                  <a:effectLst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+4&gt;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       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(1)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Cộng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vào hai vế của bất đẳng thức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5&gt;4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ta được: </a:t>
                </a:r>
                <a:endParaRPr lang="en-US" sz="4000" smtClean="0">
                  <a:effectLst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+5&gt;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       (</a:t>
                </a: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2)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Từ (1)(2) ta có: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+5&gt;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+4&gt;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+5&gt;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482" y="4533900"/>
                <a:ext cx="15889517" cy="5016758"/>
              </a:xfrm>
              <a:prstGeom prst="rect">
                <a:avLst/>
              </a:prstGeom>
              <a:blipFill>
                <a:blip r:embed="rId4"/>
                <a:stretch>
                  <a:fillRect l="-1381" b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389195">
            <a:off x="16013182" y="7030493"/>
            <a:ext cx="3004095" cy="300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5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42832" y="571500"/>
            <a:ext cx="17035568" cy="922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47800" y="800100"/>
            <a:ext cx="3581400" cy="1219201"/>
            <a:chOff x="4246031" y="470372"/>
            <a:chExt cx="10058401" cy="1683040"/>
          </a:xfrm>
        </p:grpSpPr>
        <p:grpSp>
          <p:nvGrpSpPr>
            <p:cNvPr id="11" name="Group 10"/>
            <p:cNvGrpSpPr/>
            <p:nvPr/>
          </p:nvGrpSpPr>
          <p:grpSpPr>
            <a:xfrm>
              <a:off x="4246031" y="575563"/>
              <a:ext cx="10058401" cy="1577849"/>
              <a:chOff x="609600" y="2793000"/>
              <a:chExt cx="16942307" cy="1448540"/>
            </a:xfrm>
          </p:grpSpPr>
          <p:sp>
            <p:nvSpPr>
              <p:cNvPr id="13" name="TextBox 9"/>
              <p:cNvSpPr txBox="1"/>
              <p:nvPr/>
            </p:nvSpPr>
            <p:spPr>
              <a:xfrm>
                <a:off x="711707" y="2884688"/>
                <a:ext cx="16840200" cy="135685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9"/>
              <p:cNvSpPr txBox="1"/>
              <p:nvPr/>
            </p:nvSpPr>
            <p:spPr>
              <a:xfrm>
                <a:off x="609600" y="2793000"/>
                <a:ext cx="16840200" cy="135685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532528" y="470372"/>
              <a:ext cx="7497811" cy="1252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Vận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dụng 1</a:t>
              </a:r>
              <a:endParaRPr kumimoji="0" lang="nl-NL" sz="4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1"/>
              <p:cNvSpPr>
                <a:spLocks noChangeArrowheads="1"/>
              </p:cNvSpPr>
              <p:nvPr/>
            </p:nvSpPr>
            <p:spPr bwMode="auto">
              <a:xfrm>
                <a:off x="1323849" y="2253377"/>
                <a:ext cx="15673531" cy="2585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vi-VN" altLang="en-US" sz="3600">
                    <a:solidFill>
                      <a:srgbClr val="000000"/>
                    </a:solidFill>
                    <a:ea typeface="Open Sans"/>
                  </a:rPr>
                  <a:t>Gọi </a:t>
                </a:r>
                <a14:m>
                  <m:oMath xmlns:m="http://schemas.openxmlformats.org/officeDocument/2006/math">
                    <m:r>
                      <a:rPr lang="vi-VN" altLang="en-US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</a:rPr>
                      <m:t>𝑎</m:t>
                    </m:r>
                  </m:oMath>
                </a14:m>
                <a:r>
                  <a:rPr lang="vi-VN" altLang="en-US" sz="3600">
                    <a:solidFill>
                      <a:srgbClr val="000000"/>
                    </a:solidFill>
                    <a:ea typeface="Open Sans"/>
                  </a:rPr>
                  <a:t> là số tuổi của bạn Na, </a:t>
                </a:r>
                <a14:m>
                  <m:oMath xmlns:m="http://schemas.openxmlformats.org/officeDocument/2006/math">
                    <m:r>
                      <a:rPr lang="vi-VN" altLang="en-US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</a:rPr>
                      <m:t>𝑏</m:t>
                    </m:r>
                  </m:oMath>
                </a14:m>
                <a:r>
                  <a:rPr lang="vi-VN" altLang="en-US" sz="3600">
                    <a:solidFill>
                      <a:srgbClr val="000000"/>
                    </a:solidFill>
                    <a:ea typeface="Open Sans"/>
                  </a:rPr>
                  <a:t> là số tuổi của </a:t>
                </a:r>
                <a:r>
                  <a:rPr lang="vi-VN" altLang="en-US" sz="3600">
                    <a:solidFill>
                      <a:srgbClr val="000000"/>
                    </a:solidFill>
                    <a:ea typeface="Open Sans"/>
                  </a:rPr>
                  <a:t>bạn </a:t>
                </a:r>
                <a:r>
                  <a:rPr lang="vi-VN" altLang="en-US" sz="3600" smtClean="0">
                    <a:solidFill>
                      <a:srgbClr val="000000"/>
                    </a:solidFill>
                    <a:ea typeface="Open Sans"/>
                  </a:rPr>
                  <a:t>Toàn</a:t>
                </a:r>
                <a:r>
                  <a:rPr lang="vi-VN" altLang="en-US" sz="3600">
                    <a:solidFill>
                      <a:srgbClr val="000000"/>
                    </a:solidFill>
                    <a:ea typeface="Open Sans"/>
                  </a:rPr>
                  <a:t>, biết rằng </a:t>
                </a:r>
                <a:r>
                  <a:rPr lang="vi-VN" altLang="en-US" sz="3600">
                    <a:solidFill>
                      <a:srgbClr val="000000"/>
                    </a:solidFill>
                    <a:ea typeface="Open Sans"/>
                  </a:rPr>
                  <a:t>bạn </a:t>
                </a:r>
                <a:r>
                  <a:rPr lang="vi-VN" altLang="en-US" sz="3600" smtClean="0">
                    <a:solidFill>
                      <a:srgbClr val="000000"/>
                    </a:solidFill>
                    <a:ea typeface="Open Sans"/>
                  </a:rPr>
                  <a:t>Toàn </a:t>
                </a:r>
                <a:r>
                  <a:rPr lang="vi-VN" altLang="en-US" sz="3600">
                    <a:solidFill>
                      <a:srgbClr val="000000"/>
                    </a:solidFill>
                    <a:ea typeface="Open Sans"/>
                  </a:rPr>
                  <a:t>lớn tuổi hơn bạn Na. Hãy dùng bất đẳng thức để biểu diễn mối quan hệ về tuổi của hai bạn đó ở hiện tại và sau ba năm </a:t>
                </a:r>
                <a:r>
                  <a:rPr lang="vi-VN" altLang="en-US" sz="3600">
                    <a:solidFill>
                      <a:srgbClr val="000000"/>
                    </a:solidFill>
                    <a:ea typeface="Open Sans"/>
                  </a:rPr>
                  <a:t>nữa</a:t>
                </a:r>
                <a:r>
                  <a:rPr lang="vi-VN" altLang="en-US" sz="3600" smtClean="0">
                    <a:solidFill>
                      <a:srgbClr val="000000"/>
                    </a:solidFill>
                    <a:ea typeface="Open Sans"/>
                  </a:rPr>
                  <a:t>.</a:t>
                </a:r>
                <a:endParaRPr lang="vi-VN" altLang="en-US" sz="3600">
                  <a:solidFill>
                    <a:srgbClr val="000000"/>
                  </a:solidFill>
                  <a:ea typeface="Open Sans"/>
                </a:endParaRPr>
              </a:p>
            </p:txBody>
          </p:sp>
        </mc:Choice>
        <mc:Fallback>
          <p:sp>
            <p:nvSpPr>
              <p:cNvPr id="4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3849" y="2253377"/>
                <a:ext cx="15673531" cy="2585323"/>
              </a:xfrm>
              <a:prstGeom prst="rect">
                <a:avLst/>
              </a:prstGeom>
              <a:blipFill>
                <a:blip r:embed="rId2"/>
                <a:stretch>
                  <a:fillRect l="-1167" r="-1206" b="-44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815" y="1028700"/>
            <a:ext cx="1361585" cy="76303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55321" y="5143500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309668" y="6106820"/>
                <a:ext cx="13616131" cy="3608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biểu diễn bạn Toàn lớn tuổi hơn bạn Na, ta có bất đẳng thức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&lt; 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 3 năm nữa, ta cộng 2 vế của bất đẳng thức với 3, ta được: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+ 3 &lt; 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+ 3</m:t>
                      </m:r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668" y="6106820"/>
                <a:ext cx="13616131" cy="3608680"/>
              </a:xfrm>
              <a:prstGeom prst="rect">
                <a:avLst/>
              </a:prstGeom>
              <a:blipFill>
                <a:blip r:embed="rId4"/>
                <a:stretch>
                  <a:fillRect l="-1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63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/>
          <p:cNvSpPr/>
          <p:nvPr/>
        </p:nvSpPr>
        <p:spPr>
          <a:xfrm rot="5400000">
            <a:off x="4343400" y="-3610555"/>
            <a:ext cx="9601200" cy="17526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biLevel thresh="25000"/>
            </a:blip>
            <a:stretch>
              <a:fillRect l="-20777" r="-20777"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1066800" y="800100"/>
            <a:ext cx="12039600" cy="1160890"/>
            <a:chOff x="1041003" y="262060"/>
            <a:chExt cx="11353954" cy="600017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0" name="Round Single Corner Rectangle 9"/>
            <p:cNvSpPr/>
            <p:nvPr/>
          </p:nvSpPr>
          <p:spPr>
            <a:xfrm flipV="1">
              <a:off x="1041003" y="262060"/>
              <a:ext cx="11353954" cy="600017"/>
            </a:xfrm>
            <a:prstGeom prst="round1Rect">
              <a:avLst>
                <a:gd name="adj" fmla="val 29216"/>
              </a:avLst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19154" y="369141"/>
              <a:ext cx="10960222" cy="373832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pPr lvl="0" algn="ctr" defTabSz="1828800">
                <a:buClr>
                  <a:srgbClr val="000000"/>
                </a:buClr>
                <a:defRPr/>
              </a:pPr>
              <a:r>
                <a:rPr lang="en-US" sz="41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</a:t>
              </a:r>
              <a:r>
                <a:rPr lang="en-US" sz="41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) Tính chất liên hệ giữa thứ tự và phép nhân</a:t>
              </a:r>
              <a:r>
                <a:rPr kumimoji="0" lang="en-US" sz="41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endPara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066800" y="2552700"/>
                <a:ext cx="16383000" cy="6863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kumimoji="0" lang="en-US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HĐKP4.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 mỗi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sau bằng dấu thích hợp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(&lt;, &gt;):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          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2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	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3.17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  2.17</m:t>
                    </m:r>
                  </m:oMath>
                </a14:m>
                <a:endParaRPr lang="en-US" sz="40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         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−10 &lt; 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       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552700"/>
                <a:ext cx="16383000" cy="6863417"/>
              </a:xfrm>
              <a:prstGeom prst="rect">
                <a:avLst/>
              </a:prstGeom>
              <a:blipFill>
                <a:blip r:embed="rId3"/>
                <a:stretch>
                  <a:fillRect l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5106" y="7810499"/>
            <a:ext cx="1207761" cy="21425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8953500" y="5649759"/>
                <a:ext cx="762000" cy="762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lang="en-US" sz="4000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00" y="5649759"/>
                <a:ext cx="762000" cy="76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9029700" y="8397430"/>
                <a:ext cx="762000" cy="762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lang="en-US" sz="4000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700" y="8397430"/>
                <a:ext cx="762000" cy="76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8953500" y="5651764"/>
                <a:ext cx="762000" cy="762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&gt;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00" y="5651764"/>
                <a:ext cx="762000" cy="76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9029700" y="8395425"/>
                <a:ext cx="762000" cy="762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&lt;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700" y="8395425"/>
                <a:ext cx="762000" cy="76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7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/>
          <p:cNvSpPr/>
          <p:nvPr/>
        </p:nvSpPr>
        <p:spPr>
          <a:xfrm rot="5400000">
            <a:off x="4343400" y="-3610555"/>
            <a:ext cx="9601200" cy="17526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biLevel thresh="25000"/>
            </a:blip>
            <a:stretch>
              <a:fillRect l="-20777" r="-20777"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1066800" y="800100"/>
            <a:ext cx="12039600" cy="1160890"/>
            <a:chOff x="1041003" y="262060"/>
            <a:chExt cx="11353954" cy="600017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0" name="Round Single Corner Rectangle 9"/>
            <p:cNvSpPr/>
            <p:nvPr/>
          </p:nvSpPr>
          <p:spPr>
            <a:xfrm flipV="1">
              <a:off x="1041003" y="262060"/>
              <a:ext cx="11353954" cy="600017"/>
            </a:xfrm>
            <a:prstGeom prst="round1Rect">
              <a:avLst>
                <a:gd name="adj" fmla="val 29216"/>
              </a:avLst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19154" y="369141"/>
              <a:ext cx="10960222" cy="373832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1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</a:t>
              </a:r>
              <a:r>
                <a:rPr kumimoji="0" lang="en-US" sz="4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) Tính chất liên hệ giữa thứ tự và phép nhân</a:t>
              </a:r>
              <a:r>
                <a:rPr kumimoji="0" lang="en-US" sz="41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endPara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066800" y="2552700"/>
                <a:ext cx="16383000" cy="6863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HĐKP4.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 mỗi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sau bằng dấu thích hợp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(&lt;, &gt;):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           						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5 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3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	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5.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     3. (−2)</m:t>
                    </m:r>
                  </m:oMath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          					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−10 &lt; 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  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.(−7)              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.(−7)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552700"/>
                <a:ext cx="16383000" cy="6863417"/>
              </a:xfrm>
              <a:prstGeom prst="rect">
                <a:avLst/>
              </a:prstGeom>
              <a:blipFill>
                <a:blip r:embed="rId3"/>
                <a:stretch>
                  <a:fillRect l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5106" y="7810499"/>
            <a:ext cx="1207761" cy="21425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8915400" y="5699885"/>
                <a:ext cx="762000" cy="762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5699885"/>
                <a:ext cx="762000" cy="76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8991600" y="8401453"/>
                <a:ext cx="762000" cy="762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0" y="8401453"/>
                <a:ext cx="762000" cy="76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8915400" y="5699885"/>
                <a:ext cx="762000" cy="762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&lt;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5699885"/>
                <a:ext cx="762000" cy="76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067800" y="8399449"/>
                <a:ext cx="762000" cy="762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&gt;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800" y="8399449"/>
                <a:ext cx="762000" cy="76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07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/>
          <p:cNvSpPr/>
          <p:nvPr/>
        </p:nvSpPr>
        <p:spPr>
          <a:xfrm rot="5400000">
            <a:off x="4343400" y="-3610555"/>
            <a:ext cx="9601200" cy="17526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1684421" y="1104900"/>
            <a:ext cx="1491915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Khi nhân hai vế của một bất đẳng thức với cùng một số dương thì được một bất đẳng thức mới cùng chiều với bất đẳng thức đã cho.</a:t>
            </a:r>
          </a:p>
          <a:p>
            <a:pPr marL="571500" lvl="0" indent="-571500" algn="just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Khi nhân hai vế của một bất đẳng thức với cùng một số âm thì được một bất đẳng thức mới ngược chiều với bất đẳng thức đã cho.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1821" y="8191500"/>
            <a:ext cx="1431758" cy="143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984584" y="895348"/>
            <a:ext cx="16318832" cy="8496301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981200" y="3086100"/>
                <a:ext cx="6596065" cy="3297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9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ba số </a:t>
                </a:r>
                <a14:m>
                  <m:oMath xmlns:m="http://schemas.openxmlformats.org/officeDocument/2006/math"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39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39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lang="en-US" sz="39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FontTx/>
                  <a:buChar char="-"/>
                </a:pPr>
                <a:r>
                  <a:rPr lang="en-US" sz="39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39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39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FontTx/>
                  <a:buChar char="-"/>
                </a:pPr>
                <a:r>
                  <a:rPr lang="en-US" sz="39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39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3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86100"/>
                <a:ext cx="6596065" cy="3297441"/>
              </a:xfrm>
              <a:prstGeom prst="rect">
                <a:avLst/>
              </a:prstGeom>
              <a:blipFill>
                <a:blip r:embed="rId4"/>
                <a:stretch>
                  <a:fillRect l="-3142" b="-6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036692" y="1409700"/>
            <a:ext cx="4214615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Tổng </a:t>
            </a:r>
            <a:r>
              <a:rPr kumimoji="0" lang="vi-VN" sz="6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quát</a:t>
            </a:r>
            <a:endParaRPr kumimoji="0" lang="en-US" sz="6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0" y="4916176"/>
            <a:ext cx="1447800" cy="146736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47457" y="7376091"/>
            <a:ext cx="15793084" cy="1501209"/>
            <a:chOff x="1207281" y="4625961"/>
            <a:chExt cx="15793084" cy="150120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1373349" y="5245775"/>
                  <a:ext cx="15627016" cy="88139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3900" b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Chú ý:</a:t>
                  </a:r>
                  <a:r>
                    <a:rPr lang="en-US" sz="39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Tính chất này vẫn đúng với các bất đẳng thức có dấu </a:t>
                  </a:r>
                  <a14:m>
                    <m:oMath xmlns:m="http://schemas.openxmlformats.org/officeDocument/2006/math">
                      <m:r>
                        <a:rPr lang="en-US" sz="3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&lt;, ≥, ≤</m:t>
                      </m:r>
                    </m:oMath>
                  </a14:m>
                  <a:r>
                    <a:rPr lang="en-US" sz="39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3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349" y="5245775"/>
                  <a:ext cx="15627016" cy="881395"/>
                </a:xfrm>
                <a:prstGeom prst="rect">
                  <a:avLst/>
                </a:prstGeom>
                <a:blipFill>
                  <a:blip r:embed="rId6"/>
                  <a:stretch>
                    <a:fillRect l="-507" r="-507" b="-2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07281" y="4625961"/>
              <a:ext cx="941736" cy="821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00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898358" y="800100"/>
            <a:ext cx="16535400" cy="94869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2990">
            <a:off x="14484578" y="-1505387"/>
            <a:ext cx="3911115" cy="4006386"/>
          </a:xfrm>
          <a:prstGeom prst="rect">
            <a:avLst/>
          </a:prstGeom>
        </p:spPr>
      </p:pic>
      <p:sp>
        <p:nvSpPr>
          <p:cNvPr id="10" name="Flowchart: Terminator 9"/>
          <p:cNvSpPr/>
          <p:nvPr/>
        </p:nvSpPr>
        <p:spPr>
          <a:xfrm>
            <a:off x="-609600" y="800100"/>
            <a:ext cx="4800600" cy="1295400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7DE7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Ví dụ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7DE7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5.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srgbClr val="F7DE78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311442" y="2761666"/>
                <a:ext cx="1569720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 thực hiện phép tính, hãy so sánh: 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962. 12 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963.12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442" y="2761666"/>
                <a:ext cx="15697200" cy="677108"/>
              </a:xfrm>
              <a:prstGeom prst="rect">
                <a:avLst/>
              </a:prstGeom>
              <a:blipFill>
                <a:blip r:embed="rId4"/>
                <a:stretch>
                  <a:fillRect t="-15315" b="-36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8527497" y="4238875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400300" y="5501938"/>
                <a:ext cx="13487400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962 &lt; 1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963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lang="en-US" sz="3800" smtClea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Nhân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hai vế của bất đẳng thức với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, ta được:</a:t>
                </a:r>
              </a:p>
              <a:p>
                <a:pPr lvl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962. 12 &lt; 1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963. 12</m:t>
                      </m:r>
                    </m:oMath>
                  </m:oMathPara>
                </a14:m>
                <a:endParaRPr lang="vi-VN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5501938"/>
                <a:ext cx="13487400" cy="3908762"/>
              </a:xfrm>
              <a:prstGeom prst="rect">
                <a:avLst/>
              </a:prstGeom>
              <a:blipFill>
                <a:blip r:embed="rId5"/>
                <a:stretch>
                  <a:fillRect l="-1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5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/>
          <p:cNvSpPr/>
          <p:nvPr/>
        </p:nvSpPr>
        <p:spPr>
          <a:xfrm rot="5400000">
            <a:off x="4572001" y="-3924301"/>
            <a:ext cx="9143999" cy="18288001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7" name="TextBox 23"/>
          <p:cNvSpPr txBox="1"/>
          <p:nvPr/>
        </p:nvSpPr>
        <p:spPr>
          <a:xfrm>
            <a:off x="1333500" y="1112639"/>
            <a:ext cx="15621000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7500" b="1">
                <a:solidFill>
                  <a:srgbClr val="00487E"/>
                </a:solidFill>
                <a:cs typeface="Arial" panose="020B0604020202020204" pitchFamily="34" charset="0"/>
                <a:sym typeface="Arial"/>
              </a:rPr>
              <a:t>CHƯƠNG 2. BẤT ĐẲNG THỨC. BẤT PHƯƠNG TRÌNH BẬC NHẤT MỘT </a:t>
            </a:r>
            <a:r>
              <a:rPr lang="vi-VN" sz="7500" b="1">
                <a:solidFill>
                  <a:srgbClr val="00487E"/>
                </a:solidFill>
                <a:cs typeface="Arial" panose="020B0604020202020204" pitchFamily="34" charset="0"/>
                <a:sym typeface="Arial"/>
              </a:rPr>
              <a:t>ẨN </a:t>
            </a:r>
            <a:endParaRPr lang="en-US" sz="7500" b="1" smtClean="0">
              <a:solidFill>
                <a:srgbClr val="00487E"/>
              </a:solidFill>
              <a:cs typeface="Arial" panose="020B0604020202020204" pitchFamily="34" charset="0"/>
              <a:sym typeface="Arial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7500" b="1">
                <a:solidFill>
                  <a:srgbClr val="C00000"/>
                </a:solidFill>
                <a:cs typeface="Arial" panose="020B0604020202020204" pitchFamily="34" charset="0"/>
                <a:sym typeface="Arial"/>
              </a:rPr>
              <a:t>BÀI 1. BẤT ĐẲNG THỨC </a:t>
            </a:r>
            <a:endParaRPr kumimoji="0" lang="vi-VN" sz="7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Freeform 18"/>
          <p:cNvSpPr/>
          <p:nvPr/>
        </p:nvSpPr>
        <p:spPr>
          <a:xfrm rot="-1260574">
            <a:off x="15473380" y="8324285"/>
            <a:ext cx="2582620" cy="3056005"/>
          </a:xfrm>
          <a:custGeom>
            <a:avLst/>
            <a:gdLst/>
            <a:ahLst/>
            <a:cxnLst/>
            <a:rect l="l" t="t" r="r" b="b"/>
            <a:pathLst>
              <a:path w="5399661" h="7272271">
                <a:moveTo>
                  <a:pt x="0" y="0"/>
                </a:moveTo>
                <a:lnTo>
                  <a:pt x="5399661" y="0"/>
                </a:lnTo>
                <a:lnTo>
                  <a:pt x="5399661" y="7272271"/>
                </a:lnTo>
                <a:lnTo>
                  <a:pt x="0" y="7272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608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1143000" y="800100"/>
            <a:ext cx="16002000" cy="94869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6798">
            <a:off x="15574038" y="6601613"/>
            <a:ext cx="3232631" cy="3311375"/>
          </a:xfrm>
          <a:prstGeom prst="rect">
            <a:avLst/>
          </a:prstGeom>
        </p:spPr>
      </p:pic>
      <p:sp>
        <p:nvSpPr>
          <p:cNvPr id="10" name="Flowchart: Terminator 9"/>
          <p:cNvSpPr/>
          <p:nvPr/>
        </p:nvSpPr>
        <p:spPr>
          <a:xfrm>
            <a:off x="-609600" y="800100"/>
            <a:ext cx="4800600" cy="1447800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srgbClr val="F7DE7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Ví dụ 6.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F7DE78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751819" y="2705100"/>
                <a:ext cx="14784362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 thực hiện phép tính, hãy so sánh: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47.(−19)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50.(−19)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819" y="2705100"/>
                <a:ext cx="14784362" cy="901593"/>
              </a:xfrm>
              <a:prstGeom prst="rect">
                <a:avLst/>
              </a:prstGeom>
              <a:blipFill>
                <a:blip r:embed="rId4"/>
                <a:stretch>
                  <a:fillRect l="-577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8480997" y="4381500"/>
            <a:ext cx="1326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905000" y="5600700"/>
                <a:ext cx="14478000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47&lt;50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Nhân </a:t>
                </a:r>
                <a:r>
                  <a:rPr lang="vi-VN" sz="400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hai vế của bất đẳng thức với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−19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, ta được:</a:t>
                </a:r>
              </a:p>
              <a:p>
                <a:pPr lvl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47. (−19)&gt; 50. (−19)</m:t>
                      </m:r>
                    </m:oMath>
                  </m:oMathPara>
                </a14:m>
                <a:endParaRPr lang="vi-VN" sz="400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600700"/>
                <a:ext cx="14478000" cy="4093428"/>
              </a:xfrm>
              <a:prstGeom prst="rect">
                <a:avLst/>
              </a:prstGeom>
              <a:blipFill>
                <a:blip r:embed="rId5"/>
                <a:stretch>
                  <a:fillRect l="-1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77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38200" y="800100"/>
            <a:ext cx="16535400" cy="1013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6"/>
          <p:cNvSpPr/>
          <p:nvPr/>
        </p:nvSpPr>
        <p:spPr>
          <a:xfrm rot="9569965">
            <a:off x="731600" y="7114204"/>
            <a:ext cx="655307" cy="2991008"/>
          </a:xfrm>
          <a:custGeom>
            <a:avLst/>
            <a:gdLst/>
            <a:ahLst/>
            <a:cxnLst/>
            <a:rect l="l" t="t" r="r" b="b"/>
            <a:pathLst>
              <a:path w="776313" h="3857457">
                <a:moveTo>
                  <a:pt x="0" y="0"/>
                </a:moveTo>
                <a:lnTo>
                  <a:pt x="776313" y="0"/>
                </a:lnTo>
                <a:lnTo>
                  <a:pt x="776313" y="3857457"/>
                </a:lnTo>
                <a:lnTo>
                  <a:pt x="0" y="38574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lowchart: Terminator 6"/>
          <p:cNvSpPr/>
          <p:nvPr/>
        </p:nvSpPr>
        <p:spPr>
          <a:xfrm>
            <a:off x="-990600" y="800100"/>
            <a:ext cx="4800600" cy="1371600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7DE7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Ví dụ 7.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srgbClr val="F7DE78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038600" y="1185446"/>
                <a:ext cx="131064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hai số 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thoả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Chứng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tỏ </a:t>
                </a:r>
                <a14:m>
                  <m:oMath xmlns:m="http://schemas.openxmlformats.org/officeDocument/2006/math"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185446"/>
                <a:ext cx="13106400" cy="677108"/>
              </a:xfrm>
              <a:prstGeom prst="rect">
                <a:avLst/>
              </a:prstGeom>
              <a:blipFill>
                <a:blip r:embed="rId7"/>
                <a:stretch>
                  <a:fillRect l="-512" t="-14286" r="-512" b="-34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2544910" y="2628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180975" y="3820835"/>
                <a:ext cx="12877799" cy="5970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solidFill>
                      <a:prstClr val="black"/>
                    </a:solidFill>
                  </a:rPr>
                  <a:t>Nhân hai vế của bất 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 smtClean="0">
                    <a:solidFill>
                      <a:prstClr val="black"/>
                    </a:solidFill>
                  </a:rPr>
                  <a:t> </a:t>
                </a:r>
                <a:r>
                  <a:rPr lang="vi-VN" sz="3800" smtClean="0">
                    <a:solidFill>
                      <a:prstClr val="black"/>
                    </a:solidFill>
                  </a:rPr>
                  <a:t>với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, ta được:</a:t>
                </a: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 smtClean="0">
                    <a:solidFill>
                      <a:prstClr val="black"/>
                    </a:solidFill>
                  </a:rPr>
                  <a:t>     </a:t>
                </a:r>
                <a:r>
                  <a:rPr lang="vi-VN" sz="3800" smtClean="0">
                    <a:solidFill>
                      <a:prstClr val="black"/>
                    </a:solidFill>
                  </a:rPr>
                  <a:t>(</a:t>
                </a:r>
                <a:r>
                  <a:rPr lang="vi-VN" sz="3800">
                    <a:solidFill>
                      <a:prstClr val="black"/>
                    </a:solidFill>
                  </a:rPr>
                  <a:t>1)</a:t>
                </a: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</a:rPr>
                  <a:t>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</a:rPr>
                  <a:t> </a:t>
                </a:r>
                <a:r>
                  <a:rPr lang="vi-VN" sz="3800">
                    <a:solidFill>
                      <a:prstClr val="black"/>
                    </a:solidFill>
                  </a:rPr>
                  <a:t>nên khi nhân hai vế của bất đẳng thức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</a:rPr>
                  <a:t> </a:t>
                </a:r>
                <a:r>
                  <a:rPr lang="vi-VN" sz="3800">
                    <a:solidFill>
                      <a:prstClr val="black"/>
                    </a:solidFill>
                  </a:rPr>
                  <a:t>với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 smtClean="0">
                    <a:solidFill>
                      <a:prstClr val="black"/>
                    </a:solidFill>
                  </a:rPr>
                  <a:t>, </a:t>
                </a:r>
                <a:r>
                  <a:rPr lang="vi-VN" sz="3800" smtClean="0">
                    <a:solidFill>
                      <a:prstClr val="black"/>
                    </a:solidFill>
                  </a:rPr>
                  <a:t>ta </a:t>
                </a:r>
                <a:r>
                  <a:rPr lang="vi-VN" sz="3800">
                    <a:solidFill>
                      <a:prstClr val="black"/>
                    </a:solidFill>
                  </a:rPr>
                  <a:t>được:</a:t>
                </a: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 smtClean="0">
                    <a:solidFill>
                      <a:prstClr val="black"/>
                    </a:solidFill>
                  </a:rPr>
                  <a:t>        </a:t>
                </a:r>
                <a:r>
                  <a:rPr lang="vi-VN" sz="3800" smtClean="0">
                    <a:solidFill>
                      <a:prstClr val="black"/>
                    </a:solidFill>
                  </a:rPr>
                  <a:t>(</a:t>
                </a:r>
                <a:r>
                  <a:rPr lang="vi-VN" sz="3800">
                    <a:solidFill>
                      <a:prstClr val="black"/>
                    </a:solidFill>
                  </a:rPr>
                  <a:t>2)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</a:rPr>
                  <a:t>Từ (1) và (2) suy ra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 smtClean="0">
                    <a:solidFill>
                      <a:prstClr val="black"/>
                    </a:solidFill>
                  </a:rPr>
                  <a:t> </a:t>
                </a:r>
                <a:r>
                  <a:rPr lang="vi-VN" sz="3800" smtClean="0">
                    <a:solidFill>
                      <a:prstClr val="black"/>
                    </a:solidFill>
                  </a:rPr>
                  <a:t>(</a:t>
                </a:r>
                <a:r>
                  <a:rPr lang="vi-VN" sz="3800">
                    <a:solidFill>
                      <a:prstClr val="black"/>
                    </a:solidFill>
                  </a:rPr>
                  <a:t>tính chất bắc cầu).</a:t>
                </a:r>
                <a:endParaRPr lang="vi-VN" sz="38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975" y="3820835"/>
                <a:ext cx="12877799" cy="5970865"/>
              </a:xfrm>
              <a:prstGeom prst="rect">
                <a:avLst/>
              </a:prstGeom>
              <a:blipFill>
                <a:blip r:embed="rId8"/>
                <a:stretch>
                  <a:fillRect l="-1563" r="-95" b="-1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380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673768" y="647700"/>
            <a:ext cx="16992600" cy="9099884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67975" y="1123534"/>
            <a:ext cx="3927123" cy="1200566"/>
            <a:chOff x="4246031" y="570663"/>
            <a:chExt cx="10058401" cy="1582749"/>
          </a:xfrm>
        </p:grpSpPr>
        <p:grpSp>
          <p:nvGrpSpPr>
            <p:cNvPr id="13" name="Group 12"/>
            <p:cNvGrpSpPr/>
            <p:nvPr/>
          </p:nvGrpSpPr>
          <p:grpSpPr>
            <a:xfrm>
              <a:off x="4246031" y="575563"/>
              <a:ext cx="10058401" cy="1577849"/>
              <a:chOff x="609600" y="2793000"/>
              <a:chExt cx="16942307" cy="1448540"/>
            </a:xfrm>
          </p:grpSpPr>
          <p:sp>
            <p:nvSpPr>
              <p:cNvPr id="15" name="TextBox 9"/>
              <p:cNvSpPr txBox="1"/>
              <p:nvPr/>
            </p:nvSpPr>
            <p:spPr>
              <a:xfrm>
                <a:off x="711707" y="2884688"/>
                <a:ext cx="16840200" cy="135685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Box 9"/>
              <p:cNvSpPr txBox="1"/>
              <p:nvPr/>
            </p:nvSpPr>
            <p:spPr>
              <a:xfrm>
                <a:off x="609600" y="2793000"/>
                <a:ext cx="16840200" cy="135685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572216" y="570663"/>
              <a:ext cx="9345427" cy="1491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hành 5</a:t>
              </a:r>
              <a:endParaRPr kumimoji="0" lang="nl-NL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687575" y="1155618"/>
                <a:ext cx="11702067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 so sánh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−163</m:t>
                        </m:r>
                      </m:e>
                    </m:d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−75</m:t>
                            </m:r>
                          </m:e>
                        </m:d>
                      </m:e>
                      <m:sup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−162</m:t>
                        </m:r>
                      </m:e>
                    </m:d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−75</m:t>
                            </m:r>
                          </m:e>
                        </m:d>
                      </m:e>
                      <m:sup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</m:oMath>
                </a14:m>
                <a:endParaRPr lang="vi-VN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575" y="1155618"/>
                <a:ext cx="11702067" cy="1026178"/>
              </a:xfrm>
              <a:prstGeom prst="rect">
                <a:avLst/>
              </a:prstGeom>
              <a:blipFill>
                <a:blip r:embed="rId4"/>
                <a:stretch>
                  <a:fillRect l="-1823" b="-1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8480997" y="3140214"/>
            <a:ext cx="1326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8312">
            <a:off x="17204247" y="7460356"/>
            <a:ext cx="547115" cy="23524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67975" y="4590048"/>
                <a:ext cx="15800826" cy="4515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−163&lt;−162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−75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lũy thừa là số lẻ nên kết quả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−75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 số âm.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 cả hai vế của bất phương trình: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−163&lt;−162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ta được: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6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−163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−75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−162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−75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975" y="4590048"/>
                <a:ext cx="15800826" cy="4515852"/>
              </a:xfrm>
              <a:prstGeom prst="rect">
                <a:avLst/>
              </a:prstGeom>
              <a:blipFill>
                <a:blip r:embed="rId6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1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/>
          <p:cNvSpPr/>
          <p:nvPr/>
        </p:nvSpPr>
        <p:spPr>
          <a:xfrm rot="5400000">
            <a:off x="4343400" y="-3610555"/>
            <a:ext cx="9601200" cy="17526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 l="-20777" r="-20777"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8505650" y="35433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"/>
              <p:cNvSpPr>
                <a:spLocks noChangeArrowheads="1"/>
              </p:cNvSpPr>
              <p:nvPr/>
            </p:nvSpPr>
            <p:spPr bwMode="auto">
              <a:xfrm>
                <a:off x="2013495" y="2095500"/>
                <a:ext cx="14249400" cy="12640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en-US" sz="38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8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8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ố 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m:rPr>
                          <m:nor/>
                        </m:rPr>
                        <a:rPr lang="en-US" sz="3800" i="1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0&lt;</m:t>
                      </m:r>
                      <m:sSup>
                        <m:sSupPr>
                          <m:ctrlP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ỏ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&lt;2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 i="1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3495" y="2095500"/>
                <a:ext cx="14249400" cy="12640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7162800" y="571500"/>
            <a:ext cx="3927123" cy="1200566"/>
            <a:chOff x="4246031" y="570663"/>
            <a:chExt cx="10058401" cy="1582749"/>
          </a:xfrm>
        </p:grpSpPr>
        <p:grpSp>
          <p:nvGrpSpPr>
            <p:cNvPr id="29" name="Group 28"/>
            <p:cNvGrpSpPr/>
            <p:nvPr/>
          </p:nvGrpSpPr>
          <p:grpSpPr>
            <a:xfrm>
              <a:off x="4246031" y="575563"/>
              <a:ext cx="10058401" cy="1577849"/>
              <a:chOff x="609600" y="2793000"/>
              <a:chExt cx="16942307" cy="1448540"/>
            </a:xfrm>
          </p:grpSpPr>
          <p:sp>
            <p:nvSpPr>
              <p:cNvPr id="32" name="TextBox 9"/>
              <p:cNvSpPr txBox="1"/>
              <p:nvPr/>
            </p:nvSpPr>
            <p:spPr>
              <a:xfrm>
                <a:off x="711707" y="2884688"/>
                <a:ext cx="16840200" cy="135685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9"/>
              <p:cNvSpPr txBox="1"/>
              <p:nvPr/>
            </p:nvSpPr>
            <p:spPr>
              <a:xfrm>
                <a:off x="609600" y="2793000"/>
                <a:ext cx="16840200" cy="135685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4572213" y="570663"/>
              <a:ext cx="9345429" cy="1491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hành 6</a:t>
              </a:r>
              <a:endParaRPr kumimoji="0" lang="nl-NL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518195" y="4686300"/>
                <a:ext cx="15240000" cy="52391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Nhân hai vế của bất 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với 2, ta được: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&lt;2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(1)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ì </m:t>
                      </m:r>
                      <m:sSup>
                        <m:sSupPr>
                          <m:ctrlPr>
                            <a:rPr lang="en-US" sz="38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8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&gt;0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ế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đẳ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2&gt;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en-US" sz="3800" i="1" smtClean="0">
                  <a:effectLst/>
                  <a:latin typeface="Cambria Math" panose="020405030504060302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(2)</m:t>
                      </m:r>
                    </m:oMath>
                  </m:oMathPara>
                </a14:m>
                <a:endParaRPr lang="en-US" sz="3800" smtClean="0">
                  <a:effectLst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ừ (1)(2)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ra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&lt;2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195" y="4686300"/>
                <a:ext cx="15240000" cy="5239127"/>
              </a:xfrm>
              <a:prstGeom prst="rect">
                <a:avLst/>
              </a:prstGeom>
              <a:blipFill>
                <a:blip r:embed="rId5"/>
                <a:stretch>
                  <a:fillRect l="-1320" r="-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8554" y="8199640"/>
            <a:ext cx="636467" cy="17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3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98358" y="800100"/>
            <a:ext cx="16535400" cy="967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1200" y="1432455"/>
            <a:ext cx="14782800" cy="1044045"/>
            <a:chOff x="838200" y="342900"/>
            <a:chExt cx="14782800" cy="1044045"/>
          </a:xfrm>
        </p:grpSpPr>
        <p:grpSp>
          <p:nvGrpSpPr>
            <p:cNvPr id="7" name="Group 6"/>
            <p:cNvGrpSpPr/>
            <p:nvPr/>
          </p:nvGrpSpPr>
          <p:grpSpPr>
            <a:xfrm>
              <a:off x="838200" y="342900"/>
              <a:ext cx="4038600" cy="1044045"/>
              <a:chOff x="4246031" y="300091"/>
              <a:chExt cx="10058401" cy="185332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4246031" y="575565"/>
                <a:ext cx="10058401" cy="1577848"/>
                <a:chOff x="609600" y="2793001"/>
                <a:chExt cx="16942307" cy="1448539"/>
              </a:xfrm>
            </p:grpSpPr>
            <p:sp>
              <p:nvSpPr>
                <p:cNvPr id="13" name="TextBox 9"/>
                <p:cNvSpPr txBox="1"/>
                <p:nvPr/>
              </p:nvSpPr>
              <p:spPr>
                <a:xfrm>
                  <a:off x="711707" y="2884688"/>
                  <a:ext cx="16840200" cy="135685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TextBox 9"/>
                <p:cNvSpPr txBox="1"/>
                <p:nvPr/>
              </p:nvSpPr>
              <p:spPr>
                <a:xfrm>
                  <a:off x="609600" y="2793001"/>
                  <a:ext cx="16840198" cy="135685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5352527" y="300091"/>
                <a:ext cx="7857811" cy="1272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3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Vận dụng 2</a:t>
                </a:r>
                <a:endParaRPr kumimoji="0" lang="nl-NL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1"/>
                <p:cNvSpPr>
                  <a:spLocks noChangeArrowheads="1"/>
                </p:cNvSpPr>
                <p:nvPr/>
              </p:nvSpPr>
              <p:spPr bwMode="auto">
                <a:xfrm>
                  <a:off x="5321075" y="382279"/>
                  <a:ext cx="10299925" cy="9694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3800">
                      <a:ea typeface="Calibri" panose="020F0502020204030204" pitchFamily="34" charset="0"/>
                      <a:cs typeface="Arial" panose="020B0604020202020204" pitchFamily="34" charset="0"/>
                    </a:rPr>
                    <a:t>Cho biết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−10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&lt;−10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3800"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, hãy so sánh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3800"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3800"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321075" y="382279"/>
                  <a:ext cx="10299925" cy="969496"/>
                </a:xfrm>
                <a:prstGeom prst="rect">
                  <a:avLst/>
                </a:prstGeom>
                <a:blipFill>
                  <a:blip r:embed="rId2"/>
                  <a:stretch>
                    <a:fillRect l="-1953" b="-1446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3380125" y="35433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594058" y="4610100"/>
                <a:ext cx="9144000" cy="505933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−10</m:t>
                    </m:r>
                    <m:r>
                      <a:rPr lang="en-US" sz="38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8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&lt;−10</m:t>
                    </m:r>
                    <m:r>
                      <a:rPr lang="en-US" sz="38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−10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 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&gt;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−10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 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𝑛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058" y="4610100"/>
                <a:ext cx="9144000" cy="505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0" y="8267700"/>
            <a:ext cx="1194920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1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20" name="Freeform 6"/>
          <p:cNvSpPr/>
          <p:nvPr/>
        </p:nvSpPr>
        <p:spPr>
          <a:xfrm rot="-2347531">
            <a:off x="910977" y="6127286"/>
            <a:ext cx="4239768" cy="5710125"/>
          </a:xfrm>
          <a:custGeom>
            <a:avLst/>
            <a:gdLst/>
            <a:ahLst/>
            <a:cxnLst/>
            <a:rect l="l" t="t" r="r" b="b"/>
            <a:pathLst>
              <a:path w="4239768" h="5710125">
                <a:moveTo>
                  <a:pt x="0" y="0"/>
                </a:moveTo>
                <a:lnTo>
                  <a:pt x="4239768" y="0"/>
                </a:lnTo>
                <a:lnTo>
                  <a:pt x="4239768" y="5710126"/>
                </a:lnTo>
                <a:lnTo>
                  <a:pt x="0" y="5710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15"/>
          <p:cNvSpPr txBox="1"/>
          <p:nvPr/>
        </p:nvSpPr>
        <p:spPr>
          <a:xfrm>
            <a:off x="7162800" y="956341"/>
            <a:ext cx="9236821" cy="6930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smtClean="0">
                <a:ln>
                  <a:noFill/>
                </a:ln>
                <a:solidFill>
                  <a:srgbClr val="3A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smtClean="0">
                <a:ln>
                  <a:noFill/>
                </a:ln>
                <a:solidFill>
                  <a:srgbClr val="3A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sz="16000" b="1" i="0" u="none" strike="noStrike" kern="1200" cap="none" spc="0" normalizeH="0" baseline="0" noProof="0">
              <a:ln>
                <a:noFill/>
              </a:ln>
              <a:solidFill>
                <a:srgbClr val="3A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7346">
            <a:off x="-1052578" y="-627796"/>
            <a:ext cx="4413812" cy="61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1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220"/>
          <a:stretch/>
        </p:blipFill>
        <p:spPr>
          <a:xfrm>
            <a:off x="-383460" y="6047747"/>
            <a:ext cx="19054923" cy="423925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F7B84D5-D82D-3448-D9E0-7A8E1AA000DF}"/>
              </a:ext>
            </a:extLst>
          </p:cNvPr>
          <p:cNvGrpSpPr/>
          <p:nvPr/>
        </p:nvGrpSpPr>
        <p:grpSpPr>
          <a:xfrm>
            <a:off x="2479586" y="741037"/>
            <a:ext cx="13798425" cy="7836500"/>
            <a:chOff x="1653057" y="494024"/>
            <a:chExt cx="9198950" cy="522433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AAD3FF8-0A95-4253-16DA-C6A110DE7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53057" y="494024"/>
              <a:ext cx="4845654" cy="4731119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D3C93F0-C046-4D86-D20C-0BFACCCA4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006353" y="987238"/>
              <a:ext cx="4845654" cy="4731119"/>
            </a:xfrm>
            <a:prstGeom prst="rect">
              <a:avLst/>
            </a:prstGeom>
          </p:spPr>
        </p:pic>
      </p:grpSp>
      <p:pic>
        <p:nvPicPr>
          <p:cNvPr id="13" name="Picture 11">
            <a:extLst>
              <a:ext uri="{FF2B5EF4-FFF2-40B4-BE49-F238E27FC236}">
                <a16:creationId xmlns:a16="http://schemas.microsoft.com/office/drawing/2014/main" id="{7B40201E-42C1-D00F-32FA-716525D71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18229" y="6543377"/>
            <a:ext cx="3069771" cy="3743624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9857C79-E675-553A-E9E7-F70015286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" y="6249671"/>
            <a:ext cx="3472103" cy="40373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A18839-D799-FE47-8F7C-324684EB0894}"/>
              </a:ext>
            </a:extLst>
          </p:cNvPr>
          <p:cNvSpPr txBox="1"/>
          <p:nvPr/>
        </p:nvSpPr>
        <p:spPr>
          <a:xfrm>
            <a:off x="2895600" y="3585508"/>
            <a:ext cx="128750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0" b="1" dirty="0">
                <a:latin typeface="Arial" panose="020B0604020202020204" pitchFamily="34" charset="0"/>
                <a:cs typeface="Arial" panose="020B0604020202020204" pitchFamily="34" charset="0"/>
              </a:rPr>
              <a:t>ONG </a:t>
            </a:r>
            <a:r>
              <a:rPr lang="en-US" sz="12000" b="1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12000" b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1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E074BB2E-F491-AFD3-D72C-EDC5FFBE16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9199405" y="965926"/>
            <a:ext cx="1619526" cy="1358378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7 0.04537 L -0.05247 0.04561 C -0.05299 0.04561 -0.06862 0.06644 -0.07213 0.07361 C -0.0737 0.0757 -0.07409 0.07894 -0.07526 0.08102 C -0.07643 0.0838 -0.07878 0.08635 -0.08034 0.08912 C -0.0819 0.09213 -0.08268 0.09514 -0.08503 0.09792 C -0.08737 0.10486 -0.09479 0.11783 -0.09479 0.11829 C -0.09831 0.13149 -0.09557 0.12315 -0.10456 0.14074 C -0.1112 0.15348 -0.10573 0.1426 -0.11159 0.15811 C -0.11354 0.1625 -0.11588 0.16644 -0.11745 0.17084 C -0.11823 0.17385 -0.11901 0.17662 -0.11979 0.17963 C -0.12292 0.19028 -0.12135 0.19121 -0.12799 0.20394 C -0.12917 0.20625 -0.13073 0.20834 -0.13151 0.21111 C -0.13268 0.2132 -0.13307 0.21598 -0.13346 0.21806 C -0.13424 0.2213 -0.13463 0.22385 -0.1362 0.22686 C -0.13737 0.2301 -0.13893 0.23357 -0.14049 0.23658 C -0.14206 0.23889 -0.14245 0.24121 -0.14323 0.24422 C -0.14401 0.24561 -0.1444 0.24815 -0.14479 0.24954 C -0.14596 0.25093 -0.14674 0.25255 -0.14792 0.25394 C -0.14948 0.25973 -0.15065 0.26621 -0.15338 0.27107 C -0.15651 0.27686 -0.15729 0.27917 -0.15963 0.28542 C -0.16003 0.2875 -0.16003 0.29051 -0.1612 0.29283 C -0.16237 0.29514 -0.16432 0.29723 -0.16588 0.3 C -0.16745 0.3044 -0.1694 0.30926 -0.17096 0.31412 C -0.17174 0.31713 -0.17253 0.32014 -0.1737 0.32292 C -0.17565 0.32639 -0.1776 0.32917 -0.17917 0.33264 C -0.18112 0.33658 -0.1819 0.34144 -0.18346 0.34537 C -0.18503 0.34815 -0.18698 0.35024 -0.18815 0.35301 C -0.18971 0.35556 -0.19049 0.35834 -0.19167 0.36135 C -0.19284 0.36366 -0.19323 0.36667 -0.19479 0.36852 C -0.19557 0.37061 -0.19713 0.37153 -0.19909 0.37292 C -0.20065 0.37547 -0.20221 0.37824 -0.20338 0.38125 C -0.20729 0.3919 -0.19948 0.38218 -0.20768 0.39399 C -0.2112 0.39885 -0.21549 0.40209 -0.21862 0.40695 C -0.22174 0.41181 -0.22526 0.41667 -0.22838 0.42153 C -0.22917 0.42361 -0.23034 0.42639 -0.2319 0.42848 C -0.24167 0.44098 -0.23112 0.42801 -0.24206 0.44005 C -0.2444 0.4426 -0.24635 0.44584 -0.24909 0.44885 C -0.25104 0.4507 -0.25338 0.45232 -0.25534 0.45417 C -0.25729 0.45649 -0.25885 0.45949 -0.26081 0.46181 C -0.26276 0.46389 -0.26471 0.46528 -0.26706 0.46736 C -0.27331 0.47269 -0.27799 0.47639 -0.28503 0.48033 C -0.2944 0.48519 -0.28854 0.48033 -0.29844 0.48727 C -0.30156 0.48959 -0.30469 0.4926 -0.30742 0.49445 C -0.31133 0.49653 -0.31445 0.49699 -0.31836 0.49885 C -0.32109 0.50024 -0.32383 0.50186 -0.32617 0.50278 C -0.33203 0.50556 -0.33867 0.50718 -0.34336 0.51042 C -0.34609 0.51158 -0.34883 0.51343 -0.35156 0.51436 C -0.35508 0.51574 -0.36094 0.51783 -0.36484 0.51875 C -0.36719 0.51922 -0.36992 0.51968 -0.37226 0.52014 C -0.38398 0.52269 -0.37226 0.52061 -0.3875 0.52315 C -0.38945 0.52408 -0.39141 0.52547 -0.39375 0.52547 C -0.39531 0.52662 -0.40937 0.52848 -0.41094 0.52894 C -0.42734 0.53195 -0.40234 0.52848 -0.42734 0.53195 L -0.51888 0.53033 C -0.52161 0.52986 -0.52435 0.52986 -0.52695 0.52894 C -0.5306 0.52755 -0.53411 0.525 -0.53906 0.52315 C -0.53997 0.52176 -0.54193 0.52061 -0.54427 0.51875 C -0.54544 0.51736 -0.5474 0.51574 -0.54857 0.51436 L -0.55208 0.51158 C -0.55286 0.50903 -0.55325 0.50672 -0.55404 0.50417 C -0.55482 0.50186 -0.55716 0.50024 -0.55716 0.49746 C -0.55716 0.49491 -0.55482 0.47986 -0.55286 0.47593 C -0.55208 0.47315 -0.55013 0.47107 -0.54857 0.46875 C -0.54661 0.46528 -0.54505 0.46181 -0.5431 0.45857 C -0.54193 0.45602 -0.54075 0.45278 -0.53906 0.45162 C -0.53529 0.44977 -0.53138 0.4507 -0.52851 0.45024 C -0.51094 0.45162 -0.49375 0.45232 -0.47695 0.45417 C -0.47539 0.45463 -0.47383 0.45602 -0.4724 0.45695 C -0.46888 0.46042 -0.46615 0.46621 -0.46341 0.47014 C -0.46172 0.47269 -0.4599 0.475 -0.45794 0.47709 C -0.45781 0.48125 -0.45781 0.48565 -0.45703 0.49005 C -0.45677 0.49306 -0.45625 0.49584 -0.45625 0.49885 C -0.45638 0.50857 -0.45677 0.51783 -0.45794 0.52755 C -0.4582 0.52894 -0.4595 0.52986 -0.4599 0.53195 C -0.46146 0.53635 -0.46263 0.54121 -0.46419 0.54607 C -0.46615 0.55186 -0.46797 0.55857 -0.47161 0.56297 C -0.47305 0.56505 -0.47461 0.5669 -0.47591 0.56875 C -0.4849 0.58334 -0.47279 0.56829 -0.48594 0.58426 C -0.49154 0.59167 -0.5043 0.60232 -0.5082 0.6044 C -0.5125 0.60764 -0.51641 0.61065 -0.5207 0.61297 C -0.5263 0.61644 -0.53216 0.61783 -0.53906 0.62037 C -0.54075 0.62176 -0.54388 0.62361 -0.54661 0.62477 C -0.54974 0.6257 -0.55208 0.62662 -0.55482 0.62755 C -0.58021 0.63496 -0.57396 0.63334 -0.59075 0.63635 C -0.61615 0.63449 -0.64154 0.63449 -0.66693 0.63195 C -0.66888 0.63195 -0.67057 0.62963 -0.6724 0.62755 C -0.67604 0.62315 -0.68307 0.61297 -0.68307 0.61343 C -0.68385 0.61111 -0.68424 0.60926 -0.6849 0.60764 C -0.68841 0.59352 -0.68802 0.58588 -0.68411 0.56736 C -0.68333 0.56482 -0.67318 0.56065 -0.6724 0.56019 C -0.66224 0.56065 -0.65208 0.55996 -0.64193 0.56158 C -0.63763 0.5625 -0.63763 0.57037 -0.63646 0.57454 C -0.63255 0.59306 -0.63529 0.57894 -0.63216 0.59607 C -0.63255 0.61389 -0.63255 0.63149 -0.63372 0.64908 C -0.6345 0.6544 -0.63646 0.66065 -0.63841 0.66459 C -0.63958 0.66806 -0.64115 0.67176 -0.6431 0.67477 C -0.64544 0.67963 -0.647 0.67871 -0.65013 0.68195 C -0.65208 0.68403 -0.65404 0.68727 -0.65638 0.68936 C -0.65833 0.69121 -0.66068 0.69167 -0.66341 0.69329 C -0.67135 0.69861 -0.66966 0.69908 -0.67943 0.70047 C -0.68503 0.70139 -0.69075 0.70139 -0.69661 0.70232 C -0.70846 0.70047 -0.72044 0.7 -0.73255 0.69769 C -0.73802 0.69653 -0.7599 0.68727 -0.76654 0.68311 C -0.79635 0.6669 -0.76588 0.68102 -0.78971 0.67037 C -0.79206 0.66783 -0.79753 0.66158 -0.7987 0.65764 C -0.80026 0.6544 -0.80221 0.6382 -0.80221 0.63635 C -0.80182 0.61783 -0.80651 0.59699 -0.79596 0.58588 C -0.7944 0.58426 -0.79245 0.58426 -0.79049 0.58287 C -0.78333 0.5838 -0.7763 0.58334 -0.76927 0.58426 C -0.76823 0.58496 -0.76771 0.58635 -0.76732 0.58727 C -0.76654 0.59213 -0.76615 0.59699 -0.76549 0.60186 C -0.76458 0.62223 -0.76393 0.6213 -0.76654 0.64213 C -0.76693 0.64514 -0.7694 0.65348 -0.77083 0.65625 C -0.77174 0.65764 -0.77279 0.65811 -0.77357 0.65926 C -0.7845 0.67176 -0.77213 0.65834 -0.78255 0.66899 C -0.7845 0.67084 -0.78581 0.67385 -0.78815 0.67477 C -0.79245 0.67755 -0.79753 0.67917 -0.80221 0.68056 C -0.80846 0.68195 -0.81432 0.68149 -0.82018 0.68195 C -0.82799 0.6801 -0.83073 0.68311 -0.84284 0.67616 C -0.85534 0.66852 -0.88659 0.66204 -0.89401 0.63774 C -0.90807 0.59306 -0.89479 0.62616 -0.90573 0.58426 C -0.9069 0.5794 -0.91237 0.57037 -0.91393 0.56551 C -0.91471 0.56204 -0.91354 0.56389 -0.91432 0.56019 C -0.91471 0.55625 -0.91601 0.54931 -0.91641 0.54561 C -0.91719 0.53473 -0.90221 0.53473 -0.90378 0.52454 C -0.90417 0.51968 -0.90495 0.51482 -0.90534 0.51042 C -0.90612 0.50324 -0.9069 0.49584 -0.90729 0.48866 C -0.90768 0.48565 -0.90807 0.48334 -0.90807 0.48033 C -0.90885 0.47223 -0.90885 0.46875 -0.91003 0.46181 C -0.91042 0.45996 -0.91081 0.45857 -0.91081 0.45695 C -0.9112 0.45324 -0.9112 0.44931 -0.91198 0.44584 C -0.91198 0.44399 -0.91315 0.44306 -0.91354 0.44144 C -0.91471 0.4382 -0.91588 0.43473 -0.91706 0.43172 C -0.91784 0.4294 -0.91823 0.42686 -0.91901 0.42408 C -0.9194 0.42246 -0.9194 0.42014 -0.91979 0.41875 C -0.92018 0.41713 -0.92096 0.41667 -0.92174 0.41574 C -0.92213 0.41436 -0.92213 0.41274 -0.92253 0.41135 C -0.92331 0.40857 -0.92565 0.40463 -0.92721 0.40301 C -0.92838 0.40116 -0.93034 0.40024 -0.93151 0.39838 C -0.94128 0.38704 -0.93229 0.39352 -0.94753 0.38125 C -0.94948 0.37986 -0.95104 0.37824 -0.95299 0.37686 C -0.95495 0.37593 -0.9569 0.37547 -0.95846 0.37408 C -0.96042 0.37246 -0.96198 0.37014 -0.96393 0.36852 C -0.99362 0.34375 -0.97292 0.36528 -0.99167 0.34283 C -0.99792 0.33473 -0.99753 0.33704 -1.00338 0.32824 C -1.00534 0.32593 -1.00729 0.32292 -1.00885 0.31991 C -1.01003 0.31667 -1.01081 0.3132 -1.01237 0.30973 C -1.0237 0.28311 -1.01354 0.31181 -1.0237 0.27963 C -1.02799 0.25093 -1.0237 0.28449 -1.02643 0.25093 C -1.02721 0.24607 -1.02799 0.24121 -1.02838 0.23658 C -1.02878 0.23357 -1.02917 0.2301 -1.02917 0.22686 C -1.02917 0.21713 -1.02917 0.2044 -1.02643 0.19514 C -1.02565 0.19213 -1.02448 0.18936 -1.02292 0.18681 C -1.02057 0.18149 -1.01784 0.17709 -1.0151 0.17269 C -1.01276 0.16945 -1.01081 0.16644 -1.00885 0.16412 C -1.00299 0.15672 -1.00143 0.15533 -0.99635 0.14954 C -0.98932 0.15047 -0.98698 0.15047 -0.98073 0.15232 C -0.97995 0.15278 -0.97838 0.15348 -0.97721 0.15394 C -0.97565 0.1544 -0.97448 0.15579 -0.97292 0.15672 C -0.96823 0.15973 -0.96823 0.15926 -0.96393 0.16111 C -0.96237 0.1625 -0.96081 0.16412 -0.95963 0.16505 C -0.95221 0.1713 -0.95534 0.16736 -0.94831 0.17524 C -0.93268 0.19375 -0.93698 0.18889 -0.92331 0.20672 C -0.92213 0.2088 -0.92057 0.21065 -0.91901 0.21274 C -0.91784 0.21412 -0.91628 0.21505 -0.91549 0.2169 C -0.91471 0.21806 -0.91393 0.21991 -0.91276 0.2213 C -0.91081 0.22385 -0.90846 0.2257 -0.90651 0.22824 C -0.90495 0.2301 -0.90417 0.23218 -0.90299 0.23403 C -0.90182 0.23496 -0.89948 0.22871 -0.8987 0.2301 C -0.89206 0.2419 -0.8901 0.22732 -0.8862 0.22732 C -0.84323 0.19329 -0.80846 0.1801 -0.76549 0.14653 C -0.72435 0.18056 -0.67604 0.19121 -0.6349 0.2257 C -0.60247 0.16111 -0.56497 0.11899 -0.53255 0.05463 " pathEditMode="relative" rAng="0" ptsTypes="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41" y="3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E40FE0D9-77A0-22F4-5E64-35CC10E6E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180" y="3686625"/>
            <a:ext cx="2709594" cy="2920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132" y="3650155"/>
            <a:ext cx="2717642" cy="2966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612678B-EE75-55FB-C072-8EB9686A1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966" y="1415334"/>
            <a:ext cx="2701622" cy="30386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314" y="1453575"/>
            <a:ext cx="2717642" cy="29664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9C0A663-C785-59DF-11A9-C34CFD7B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858" y="1430382"/>
            <a:ext cx="2717642" cy="30281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901" y="1451667"/>
            <a:ext cx="2717642" cy="2966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6220"/>
          <a:stretch/>
        </p:blipFill>
        <p:spPr>
          <a:xfrm>
            <a:off x="10588" y="6745950"/>
            <a:ext cx="18288000" cy="423925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2B5F64-02D6-029A-122D-C6A1A1A3D863}"/>
              </a:ext>
            </a:extLst>
          </p:cNvPr>
          <p:cNvSpPr/>
          <p:nvPr/>
        </p:nvSpPr>
        <p:spPr>
          <a:xfrm>
            <a:off x="0" y="9171710"/>
            <a:ext cx="9144000" cy="1115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29C2FA-8DC5-E711-B80A-79A7EED8403E}"/>
              </a:ext>
            </a:extLst>
          </p:cNvPr>
          <p:cNvSpPr/>
          <p:nvPr/>
        </p:nvSpPr>
        <p:spPr>
          <a:xfrm>
            <a:off x="9143999" y="9171709"/>
            <a:ext cx="9143999" cy="11152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9">
            <a:hlinkClick r:id="" action="ppaction://noaction"/>
            <a:extLst>
              <a:ext uri="{FF2B5EF4-FFF2-40B4-BE49-F238E27FC236}">
                <a16:creationId xmlns:a16="http://schemas.microsoft.com/office/drawing/2014/main" id="{E44E7FEC-0258-B610-4CD0-F6C34713D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8454" y="8510603"/>
            <a:ext cx="1611093" cy="178762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979" y="3723223"/>
            <a:ext cx="2717642" cy="296645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9CAA17-DCB0-F706-C7FD-80E497704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608" y="3677421"/>
            <a:ext cx="2717642" cy="2966453"/>
          </a:xfrm>
          <a:prstGeom prst="rect">
            <a:avLst/>
          </a:prstGeom>
        </p:spPr>
      </p:pic>
      <p:pic>
        <p:nvPicPr>
          <p:cNvPr id="39" name="Picture 38">
            <a:hlinkClick r:id="rId10" action="ppaction://hlinksldjump"/>
            <a:extLst>
              <a:ext uri="{FF2B5EF4-FFF2-40B4-BE49-F238E27FC236}">
                <a16:creationId xmlns:a16="http://schemas.microsoft.com/office/drawing/2014/main" id="{54038B36-7B32-1923-F2D1-49DF837DD9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2063" y="3707181"/>
            <a:ext cx="2606040" cy="3017519"/>
          </a:xfrm>
          <a:prstGeom prst="rect">
            <a:avLst/>
          </a:prstGeom>
        </p:spPr>
      </p:pic>
      <p:pic>
        <p:nvPicPr>
          <p:cNvPr id="40" name="Picture 39">
            <a:hlinkClick r:id="rId12" action="ppaction://hlinksldjump"/>
            <a:extLst>
              <a:ext uri="{FF2B5EF4-FFF2-40B4-BE49-F238E27FC236}">
                <a16:creationId xmlns:a16="http://schemas.microsoft.com/office/drawing/2014/main" id="{0DF68C1E-2179-B34A-BCEB-70C476CED7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8497" y="1435625"/>
            <a:ext cx="2606040" cy="3028145"/>
          </a:xfrm>
          <a:prstGeom prst="rect">
            <a:avLst/>
          </a:prstGeom>
        </p:spPr>
      </p:pic>
      <p:pic>
        <p:nvPicPr>
          <p:cNvPr id="41" name="Picture 40">
            <a:hlinkClick r:id="rId14" action="ppaction://hlinksldjump"/>
            <a:extLst>
              <a:ext uri="{FF2B5EF4-FFF2-40B4-BE49-F238E27FC236}">
                <a16:creationId xmlns:a16="http://schemas.microsoft.com/office/drawing/2014/main" id="{EA846E30-F607-6821-3333-3FA45B4467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40979" y="3631771"/>
            <a:ext cx="2606040" cy="3028145"/>
          </a:xfrm>
          <a:prstGeom prst="rect">
            <a:avLst/>
          </a:prstGeom>
        </p:spPr>
      </p:pic>
      <p:pic>
        <p:nvPicPr>
          <p:cNvPr id="42" name="Picture 41">
            <a:hlinkClick r:id="rId16" action="ppaction://hlinksldjump"/>
            <a:extLst>
              <a:ext uri="{FF2B5EF4-FFF2-40B4-BE49-F238E27FC236}">
                <a16:creationId xmlns:a16="http://schemas.microsoft.com/office/drawing/2014/main" id="{F97F94B7-8D57-78D5-30C3-BD3FC95FE1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6469" y="1410783"/>
            <a:ext cx="2606040" cy="3028145"/>
          </a:xfrm>
          <a:prstGeom prst="rect">
            <a:avLst/>
          </a:prstGeom>
        </p:spPr>
      </p:pic>
      <p:pic>
        <p:nvPicPr>
          <p:cNvPr id="43" name="Picture 42">
            <a:hlinkClick r:id="rId18" action="ppaction://hlinksldjump"/>
            <a:extLst>
              <a:ext uri="{FF2B5EF4-FFF2-40B4-BE49-F238E27FC236}">
                <a16:creationId xmlns:a16="http://schemas.microsoft.com/office/drawing/2014/main" id="{81F2874D-0A02-694D-D5EE-6801F0E9C97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07493" y="3631762"/>
            <a:ext cx="2606040" cy="3017519"/>
          </a:xfrm>
          <a:prstGeom prst="rect">
            <a:avLst/>
          </a:prstGeom>
        </p:spPr>
      </p:pic>
      <p:pic>
        <p:nvPicPr>
          <p:cNvPr id="67" name="Picture 15">
            <a:extLst>
              <a:ext uri="{FF2B5EF4-FFF2-40B4-BE49-F238E27FC236}">
                <a16:creationId xmlns:a16="http://schemas.microsoft.com/office/drawing/2014/main" id="{6862AA29-9A43-BC5F-5F2F-58F5A5D7DF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5806048" y="1"/>
            <a:ext cx="2492540" cy="2596397"/>
          </a:xfrm>
          <a:prstGeom prst="rect">
            <a:avLst/>
          </a:prstGeom>
        </p:spPr>
      </p:pic>
      <p:pic>
        <p:nvPicPr>
          <p:cNvPr id="68" name="Picture 22">
            <a:extLst>
              <a:ext uri="{FF2B5EF4-FFF2-40B4-BE49-F238E27FC236}">
                <a16:creationId xmlns:a16="http://schemas.microsoft.com/office/drawing/2014/main" id="{EEF6FF90-6C16-2601-BB22-A0B3CA1680F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-77351" y="1"/>
            <a:ext cx="2244339" cy="30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94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50" name="Rectangle: Rounded Corners 1049">
                <a:extLst>
                  <a:ext uri="{FF2B5EF4-FFF2-40B4-BE49-F238E27FC236}">
                    <a16:creationId xmlns:a16="http://schemas.microsoft.com/office/drawing/2014/main" id="{EF73749A-D73F-A533-3960-BFBD06CAF859}"/>
                  </a:ext>
                </a:extLst>
              </p:cNvPr>
              <p:cNvSpPr/>
              <p:nvPr/>
            </p:nvSpPr>
            <p:spPr>
              <a:xfrm>
                <a:off x="1004207" y="6286500"/>
                <a:ext cx="16279586" cy="13034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>
                    <a:solidFill>
                      <a:prstClr val="black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50" name="Rectangle: Rounded Corners 1049">
                <a:extLst>
                  <a:ext uri="{FF2B5EF4-FFF2-40B4-BE49-F238E27FC236}">
                    <a16:creationId xmlns:a16="http://schemas.microsoft.com/office/drawing/2014/main" id="{EF73749A-D73F-A533-3960-BFBD06CAF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07" y="6286500"/>
                <a:ext cx="16279586" cy="130342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DE6E00C5-F557-EFA5-65E2-47EA80DE9FAA}"/>
                  </a:ext>
                </a:extLst>
              </p:cNvPr>
              <p:cNvSpPr/>
              <p:nvPr/>
            </p:nvSpPr>
            <p:spPr>
              <a:xfrm>
                <a:off x="1004207" y="571500"/>
                <a:ext cx="16279586" cy="5105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50000"/>
                  </a:lnSpc>
                </a:pPr>
                <a:r>
                  <a:rPr lang="fr-FR" sz="4000" b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Nếu có các số: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</a:t>
                </a:r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ctr">
                  <a:lnSpc>
                    <a:spcPct val="250000"/>
                  </a:lnSpc>
                </a:pP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ctr">
                  <a:lnSpc>
                    <a:spcPct val="250000"/>
                  </a:lnSpc>
                </a:pP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DE6E00C5-F557-EFA5-65E2-47EA80DE9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07" y="571500"/>
                <a:ext cx="16279586" cy="51054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53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81E3C240-FEC2-E53F-1699-F9382F928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1483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50" name="Rectangle: Rounded Corners 1049">
                <a:extLst>
                  <a:ext uri="{FF2B5EF4-FFF2-40B4-BE49-F238E27FC236}">
                    <a16:creationId xmlns:a16="http://schemas.microsoft.com/office/drawing/2014/main" id="{EF73749A-D73F-A533-3960-BFBD06CAF859}"/>
                  </a:ext>
                </a:extLst>
              </p:cNvPr>
              <p:cNvSpPr/>
              <p:nvPr/>
            </p:nvSpPr>
            <p:spPr>
              <a:xfrm>
                <a:off x="1989221" y="6438900"/>
                <a:ext cx="14370088" cy="1295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prstClr val="black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vi-VN" sz="4000">
                    <a:solidFill>
                      <a:prstClr val="black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≤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50" name="Rectangle: Rounded Corners 1049">
                <a:extLst>
                  <a:ext uri="{FF2B5EF4-FFF2-40B4-BE49-F238E27FC236}">
                    <a16:creationId xmlns:a16="http://schemas.microsoft.com/office/drawing/2014/main" id="{EF73749A-D73F-A533-3960-BFBD06CAF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221" y="6438900"/>
                <a:ext cx="14370088" cy="12954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DE6E00C5-F557-EFA5-65E2-47EA80DE9FAA}"/>
                  </a:ext>
                </a:extLst>
              </p:cNvPr>
              <p:cNvSpPr/>
              <p:nvPr/>
            </p:nvSpPr>
            <p:spPr>
              <a:xfrm>
                <a:off x="1989221" y="495300"/>
                <a:ext cx="14370088" cy="5410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fr-FR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Cho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hai số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Biết rằng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hãy chọn đáp án đúng trong các đáp án dưới đây</a:t>
                </a:r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≤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.0&gt;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.0</m:t>
                    </m:r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r>
                  <a:rPr lang="vi-VN" sz="4000" i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DE6E00C5-F557-EFA5-65E2-47EA80DE9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221" y="495300"/>
                <a:ext cx="14370088" cy="54102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C7B901AF-BE32-A847-EAE6-4871FF334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141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1999" y="723900"/>
            <a:ext cx="16764001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0"/>
          <p:cNvSpPr/>
          <p:nvPr/>
        </p:nvSpPr>
        <p:spPr>
          <a:xfrm>
            <a:off x="15697200" y="5829300"/>
            <a:ext cx="2132891" cy="3657600"/>
          </a:xfrm>
          <a:custGeom>
            <a:avLst/>
            <a:gdLst/>
            <a:ahLst/>
            <a:cxnLst/>
            <a:rect l="l" t="t" r="r" b="b"/>
            <a:pathLst>
              <a:path w="2592204" h="4567761">
                <a:moveTo>
                  <a:pt x="0" y="0"/>
                </a:moveTo>
                <a:lnTo>
                  <a:pt x="2592204" y="0"/>
                </a:lnTo>
                <a:lnTo>
                  <a:pt x="2592204" y="4567761"/>
                </a:lnTo>
                <a:lnTo>
                  <a:pt x="0" y="4567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99251" y="1504771"/>
            <a:ext cx="10154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>
                <a:ln>
                  <a:noFill/>
                </a:ln>
                <a:solidFill>
                  <a:srgbClr val="EC79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Merriweather Sans"/>
              </a:rPr>
              <a:t>NỘI DUNG </a:t>
            </a:r>
            <a:r>
              <a:rPr kumimoji="0" lang="vi-VN" sz="7200" b="1" i="0" u="none" strike="noStrike" kern="0" cap="none" spc="0" normalizeH="0" baseline="0" noProof="0" smtClean="0">
                <a:ln>
                  <a:noFill/>
                </a:ln>
                <a:solidFill>
                  <a:srgbClr val="EC79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Merriweather Sans"/>
              </a:rPr>
              <a:t>BÀI </a:t>
            </a:r>
            <a:r>
              <a:rPr kumimoji="0" lang="vi-VN" sz="7200" b="1" i="0" u="none" strike="noStrike" kern="0" cap="none" spc="0" normalizeH="0" baseline="0" noProof="0">
                <a:ln>
                  <a:noFill/>
                </a:ln>
                <a:solidFill>
                  <a:srgbClr val="EC79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Merriweather Sans"/>
              </a:rPr>
              <a:t>HỌC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3946221"/>
            <a:ext cx="746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da-DK" sz="4400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1. Khái niệm bất đẳng thức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8821" y="6134100"/>
            <a:ext cx="9564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44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Tính chất của bất đẳng thức 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D59E1ACE-8989-022A-A0F8-7E84EAF95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: Rounded Corners 1049">
                <a:extLst>
                  <a:ext uri="{FF2B5EF4-FFF2-40B4-BE49-F238E27FC236}">
                    <a16:creationId xmlns:a16="http://schemas.microsoft.com/office/drawing/2014/main" id="{EF73749A-D73F-A533-3960-BFBD06CAF859}"/>
                  </a:ext>
                </a:extLst>
              </p:cNvPr>
              <p:cNvSpPr/>
              <p:nvPr/>
            </p:nvSpPr>
            <p:spPr>
              <a:xfrm>
                <a:off x="1989221" y="6286500"/>
                <a:ext cx="14370088" cy="1295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prstClr val="black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  <a:r>
                  <a:rPr lang="vi-VN" sz="4000">
                    <a:solidFill>
                      <a:prstClr val="black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 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: Rounded Corners 1049">
                <a:extLst>
                  <a:ext uri="{FF2B5EF4-FFF2-40B4-BE49-F238E27FC236}">
                    <a16:creationId xmlns:a16="http://schemas.microsoft.com/office/drawing/2014/main" id="{EF73749A-D73F-A533-3960-BFBD06CAF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221" y="6286500"/>
                <a:ext cx="14370088" cy="129540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: Rounded Corners 1050">
                <a:extLst>
                  <a:ext uri="{FF2B5EF4-FFF2-40B4-BE49-F238E27FC236}">
                    <a16:creationId xmlns:a16="http://schemas.microsoft.com/office/drawing/2014/main" id="{DE6E00C5-F557-EFA5-65E2-47EA80DE9FAA}"/>
                  </a:ext>
                </a:extLst>
              </p:cNvPr>
              <p:cNvSpPr/>
              <p:nvPr/>
            </p:nvSpPr>
            <p:spPr>
              <a:xfrm>
                <a:off x="1989221" y="571500"/>
                <a:ext cx="14370088" cy="5105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Nếu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bất đẳng thức nào dưới đây không đúng?</a:t>
                </a:r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𝑎𝑐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𝑏𝑑</m:t>
                    </m:r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𝑎𝑐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𝑏𝑐</m:t>
                    </m:r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 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: Rounded Corners 1050">
                <a:extLst>
                  <a:ext uri="{FF2B5EF4-FFF2-40B4-BE49-F238E27FC236}">
                    <a16:creationId xmlns:a16="http://schemas.microsoft.com/office/drawing/2014/main" id="{DE6E00C5-F557-EFA5-65E2-47EA80DE9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221" y="571500"/>
                <a:ext cx="14370088" cy="510540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0719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50" name="Rectangle: Rounded Corners 1049">
                <a:extLst>
                  <a:ext uri="{FF2B5EF4-FFF2-40B4-BE49-F238E27FC236}">
                    <a16:creationId xmlns:a16="http://schemas.microsoft.com/office/drawing/2014/main" id="{EF73749A-D73F-A533-3960-BFBD06CAF859}"/>
                  </a:ext>
                </a:extLst>
              </p:cNvPr>
              <p:cNvSpPr/>
              <p:nvPr/>
            </p:nvSpPr>
            <p:spPr>
              <a:xfrm>
                <a:off x="1847249" y="6286500"/>
                <a:ext cx="14588927" cy="1295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vi-VN" sz="4000">
                    <a:solidFill>
                      <a:prstClr val="black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kern="1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50" name="Rectangle: Rounded Corners 1049">
                <a:extLst>
                  <a:ext uri="{FF2B5EF4-FFF2-40B4-BE49-F238E27FC236}">
                    <a16:creationId xmlns:a16="http://schemas.microsoft.com/office/drawing/2014/main" id="{EF73749A-D73F-A533-3960-BFBD06CAF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49" y="6286500"/>
                <a:ext cx="14588927" cy="12954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DE6E00C5-F557-EFA5-65E2-47EA80DE9FAA}"/>
                  </a:ext>
                </a:extLst>
              </p:cNvPr>
              <p:cNvSpPr/>
              <p:nvPr/>
            </p:nvSpPr>
            <p:spPr>
              <a:xfrm>
                <a:off x="1847250" y="499424"/>
                <a:ext cx="14588926" cy="51774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hai số thực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Bất đẳng thức nào dưới đây không đúng?</a:t>
                </a:r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  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          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  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+3&lt;−2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    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−2&gt;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DE6E00C5-F557-EFA5-65E2-47EA80DE9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50" y="499424"/>
                <a:ext cx="14588926" cy="517747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3909DD0D-512B-875C-1269-635732E7F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697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50" name="Rectangle: Rounded Corners 1049">
                <a:extLst>
                  <a:ext uri="{FF2B5EF4-FFF2-40B4-BE49-F238E27FC236}">
                    <a16:creationId xmlns:a16="http://schemas.microsoft.com/office/drawing/2014/main" id="{EF73749A-D73F-A533-3960-BFBD06CAF859}"/>
                  </a:ext>
                </a:extLst>
              </p:cNvPr>
              <p:cNvSpPr/>
              <p:nvPr/>
            </p:nvSpPr>
            <p:spPr>
              <a:xfrm>
                <a:off x="1371599" y="6286500"/>
                <a:ext cx="15544801" cy="13716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prstClr val="black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vi-VN" sz="4000">
                    <a:solidFill>
                      <a:prstClr val="black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50" name="Rectangle: Rounded Corners 1049">
                <a:extLst>
                  <a:ext uri="{FF2B5EF4-FFF2-40B4-BE49-F238E27FC236}">
                    <a16:creationId xmlns:a16="http://schemas.microsoft.com/office/drawing/2014/main" id="{EF73749A-D73F-A533-3960-BFBD06CAF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599" y="6286500"/>
                <a:ext cx="15544801" cy="13716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DE6E00C5-F557-EFA5-65E2-47EA80DE9FAA}"/>
                  </a:ext>
                </a:extLst>
              </p:cNvPr>
              <p:cNvSpPr/>
              <p:nvPr/>
            </p:nvSpPr>
            <p:spPr>
              <a:xfrm>
                <a:off x="1371599" y="419100"/>
                <a:ext cx="15544801" cy="52578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Một tam giác có độ dìa các cạnh là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1, 2, 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đó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số nguyên. Tìm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</a:t>
                </a:r>
                <a:r>
                  <a:rPr lang="vi-VN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  <a:r>
                  <a:rPr lang="vi-VN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DE6E00C5-F557-EFA5-65E2-47EA80DE9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599" y="419100"/>
                <a:ext cx="15544801" cy="52578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7537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E40FE0D9-77A0-22F4-5E64-35CC10E6E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180" y="3686625"/>
            <a:ext cx="2709594" cy="2920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32" y="3650155"/>
            <a:ext cx="2717642" cy="2966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612678B-EE75-55FB-C072-8EB9686A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966" y="1415334"/>
            <a:ext cx="2701622" cy="30386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314" y="1453575"/>
            <a:ext cx="2717642" cy="29664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9C0A663-C785-59DF-11A9-C34CFD7BA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858" y="1430382"/>
            <a:ext cx="2717642" cy="30281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901" y="1451667"/>
            <a:ext cx="2717642" cy="2966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6220"/>
          <a:stretch/>
        </p:blipFill>
        <p:spPr>
          <a:xfrm>
            <a:off x="10588" y="6745950"/>
            <a:ext cx="18288000" cy="423925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2B5F64-02D6-029A-122D-C6A1A1A3D863}"/>
              </a:ext>
            </a:extLst>
          </p:cNvPr>
          <p:cNvSpPr/>
          <p:nvPr/>
        </p:nvSpPr>
        <p:spPr>
          <a:xfrm>
            <a:off x="0" y="9171710"/>
            <a:ext cx="9144000" cy="1115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29C2FA-8DC5-E711-B80A-79A7EED8403E}"/>
              </a:ext>
            </a:extLst>
          </p:cNvPr>
          <p:cNvSpPr/>
          <p:nvPr/>
        </p:nvSpPr>
        <p:spPr>
          <a:xfrm>
            <a:off x="9143999" y="9171709"/>
            <a:ext cx="9143999" cy="11152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Picture 39">
            <a:hlinkClick r:id="" action="ppaction://noaction"/>
            <a:extLst>
              <a:ext uri="{FF2B5EF4-FFF2-40B4-BE49-F238E27FC236}">
                <a16:creationId xmlns:a16="http://schemas.microsoft.com/office/drawing/2014/main" id="{E44E7FEC-0258-B610-4CD0-F6C34713D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38454" y="8510603"/>
            <a:ext cx="1611093" cy="178762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979" y="3723223"/>
            <a:ext cx="2717642" cy="296645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9CAA17-DCB0-F706-C7FD-80E49770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08" y="3677421"/>
            <a:ext cx="2717642" cy="2966453"/>
          </a:xfrm>
          <a:prstGeom prst="rect">
            <a:avLst/>
          </a:prstGeom>
        </p:spPr>
      </p:pic>
      <p:pic>
        <p:nvPicPr>
          <p:cNvPr id="67" name="Picture 15">
            <a:extLst>
              <a:ext uri="{FF2B5EF4-FFF2-40B4-BE49-F238E27FC236}">
                <a16:creationId xmlns:a16="http://schemas.microsoft.com/office/drawing/2014/main" id="{6862AA29-9A43-BC5F-5F2F-58F5A5D7DF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5806048" y="1"/>
            <a:ext cx="2492540" cy="2596397"/>
          </a:xfrm>
          <a:prstGeom prst="rect">
            <a:avLst/>
          </a:prstGeom>
        </p:spPr>
      </p:pic>
      <p:pic>
        <p:nvPicPr>
          <p:cNvPr id="68" name="Picture 22">
            <a:extLst>
              <a:ext uri="{FF2B5EF4-FFF2-40B4-BE49-F238E27FC236}">
                <a16:creationId xmlns:a16="http://schemas.microsoft.com/office/drawing/2014/main" id="{EEF6FF90-6C16-2601-BB22-A0B3CA1680F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-77351" y="1"/>
            <a:ext cx="2244339" cy="30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88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524000" y="266700"/>
                <a:ext cx="15316200" cy="3637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0000"/>
                  </a:lnSpc>
                  <a:tabLst>
                    <a:tab pos="361950" algn="l"/>
                  </a:tabLst>
                </a:pPr>
                <a:r>
                  <a:rPr lang="en-US" sz="3600" b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</a:t>
                </a:r>
                <a:r>
                  <a:rPr lang="en-US" sz="3600" b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 </a:t>
                </a:r>
                <a:r>
                  <a:rPr lang="en-US" sz="3600" b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3600" b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SGK-tr28) </a:t>
                </a:r>
                <a:r>
                  <a:rPr lang="vi-VN" sz="36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Dùng các dấu 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&gt;, &lt;, ≥, ≤ </m:t>
                    </m:r>
                  </m:oMath>
                </a14:m>
                <a:r>
                  <a:rPr lang="vi-VN" sz="36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để diễn </a:t>
                </a:r>
                <a:r>
                  <a:rPr lang="vi-VN" sz="36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tả</a:t>
                </a:r>
                <a:r>
                  <a:rPr lang="vi-VN" sz="36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smtClean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0000"/>
                  </a:lnSpc>
                  <a:tabLst>
                    <a:tab pos="361950" algn="l"/>
                  </a:tabLst>
                </a:pPr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Tốc độ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đúng quy định với biển báo giao thông ở Hình </a:t>
                </a:r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4a</a:t>
                </a:r>
                <a:r>
                  <a:rPr lang="en-US" sz="36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0000"/>
                  </a:lnSpc>
                  <a:tabLst>
                    <a:tab pos="361950" algn="l"/>
                  </a:tabLst>
                </a:pPr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Trọng tải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toàn bộ xe khi đi qua cầu đúng quy định với biển báo giao thông ở Hình 4b.</a:t>
                </a:r>
                <a:endParaRPr lang="en-US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66700"/>
                <a:ext cx="15316200" cy="3637919"/>
              </a:xfrm>
              <a:prstGeom prst="rect">
                <a:avLst/>
              </a:prstGeom>
              <a:blipFill>
                <a:blip r:embed="rId3"/>
                <a:stretch>
                  <a:fillRect l="-1194" r="-1154" b="-2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179268"/>
            <a:ext cx="7239000" cy="33162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366837" y="7962900"/>
                <a:ext cx="7758363" cy="1908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≤70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tính theo km/h)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≤10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tính theo tấn)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837" y="7962900"/>
                <a:ext cx="7758363" cy="1908215"/>
              </a:xfrm>
              <a:prstGeom prst="rect">
                <a:avLst/>
              </a:prstGeom>
              <a:blipFill>
                <a:blip r:embed="rId6"/>
                <a:stretch>
                  <a:fillRect l="-2357" b="-5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1485900" y="8086153"/>
            <a:ext cx="1210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Giải: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7939" y="6835044"/>
            <a:ext cx="2243522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7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762000" y="615616"/>
            <a:ext cx="16840200" cy="90678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"/>
              <p:cNvSpPr>
                <a:spLocks noChangeArrowheads="1"/>
              </p:cNvSpPr>
              <p:nvPr/>
            </p:nvSpPr>
            <p:spPr bwMode="auto">
              <a:xfrm>
                <a:off x="2171700" y="952500"/>
                <a:ext cx="13944600" cy="83099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800" b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</a:t>
                </a:r>
                <a:r>
                  <a:rPr lang="en-US" sz="3800" b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 </a:t>
                </a:r>
                <a:r>
                  <a:rPr lang="en-US" sz="3800" b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3800" b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SGK-tr29) </a:t>
                </a:r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Hãy chỉ ra các bất đẳng thức diễn tả mỗi khẳng định </a:t>
                </a:r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sz="38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vi-VN" sz="380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lớn hơn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vi-VN" sz="380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nhỏ </a:t>
                </a:r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hơn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</m:t>
                    </m:r>
                  </m:oMath>
                </a14:m>
                <a:endParaRPr lang="vi-VN" sz="380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nhỏ hơn hoặc bằng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vi-VN" sz="380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lớn hơn hoặc </a:t>
                </a:r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bằng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kumimoji="0" lang="en-US" sz="3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1700" y="952500"/>
                <a:ext cx="13944600" cy="8309967"/>
              </a:xfrm>
              <a:prstGeom prst="rect">
                <a:avLst/>
              </a:prstGeom>
              <a:blipFill>
                <a:blip r:embed="rId3"/>
                <a:stretch>
                  <a:fillRect l="-1442" r="-13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807558" y="3475792"/>
                <a:ext cx="221939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558" y="3475792"/>
                <a:ext cx="2219390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9807558" y="4999792"/>
                <a:ext cx="237488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558" y="4999792"/>
                <a:ext cx="2374881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807558" y="6615488"/>
                <a:ext cx="204786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558" y="6615488"/>
                <a:ext cx="2047868" cy="677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9807558" y="8231185"/>
                <a:ext cx="205909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en-US" sz="3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558" y="8231185"/>
                <a:ext cx="2059090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50771" y="7456063"/>
            <a:ext cx="1255567" cy="222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0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1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893021" y="562570"/>
            <a:ext cx="145567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5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3500" b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lang="en-US" sz="35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(SGK-tr29) </a:t>
            </a:r>
            <a:r>
              <a:rPr lang="vi-VN" sz="35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Hãy cho biết các bất đẳng thức được tạo thành </a:t>
            </a:r>
            <a:r>
              <a:rPr lang="vi-VN" sz="35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vi-VN" sz="350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50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893021" y="1362263"/>
                <a:ext cx="15242579" cy="5686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3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5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a) Cộng hai vế của bất đẳng thức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&gt; 5 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endParaRPr lang="vi-VN" sz="350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3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endParaRPr lang="en-US" sz="3500" smtClean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3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5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) Cộng hai vế của bất đẳng </a:t>
                </a:r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5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+1 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endParaRPr lang="vi-VN" sz="350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21" y="1362263"/>
                <a:ext cx="15242579" cy="5686237"/>
              </a:xfrm>
              <a:prstGeom prst="rect">
                <a:avLst/>
              </a:prstGeom>
              <a:blipFill>
                <a:blip r:embed="rId2"/>
                <a:stretch>
                  <a:fillRect l="-1200" b="-2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879019" y="3571566"/>
                <a:ext cx="3270584" cy="1762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3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3500" b="1" ker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en-US" sz="35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019" y="3571566"/>
                <a:ext cx="3270584" cy="17622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-685800" y="0"/>
            <a:ext cx="2286000" cy="102870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418810" y="7810500"/>
                <a:ext cx="4191000" cy="1793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5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5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nl-NL" sz="35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</m:oMath>
                </a14:m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5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5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nl-NL" sz="35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810" y="7810500"/>
                <a:ext cx="4191000" cy="17936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5400" y="8115300"/>
            <a:ext cx="1347339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312739" y="702558"/>
                <a:ext cx="1524257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c) Nhân hai vế của bất đẳng thức </a:t>
                </a:r>
                <a14:m>
                  <m:oMath xmlns:m="http://schemas.openxmlformats.org/officeDocument/2006/math">
                    <m:r>
                      <a:rPr lang="vi-V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&gt;1</m:t>
                    </m:r>
                  </m:oMath>
                </a14:m>
                <a:r>
                  <a:rPr lang="en-US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vi-V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3,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rồi tiếp tục cộng với </a:t>
                </a:r>
                <a14:m>
                  <m:oMath xmlns:m="http://schemas.openxmlformats.org/officeDocument/2006/math">
                    <m:r>
                      <a:rPr lang="vi-V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350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739" y="702558"/>
                <a:ext cx="15242579" cy="630942"/>
              </a:xfrm>
              <a:prstGeom prst="rect">
                <a:avLst/>
              </a:prstGeom>
              <a:blipFill>
                <a:blip r:embed="rId2"/>
                <a:stretch>
                  <a:fillRect l="-1160" t="-17308" b="-31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312739" y="1943100"/>
                <a:ext cx="14707889" cy="1862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5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 </a:t>
                </a:r>
                <a:r>
                  <a:rPr lang="nl-NL" sz="35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vế của bất đẳng thức </a:t>
                </a:r>
                <a14:m>
                  <m:oMath xmlns:m="http://schemas.openxmlformats.org/officeDocument/2006/math"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35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𝟑</m:t>
                    </m:r>
                  </m:oMath>
                </a14:m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được: </a:t>
                </a:r>
                <a14:m>
                  <m:oMath xmlns:m="http://schemas.openxmlformats.org/officeDocument/2006/math"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endParaRPr lang="en-US" sz="3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500" b="1" ker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Cộng hai vế của bất đẳng thức </a:t>
                </a:r>
                <a14:m>
                  <m:oMath xmlns:m="http://schemas.openxmlformats.org/officeDocument/2006/math">
                    <m:r>
                      <a:rPr lang="nl-NL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nl-NL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nl-NL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nl-NL" sz="3500" b="1" ker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3500" b="1" i="1" kern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r>
                  <a:rPr lang="nl-NL" sz="3500" b="1" ker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được:  </a:t>
                </a:r>
                <a14:m>
                  <m:oMath xmlns:m="http://schemas.openxmlformats.org/officeDocument/2006/math">
                    <m:r>
                      <a:rPr lang="nl-NL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nl-NL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nl-NL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3500" b="1" i="1" ker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nl-NL" sz="3500" b="1" ker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739" y="1943100"/>
                <a:ext cx="14707889" cy="1862048"/>
              </a:xfrm>
              <a:prstGeom prst="rect">
                <a:avLst/>
              </a:prstGeom>
              <a:blipFill>
                <a:blip r:embed="rId3"/>
                <a:stretch>
                  <a:fillRect l="-1202" b="-5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-685800" y="0"/>
            <a:ext cx="2286000" cy="102870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312739" y="4762500"/>
                <a:ext cx="15316200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d) Cộng hai vế của bất đẳng thức </a:t>
                </a:r>
                <a14:m>
                  <m:oMath xmlns:m="http://schemas.openxmlformats.org/officeDocument/2006/math">
                    <m:r>
                      <a:rPr lang="vi-V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≤−1 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vi-V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, rồi tiếp tục cộng với </a:t>
                </a:r>
                <a14:m>
                  <m:oMath xmlns:m="http://schemas.openxmlformats.org/officeDocument/2006/math">
                    <m:r>
                      <a:rPr lang="vi-V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−7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739" y="4762500"/>
                <a:ext cx="15316200" cy="630942"/>
              </a:xfrm>
              <a:prstGeom prst="rect">
                <a:avLst/>
              </a:prstGeom>
              <a:blipFill>
                <a:blip r:embed="rId4"/>
                <a:stretch>
                  <a:fillRect l="-1154" t="-15385" b="-33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286000" y="5951190"/>
                <a:ext cx="154434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5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Cộng </a:t>
                </a:r>
                <a:r>
                  <a:rPr lang="nl-NL" sz="35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 hai vế của bất đẳng thức </a:t>
                </a:r>
                <a14:m>
                  <m:oMath xmlns:m="http://schemas.openxmlformats.org/officeDocument/2006/math"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được: </a:t>
                </a:r>
                <a14:m>
                  <m:oMath xmlns:m="http://schemas.openxmlformats.org/officeDocument/2006/math"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Cộng hai vế của bất đẳng thức </a:t>
                </a:r>
                <a14:m>
                  <m:oMath xmlns:m="http://schemas.openxmlformats.org/officeDocument/2006/math"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</m:t>
                    </m:r>
                  </m:oMath>
                </a14:m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được:</a:t>
                </a:r>
                <a:endParaRPr lang="en-US" sz="3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</m:t>
                    </m:r>
                  </m:oMath>
                </a14:m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5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≤−</m:t>
                    </m:r>
                    <m:r>
                      <a:rPr lang="en-US" sz="35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</m:oMath>
                </a14:m>
                <a:endParaRPr lang="en-US" sz="3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51190"/>
                <a:ext cx="15443400" cy="3785652"/>
              </a:xfrm>
              <a:prstGeom prst="rect">
                <a:avLst/>
              </a:prstGeom>
              <a:blipFill>
                <a:blip r:embed="rId5"/>
                <a:stretch>
                  <a:fillRect l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9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20" name="Freeform 6"/>
          <p:cNvSpPr/>
          <p:nvPr/>
        </p:nvSpPr>
        <p:spPr>
          <a:xfrm rot="-2347531">
            <a:off x="1217851" y="6127286"/>
            <a:ext cx="4239768" cy="5710125"/>
          </a:xfrm>
          <a:custGeom>
            <a:avLst/>
            <a:gdLst/>
            <a:ahLst/>
            <a:cxnLst/>
            <a:rect l="l" t="t" r="r" b="b"/>
            <a:pathLst>
              <a:path w="4239768" h="5710125">
                <a:moveTo>
                  <a:pt x="0" y="0"/>
                </a:moveTo>
                <a:lnTo>
                  <a:pt x="4239768" y="0"/>
                </a:lnTo>
                <a:lnTo>
                  <a:pt x="4239768" y="5710126"/>
                </a:lnTo>
                <a:lnTo>
                  <a:pt x="0" y="5710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15"/>
          <p:cNvSpPr txBox="1"/>
          <p:nvPr/>
        </p:nvSpPr>
        <p:spPr>
          <a:xfrm>
            <a:off x="7386000" y="571500"/>
            <a:ext cx="9236821" cy="6930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smtClean="0">
                <a:ln>
                  <a:noFill/>
                </a:ln>
                <a:solidFill>
                  <a:srgbClr val="3A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16000" b="1" i="0" u="none" strike="noStrike" kern="1200" cap="none" spc="0" normalizeH="0" noProof="0" smtClean="0">
                <a:ln>
                  <a:noFill/>
                </a:ln>
                <a:solidFill>
                  <a:srgbClr val="3A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16000" b="1" i="0" u="none" strike="noStrike" kern="1200" cap="none" spc="0" normalizeH="0" baseline="0" noProof="0">
              <a:ln>
                <a:noFill/>
              </a:ln>
              <a:solidFill>
                <a:srgbClr val="3A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7346">
            <a:off x="-745704" y="-627796"/>
            <a:ext cx="4413812" cy="61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79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2933700"/>
            <a:ext cx="11833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Giải: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1"/>
              <p:cNvSpPr>
                <a:spLocks noChangeArrowheads="1"/>
              </p:cNvSpPr>
              <p:nvPr/>
            </p:nvSpPr>
            <p:spPr bwMode="auto">
              <a:xfrm>
                <a:off x="2207221" y="114300"/>
                <a:ext cx="13718579" cy="2416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3500" b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</a:t>
                </a:r>
                <a:r>
                  <a:rPr lang="en-US" sz="3500" b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 </a:t>
                </a:r>
                <a:r>
                  <a:rPr lang="en-US" sz="3500" b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(SGK-tr29</a:t>
                </a:r>
                <a:r>
                  <a:rPr lang="en-US" sz="3500" b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So sánh hai số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trong mỗi trường hợp </a:t>
                </a:r>
                <a:r>
                  <a:rPr lang="vi-VN" sz="350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sz="35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500" smtClean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s-ES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a</a:t>
                </a:r>
                <a:r>
                  <a:rPr lang="es-ES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+5&gt;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+5</m:t>
                    </m:r>
                  </m:oMath>
                </a14:m>
                <a:r>
                  <a:rPr lang="es-ES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			b</a:t>
                </a:r>
                <a:r>
                  <a:rPr lang="es-ES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≤ −11</m:t>
                    </m:r>
                    <m:r>
                      <a:rPr lang="es-ES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s-ES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s-ES" sz="35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s-ES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c</a:t>
                </a:r>
                <a:r>
                  <a:rPr lang="es-ES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–5&lt;3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5</m:t>
                    </m:r>
                  </m:oMath>
                </a14:m>
                <a:r>
                  <a:rPr lang="es-ES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		       d</a:t>
                </a:r>
                <a:r>
                  <a:rPr lang="es-ES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−7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+1&gt;−7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s-E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s-ES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50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7221" y="114300"/>
                <a:ext cx="13718579" cy="2416239"/>
              </a:xfrm>
              <a:prstGeom prst="rect">
                <a:avLst/>
              </a:prstGeom>
              <a:blipFill>
                <a:blip r:embed="rId3"/>
                <a:stretch>
                  <a:fillRect l="-1288" b="-68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981200" y="3964590"/>
                <a:ext cx="14249400" cy="6208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Cộng hai vế của bất đẳng thức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+5&gt;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</m:oMath>
                </a14:m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được: </a:t>
                </a:r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+5−5&gt;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+5−5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ế 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đẳ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−11</m:t>
                      </m:r>
                      <m:r>
                        <a:rPr lang="en-US" sz="35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≤−11</m:t>
                      </m:r>
                      <m:r>
                        <a:rPr lang="en-US" sz="35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den>
                      </m:f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</m:oMath>
                  </m:oMathPara>
                </a14:m>
                <a:endParaRPr lang="en-US" sz="35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−11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≥−11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64590"/>
                <a:ext cx="14249400" cy="6208110"/>
              </a:xfrm>
              <a:prstGeom prst="rect">
                <a:avLst/>
              </a:prstGeom>
              <a:blipFill>
                <a:blip r:embed="rId4"/>
                <a:stretch>
                  <a:fillRect l="-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20250">
            <a:off x="16066617" y="7745560"/>
            <a:ext cx="2434654" cy="243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21" name="TextBox 15"/>
          <p:cNvSpPr txBox="1"/>
          <p:nvPr/>
        </p:nvSpPr>
        <p:spPr>
          <a:xfrm>
            <a:off x="449179" y="431058"/>
            <a:ext cx="17389642" cy="4331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smtClean="0">
                <a:ln>
                  <a:noFill/>
                </a:ln>
                <a:solidFill>
                  <a:srgbClr val="3A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KHÁI</a:t>
            </a:r>
            <a:r>
              <a:rPr kumimoji="0" lang="en-US" sz="10000" b="1" i="0" u="none" strike="noStrike" kern="1200" cap="none" spc="0" normalizeH="0" noProof="0" smtClean="0">
                <a:ln>
                  <a:noFill/>
                </a:ln>
                <a:solidFill>
                  <a:srgbClr val="3A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NIỆM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smtClean="0">
                <a:ln>
                  <a:noFill/>
                </a:ln>
                <a:solidFill>
                  <a:srgbClr val="3A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10000" b="1" i="0" u="none" strike="noStrike" kern="1200" cap="none" spc="0" normalizeH="0" noProof="0" smtClean="0">
                <a:ln>
                  <a:noFill/>
                </a:ln>
                <a:solidFill>
                  <a:srgbClr val="3A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0" b="1" i="0" u="none" strike="noStrike" kern="1200" cap="none" spc="0" normalizeH="0" noProof="0" smtClean="0">
                <a:ln>
                  <a:noFill/>
                </a:ln>
                <a:solidFill>
                  <a:srgbClr val="3A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ĐẲNG THỨC</a:t>
            </a:r>
            <a:endParaRPr kumimoji="0" lang="en-US" sz="10000" b="1" i="0" u="none" strike="noStrike" kern="1200" cap="none" spc="0" normalizeH="0" baseline="0" noProof="0">
              <a:ln>
                <a:noFill/>
              </a:ln>
              <a:solidFill>
                <a:srgbClr val="3A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20" y="5143500"/>
            <a:ext cx="16228959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5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2912358"/>
            <a:ext cx="11833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Giải: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1"/>
              <p:cNvSpPr>
                <a:spLocks noChangeArrowheads="1"/>
              </p:cNvSpPr>
              <p:nvPr/>
            </p:nvSpPr>
            <p:spPr bwMode="auto">
              <a:xfrm>
                <a:off x="2207221" y="114300"/>
                <a:ext cx="13718579" cy="2416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</a:t>
                </a:r>
                <a:r>
                  <a:rPr kumimoji="0" lang="en-US" sz="35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 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(SGK-tr29) </a:t>
                </a:r>
                <a:r>
                  <a:rPr kumimoji="0" lang="vi-VN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 sánh hai số </a:t>
                </a:r>
                <a14:m>
                  <m:oMath xmlns:m="http://schemas.openxmlformats.org/officeDocument/2006/math">
                    <m:r>
                      <a:rPr kumimoji="0" lang="vi-VN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vi-VN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trong mỗi trường hợp sau</a:t>
                </a:r>
                <a:r>
                  <a:rPr kumimoji="0" lang="vi-VN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35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a</a:t>
                </a:r>
                <a:r>
                  <a:rPr kumimoji="0" lang="es-E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+5&gt;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+5</m:t>
                    </m:r>
                  </m:oMath>
                </a14:m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			b</a:t>
                </a:r>
                <a:r>
                  <a:rPr kumimoji="0" lang="es-E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≤ −11</m:t>
                    </m:r>
                    <m:r>
                      <a:rPr kumimoji="0" lang="es-ES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kumimoji="0" lang="es-ES" sz="3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c</a:t>
                </a:r>
                <a:r>
                  <a:rPr kumimoji="0" lang="es-E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–5&lt;3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5</m:t>
                    </m:r>
                  </m:oMath>
                </a14:m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		       d</a:t>
                </a:r>
                <a:r>
                  <a:rPr kumimoji="0" lang="es-E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−7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+1&gt;−7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kumimoji="0" lang="es-E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35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7221" y="114300"/>
                <a:ext cx="13718579" cy="2416239"/>
              </a:xfrm>
              <a:prstGeom prst="rect">
                <a:avLst/>
              </a:prstGeom>
              <a:blipFill>
                <a:blip r:embed="rId3"/>
                <a:stretch>
                  <a:fillRect l="-1288" b="-68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981200" y="3960037"/>
                <a:ext cx="14249400" cy="6212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Cộng hai vế của bất đẳng thức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−5&lt;3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</m:oMath>
                </a14:m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5, ta được:</a:t>
                </a:r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−5+5&lt;3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−5+5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ế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đẳ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5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5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</m:t>
                      </m:r>
                      <m:r>
                        <a:rPr lang="en-US" sz="35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5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60037"/>
                <a:ext cx="14249400" cy="6212663"/>
              </a:xfrm>
              <a:prstGeom prst="rect">
                <a:avLst/>
              </a:prstGeom>
              <a:blipFill>
                <a:blip r:embed="rId4"/>
                <a:stretch>
                  <a:fillRect l="-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20250">
            <a:off x="16066617" y="7745560"/>
            <a:ext cx="2434654" cy="243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0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2912358"/>
            <a:ext cx="11833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Giải: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1"/>
              <p:cNvSpPr>
                <a:spLocks noChangeArrowheads="1"/>
              </p:cNvSpPr>
              <p:nvPr/>
            </p:nvSpPr>
            <p:spPr bwMode="auto">
              <a:xfrm>
                <a:off x="2207221" y="114300"/>
                <a:ext cx="13718579" cy="2416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</a:t>
                </a:r>
                <a:r>
                  <a:rPr kumimoji="0" lang="en-US" sz="35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 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(SGK-tr29) </a:t>
                </a:r>
                <a:r>
                  <a:rPr kumimoji="0" lang="vi-VN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 sánh hai số </a:t>
                </a:r>
                <a14:m>
                  <m:oMath xmlns:m="http://schemas.openxmlformats.org/officeDocument/2006/math">
                    <m:r>
                      <a:rPr kumimoji="0" lang="vi-VN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vi-VN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trong mỗi trường hợp sau</a:t>
                </a:r>
                <a:r>
                  <a:rPr kumimoji="0" lang="vi-VN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35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a</a:t>
                </a:r>
                <a:r>
                  <a:rPr kumimoji="0" lang="es-E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+5&gt;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+5</m:t>
                    </m:r>
                  </m:oMath>
                </a14:m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			b</a:t>
                </a:r>
                <a:r>
                  <a:rPr kumimoji="0" lang="es-E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≤ −11</m:t>
                    </m:r>
                    <m:r>
                      <a:rPr kumimoji="0" lang="es-ES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kumimoji="0" lang="es-ES" sz="3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c</a:t>
                </a:r>
                <a:r>
                  <a:rPr kumimoji="0" lang="es-E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–5&lt;3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5</m:t>
                    </m:r>
                  </m:oMath>
                </a14:m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		       d</a:t>
                </a:r>
                <a:r>
                  <a:rPr kumimoji="0" lang="es-E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−7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+1&gt;−7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s-E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kumimoji="0" lang="es-E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35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7221" y="114300"/>
                <a:ext cx="13718579" cy="2416239"/>
              </a:xfrm>
              <a:prstGeom prst="rect">
                <a:avLst/>
              </a:prstGeom>
              <a:blipFill>
                <a:blip r:embed="rId3"/>
                <a:stretch>
                  <a:fillRect l="-1288" b="-68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981200" y="3960037"/>
                <a:ext cx="14249400" cy="62100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Cộng hai vế của bất đẳng thức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−7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+1&gt;−7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−7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+1−1&gt;−7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+1−1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−7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&gt;−7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ế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đẳ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5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500" b="0" i="1" smtClean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−7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&lt;−7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60037"/>
                <a:ext cx="14249400" cy="6210033"/>
              </a:xfrm>
              <a:prstGeom prst="rect">
                <a:avLst/>
              </a:prstGeom>
              <a:blipFill>
                <a:blip r:embed="rId4"/>
                <a:stretch>
                  <a:fillRect l="-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20250">
            <a:off x="16066617" y="7745560"/>
            <a:ext cx="2434654" cy="243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"/>
              <p:cNvSpPr>
                <a:spLocks noChangeArrowheads="1"/>
              </p:cNvSpPr>
              <p:nvPr/>
            </p:nvSpPr>
            <p:spPr bwMode="auto">
              <a:xfrm>
                <a:off x="490994" y="342900"/>
                <a:ext cx="17449800" cy="18620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500" b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</a:t>
                </a:r>
                <a:r>
                  <a:rPr lang="en-US" sz="3500" b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 </a:t>
                </a:r>
                <a:r>
                  <a:rPr lang="en-US" sz="3500" b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3500" b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SGK-tr29) </a:t>
                </a:r>
                <a:r>
                  <a:rPr lang="en-US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số </a:t>
                </a:r>
                <a14:m>
                  <m:oMath xmlns:m="http://schemas.openxmlformats.org/officeDocument/2006/math">
                    <m:r>
                      <a:rPr lang="en-U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thỏa mãn </a:t>
                </a:r>
                <a14:m>
                  <m:oMath xmlns:m="http://schemas.openxmlformats.org/officeDocument/2006/math">
                    <m:r>
                      <a:rPr lang="en-U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&lt; </m:t>
                    </m:r>
                    <m:r>
                      <a:rPr lang="en-U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Chứng </a:t>
                </a:r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tỏ</a:t>
                </a:r>
                <a:r>
                  <a:rPr lang="en-US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pt-BR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pt-BR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pt-BR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	 	  b</a:t>
                </a:r>
                <a:r>
                  <a:rPr lang="pt-BR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–2&lt;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–1;</m:t>
                    </m:r>
                  </m:oMath>
                </a14:m>
                <a:r>
                  <a:rPr lang="pt-BR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c) </a:t>
                </a:r>
                <a14:m>
                  <m:oMath xmlns:m="http://schemas.openxmlformats.org/officeDocument/2006/math"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pt-BR" sz="35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 d</a:t>
                </a:r>
                <a:r>
                  <a:rPr lang="pt-BR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–2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–3&gt; –2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–3</m:t>
                    </m:r>
                  </m:oMath>
                </a14:m>
                <a:r>
                  <a:rPr lang="pt-BR" sz="3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994" y="342900"/>
                <a:ext cx="17449800" cy="1862048"/>
              </a:xfrm>
              <a:prstGeom prst="rect">
                <a:avLst/>
              </a:prstGeom>
              <a:blipFill>
                <a:blip r:embed="rId2"/>
                <a:stretch>
                  <a:fillRect l="-1048" b="-62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8610599" y="2820769"/>
            <a:ext cx="1210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Giải: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45990" y="4083933"/>
                <a:ext cx="17208610" cy="5555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Cộng hai vế của bất đẳng thức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Cộng hai vế của bất đẳng thức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−2&lt;−1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−2&lt;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(1)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Cộng hai vế của bất đẳng thức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−1&lt;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(1)(2) suy ra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−2&lt;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90" y="4083933"/>
                <a:ext cx="17208610" cy="5555367"/>
              </a:xfrm>
              <a:prstGeom prst="rect">
                <a:avLst/>
              </a:prstGeom>
              <a:blipFill>
                <a:blip r:embed="rId3"/>
                <a:stretch>
                  <a:fillRect l="-1063" b="-1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01985">
            <a:off x="16629508" y="8372314"/>
            <a:ext cx="1522032" cy="16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"/>
              <p:cNvSpPr>
                <a:spLocks noChangeArrowheads="1"/>
              </p:cNvSpPr>
              <p:nvPr/>
            </p:nvSpPr>
            <p:spPr bwMode="auto">
              <a:xfrm>
                <a:off x="490994" y="342900"/>
                <a:ext cx="17449800" cy="18620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</a:t>
                </a:r>
                <a:r>
                  <a:rPr kumimoji="0" lang="en-US" sz="35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 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kumimoji="0" lang="en-US" sz="35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SGK-tr29) </a:t>
                </a:r>
                <a:r>
                  <a:rPr kumimoji="0" lang="en-U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số </a:t>
                </a:r>
                <a14:m>
                  <m:oMath xmlns:m="http://schemas.openxmlformats.org/officeDocument/2006/math"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thỏa mãn </a:t>
                </a:r>
                <a14:m>
                  <m:oMath xmlns:m="http://schemas.openxmlformats.org/officeDocument/2006/math"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&lt; 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Chứng tỏ</a:t>
                </a:r>
                <a:r>
                  <a:rPr kumimoji="0" lang="en-U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kumimoji="0" lang="pt-B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pt-B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pt-BR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	 	  b</a:t>
                </a:r>
                <a:r>
                  <a:rPr kumimoji="0" lang="pt-B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–2&lt;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–1;</m:t>
                    </m:r>
                  </m:oMath>
                </a14:m>
                <a:r>
                  <a:rPr kumimoji="0" lang="pt-BR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c) </a:t>
                </a:r>
                <a14:m>
                  <m:oMath xmlns:m="http://schemas.openxmlformats.org/officeDocument/2006/math"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pt-B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kumimoji="0" lang="pt-BR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 d</a:t>
                </a:r>
                <a:r>
                  <a:rPr kumimoji="0" lang="pt-B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–2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–3&gt; –2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–3</m:t>
                    </m:r>
                  </m:oMath>
                </a14:m>
                <a:r>
                  <a:rPr kumimoji="0" lang="pt-B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994" y="342900"/>
                <a:ext cx="17449800" cy="1862048"/>
              </a:xfrm>
              <a:prstGeom prst="rect">
                <a:avLst/>
              </a:prstGeom>
              <a:blipFill>
                <a:blip r:embed="rId2"/>
                <a:stretch>
                  <a:fillRect l="-1048" b="-62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8610599" y="2820769"/>
            <a:ext cx="1210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Giải: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45990" y="4083933"/>
                <a:ext cx="17208610" cy="5478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Nhân hai vế của bất đẳng thức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rồi cộng hai vế của bất đẳng thức nhận được với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được: 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Nhân hai vế của bất đẳng thức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được: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&gt;−2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Cộng hai vế của bất đẳng thức nhận được với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được: </a:t>
                </a:r>
                <a:endParaRPr lang="en-US" sz="35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−3&gt;−2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</m:oMath>
                  </m:oMathPara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90" y="4083933"/>
                <a:ext cx="17208610" cy="5478423"/>
              </a:xfrm>
              <a:prstGeom prst="rect">
                <a:avLst/>
              </a:prstGeom>
              <a:blipFill>
                <a:blip r:embed="rId3"/>
                <a:stretch>
                  <a:fillRect l="-1063" r="-1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01985">
            <a:off x="16629508" y="8372314"/>
            <a:ext cx="1522032" cy="16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9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762000" y="723900"/>
            <a:ext cx="16840201" cy="9601200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1143000" y="1037630"/>
            <a:ext cx="3200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ĐỐ VUI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143000" y="2247900"/>
                <a:ext cx="1607820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500">
                    <a:solidFill>
                      <a:srgbClr val="000000"/>
                    </a:solidFill>
                  </a:rPr>
                  <a:t>Bạn Trang nhỏ tuổi hơn bạn Mai, bạn Mai nhẹ cân hơn bạn Tín. Gọi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</a:rPr>
                  <a:t> lần lượt là số tuổi của bạn Trang và bạn Mai;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</a:rPr>
                  <a:t> là số cân nặng của bạn Mai và bạn Tín. Vì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</a:rPr>
                  <a:t>nên theo tính chất bắc cầu ta suy ra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vi-VN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vi-VN" sz="3500">
                    <a:solidFill>
                      <a:srgbClr val="000000"/>
                    </a:solidFill>
                  </a:rPr>
                  <a:t>. Vậy bạn Trang nhỏ tuổi hơn bạn </a:t>
                </a:r>
                <a:r>
                  <a:rPr lang="vi-VN" sz="3500">
                    <a:solidFill>
                      <a:srgbClr val="000000"/>
                    </a:solidFill>
                  </a:rPr>
                  <a:t>Tín</a:t>
                </a:r>
                <a:r>
                  <a:rPr lang="vi-VN" sz="3500" smtClean="0">
                    <a:solidFill>
                      <a:srgbClr val="000000"/>
                    </a:solidFill>
                  </a:rPr>
                  <a:t>.</a:t>
                </a:r>
                <a:r>
                  <a:rPr lang="nn-NO" sz="3500">
                    <a:solidFill>
                      <a:srgbClr val="000000"/>
                    </a:solidFill>
                  </a:rPr>
                  <a:t> </a:t>
                </a: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247900"/>
                <a:ext cx="16078200" cy="3323987"/>
              </a:xfrm>
              <a:prstGeom prst="rect">
                <a:avLst/>
              </a:prstGeom>
              <a:blipFill>
                <a:blip r:embed="rId3"/>
                <a:stretch>
                  <a:fillRect l="-1138" r="-1100"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962584" y="1028700"/>
            <a:ext cx="6104556" cy="800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n-NO" sz="3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lỗi </a:t>
            </a:r>
            <a:r>
              <a:rPr lang="nn-NO" sz="3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nn-NO" sz="3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lập luận sau:</a:t>
            </a:r>
            <a:endParaRPr lang="en-US" sz="3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93478" y="5655558"/>
            <a:ext cx="170104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143000" y="6618959"/>
                <a:ext cx="16078200" cy="3431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5000"/>
                  </a:lnSpc>
                </a:pPr>
                <a:r>
                  <a:rPr lang="en-US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đề bài ra thì </a:t>
                </a:r>
                <a14:m>
                  <m:oMath xmlns:m="http://schemas.openxmlformats.org/officeDocument/2006/math">
                    <m:r>
                      <a:rPr lang="vi-V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vừa là số tuổi của bạn Mai vừa là số cân nặng của bạn </a:t>
                </a:r>
                <a:r>
                  <a:rPr lang="en-US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Mai</a:t>
                </a:r>
                <a:r>
                  <a:rPr lang="en-US" sz="3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5000"/>
                  </a:lnSpc>
                </a:pPr>
                <a:r>
                  <a:rPr lang="en-US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số tuổi và số cân nặng của bạn Mai là khác </a:t>
                </a:r>
                <a:r>
                  <a:rPr lang="en-US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5000"/>
                  </a:lnSpc>
                </a:pPr>
                <a:r>
                  <a:rPr lang="en-US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cách lập luận trên sai vì gọi số tuổi của bạn Mai và số cân nặng của bạn Mai đều là </a:t>
                </a:r>
                <a14:m>
                  <m:oMath xmlns:m="http://schemas.openxmlformats.org/officeDocument/2006/math">
                    <m:r>
                      <a:rPr lang="vi-V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6618959"/>
                <a:ext cx="16078200" cy="3431709"/>
              </a:xfrm>
              <a:prstGeom prst="rect">
                <a:avLst/>
              </a:prstGeom>
              <a:blipFill>
                <a:blip r:embed="rId4"/>
                <a:stretch>
                  <a:fillRect l="-1138" r="-1100" b="-2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76916">
            <a:off x="16615267" y="540199"/>
            <a:ext cx="975076" cy="155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6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12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762000"/>
            <a:ext cx="16611600" cy="971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4572000" y="1627882"/>
            <a:ext cx="965758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HƯỚNG DẪN VỀ NHÀ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3238500"/>
            <a:ext cx="15240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vi-VN" sz="400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Ghi </a:t>
            </a: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nhớ kiến thức trong bài.</a:t>
            </a:r>
          </a:p>
          <a:p>
            <a:pPr marL="571500" lvl="0" indent="-571500" algn="just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vi-VN" sz="400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Hoàn </a:t>
            </a: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thành bài tập trong SBT.</a:t>
            </a:r>
          </a:p>
          <a:p>
            <a:pPr marL="571500" lvl="0" indent="-571500" algn="just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vi-VN" sz="400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Chuẩn </a:t>
            </a: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bị bài sau </a:t>
            </a:r>
            <a:r>
              <a:rPr lang="vi-VN" sz="4000" b="1" i="1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000" b="1" i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2.</a:t>
            </a:r>
            <a:r>
              <a:rPr lang="en-US" sz="4000" b="1" i="1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i="1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Bất </a:t>
            </a:r>
            <a:r>
              <a:rPr lang="vi-VN" sz="4000" b="1" i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phương trình bậc nhất một ẩn”.</a:t>
            </a:r>
            <a:endParaRPr lang="vi-VN" sz="4000" b="1" i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20"/>
          <p:cNvSpPr/>
          <p:nvPr/>
        </p:nvSpPr>
        <p:spPr>
          <a:xfrm>
            <a:off x="16687801" y="8590893"/>
            <a:ext cx="990599" cy="1485900"/>
          </a:xfrm>
          <a:custGeom>
            <a:avLst/>
            <a:gdLst/>
            <a:ahLst/>
            <a:cxnLst/>
            <a:rect l="l" t="t" r="r" b="b"/>
            <a:pathLst>
              <a:path w="2592204" h="4567761">
                <a:moveTo>
                  <a:pt x="0" y="0"/>
                </a:moveTo>
                <a:lnTo>
                  <a:pt x="2592204" y="0"/>
                </a:lnTo>
                <a:lnTo>
                  <a:pt x="2592204" y="4567761"/>
                </a:lnTo>
                <a:lnTo>
                  <a:pt x="0" y="4567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273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 rot="5400000">
            <a:off x="6233977" y="-3757476"/>
            <a:ext cx="6010549" cy="15430502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33651" y="1567467"/>
            <a:ext cx="13411200" cy="4552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THAM GIA TIẾT HỌC!</a:t>
            </a:r>
          </a:p>
        </p:txBody>
      </p:sp>
      <p:sp>
        <p:nvSpPr>
          <p:cNvPr id="15" name="Freeform 5"/>
          <p:cNvSpPr/>
          <p:nvPr/>
        </p:nvSpPr>
        <p:spPr>
          <a:xfrm rot="1634593">
            <a:off x="-989131" y="-104404"/>
            <a:ext cx="3154793" cy="4381656"/>
          </a:xfrm>
          <a:custGeom>
            <a:avLst/>
            <a:gdLst/>
            <a:ahLst/>
            <a:cxnLst/>
            <a:rect l="l" t="t" r="r" b="b"/>
            <a:pathLst>
              <a:path w="3154793" h="4381656">
                <a:moveTo>
                  <a:pt x="0" y="0"/>
                </a:moveTo>
                <a:lnTo>
                  <a:pt x="3154793" y="0"/>
                </a:lnTo>
                <a:lnTo>
                  <a:pt x="3154793" y="4381656"/>
                </a:lnTo>
                <a:lnTo>
                  <a:pt x="0" y="4381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/>
          <p:cNvSpPr/>
          <p:nvPr/>
        </p:nvSpPr>
        <p:spPr>
          <a:xfrm rot="-2347531">
            <a:off x="-138246" y="7431937"/>
            <a:ext cx="4239768" cy="5710125"/>
          </a:xfrm>
          <a:custGeom>
            <a:avLst/>
            <a:gdLst/>
            <a:ahLst/>
            <a:cxnLst/>
            <a:rect l="l" t="t" r="r" b="b"/>
            <a:pathLst>
              <a:path w="4239768" h="5710125">
                <a:moveTo>
                  <a:pt x="0" y="0"/>
                </a:moveTo>
                <a:lnTo>
                  <a:pt x="4239768" y="0"/>
                </a:lnTo>
                <a:lnTo>
                  <a:pt x="4239768" y="5710126"/>
                </a:lnTo>
                <a:lnTo>
                  <a:pt x="0" y="57101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10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/>
          <p:cNvSpPr/>
          <p:nvPr/>
        </p:nvSpPr>
        <p:spPr>
          <a:xfrm rot="5400000">
            <a:off x="4343400" y="-3610555"/>
            <a:ext cx="9601200" cy="17526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biLevel thresh="25000"/>
            </a:blip>
            <a:stretch>
              <a:fillRect l="-20777" r="-20777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990600" y="1028700"/>
                <a:ext cx="16383000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40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HĐKP1.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số thực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được biểu diễn trên trục số (Hình 1). Hãy cho biết số nào lớn hơn.</a:t>
                </a: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028700"/>
                <a:ext cx="16383000" cy="1824923"/>
              </a:xfrm>
              <a:prstGeom prst="rect">
                <a:avLst/>
              </a:prstGeom>
              <a:blipFill>
                <a:blip r:embed="rId3"/>
                <a:stretch>
                  <a:fillRect l="-1191" r="-130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0432" y="8993186"/>
            <a:ext cx="1426568" cy="95104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480998" y="60579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sng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Giải: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096000" y="7518507"/>
                <a:ext cx="5888022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&lt;0, </m:t>
                    </m:r>
                    <m:r>
                      <a:rPr lang="en-US" sz="40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7518507"/>
                <a:ext cx="5888022" cy="901593"/>
              </a:xfrm>
              <a:prstGeom prst="rect">
                <a:avLst/>
              </a:prstGeom>
              <a:blipFill>
                <a:blip r:embed="rId5"/>
                <a:stretch>
                  <a:fillRect l="-362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3619500"/>
            <a:ext cx="15925800" cy="13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/>
          <p:cNvSpPr/>
          <p:nvPr/>
        </p:nvSpPr>
        <p:spPr>
          <a:xfrm rot="5400000">
            <a:off x="4343400" y="-3610555"/>
            <a:ext cx="9601200" cy="17526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biLevel thresh="25000"/>
            </a:blip>
            <a:stretch>
              <a:fillRect l="-20777" r="-20777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1098497" y="876300"/>
            <a:ext cx="16198903" cy="1124783"/>
            <a:chOff x="1403297" y="1101968"/>
            <a:chExt cx="16198903" cy="112478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 1"/>
                <p:cNvSpPr>
                  <a:spLocks noChangeArrowheads="1"/>
                </p:cNvSpPr>
                <p:nvPr/>
              </p:nvSpPr>
              <p:spPr bwMode="auto">
                <a:xfrm>
                  <a:off x="2801352" y="1333500"/>
                  <a:ext cx="14800848" cy="661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lvl="0" algn="ctr"/>
                  <a:r>
                    <a:rPr lang="vi-VN" altLang="en-US" sz="3700">
                      <a:solidFill>
                        <a:srgbClr val="000000"/>
                      </a:solidFill>
                      <a:ea typeface="Open Sans"/>
                    </a:rPr>
                    <a:t>Khi so sánh hai số thực</a:t>
                  </a:r>
                  <a14:m>
                    <m:oMath xmlns:m="http://schemas.openxmlformats.org/officeDocument/2006/math">
                      <m:r>
                        <a:rPr lang="vi-VN" altLang="en-US" sz="37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Open Sans"/>
                        </a:rPr>
                        <m:t> </m:t>
                      </m:r>
                      <m:r>
                        <a:rPr lang="vi-VN" altLang="en-US" sz="37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Open Sans"/>
                        </a:rPr>
                        <m:t>𝑎</m:t>
                      </m:r>
                      <m:r>
                        <a:rPr lang="vi-VN" altLang="en-US" sz="37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Open Sans"/>
                        </a:rPr>
                        <m:t> </m:t>
                      </m:r>
                    </m:oMath>
                  </a14:m>
                  <a:r>
                    <a:rPr lang="vi-VN" altLang="en-US" sz="3700">
                      <a:solidFill>
                        <a:srgbClr val="000000"/>
                      </a:solidFill>
                      <a:ea typeface="Open Sans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vi-VN" altLang="en-US" sz="37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Open Sans"/>
                        </a:rPr>
                        <m:t>𝑏</m:t>
                      </m:r>
                    </m:oMath>
                  </a14:m>
                  <a:r>
                    <a:rPr lang="vi-VN" altLang="en-US" sz="3700">
                      <a:solidFill>
                        <a:srgbClr val="000000"/>
                      </a:solidFill>
                      <a:ea typeface="Open Sans"/>
                    </a:rPr>
                    <a:t>, có thể xảy ra những trường hợp nào?</a:t>
                  </a:r>
                  <a:endParaRPr kumimoji="0" lang="en-US" alt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01352" y="1333500"/>
                  <a:ext cx="14800848" cy="661720"/>
                </a:xfrm>
                <a:prstGeom prst="rect">
                  <a:avLst/>
                </a:prstGeom>
                <a:blipFill>
                  <a:blip r:embed="rId3"/>
                  <a:stretch>
                    <a:fillRect l="-700" t="-14815" r="-659" b="-3518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297" y="1101968"/>
              <a:ext cx="1187503" cy="1124783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8889130" y="2729180"/>
            <a:ext cx="178709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1" u="sng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Trả lời:</a:t>
            </a:r>
            <a:endParaRPr kumimoji="0" lang="en-US" sz="37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496552" y="4141003"/>
                <a:ext cx="14572248" cy="5138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700" smtClean="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Trên </a:t>
                </a:r>
                <a:r>
                  <a:rPr lang="vi-VN" sz="37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tập hợp số thực, khi so sánh hai số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xảy ra một trong ba trường hợp sau:</a:t>
                </a:r>
                <a:endParaRPr lang="en-US" sz="37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lớn hơn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kí hiệu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700" smtClean="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nhỏ hơn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kí hiệu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700" smtClean="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kí hiệu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7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552" y="4141003"/>
                <a:ext cx="14572248" cy="5138138"/>
              </a:xfrm>
              <a:prstGeom prst="rect">
                <a:avLst/>
              </a:prstGeom>
              <a:blipFill>
                <a:blip r:embed="rId5"/>
                <a:stretch>
                  <a:fillRect l="-1339" r="-1297" b="-3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23183">
            <a:off x="16471584" y="8248886"/>
            <a:ext cx="2032629" cy="203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7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/>
          <p:cNvSpPr/>
          <p:nvPr/>
        </p:nvSpPr>
        <p:spPr>
          <a:xfrm rot="5400000">
            <a:off x="4343400" y="-3610555"/>
            <a:ext cx="9601200" cy="17526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90600" y="495300"/>
                <a:ext cx="16306800" cy="9223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Tập </a:t>
                </a:r>
                <a:r>
                  <a:rPr lang="vi-VN" sz="37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hợp số thực là tập hợp được sắp thứ tự: điểm biểu diễn số nhỏ hơn nằm bên trái điểm biểu diễn số lớn hơn.</a:t>
                </a:r>
                <a:endParaRPr lang="en-US" sz="37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60000"/>
                  </a:lnSpc>
                  <a:buFontTx/>
                  <a:buChar char="-"/>
                </a:pPr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3700" b="0" i="1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ta viết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(ta nói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 i="1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lớn hơn hoặc bằng</a:t>
                </a:r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3700" i="1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không nhỏ hơn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).</a:t>
                </a:r>
                <a:endParaRPr lang="en-US" sz="37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60000"/>
                  </a:lnSpc>
                  <a:buFontTx/>
                  <a:buChar char="-"/>
                </a:pPr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ta viết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(ta nói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3700" i="1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nhỏ hơn hoặc bằng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700" i="1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 i="1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không lớn hơn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).</a:t>
                </a:r>
                <a:endParaRPr lang="en-US" sz="37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Cách </a:t>
                </a:r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diễn tả:</a:t>
                </a:r>
                <a:endParaRPr lang="en-US" sz="37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60000"/>
                  </a:lnSpc>
                  <a:buFontTx/>
                  <a:buChar char="-"/>
                </a:pPr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Bình </a:t>
                </a:r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của số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luôn lớn hơn hoặc bằng 0, ta viết: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3700" i="1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endParaRPr lang="en-US" sz="3700" smtClean="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60000"/>
                  </a:lnSpc>
                  <a:buFontTx/>
                  <a:buChar char="-"/>
                </a:pPr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không âm, ta viết: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𝑐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endParaRPr lang="en-US" sz="3700" smtClean="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60000"/>
                  </a:lnSpc>
                  <a:buFontTx/>
                  <a:buChar char="-"/>
                </a:pPr>
                <a:r>
                  <a:rPr lang="vi-VN" sz="37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7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không dương, ta viết: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700" i="1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endParaRPr lang="en-US" sz="37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95300"/>
                <a:ext cx="16306800" cy="9223166"/>
              </a:xfrm>
              <a:prstGeom prst="rect">
                <a:avLst/>
              </a:prstGeom>
              <a:blipFill>
                <a:blip r:embed="rId3"/>
                <a:stretch>
                  <a:fillRect l="-1084" r="-1159" b="-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2299" y="8801100"/>
            <a:ext cx="1007185" cy="10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20777" r="-20777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984584" y="895348"/>
            <a:ext cx="16318832" cy="8496301"/>
          </a:xfrm>
          <a:prstGeom prst="rect">
            <a:avLst/>
          </a:prstGeom>
          <a:solidFill>
            <a:srgbClr val="FFEAB7"/>
          </a:solidFill>
          <a:ln>
            <a:solidFill>
              <a:srgbClr val="FFE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571748" y="3343802"/>
                <a:ext cx="13144501" cy="3467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3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Hệ </a:t>
                </a:r>
                <a:r>
                  <a:rPr lang="vi-VN" sz="43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thức dạng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3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(hay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3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 được gọi là bất đẳng thức và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3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gọi là vế trái,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3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gọi là vế phải của bất đẳng thức.</a:t>
                </a:r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48" y="3343802"/>
                <a:ext cx="13144501" cy="3467103"/>
              </a:xfrm>
              <a:prstGeom prst="rect">
                <a:avLst/>
              </a:prstGeom>
              <a:blipFill>
                <a:blip r:embed="rId4"/>
                <a:stretch>
                  <a:fillRect l="-1855" r="-1809" b="-3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898032" y="1714500"/>
            <a:ext cx="4491935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6500" b="1">
                <a:solidFill>
                  <a:srgbClr val="C00000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Định nghĩa</a:t>
            </a:r>
            <a:endParaRPr lang="en-US" sz="650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3200" y="7038454"/>
            <a:ext cx="2716536" cy="27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9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10442</TotalTime>
  <Words>2877</Words>
  <Application>Microsoft Office PowerPoint</Application>
  <PresentationFormat>Custom</PresentationFormat>
  <Paragraphs>317</Paragraphs>
  <Slides>56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Calibri</vt:lpstr>
      <vt:lpstr>Times New Roman</vt:lpstr>
      <vt:lpstr>Merriweather Sans</vt:lpstr>
      <vt:lpstr>Arial</vt:lpstr>
      <vt:lpstr>Open Sans</vt:lpstr>
      <vt:lpstr>Cambria Math</vt:lpstr>
      <vt:lpstr>Wingdings</vt:lpstr>
      <vt:lpstr>Malgun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Soạn bài</dc:title>
  <dc:creator>Hà Ngân</dc:creator>
  <cp:lastModifiedBy>Admin</cp:lastModifiedBy>
  <cp:revision>91</cp:revision>
  <dcterms:created xsi:type="dcterms:W3CDTF">2006-08-16T00:00:00Z</dcterms:created>
  <dcterms:modified xsi:type="dcterms:W3CDTF">2024-07-08T08:39:18Z</dcterms:modified>
  <dc:identifier>DAGAyUl9Dnw</dc:identifier>
</cp:coreProperties>
</file>