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59"/>
  </p:notesMasterIdLst>
  <p:sldIdLst>
    <p:sldId id="256" r:id="rId2"/>
    <p:sldId id="257" r:id="rId3"/>
    <p:sldId id="259" r:id="rId4"/>
    <p:sldId id="258" r:id="rId5"/>
    <p:sldId id="260" r:id="rId6"/>
    <p:sldId id="263" r:id="rId7"/>
    <p:sldId id="261" r:id="rId8"/>
    <p:sldId id="342" r:id="rId9"/>
    <p:sldId id="265" r:id="rId10"/>
    <p:sldId id="343" r:id="rId11"/>
    <p:sldId id="344" r:id="rId12"/>
    <p:sldId id="266" r:id="rId13"/>
    <p:sldId id="345" r:id="rId14"/>
    <p:sldId id="271" r:id="rId15"/>
    <p:sldId id="346" r:id="rId16"/>
    <p:sldId id="322" r:id="rId17"/>
    <p:sldId id="314" r:id="rId18"/>
    <p:sldId id="347" r:id="rId19"/>
    <p:sldId id="315" r:id="rId20"/>
    <p:sldId id="348" r:id="rId21"/>
    <p:sldId id="312" r:id="rId22"/>
    <p:sldId id="349" r:id="rId23"/>
    <p:sldId id="350" r:id="rId24"/>
    <p:sldId id="318" r:id="rId25"/>
    <p:sldId id="351" r:id="rId26"/>
    <p:sldId id="268" r:id="rId27"/>
    <p:sldId id="352" r:id="rId28"/>
    <p:sldId id="353" r:id="rId29"/>
    <p:sldId id="324" r:id="rId30"/>
    <p:sldId id="354" r:id="rId31"/>
    <p:sldId id="267" r:id="rId32"/>
    <p:sldId id="272" r:id="rId33"/>
    <p:sldId id="329" r:id="rId34"/>
    <p:sldId id="330" r:id="rId35"/>
    <p:sldId id="331" r:id="rId36"/>
    <p:sldId id="355" r:id="rId37"/>
    <p:sldId id="356" r:id="rId38"/>
    <p:sldId id="270" r:id="rId39"/>
    <p:sldId id="333" r:id="rId40"/>
    <p:sldId id="358" r:id="rId41"/>
    <p:sldId id="359" r:id="rId42"/>
    <p:sldId id="273" r:id="rId43"/>
    <p:sldId id="360" r:id="rId44"/>
    <p:sldId id="361" r:id="rId45"/>
    <p:sldId id="274" r:id="rId46"/>
    <p:sldId id="364" r:id="rId47"/>
    <p:sldId id="365" r:id="rId48"/>
    <p:sldId id="363" r:id="rId49"/>
    <p:sldId id="290" r:id="rId50"/>
    <p:sldId id="275" r:id="rId51"/>
    <p:sldId id="276" r:id="rId52"/>
    <p:sldId id="280" r:id="rId53"/>
    <p:sldId id="339" r:id="rId54"/>
    <p:sldId id="366" r:id="rId55"/>
    <p:sldId id="367" r:id="rId56"/>
    <p:sldId id="289" r:id="rId57"/>
    <p:sldId id="292" r:id="rId58"/>
  </p:sldIdLst>
  <p:sldSz cx="9144000" cy="5143500" type="screen16x9"/>
  <p:notesSz cx="6858000" cy="9144000"/>
  <p:embeddedFontLst>
    <p:embeddedFont>
      <p:font typeface="Dotum" panose="020B0600000101010101" pitchFamily="34" charset="-127"/>
      <p:regular r:id="rId60"/>
    </p:embeddedFont>
    <p:embeddedFont>
      <p:font typeface="Anaheim" panose="020B0604020202020204" charset="0"/>
      <p:regular r:id="rId61"/>
    </p:embeddedFont>
    <p:embeddedFont>
      <p:font typeface="Cambria Math" panose="02040503050406030204" pitchFamily="18" charset="0"/>
      <p:regular r:id="rId62"/>
    </p:embeddedFont>
    <p:embeddedFont>
      <p:font typeface="Poppins SemiBold" panose="020B0604020202020204" charset="0"/>
      <p:regular r:id="rId63"/>
      <p:bold r:id="rId64"/>
      <p:italic r:id="rId65"/>
      <p:boldItalic r:id="rId66"/>
    </p:embeddedFont>
    <p:embeddedFont>
      <p:font typeface="Pangolin" panose="020B0604020202020204" charset="0"/>
      <p:regular r:id="rId67"/>
    </p:embeddedFont>
    <p:embeddedFont>
      <p:font typeface="PT Sans" panose="020B0604020202020204" charset="0"/>
      <p:regular r:id="rId68"/>
      <p:bold r:id="rId69"/>
      <p:italic r:id="rId70"/>
      <p:boldItalic r:id="rId71"/>
    </p:embeddedFont>
    <p:embeddedFont>
      <p:font typeface="Poppins" panose="020B0604020202020204" charset="0"/>
      <p:regular r:id="rId72"/>
      <p:bold r:id="rId73"/>
      <p:italic r:id="rId74"/>
      <p:boldItalic r:id="rId75"/>
    </p:embeddedFont>
    <p:embeddedFont>
      <p:font typeface="Lato" panose="020B0604020202020204" charset="0"/>
      <p:regular r:id="rId76"/>
      <p:bold r:id="rId77"/>
      <p:italic r:id="rId78"/>
      <p:boldItalic r:id="rId79"/>
    </p:embeddedFont>
    <p:embeddedFont>
      <p:font typeface="Lato Black" panose="020B0604020202020204" charset="0"/>
      <p:bold r:id="rId80"/>
      <p:boldItalic r:id="rId81"/>
    </p:embeddedFont>
    <p:embeddedFont>
      <p:font typeface="Calibri" panose="020F0502020204030204" pitchFamily="34" charset="0"/>
      <p:regular r:id="rId82"/>
      <p:bold r:id="rId83"/>
      <p:italic r:id="rId84"/>
      <p:boldItalic r:id="rId85"/>
    </p:embeddedFont>
    <p:embeddedFont>
      <p:font typeface="Mukta" panose="020B0604020202020204" charset="0"/>
      <p:regular r:id="rId86"/>
      <p:bold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E08C"/>
    <a:srgbClr val="EBEFF9"/>
    <a:srgbClr val="D7C4F8"/>
    <a:srgbClr val="A88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9702B8-75EE-4A78-BF82-F94E3A50AE9B}">
  <a:tblStyle styleId="{339702B8-75EE-4A78-BF82-F94E3A50AE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A3903-F183-40C4-A39C-287EC2348DE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55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font" Target="fonts/font25.fntdata"/><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87"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font" Target="fonts/font2.fntdata"/><Relationship Id="rId82" Type="http://schemas.openxmlformats.org/officeDocument/2006/relationships/font" Target="fonts/font23.fntdata"/><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1913b44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51913b44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801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4966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701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3175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49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851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212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93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673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703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787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418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097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7048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187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684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48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648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0622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634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150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4386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630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00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850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184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479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421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392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663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864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110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72156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2268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5214a2686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5214a2686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444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225" y="832584"/>
            <a:ext cx="5020200" cy="2834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853716"/>
            <a:ext cx="5020200" cy="457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5"/>
        <p:cNvGrpSpPr/>
        <p:nvPr/>
      </p:nvGrpSpPr>
      <p:grpSpPr>
        <a:xfrm>
          <a:off x="0" y="0"/>
          <a:ext cx="0" cy="0"/>
          <a:chOff x="0" y="0"/>
          <a:chExt cx="0" cy="0"/>
        </a:xfrm>
      </p:grpSpPr>
      <p:sp>
        <p:nvSpPr>
          <p:cNvPr id="66" name="Google Shape;66;p1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a:off x="4754825" y="3257548"/>
            <a:ext cx="3675900" cy="45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8" name="Google Shape;68;p14"/>
          <p:cNvSpPr txBox="1">
            <a:spLocks noGrp="1"/>
          </p:cNvSpPr>
          <p:nvPr>
            <p:ph type="subTitle" idx="1"/>
          </p:nvPr>
        </p:nvSpPr>
        <p:spPr>
          <a:xfrm>
            <a:off x="4754825" y="1428752"/>
            <a:ext cx="3675900" cy="1645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4"/>
        <p:cNvGrpSpPr/>
        <p:nvPr/>
      </p:nvGrpSpPr>
      <p:grpSpPr>
        <a:xfrm>
          <a:off x="0" y="0"/>
          <a:ext cx="0" cy="0"/>
          <a:chOff x="0" y="0"/>
          <a:chExt cx="0" cy="0"/>
        </a:xfrm>
      </p:grpSpPr>
      <p:sp>
        <p:nvSpPr>
          <p:cNvPr id="75" name="Google Shape;75;p1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txBox="1">
            <a:spLocks noGrp="1"/>
          </p:cNvSpPr>
          <p:nvPr>
            <p:ph type="title"/>
          </p:nvPr>
        </p:nvSpPr>
        <p:spPr>
          <a:xfrm>
            <a:off x="713225" y="1245835"/>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6"/>
          <p:cNvSpPr txBox="1">
            <a:spLocks noGrp="1"/>
          </p:cNvSpPr>
          <p:nvPr>
            <p:ph type="subTitle" idx="1"/>
          </p:nvPr>
        </p:nvSpPr>
        <p:spPr>
          <a:xfrm>
            <a:off x="713225" y="2983266"/>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6"/>
          <p:cNvSpPr>
            <a:spLocks noGrp="1"/>
          </p:cNvSpPr>
          <p:nvPr>
            <p:ph type="pic" idx="2"/>
          </p:nvPr>
        </p:nvSpPr>
        <p:spPr>
          <a:xfrm>
            <a:off x="4754825" y="539500"/>
            <a:ext cx="3675900" cy="40644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79"/>
        <p:cNvGrpSpPr/>
        <p:nvPr/>
      </p:nvGrpSpPr>
      <p:grpSpPr>
        <a:xfrm>
          <a:off x="0" y="0"/>
          <a:ext cx="0" cy="0"/>
          <a:chOff x="0" y="0"/>
          <a:chExt cx="0" cy="0"/>
        </a:xfrm>
      </p:grpSpPr>
      <p:sp>
        <p:nvSpPr>
          <p:cNvPr id="80" name="Google Shape;80;p1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txBox="1">
            <a:spLocks noGrp="1"/>
          </p:cNvSpPr>
          <p:nvPr>
            <p:ph type="title"/>
          </p:nvPr>
        </p:nvSpPr>
        <p:spPr>
          <a:xfrm>
            <a:off x="713225" y="1474472"/>
            <a:ext cx="36759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7"/>
          <p:cNvSpPr txBox="1">
            <a:spLocks noGrp="1"/>
          </p:cNvSpPr>
          <p:nvPr>
            <p:ph type="subTitle" idx="1"/>
          </p:nvPr>
        </p:nvSpPr>
        <p:spPr>
          <a:xfrm>
            <a:off x="713225" y="2754628"/>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83"/>
        <p:cNvGrpSpPr/>
        <p:nvPr/>
      </p:nvGrpSpPr>
      <p:grpSpPr>
        <a:xfrm>
          <a:off x="0" y="0"/>
          <a:ext cx="0" cy="0"/>
          <a:chOff x="0" y="0"/>
          <a:chExt cx="0" cy="0"/>
        </a:xfrm>
      </p:grpSpPr>
      <p:sp>
        <p:nvSpPr>
          <p:cNvPr id="84" name="Google Shape;84;p1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8"/>
          <p:cNvSpPr txBox="1">
            <a:spLocks noGrp="1"/>
          </p:cNvSpPr>
          <p:nvPr>
            <p:ph type="title"/>
          </p:nvPr>
        </p:nvSpPr>
        <p:spPr>
          <a:xfrm>
            <a:off x="4754825" y="1725938"/>
            <a:ext cx="3675900" cy="594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 name="Google Shape;86;p18"/>
          <p:cNvSpPr txBox="1">
            <a:spLocks noGrp="1"/>
          </p:cNvSpPr>
          <p:nvPr>
            <p:ph type="subTitle" idx="1"/>
          </p:nvPr>
        </p:nvSpPr>
        <p:spPr>
          <a:xfrm>
            <a:off x="4755000" y="2503163"/>
            <a:ext cx="3675900" cy="91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87"/>
        <p:cNvGrpSpPr/>
        <p:nvPr/>
      </p:nvGrpSpPr>
      <p:grpSpPr>
        <a:xfrm>
          <a:off x="0" y="0"/>
          <a:ext cx="0" cy="0"/>
          <a:chOff x="0" y="0"/>
          <a:chExt cx="0" cy="0"/>
        </a:xfrm>
      </p:grpSpPr>
      <p:sp>
        <p:nvSpPr>
          <p:cNvPr id="88" name="Google Shape;88;p1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9"/>
          <p:cNvSpPr txBox="1">
            <a:spLocks noGrp="1"/>
          </p:cNvSpPr>
          <p:nvPr>
            <p:ph type="title"/>
          </p:nvPr>
        </p:nvSpPr>
        <p:spPr>
          <a:xfrm>
            <a:off x="713225" y="539500"/>
            <a:ext cx="7717800" cy="594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19"/>
          <p:cNvSpPr txBox="1">
            <a:spLocks noGrp="1"/>
          </p:cNvSpPr>
          <p:nvPr>
            <p:ph type="subTitle" idx="1"/>
          </p:nvPr>
        </p:nvSpPr>
        <p:spPr>
          <a:xfrm>
            <a:off x="713225" y="1316750"/>
            <a:ext cx="4064100" cy="328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91"/>
        <p:cNvGrpSpPr/>
        <p:nvPr/>
      </p:nvGrpSpPr>
      <p:grpSpPr>
        <a:xfrm>
          <a:off x="0" y="0"/>
          <a:ext cx="0" cy="0"/>
          <a:chOff x="0" y="0"/>
          <a:chExt cx="0" cy="0"/>
        </a:xfrm>
      </p:grpSpPr>
      <p:sp>
        <p:nvSpPr>
          <p:cNvPr id="92" name="Google Shape;92;p20"/>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0"/>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4" name="Google Shape;94;p20"/>
          <p:cNvSpPr txBox="1">
            <a:spLocks noGrp="1"/>
          </p:cNvSpPr>
          <p:nvPr>
            <p:ph type="subTitle" idx="1"/>
          </p:nvPr>
        </p:nvSpPr>
        <p:spPr>
          <a:xfrm>
            <a:off x="4754814" y="3028948"/>
            <a:ext cx="27432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0"/>
          <p:cNvSpPr txBox="1">
            <a:spLocks noGrp="1"/>
          </p:cNvSpPr>
          <p:nvPr>
            <p:ph type="subTitle" idx="2"/>
          </p:nvPr>
        </p:nvSpPr>
        <p:spPr>
          <a:xfrm>
            <a:off x="1645961" y="3028948"/>
            <a:ext cx="27432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ubTitle" idx="3"/>
          </p:nvPr>
        </p:nvSpPr>
        <p:spPr>
          <a:xfrm>
            <a:off x="1645961" y="257175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97" name="Google Shape;97;p20"/>
          <p:cNvSpPr txBox="1">
            <a:spLocks noGrp="1"/>
          </p:cNvSpPr>
          <p:nvPr>
            <p:ph type="subTitle" idx="4"/>
          </p:nvPr>
        </p:nvSpPr>
        <p:spPr>
          <a:xfrm>
            <a:off x="4754814" y="257175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8"/>
        <p:cNvGrpSpPr/>
        <p:nvPr/>
      </p:nvGrpSpPr>
      <p:grpSpPr>
        <a:xfrm>
          <a:off x="0" y="0"/>
          <a:ext cx="0" cy="0"/>
          <a:chOff x="0" y="0"/>
          <a:chExt cx="0" cy="0"/>
        </a:xfrm>
      </p:grpSpPr>
      <p:sp>
        <p:nvSpPr>
          <p:cNvPr id="99" name="Google Shape;99;p21"/>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21"/>
          <p:cNvSpPr txBox="1">
            <a:spLocks noGrp="1"/>
          </p:cNvSpPr>
          <p:nvPr>
            <p:ph type="subTitle" idx="1"/>
          </p:nvPr>
        </p:nvSpPr>
        <p:spPr>
          <a:xfrm>
            <a:off x="4754831" y="2000275"/>
            <a:ext cx="3200400" cy="192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1"/>
          <p:cNvSpPr txBox="1">
            <a:spLocks noGrp="1"/>
          </p:cNvSpPr>
          <p:nvPr>
            <p:ph type="subTitle" idx="2"/>
          </p:nvPr>
        </p:nvSpPr>
        <p:spPr>
          <a:xfrm>
            <a:off x="1188750" y="2000275"/>
            <a:ext cx="3200400" cy="192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7"/>
        <p:cNvGrpSpPr/>
        <p:nvPr/>
      </p:nvGrpSpPr>
      <p:grpSpPr>
        <a:xfrm>
          <a:off x="0" y="0"/>
          <a:ext cx="0" cy="0"/>
          <a:chOff x="0" y="0"/>
          <a:chExt cx="0" cy="0"/>
        </a:xfrm>
      </p:grpSpPr>
      <p:sp>
        <p:nvSpPr>
          <p:cNvPr id="118" name="Google Shape;118;p2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4"/>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24"/>
          <p:cNvSpPr txBox="1">
            <a:spLocks noGrp="1"/>
          </p:cNvSpPr>
          <p:nvPr>
            <p:ph type="subTitle" idx="1"/>
          </p:nvPr>
        </p:nvSpPr>
        <p:spPr>
          <a:xfrm>
            <a:off x="1005750" y="1863138"/>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subTitle" idx="2"/>
          </p:nvPr>
        </p:nvSpPr>
        <p:spPr>
          <a:xfrm>
            <a:off x="4754831" y="1863138"/>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4"/>
          <p:cNvSpPr txBox="1">
            <a:spLocks noGrp="1"/>
          </p:cNvSpPr>
          <p:nvPr>
            <p:ph type="subTitle" idx="3"/>
          </p:nvPr>
        </p:nvSpPr>
        <p:spPr>
          <a:xfrm>
            <a:off x="1005750" y="3600509"/>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subTitle" idx="4"/>
          </p:nvPr>
        </p:nvSpPr>
        <p:spPr>
          <a:xfrm>
            <a:off x="4754831" y="3600509"/>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ubTitle" idx="5"/>
          </p:nvPr>
        </p:nvSpPr>
        <p:spPr>
          <a:xfrm>
            <a:off x="1005750" y="1405938"/>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5" name="Google Shape;125;p24"/>
          <p:cNvSpPr txBox="1">
            <a:spLocks noGrp="1"/>
          </p:cNvSpPr>
          <p:nvPr>
            <p:ph type="subTitle" idx="6"/>
          </p:nvPr>
        </p:nvSpPr>
        <p:spPr>
          <a:xfrm>
            <a:off x="1005750" y="3143309"/>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6" name="Google Shape;126;p24"/>
          <p:cNvSpPr txBox="1">
            <a:spLocks noGrp="1"/>
          </p:cNvSpPr>
          <p:nvPr>
            <p:ph type="subTitle" idx="7"/>
          </p:nvPr>
        </p:nvSpPr>
        <p:spPr>
          <a:xfrm>
            <a:off x="4754825" y="1405938"/>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7" name="Google Shape;127;p24"/>
          <p:cNvSpPr txBox="1">
            <a:spLocks noGrp="1"/>
          </p:cNvSpPr>
          <p:nvPr>
            <p:ph type="subTitle" idx="8"/>
          </p:nvPr>
        </p:nvSpPr>
        <p:spPr>
          <a:xfrm>
            <a:off x="4754825" y="3143309"/>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8"/>
        <p:cNvGrpSpPr/>
        <p:nvPr/>
      </p:nvGrpSpPr>
      <p:grpSpPr>
        <a:xfrm>
          <a:off x="0" y="0"/>
          <a:ext cx="0" cy="0"/>
          <a:chOff x="0" y="0"/>
          <a:chExt cx="0" cy="0"/>
        </a:xfrm>
      </p:grpSpPr>
      <p:sp>
        <p:nvSpPr>
          <p:cNvPr id="129" name="Google Shape;129;p25"/>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5"/>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25"/>
          <p:cNvSpPr txBox="1">
            <a:spLocks noGrp="1"/>
          </p:cNvSpPr>
          <p:nvPr>
            <p:ph type="subTitle" idx="1"/>
          </p:nvPr>
        </p:nvSpPr>
        <p:spPr>
          <a:xfrm>
            <a:off x="713225" y="1863138"/>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5"/>
          <p:cNvSpPr txBox="1">
            <a:spLocks noGrp="1"/>
          </p:cNvSpPr>
          <p:nvPr>
            <p:ph type="subTitle" idx="2"/>
          </p:nvPr>
        </p:nvSpPr>
        <p:spPr>
          <a:xfrm>
            <a:off x="3406200" y="186313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5"/>
          <p:cNvSpPr txBox="1">
            <a:spLocks noGrp="1"/>
          </p:cNvSpPr>
          <p:nvPr>
            <p:ph type="subTitle" idx="3"/>
          </p:nvPr>
        </p:nvSpPr>
        <p:spPr>
          <a:xfrm>
            <a:off x="713225" y="3600508"/>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5"/>
          <p:cNvSpPr txBox="1">
            <a:spLocks noGrp="1"/>
          </p:cNvSpPr>
          <p:nvPr>
            <p:ph type="subTitle" idx="4"/>
          </p:nvPr>
        </p:nvSpPr>
        <p:spPr>
          <a:xfrm>
            <a:off x="3406200" y="360050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5"/>
          <p:cNvSpPr txBox="1">
            <a:spLocks noGrp="1"/>
          </p:cNvSpPr>
          <p:nvPr>
            <p:ph type="subTitle" idx="5"/>
          </p:nvPr>
        </p:nvSpPr>
        <p:spPr>
          <a:xfrm>
            <a:off x="6102175" y="186313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5"/>
          <p:cNvSpPr txBox="1">
            <a:spLocks noGrp="1"/>
          </p:cNvSpPr>
          <p:nvPr>
            <p:ph type="subTitle" idx="6"/>
          </p:nvPr>
        </p:nvSpPr>
        <p:spPr>
          <a:xfrm>
            <a:off x="6102175" y="360050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5"/>
          <p:cNvSpPr txBox="1">
            <a:spLocks noGrp="1"/>
          </p:cNvSpPr>
          <p:nvPr>
            <p:ph type="subTitle" idx="7"/>
          </p:nvPr>
        </p:nvSpPr>
        <p:spPr>
          <a:xfrm>
            <a:off x="717798" y="1405938"/>
            <a:ext cx="2319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38" name="Google Shape;138;p25"/>
          <p:cNvSpPr txBox="1">
            <a:spLocks noGrp="1"/>
          </p:cNvSpPr>
          <p:nvPr>
            <p:ph type="subTitle" idx="8"/>
          </p:nvPr>
        </p:nvSpPr>
        <p:spPr>
          <a:xfrm>
            <a:off x="3410779" y="1405938"/>
            <a:ext cx="2322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39" name="Google Shape;139;p25"/>
          <p:cNvSpPr txBox="1">
            <a:spLocks noGrp="1"/>
          </p:cNvSpPr>
          <p:nvPr>
            <p:ph type="subTitle" idx="9"/>
          </p:nvPr>
        </p:nvSpPr>
        <p:spPr>
          <a:xfrm>
            <a:off x="6106754" y="1405938"/>
            <a:ext cx="23223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0" name="Google Shape;140;p25"/>
          <p:cNvSpPr txBox="1">
            <a:spLocks noGrp="1"/>
          </p:cNvSpPr>
          <p:nvPr>
            <p:ph type="subTitle" idx="13"/>
          </p:nvPr>
        </p:nvSpPr>
        <p:spPr>
          <a:xfrm>
            <a:off x="717798" y="3143309"/>
            <a:ext cx="2319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1" name="Google Shape;141;p25"/>
          <p:cNvSpPr txBox="1">
            <a:spLocks noGrp="1"/>
          </p:cNvSpPr>
          <p:nvPr>
            <p:ph type="subTitle" idx="14"/>
          </p:nvPr>
        </p:nvSpPr>
        <p:spPr>
          <a:xfrm>
            <a:off x="3410779" y="3143309"/>
            <a:ext cx="2322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2" name="Google Shape;142;p25"/>
          <p:cNvSpPr txBox="1">
            <a:spLocks noGrp="1"/>
          </p:cNvSpPr>
          <p:nvPr>
            <p:ph type="subTitle" idx="15"/>
          </p:nvPr>
        </p:nvSpPr>
        <p:spPr>
          <a:xfrm>
            <a:off x="6106754" y="3143309"/>
            <a:ext cx="23223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3"/>
        <p:cNvGrpSpPr/>
        <p:nvPr/>
      </p:nvGrpSpPr>
      <p:grpSpPr>
        <a:xfrm>
          <a:off x="0" y="0"/>
          <a:ext cx="0" cy="0"/>
          <a:chOff x="0" y="0"/>
          <a:chExt cx="0" cy="0"/>
        </a:xfrm>
      </p:grpSpPr>
      <p:sp>
        <p:nvSpPr>
          <p:cNvPr id="144" name="Google Shape;144;p2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hasCustomPrompt="1"/>
          </p:nvPr>
        </p:nvSpPr>
        <p:spPr>
          <a:xfrm>
            <a:off x="2286000" y="539507"/>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6" name="Google Shape;146;p26"/>
          <p:cNvSpPr txBox="1">
            <a:spLocks noGrp="1"/>
          </p:cNvSpPr>
          <p:nvPr>
            <p:ph type="subTitle" idx="1"/>
          </p:nvPr>
        </p:nvSpPr>
        <p:spPr>
          <a:xfrm>
            <a:off x="2286000" y="1270902"/>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7" name="Google Shape;147;p26"/>
          <p:cNvSpPr txBox="1">
            <a:spLocks noGrp="1"/>
          </p:cNvSpPr>
          <p:nvPr>
            <p:ph type="title" idx="2" hasCustomPrompt="1"/>
          </p:nvPr>
        </p:nvSpPr>
        <p:spPr>
          <a:xfrm>
            <a:off x="2286000" y="1977452"/>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8" name="Google Shape;148;p26"/>
          <p:cNvSpPr txBox="1">
            <a:spLocks noGrp="1"/>
          </p:cNvSpPr>
          <p:nvPr>
            <p:ph type="subTitle" idx="3"/>
          </p:nvPr>
        </p:nvSpPr>
        <p:spPr>
          <a:xfrm>
            <a:off x="2286000" y="2708848"/>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9" name="Google Shape;149;p26"/>
          <p:cNvSpPr txBox="1">
            <a:spLocks noGrp="1"/>
          </p:cNvSpPr>
          <p:nvPr>
            <p:ph type="title" idx="4" hasCustomPrompt="1"/>
          </p:nvPr>
        </p:nvSpPr>
        <p:spPr>
          <a:xfrm>
            <a:off x="2286000" y="3415393"/>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0" name="Google Shape;150;p26"/>
          <p:cNvSpPr txBox="1">
            <a:spLocks noGrp="1"/>
          </p:cNvSpPr>
          <p:nvPr>
            <p:ph type="subTitle" idx="5"/>
          </p:nvPr>
        </p:nvSpPr>
        <p:spPr>
          <a:xfrm>
            <a:off x="2286000" y="4146789"/>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3407700" y="2064617"/>
            <a:ext cx="5023200" cy="1645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5370600" y="788670"/>
            <a:ext cx="1097400" cy="10974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407700" y="3897630"/>
            <a:ext cx="50232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51"/>
        <p:cNvGrpSpPr/>
        <p:nvPr/>
      </p:nvGrpSpPr>
      <p:grpSpPr>
        <a:xfrm>
          <a:off x="0" y="0"/>
          <a:ext cx="0" cy="0"/>
          <a:chOff x="0" y="0"/>
          <a:chExt cx="0" cy="0"/>
        </a:xfrm>
      </p:grpSpPr>
      <p:sp>
        <p:nvSpPr>
          <p:cNvPr id="152" name="Google Shape;152;p2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7"/>
          <p:cNvSpPr txBox="1">
            <a:spLocks noGrp="1"/>
          </p:cNvSpPr>
          <p:nvPr>
            <p:ph type="title" hasCustomPrompt="1"/>
          </p:nvPr>
        </p:nvSpPr>
        <p:spPr>
          <a:xfrm>
            <a:off x="1420338"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27"/>
          <p:cNvSpPr txBox="1">
            <a:spLocks noGrp="1"/>
          </p:cNvSpPr>
          <p:nvPr>
            <p:ph type="subTitle" idx="1"/>
          </p:nvPr>
        </p:nvSpPr>
        <p:spPr>
          <a:xfrm>
            <a:off x="713238"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55" name="Google Shape;155;p27"/>
          <p:cNvSpPr txBox="1">
            <a:spLocks noGrp="1"/>
          </p:cNvSpPr>
          <p:nvPr>
            <p:ph type="subTitle" idx="2"/>
          </p:nvPr>
        </p:nvSpPr>
        <p:spPr>
          <a:xfrm>
            <a:off x="713238"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6" name="Google Shape;156;p27"/>
          <p:cNvSpPr txBox="1">
            <a:spLocks noGrp="1"/>
          </p:cNvSpPr>
          <p:nvPr>
            <p:ph type="title" idx="3" hasCustomPrompt="1"/>
          </p:nvPr>
        </p:nvSpPr>
        <p:spPr>
          <a:xfrm>
            <a:off x="4114800"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7" name="Google Shape;157;p27"/>
          <p:cNvSpPr txBox="1">
            <a:spLocks noGrp="1"/>
          </p:cNvSpPr>
          <p:nvPr>
            <p:ph type="subTitle" idx="4"/>
          </p:nvPr>
        </p:nvSpPr>
        <p:spPr>
          <a:xfrm>
            <a:off x="3407700"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58" name="Google Shape;158;p27"/>
          <p:cNvSpPr txBox="1">
            <a:spLocks noGrp="1"/>
          </p:cNvSpPr>
          <p:nvPr>
            <p:ph type="subTitle" idx="5"/>
          </p:nvPr>
        </p:nvSpPr>
        <p:spPr>
          <a:xfrm>
            <a:off x="3407700"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9" name="Google Shape;159;p27"/>
          <p:cNvSpPr txBox="1">
            <a:spLocks noGrp="1"/>
          </p:cNvSpPr>
          <p:nvPr>
            <p:ph type="title" idx="6" hasCustomPrompt="1"/>
          </p:nvPr>
        </p:nvSpPr>
        <p:spPr>
          <a:xfrm>
            <a:off x="6809262"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0" name="Google Shape;160;p27"/>
          <p:cNvSpPr txBox="1">
            <a:spLocks noGrp="1"/>
          </p:cNvSpPr>
          <p:nvPr>
            <p:ph type="subTitle" idx="7"/>
          </p:nvPr>
        </p:nvSpPr>
        <p:spPr>
          <a:xfrm>
            <a:off x="6102162"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61" name="Google Shape;161;p27"/>
          <p:cNvSpPr txBox="1">
            <a:spLocks noGrp="1"/>
          </p:cNvSpPr>
          <p:nvPr>
            <p:ph type="subTitle" idx="8"/>
          </p:nvPr>
        </p:nvSpPr>
        <p:spPr>
          <a:xfrm>
            <a:off x="6102162"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62" name="Google Shape;162;p27"/>
          <p:cNvSpPr txBox="1">
            <a:spLocks noGrp="1"/>
          </p:cNvSpPr>
          <p:nvPr>
            <p:ph type="title" idx="9"/>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63"/>
        <p:cNvGrpSpPr/>
        <p:nvPr/>
      </p:nvGrpSpPr>
      <p:grpSpPr>
        <a:xfrm>
          <a:off x="0" y="0"/>
          <a:ext cx="0" cy="0"/>
          <a:chOff x="0" y="0"/>
          <a:chExt cx="0" cy="0"/>
        </a:xfrm>
      </p:grpSpPr>
      <p:sp>
        <p:nvSpPr>
          <p:cNvPr id="164" name="Google Shape;164;p2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8"/>
          <p:cNvSpPr txBox="1">
            <a:spLocks noGrp="1"/>
          </p:cNvSpPr>
          <p:nvPr>
            <p:ph type="title"/>
          </p:nvPr>
        </p:nvSpPr>
        <p:spPr>
          <a:xfrm>
            <a:off x="713223" y="547250"/>
            <a:ext cx="3675900" cy="1005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6" name="Google Shape;166;p28"/>
          <p:cNvSpPr txBox="1">
            <a:spLocks noGrp="1"/>
          </p:cNvSpPr>
          <p:nvPr>
            <p:ph type="subTitle" idx="1"/>
          </p:nvPr>
        </p:nvSpPr>
        <p:spPr>
          <a:xfrm>
            <a:off x="713225" y="1553150"/>
            <a:ext cx="3675900" cy="128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8"/>
          <p:cNvSpPr txBox="1"/>
          <p:nvPr/>
        </p:nvSpPr>
        <p:spPr>
          <a:xfrm>
            <a:off x="713175" y="3511296"/>
            <a:ext cx="3675900" cy="7314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200">
                <a:solidFill>
                  <a:schemeClr val="dk1"/>
                </a:solidFill>
                <a:latin typeface="Lato Black"/>
                <a:ea typeface="Lato Black"/>
                <a:cs typeface="Lato Black"/>
                <a:sym typeface="Lato Black"/>
              </a:rPr>
              <a:t>CREDITS</a:t>
            </a:r>
            <a:r>
              <a:rPr lang="en" sz="1200" b="1">
                <a:solidFill>
                  <a:schemeClr val="dk1"/>
                </a:solidFill>
                <a:latin typeface="Lato"/>
                <a:ea typeface="Lato"/>
                <a:cs typeface="Lato"/>
                <a:sym typeface="Lato"/>
              </a:rPr>
              <a:t>:</a:t>
            </a:r>
            <a:r>
              <a:rPr lang="en" sz="1200">
                <a:solidFill>
                  <a:schemeClr val="dk1"/>
                </a:solidFill>
                <a:latin typeface="Lato"/>
                <a:ea typeface="Lato"/>
                <a:cs typeface="Lato"/>
                <a:sym typeface="Lato"/>
              </a:rPr>
              <a:t> This presentation template was created by </a:t>
            </a:r>
            <a:r>
              <a:rPr lang="en" sz="1200" u="sng">
                <a:solidFill>
                  <a:schemeClr val="dk1"/>
                </a:solidFill>
                <a:latin typeface="Lato Black"/>
                <a:ea typeface="Lato Black"/>
                <a:cs typeface="Lato Black"/>
                <a:sym typeface="Lato Black"/>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a:solidFill>
                  <a:schemeClr val="dk1"/>
                </a:solidFill>
                <a:latin typeface="Lato"/>
                <a:ea typeface="Lato"/>
                <a:cs typeface="Lato"/>
                <a:sym typeface="Lato"/>
              </a:rPr>
              <a:t>, and includes icons by </a:t>
            </a:r>
            <a:r>
              <a:rPr lang="en" sz="1200" u="sng">
                <a:solidFill>
                  <a:schemeClr val="dk1"/>
                </a:solidFill>
                <a:latin typeface="Lato Black"/>
                <a:ea typeface="Lato Black"/>
                <a:cs typeface="Lato Black"/>
                <a:sym typeface="Lato Black"/>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dk1"/>
                </a:solidFill>
                <a:latin typeface="Lato"/>
                <a:ea typeface="Lato"/>
                <a:cs typeface="Lato"/>
                <a:sym typeface="Lato"/>
              </a:rPr>
              <a:t>, and infographics &amp; images by </a:t>
            </a:r>
            <a:r>
              <a:rPr lang="en" sz="1200" u="sng">
                <a:solidFill>
                  <a:schemeClr val="dk1"/>
                </a:solidFill>
                <a:latin typeface="Lato Black"/>
                <a:ea typeface="Lato Black"/>
                <a:cs typeface="Lato Black"/>
                <a:sym typeface="Lato Black"/>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200" u="sng">
                <a:solidFill>
                  <a:schemeClr val="dk1"/>
                </a:solidFill>
                <a:latin typeface="Lato Black"/>
                <a:ea typeface="Lato Black"/>
                <a:cs typeface="Lato Black"/>
                <a:sym typeface="Lato Black"/>
              </a:rPr>
              <a:t> </a:t>
            </a:r>
            <a:endParaRPr sz="1200" u="sng">
              <a:solidFill>
                <a:schemeClr val="dk1"/>
              </a:solidFill>
              <a:latin typeface="Lato Black"/>
              <a:ea typeface="Lato Black"/>
              <a:cs typeface="Lato Black"/>
              <a:sym typeface="Lato Black"/>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3"/>
        </a:solidFill>
        <a:effectLst/>
      </p:bgPr>
    </p:bg>
    <p:spTree>
      <p:nvGrpSpPr>
        <p:cNvPr id="1" name="Shape 168"/>
        <p:cNvGrpSpPr/>
        <p:nvPr/>
      </p:nvGrpSpPr>
      <p:grpSpPr>
        <a:xfrm>
          <a:off x="0" y="0"/>
          <a:ext cx="0" cy="0"/>
          <a:chOff x="0" y="0"/>
          <a:chExt cx="0" cy="0"/>
        </a:xfrm>
      </p:grpSpPr>
      <p:sp>
        <p:nvSpPr>
          <p:cNvPr id="169" name="Google Shape;169;p2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5"/>
        </a:solidFill>
        <a:effectLst/>
      </p:bgPr>
    </p:bg>
    <p:spTree>
      <p:nvGrpSpPr>
        <p:cNvPr id="1" name="Shape 170"/>
        <p:cNvGrpSpPr/>
        <p:nvPr/>
      </p:nvGrpSpPr>
      <p:grpSpPr>
        <a:xfrm>
          <a:off x="0" y="0"/>
          <a:ext cx="0" cy="0"/>
          <a:chOff x="0" y="0"/>
          <a:chExt cx="0" cy="0"/>
        </a:xfrm>
      </p:grpSpPr>
      <p:grpSp>
        <p:nvGrpSpPr>
          <p:cNvPr id="171" name="Google Shape;171;p30"/>
          <p:cNvGrpSpPr/>
          <p:nvPr/>
        </p:nvGrpSpPr>
        <p:grpSpPr>
          <a:xfrm>
            <a:off x="396032" y="412423"/>
            <a:ext cx="8327730" cy="4318661"/>
            <a:chOff x="396032" y="412423"/>
            <a:chExt cx="8327730" cy="4318661"/>
          </a:xfrm>
        </p:grpSpPr>
        <p:grpSp>
          <p:nvGrpSpPr>
            <p:cNvPr id="172" name="Google Shape;172;p30"/>
            <p:cNvGrpSpPr/>
            <p:nvPr/>
          </p:nvGrpSpPr>
          <p:grpSpPr>
            <a:xfrm>
              <a:off x="396032" y="412423"/>
              <a:ext cx="7946143" cy="4318661"/>
              <a:chOff x="484632" y="399642"/>
              <a:chExt cx="7946143" cy="4318661"/>
            </a:xfrm>
          </p:grpSpPr>
          <p:sp>
            <p:nvSpPr>
              <p:cNvPr id="173" name="Google Shape;173;p30"/>
              <p:cNvSpPr/>
              <p:nvPr/>
            </p:nvSpPr>
            <p:spPr>
              <a:xfrm flipH="1">
                <a:off x="8202175" y="39964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p:nvPr/>
            </p:nvSpPr>
            <p:spPr>
              <a:xfrm>
                <a:off x="484632" y="448970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p:nvPr/>
            </p:nvSpPr>
            <p:spPr>
              <a:xfrm flipH="1">
                <a:off x="917987" y="41971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0"/>
              <p:cNvSpPr/>
              <p:nvPr/>
            </p:nvSpPr>
            <p:spPr>
              <a:xfrm>
                <a:off x="598920" y="37936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30"/>
            <p:cNvSpPr/>
            <p:nvPr/>
          </p:nvSpPr>
          <p:spPr>
            <a:xfrm flipH="1">
              <a:off x="8495162" y="624940"/>
              <a:ext cx="228600" cy="228600"/>
            </a:xfrm>
            <a:prstGeom prst="mathMultiply">
              <a:avLst>
                <a:gd name="adj1" fmla="val 2352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713250" y="1316736"/>
            <a:ext cx="7717500" cy="36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713225" y="1565850"/>
            <a:ext cx="5023200" cy="201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713225" y="1475553"/>
            <a:ext cx="3675900" cy="109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1" name="Google Shape;41;p9"/>
          <p:cNvSpPr txBox="1">
            <a:spLocks noGrp="1"/>
          </p:cNvSpPr>
          <p:nvPr>
            <p:ph type="subTitle" idx="1"/>
          </p:nvPr>
        </p:nvSpPr>
        <p:spPr>
          <a:xfrm>
            <a:off x="713225" y="2753547"/>
            <a:ext cx="36759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711675" y="1700950"/>
            <a:ext cx="5024700" cy="1097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8" name="Google Shape;48;p11"/>
          <p:cNvSpPr txBox="1">
            <a:spLocks noGrp="1"/>
          </p:cNvSpPr>
          <p:nvPr>
            <p:ph type="subTitle" idx="1"/>
          </p:nvPr>
        </p:nvSpPr>
        <p:spPr>
          <a:xfrm>
            <a:off x="711675" y="2985350"/>
            <a:ext cx="5024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0"/>
        <p:cNvGrpSpPr/>
        <p:nvPr/>
      </p:nvGrpSpPr>
      <p:grpSpPr>
        <a:xfrm>
          <a:off x="0" y="0"/>
          <a:ext cx="0" cy="0"/>
          <a:chOff x="0" y="0"/>
          <a:chExt cx="0" cy="0"/>
        </a:xfrm>
      </p:grpSpPr>
      <p:sp>
        <p:nvSpPr>
          <p:cNvPr id="51" name="Google Shape;51;p1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oppins"/>
              <a:buNone/>
              <a:defRPr b="1">
                <a:latin typeface="Poppins"/>
                <a:ea typeface="Poppins"/>
                <a:cs typeface="Poppins"/>
                <a:sym typeface="Poppins"/>
              </a:defRPr>
            </a:lvl1pPr>
            <a:lvl2pPr lvl="1" rtl="0">
              <a:spcBef>
                <a:spcPts val="0"/>
              </a:spcBef>
              <a:spcAft>
                <a:spcPts val="0"/>
              </a:spcAft>
              <a:buSzPts val="3000"/>
              <a:buFont typeface="Poppins"/>
              <a:buNone/>
              <a:defRPr b="1">
                <a:latin typeface="Poppins"/>
                <a:ea typeface="Poppins"/>
                <a:cs typeface="Poppins"/>
                <a:sym typeface="Poppins"/>
              </a:defRPr>
            </a:lvl2pPr>
            <a:lvl3pPr lvl="2" rtl="0">
              <a:spcBef>
                <a:spcPts val="0"/>
              </a:spcBef>
              <a:spcAft>
                <a:spcPts val="0"/>
              </a:spcAft>
              <a:buSzPts val="3000"/>
              <a:buFont typeface="Poppins"/>
              <a:buNone/>
              <a:defRPr b="1">
                <a:latin typeface="Poppins"/>
                <a:ea typeface="Poppins"/>
                <a:cs typeface="Poppins"/>
                <a:sym typeface="Poppins"/>
              </a:defRPr>
            </a:lvl3pPr>
            <a:lvl4pPr lvl="3" rtl="0">
              <a:spcBef>
                <a:spcPts val="0"/>
              </a:spcBef>
              <a:spcAft>
                <a:spcPts val="0"/>
              </a:spcAft>
              <a:buSzPts val="3000"/>
              <a:buFont typeface="Poppins"/>
              <a:buNone/>
              <a:defRPr b="1">
                <a:latin typeface="Poppins"/>
                <a:ea typeface="Poppins"/>
                <a:cs typeface="Poppins"/>
                <a:sym typeface="Poppins"/>
              </a:defRPr>
            </a:lvl4pPr>
            <a:lvl5pPr lvl="4" rtl="0">
              <a:spcBef>
                <a:spcPts val="0"/>
              </a:spcBef>
              <a:spcAft>
                <a:spcPts val="0"/>
              </a:spcAft>
              <a:buSzPts val="3000"/>
              <a:buFont typeface="Poppins"/>
              <a:buNone/>
              <a:defRPr b="1">
                <a:latin typeface="Poppins"/>
                <a:ea typeface="Poppins"/>
                <a:cs typeface="Poppins"/>
                <a:sym typeface="Poppins"/>
              </a:defRPr>
            </a:lvl5pPr>
            <a:lvl6pPr lvl="5" rtl="0">
              <a:spcBef>
                <a:spcPts val="0"/>
              </a:spcBef>
              <a:spcAft>
                <a:spcPts val="0"/>
              </a:spcAft>
              <a:buSzPts val="3000"/>
              <a:buFont typeface="Poppins"/>
              <a:buNone/>
              <a:defRPr b="1">
                <a:latin typeface="Poppins"/>
                <a:ea typeface="Poppins"/>
                <a:cs typeface="Poppins"/>
                <a:sym typeface="Poppins"/>
              </a:defRPr>
            </a:lvl6pPr>
            <a:lvl7pPr lvl="6" rtl="0">
              <a:spcBef>
                <a:spcPts val="0"/>
              </a:spcBef>
              <a:spcAft>
                <a:spcPts val="0"/>
              </a:spcAft>
              <a:buSzPts val="3000"/>
              <a:buFont typeface="Poppins"/>
              <a:buNone/>
              <a:defRPr b="1">
                <a:latin typeface="Poppins"/>
                <a:ea typeface="Poppins"/>
                <a:cs typeface="Poppins"/>
                <a:sym typeface="Poppins"/>
              </a:defRPr>
            </a:lvl7pPr>
            <a:lvl8pPr lvl="7" rtl="0">
              <a:spcBef>
                <a:spcPts val="0"/>
              </a:spcBef>
              <a:spcAft>
                <a:spcPts val="0"/>
              </a:spcAft>
              <a:buSzPts val="3000"/>
              <a:buFont typeface="Poppins"/>
              <a:buNone/>
              <a:defRPr b="1">
                <a:latin typeface="Poppins"/>
                <a:ea typeface="Poppins"/>
                <a:cs typeface="Poppins"/>
                <a:sym typeface="Poppins"/>
              </a:defRPr>
            </a:lvl8pPr>
            <a:lvl9pPr lvl="8" rtl="0">
              <a:spcBef>
                <a:spcPts val="0"/>
              </a:spcBef>
              <a:spcAft>
                <a:spcPts val="0"/>
              </a:spcAft>
              <a:buSzPts val="3000"/>
              <a:buFont typeface="Poppins"/>
              <a:buNone/>
              <a:defRPr b="1">
                <a:latin typeface="Poppins"/>
                <a:ea typeface="Poppins"/>
                <a:cs typeface="Poppins"/>
                <a:sym typeface="Poppins"/>
              </a:defRPr>
            </a:lvl9pPr>
          </a:lstStyle>
          <a:p>
            <a:endParaRPr/>
          </a:p>
        </p:txBody>
      </p:sp>
      <p:sp>
        <p:nvSpPr>
          <p:cNvPr id="53" name="Google Shape;53;p13"/>
          <p:cNvSpPr txBox="1">
            <a:spLocks noGrp="1"/>
          </p:cNvSpPr>
          <p:nvPr>
            <p:ph type="subTitle" idx="1"/>
          </p:nvPr>
        </p:nvSpPr>
        <p:spPr>
          <a:xfrm>
            <a:off x="2011650" y="2137331"/>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2" hasCustomPrompt="1"/>
          </p:nvPr>
        </p:nvSpPr>
        <p:spPr>
          <a:xfrm>
            <a:off x="1097340" y="1405933"/>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55" name="Google Shape;55;p13"/>
          <p:cNvSpPr txBox="1">
            <a:spLocks noGrp="1"/>
          </p:cNvSpPr>
          <p:nvPr>
            <p:ph type="subTitle" idx="3"/>
          </p:nvPr>
        </p:nvSpPr>
        <p:spPr>
          <a:xfrm>
            <a:off x="2011650" y="1405949"/>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56" name="Google Shape;56;p13"/>
          <p:cNvSpPr txBox="1">
            <a:spLocks noGrp="1"/>
          </p:cNvSpPr>
          <p:nvPr>
            <p:ph type="subTitle" idx="4"/>
          </p:nvPr>
        </p:nvSpPr>
        <p:spPr>
          <a:xfrm>
            <a:off x="5669125" y="2137331"/>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5" hasCustomPrompt="1"/>
          </p:nvPr>
        </p:nvSpPr>
        <p:spPr>
          <a:xfrm>
            <a:off x="4754815" y="1405933"/>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58" name="Google Shape;58;p13"/>
          <p:cNvSpPr txBox="1">
            <a:spLocks noGrp="1"/>
          </p:cNvSpPr>
          <p:nvPr>
            <p:ph type="subTitle" idx="6"/>
          </p:nvPr>
        </p:nvSpPr>
        <p:spPr>
          <a:xfrm>
            <a:off x="5669125" y="1405949"/>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59" name="Google Shape;59;p13"/>
          <p:cNvSpPr txBox="1">
            <a:spLocks noGrp="1"/>
          </p:cNvSpPr>
          <p:nvPr>
            <p:ph type="subTitle" idx="7"/>
          </p:nvPr>
        </p:nvSpPr>
        <p:spPr>
          <a:xfrm>
            <a:off x="2011650" y="3874707"/>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8" hasCustomPrompt="1"/>
          </p:nvPr>
        </p:nvSpPr>
        <p:spPr>
          <a:xfrm>
            <a:off x="1097340" y="3143309"/>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61" name="Google Shape;61;p13"/>
          <p:cNvSpPr txBox="1">
            <a:spLocks noGrp="1"/>
          </p:cNvSpPr>
          <p:nvPr>
            <p:ph type="subTitle" idx="9"/>
          </p:nvPr>
        </p:nvSpPr>
        <p:spPr>
          <a:xfrm>
            <a:off x="2011650" y="3143325"/>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62" name="Google Shape;62;p13"/>
          <p:cNvSpPr txBox="1">
            <a:spLocks noGrp="1"/>
          </p:cNvSpPr>
          <p:nvPr>
            <p:ph type="subTitle" idx="13"/>
          </p:nvPr>
        </p:nvSpPr>
        <p:spPr>
          <a:xfrm>
            <a:off x="5669125" y="3874707"/>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4" hasCustomPrompt="1"/>
          </p:nvPr>
        </p:nvSpPr>
        <p:spPr>
          <a:xfrm>
            <a:off x="4754815" y="3143309"/>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64" name="Google Shape;64;p13"/>
          <p:cNvSpPr txBox="1">
            <a:spLocks noGrp="1"/>
          </p:cNvSpPr>
          <p:nvPr>
            <p:ph type="subTitle" idx="15"/>
          </p:nvPr>
        </p:nvSpPr>
        <p:spPr>
          <a:xfrm>
            <a:off x="5669125" y="3143325"/>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1pPr>
            <a:lvl2pPr lvl="1"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2pPr>
            <a:lvl3pPr lvl="2"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3pPr>
            <a:lvl4pPr lvl="3"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4pPr>
            <a:lvl5pPr lvl="4"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5pPr>
            <a:lvl6pPr lvl="5"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6pPr>
            <a:lvl7pPr lvl="6"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7pPr>
            <a:lvl8pPr lvl="7"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8pPr>
            <a:lvl9pPr lvl="8"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7" r:id="rId7"/>
    <p:sldLayoutId id="2147483658" r:id="rId8"/>
    <p:sldLayoutId id="2147483659" r:id="rId9"/>
    <p:sldLayoutId id="2147483660" r:id="rId10"/>
    <p:sldLayoutId id="2147483662" r:id="rId11"/>
    <p:sldLayoutId id="2147483663" r:id="rId12"/>
    <p:sldLayoutId id="2147483664" r:id="rId13"/>
    <p:sldLayoutId id="2147483665" r:id="rId14"/>
    <p:sldLayoutId id="2147483666" r:id="rId15"/>
    <p:sldLayoutId id="2147483667" r:id="rId16"/>
    <p:sldLayoutId id="2147483670" r:id="rId17"/>
    <p:sldLayoutId id="2147483671" r:id="rId18"/>
    <p:sldLayoutId id="2147483672" r:id="rId19"/>
    <p:sldLayoutId id="2147483673" r:id="rId20"/>
    <p:sldLayoutId id="2147483674" r:id="rId21"/>
    <p:sldLayoutId id="2147483675" r:id="rId22"/>
    <p:sldLayoutId id="2147483676"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8.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microsoft.com/office/2007/relationships/hdphoto" Target="../media/hdphoto9.wdp"/><Relationship Id="rId5" Type="http://schemas.openxmlformats.org/officeDocument/2006/relationships/image" Target="../media/image22.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microsoft.com/office/2007/relationships/hdphoto" Target="../media/hdphoto11.wdp"/><Relationship Id="rId5" Type="http://schemas.openxmlformats.org/officeDocument/2006/relationships/image" Target="../media/image24.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17.wdp"/><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35.png"/><Relationship Id="rId5" Type="http://schemas.microsoft.com/office/2007/relationships/hdphoto" Target="../media/hdphoto16.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microsoft.com/office/2007/relationships/hdphoto" Target="../media/hdphoto18.wdp"/></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microsoft.com/office/2007/relationships/hdphoto" Target="../media/hdphoto19.wdp"/><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microsoft.com/office/2007/relationships/hdphoto" Target="../media/hdphoto20.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microsoft.com/office/2007/relationships/hdphoto" Target="../media/hdphoto21.wdp"/></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microsoft.com/office/2007/relationships/hdphoto" Target="../media/hdphoto22.wdp"/></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microsoft.com/office/2007/relationships/hdphoto" Target="../media/hdphoto23.wdp"/></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microsoft.com/office/2007/relationships/hdphoto" Target="../media/hdphoto24.wdp"/><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1.xml"/><Relationship Id="rId5" Type="http://schemas.openxmlformats.org/officeDocument/2006/relationships/image" Target="../media/image6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microsoft.com/office/2007/relationships/hdphoto" Target="../media/hdphoto25.wdp"/></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73.png"/><Relationship Id="rId4" Type="http://schemas.microsoft.com/office/2007/relationships/hdphoto" Target="../media/hdphoto26.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0" name="Google Shape;190;p34"/>
          <p:cNvGrpSpPr/>
          <p:nvPr/>
        </p:nvGrpSpPr>
        <p:grpSpPr>
          <a:xfrm>
            <a:off x="6083286" y="858944"/>
            <a:ext cx="2697347" cy="4015403"/>
            <a:chOff x="5733429" y="588600"/>
            <a:chExt cx="2697347" cy="4015403"/>
          </a:xfrm>
        </p:grpSpPr>
        <p:grpSp>
          <p:nvGrpSpPr>
            <p:cNvPr id="191" name="Google Shape;191;p34"/>
            <p:cNvGrpSpPr/>
            <p:nvPr/>
          </p:nvGrpSpPr>
          <p:grpSpPr>
            <a:xfrm>
              <a:off x="5736300" y="588600"/>
              <a:ext cx="2694476" cy="3690073"/>
              <a:chOff x="5736300" y="588600"/>
              <a:chExt cx="2694476" cy="3690073"/>
            </a:xfrm>
          </p:grpSpPr>
          <p:pic>
            <p:nvPicPr>
              <p:cNvPr id="192" name="Google Shape;192;p34"/>
              <p:cNvPicPr preferRelativeResize="0"/>
              <p:nvPr/>
            </p:nvPicPr>
            <p:blipFill rotWithShape="1">
              <a:blip r:embed="rId3">
                <a:alphaModFix/>
              </a:blip>
              <a:srcRect/>
              <a:stretch/>
            </p:blipFill>
            <p:spPr>
              <a:xfrm>
                <a:off x="5736300" y="864817"/>
                <a:ext cx="2694476" cy="3413856"/>
              </a:xfrm>
              <a:prstGeom prst="rect">
                <a:avLst/>
              </a:prstGeom>
              <a:noFill/>
              <a:ln>
                <a:noFill/>
              </a:ln>
            </p:spPr>
          </p:pic>
          <p:grpSp>
            <p:nvGrpSpPr>
              <p:cNvPr id="193" name="Google Shape;193;p34"/>
              <p:cNvGrpSpPr/>
              <p:nvPr/>
            </p:nvGrpSpPr>
            <p:grpSpPr>
              <a:xfrm>
                <a:off x="6102175" y="588600"/>
                <a:ext cx="2328600" cy="1425950"/>
                <a:chOff x="6102175" y="636225"/>
                <a:chExt cx="2328600" cy="1425950"/>
              </a:xfrm>
            </p:grpSpPr>
            <p:sp>
              <p:nvSpPr>
                <p:cNvPr id="194" name="Google Shape;194;p34"/>
                <p:cNvSpPr/>
                <p:nvPr/>
              </p:nvSpPr>
              <p:spPr>
                <a:xfrm>
                  <a:off x="8202175" y="183357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4"/>
                <p:cNvSpPr/>
                <p:nvPr/>
              </p:nvSpPr>
              <p:spPr>
                <a:xfrm>
                  <a:off x="6102175" y="905200"/>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4"/>
                <p:cNvSpPr/>
                <p:nvPr/>
              </p:nvSpPr>
              <p:spPr>
                <a:xfrm>
                  <a:off x="6426150" y="636225"/>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4"/>
                <p:cNvSpPr/>
                <p:nvPr/>
              </p:nvSpPr>
              <p:spPr>
                <a:xfrm>
                  <a:off x="8046873" y="691900"/>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8" name="Google Shape;198;p34"/>
            <p:cNvPicPr preferRelativeResize="0"/>
            <p:nvPr/>
          </p:nvPicPr>
          <p:blipFill>
            <a:blip r:embed="rId4">
              <a:alphaModFix/>
            </a:blip>
            <a:stretch>
              <a:fillRect/>
            </a:stretch>
          </p:blipFill>
          <p:spPr>
            <a:xfrm>
              <a:off x="5733429" y="2775200"/>
              <a:ext cx="692728" cy="1828803"/>
            </a:xfrm>
            <a:prstGeom prst="rect">
              <a:avLst/>
            </a:prstGeom>
            <a:noFill/>
            <a:ln>
              <a:noFill/>
            </a:ln>
          </p:spPr>
        </p:pic>
      </p:grpSp>
      <p:sp>
        <p:nvSpPr>
          <p:cNvPr id="4" name="Rectangle 3"/>
          <p:cNvSpPr/>
          <p:nvPr/>
        </p:nvSpPr>
        <p:spPr>
          <a:xfrm>
            <a:off x="355945" y="245783"/>
            <a:ext cx="5333500" cy="300082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smtClean="0">
                <a:ln>
                  <a:noFill/>
                </a:ln>
                <a:solidFill>
                  <a:schemeClr val="bg1">
                    <a:lumMod val="10000"/>
                  </a:schemeClr>
                </a:solidFill>
                <a:effectLst/>
                <a:uLnTx/>
                <a:uFillTx/>
                <a:sym typeface="Pangolin"/>
              </a:rPr>
              <a:t>CHÀO MỪNG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smtClean="0">
                <a:ln>
                  <a:noFill/>
                </a:ln>
                <a:solidFill>
                  <a:schemeClr val="bg1">
                    <a:lumMod val="10000"/>
                  </a:schemeClr>
                </a:solidFill>
                <a:effectLst/>
                <a:uLnTx/>
                <a:uFillTx/>
                <a:sym typeface="Pangolin"/>
              </a:rPr>
              <a:t>TẤT</a:t>
            </a:r>
            <a:r>
              <a:rPr kumimoji="0" lang="en-US" sz="4200" b="1" i="0" u="none" strike="noStrike" kern="0" cap="none" spc="0" normalizeH="0" noProof="0" smtClean="0">
                <a:ln>
                  <a:noFill/>
                </a:ln>
                <a:solidFill>
                  <a:schemeClr val="bg1">
                    <a:lumMod val="10000"/>
                  </a:schemeClr>
                </a:solidFill>
                <a:effectLst/>
                <a:uLnTx/>
                <a:uFillTx/>
                <a:sym typeface="Pangolin"/>
              </a:rPr>
              <a:t> CẢ</a:t>
            </a:r>
            <a:r>
              <a:rPr kumimoji="0" lang="en-US" sz="4200" b="1" i="0" u="none" strike="noStrike" kern="0" cap="none" spc="0" normalizeH="0" baseline="0" noProof="0" smtClean="0">
                <a:ln>
                  <a:noFill/>
                </a:ln>
                <a:solidFill>
                  <a:schemeClr val="bg1">
                    <a:lumMod val="10000"/>
                  </a:schemeClr>
                </a:solidFill>
                <a:effectLst/>
                <a:uLnTx/>
                <a:uFillTx/>
                <a:sym typeface="Pangolin"/>
              </a:rPr>
              <a:t> CÁC EM </a:t>
            </a:r>
            <a:br>
              <a:rPr kumimoji="0" lang="en-US" sz="4200" b="1" i="0" u="none" strike="noStrike" kern="0" cap="none" spc="0" normalizeH="0" baseline="0" noProof="0" smtClean="0">
                <a:ln>
                  <a:noFill/>
                </a:ln>
                <a:solidFill>
                  <a:schemeClr val="bg1">
                    <a:lumMod val="10000"/>
                  </a:schemeClr>
                </a:solidFill>
                <a:effectLst/>
                <a:uLnTx/>
                <a:uFillTx/>
                <a:sym typeface="Pangolin"/>
              </a:rPr>
            </a:br>
            <a:r>
              <a:rPr kumimoji="0" lang="en-US" sz="4200" b="1" i="0" u="none" strike="noStrike" kern="0" cap="none" spc="0" normalizeH="0" baseline="0" noProof="0" smtClean="0">
                <a:ln>
                  <a:noFill/>
                </a:ln>
                <a:solidFill>
                  <a:schemeClr val="bg1">
                    <a:lumMod val="10000"/>
                  </a:schemeClr>
                </a:solidFill>
                <a:effectLst/>
                <a:uLnTx/>
                <a:uFillTx/>
                <a:sym typeface="Pangolin"/>
              </a:rPr>
              <a:t>ĐẾN VỚI TIẾT</a:t>
            </a:r>
            <a:r>
              <a:rPr kumimoji="0" lang="en-US" sz="4200" b="1" i="0" u="none" strike="noStrike" kern="0" cap="none" spc="0" normalizeH="0" noProof="0" smtClean="0">
                <a:ln>
                  <a:noFill/>
                </a:ln>
                <a:solidFill>
                  <a:schemeClr val="bg1">
                    <a:lumMod val="10000"/>
                  </a:schemeClr>
                </a:solidFill>
                <a:effectLst/>
                <a:uLnTx/>
                <a:uFillTx/>
                <a:sym typeface="Pangolin"/>
              </a:rPr>
              <a:t> </a:t>
            </a:r>
            <a:r>
              <a:rPr kumimoji="0" lang="en-US" sz="4200" b="1" i="0" u="none" strike="noStrike" kern="0" cap="none" spc="0" normalizeH="0" baseline="0" noProof="0" smtClean="0">
                <a:ln>
                  <a:noFill/>
                </a:ln>
                <a:solidFill>
                  <a:schemeClr val="bg1">
                    <a:lumMod val="10000"/>
                  </a:schemeClr>
                </a:solidFill>
                <a:effectLst/>
                <a:uLnTx/>
                <a:uFillTx/>
                <a:sym typeface="Pangolin"/>
              </a:rPr>
              <a:t>HỌC!</a:t>
            </a:r>
            <a:endParaRPr kumimoji="0" lang="en-US" sz="1800" b="0" i="0" u="none" strike="noStrike" kern="0" cap="none" spc="0" normalizeH="0" baseline="0" noProof="0" smtClean="0">
              <a:ln>
                <a:noFill/>
              </a:ln>
              <a:solidFill>
                <a:schemeClr val="bg1">
                  <a:lumMod val="10000"/>
                </a:schemeClr>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0" y="35385"/>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753176" y="679738"/>
            <a:ext cx="7605839" cy="1015663"/>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Ta có</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thể dùng biểu đồ cột hoặc biểu đồ đoạn thẳng để biểu diễn dữ liệu trên</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753176" y="1629945"/>
            <a:ext cx="2286416" cy="553998"/>
          </a:xfrm>
          <a:prstGeom prst="rect">
            <a:avLst/>
          </a:prstGeom>
        </p:spPr>
        <p:txBody>
          <a:bodyPr wrap="square">
            <a:spAutoFit/>
          </a:bodyPr>
          <a:lstStyle/>
          <a:p>
            <a:pPr marL="342900" marR="0" lvl="0" indent="-342900" algn="just" defTabSz="914400" rtl="0" eaLnBrk="1" fontAlgn="auto" latinLnBrk="0" hangingPunct="1">
              <a:lnSpc>
                <a:spcPct val="150000"/>
              </a:lnSpc>
              <a:spcBef>
                <a:spcPts val="600"/>
              </a:spcBef>
              <a:spcAft>
                <a:spcPts val="800"/>
              </a:spcAft>
              <a:buClr>
                <a:srgbClr val="000000"/>
              </a:buClr>
              <a:buSzTx/>
              <a:buFontTx/>
              <a:buChar char="-"/>
              <a:tabLst/>
              <a:defRPr/>
            </a:pPr>
            <a:r>
              <a:rPr kumimoji="0" lang="pt-BR" sz="20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Biểu</a:t>
            </a:r>
            <a:r>
              <a:rPr kumimoji="0" lang="pt-BR" sz="20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đồ cột:</a:t>
            </a:r>
          </a:p>
        </p:txBody>
      </p:sp>
      <p:sp>
        <p:nvSpPr>
          <p:cNvPr id="13" name="Rectangle 12"/>
          <p:cNvSpPr/>
          <p:nvPr/>
        </p:nvSpPr>
        <p:spPr>
          <a:xfrm>
            <a:off x="4180032" y="279628"/>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1739718" y="2223698"/>
            <a:ext cx="5632753" cy="2675927"/>
          </a:xfrm>
          <a:prstGeom prst="rect">
            <a:avLst/>
          </a:prstGeom>
        </p:spPr>
      </p:pic>
    </p:spTree>
    <p:extLst>
      <p:ext uri="{BB962C8B-B14F-4D97-AF65-F5344CB8AC3E}">
        <p14:creationId xmlns:p14="http://schemas.microsoft.com/office/powerpoint/2010/main" val="764498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0" y="35385"/>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753176" y="679738"/>
            <a:ext cx="7605839" cy="1015663"/>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Ta có thể dùng biểu đồ cột hoặc biểu đồ đoạn thẳng để biểu diễn dữ liệu trên</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753176" y="1629945"/>
            <a:ext cx="2968034" cy="553998"/>
          </a:xfrm>
          <a:prstGeom prst="rect">
            <a:avLst/>
          </a:prstGeom>
        </p:spPr>
        <p:txBody>
          <a:bodyPr wrap="square">
            <a:spAutoFit/>
          </a:bodyPr>
          <a:lstStyle/>
          <a:p>
            <a:pPr marL="342900" marR="0" lvl="0" indent="-342900" algn="just" defTabSz="914400" rtl="0" eaLnBrk="1" fontAlgn="auto" latinLnBrk="0" hangingPunct="1">
              <a:lnSpc>
                <a:spcPct val="150000"/>
              </a:lnSpc>
              <a:spcBef>
                <a:spcPts val="600"/>
              </a:spcBef>
              <a:spcAft>
                <a:spcPts val="800"/>
              </a:spcAft>
              <a:buClr>
                <a:srgbClr val="000000"/>
              </a:buClr>
              <a:buSzTx/>
              <a:buFontTx/>
              <a:buChar char="-"/>
              <a:tabLst/>
              <a:defRPr/>
            </a:pPr>
            <a:r>
              <a:rPr kumimoji="0" lang="pt-BR" sz="20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Biểu đồ</a:t>
            </a:r>
            <a:r>
              <a:rPr kumimoji="0" lang="pt-BR" sz="20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đoạn thẳng:</a:t>
            </a:r>
            <a:endParaRPr kumimoji="0" lang="pt-BR" sz="20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3" name="Rectangle 12"/>
          <p:cNvSpPr/>
          <p:nvPr/>
        </p:nvSpPr>
        <p:spPr>
          <a:xfrm>
            <a:off x="4180032" y="279628"/>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1872080" y="2207796"/>
            <a:ext cx="5368030" cy="2705149"/>
          </a:xfrm>
          <a:prstGeom prst="rect">
            <a:avLst/>
          </a:prstGeom>
        </p:spPr>
      </p:pic>
    </p:spTree>
    <p:extLst>
      <p:ext uri="{BB962C8B-B14F-4D97-AF65-F5344CB8AC3E}">
        <p14:creationId xmlns:p14="http://schemas.microsoft.com/office/powerpoint/2010/main" val="1347592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253333" y="4314379"/>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p:cNvSpPr txBox="1"/>
          <p:nvPr/>
        </p:nvSpPr>
        <p:spPr>
          <a:xfrm>
            <a:off x="235773" y="329062"/>
            <a:ext cx="2066376"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smtClean="0">
                <a:solidFill>
                  <a:schemeClr val="tx1"/>
                </a:solidFill>
                <a:latin typeface="Arial" panose="020B0604020202020204" pitchFamily="34" charset="0"/>
                <a:ea typeface="+mn-ea"/>
                <a:cs typeface="Arial" panose="020B0604020202020204" pitchFamily="34" charset="0"/>
              </a:rPr>
              <a:t>Thực hành 1</a:t>
            </a:r>
            <a:endParaRPr lang="en-US" sz="2300" b="1" kern="1200">
              <a:solidFill>
                <a:schemeClr val="tx1"/>
              </a:solidFill>
              <a:latin typeface="Arial" panose="020B0604020202020204" pitchFamily="34" charset="0"/>
              <a:ea typeface="+mn-ea"/>
              <a:cs typeface="Arial" panose="020B0604020202020204" pitchFamily="34" charset="0"/>
            </a:endParaRPr>
          </a:p>
        </p:txBody>
      </p:sp>
      <p:sp>
        <p:nvSpPr>
          <p:cNvPr id="35" name="Rectangle 1"/>
          <p:cNvSpPr>
            <a:spLocks noChangeArrowheads="1"/>
          </p:cNvSpPr>
          <p:nvPr/>
        </p:nvSpPr>
        <p:spPr bwMode="auto">
          <a:xfrm>
            <a:off x="200396" y="1151161"/>
            <a:ext cx="8805819" cy="8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smtClean="0">
                <a:solidFill>
                  <a:srgbClr val="000000"/>
                </a:solidFill>
                <a:ea typeface="Open Sans"/>
              </a:rPr>
              <a:t>a</a:t>
            </a:r>
            <a:r>
              <a:rPr lang="vi-VN" altLang="en-US" sz="1800">
                <a:solidFill>
                  <a:srgbClr val="000000"/>
                </a:solidFill>
                <a:ea typeface="Open Sans"/>
              </a:rPr>
              <a:t>) Bảng thống kê về cân nặng trung bình (đơn vị: kg) của nam, nữ tại một số nước trong khối Asean như sau:</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8" name="Rectangle 37"/>
          <p:cNvSpPr/>
          <p:nvPr/>
        </p:nvSpPr>
        <p:spPr>
          <a:xfrm>
            <a:off x="5948403" y="5423383"/>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pic>
        <p:nvPicPr>
          <p:cNvPr id="15" name="Picture 14"/>
          <p:cNvPicPr>
            <a:picLocks noChangeAspect="1"/>
          </p:cNvPicPr>
          <p:nvPr/>
        </p:nvPicPr>
        <p:blipFill>
          <a:blip r:embed="rId3"/>
          <a:stretch>
            <a:fillRect/>
          </a:stretch>
        </p:blipFill>
        <p:spPr>
          <a:xfrm>
            <a:off x="8517427" y="3564041"/>
            <a:ext cx="532784" cy="1500676"/>
          </a:xfrm>
          <a:prstGeom prst="rect">
            <a:avLst/>
          </a:prstGeom>
        </p:spPr>
      </p:pic>
      <p:pic>
        <p:nvPicPr>
          <p:cNvPr id="16" name="Picture 15"/>
          <p:cNvPicPr>
            <a:picLocks noChangeAspect="1"/>
          </p:cNvPicPr>
          <p:nvPr/>
        </p:nvPicPr>
        <p:blipFill>
          <a:blip r:embed="rId4"/>
          <a:stretch>
            <a:fillRect/>
          </a:stretch>
        </p:blipFill>
        <p:spPr>
          <a:xfrm>
            <a:off x="8331866" y="284998"/>
            <a:ext cx="556591" cy="54049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651" y="2089923"/>
            <a:ext cx="7031308" cy="1100048"/>
          </a:xfrm>
          <a:prstGeom prst="rect">
            <a:avLst/>
          </a:prstGeom>
        </p:spPr>
      </p:pic>
      <p:sp>
        <p:nvSpPr>
          <p:cNvPr id="3" name="Rectangle 2"/>
          <p:cNvSpPr/>
          <p:nvPr/>
        </p:nvSpPr>
        <p:spPr>
          <a:xfrm>
            <a:off x="6689555" y="3246220"/>
            <a:ext cx="2316660" cy="338554"/>
          </a:xfrm>
          <a:prstGeom prst="rect">
            <a:avLst/>
          </a:prstGeom>
        </p:spPr>
        <p:txBody>
          <a:bodyPr wrap="none">
            <a:spAutoFit/>
          </a:bodyPr>
          <a:lstStyle/>
          <a:p>
            <a:r>
              <a:rPr lang="en-US" sz="1600">
                <a:latin typeface="+mn-lt"/>
              </a:rPr>
              <a:t>(Nguồn: </a:t>
            </a:r>
            <a:r>
              <a:rPr lang="en-US" sz="1600" i="1">
                <a:latin typeface="+mn-lt"/>
              </a:rPr>
              <a:t>worlddata.info</a:t>
            </a:r>
            <a:r>
              <a:rPr lang="en-US" sz="1600">
                <a:latin typeface="+mn-lt"/>
              </a:rPr>
              <a:t>)</a:t>
            </a:r>
          </a:p>
        </p:txBody>
      </p:sp>
      <p:sp>
        <p:nvSpPr>
          <p:cNvPr id="4" name="Rectangle 3"/>
          <p:cNvSpPr/>
          <p:nvPr/>
        </p:nvSpPr>
        <p:spPr>
          <a:xfrm>
            <a:off x="2410733" y="147968"/>
            <a:ext cx="5085689" cy="923330"/>
          </a:xfrm>
          <a:prstGeom prst="rect">
            <a:avLst/>
          </a:prstGeom>
        </p:spPr>
        <p:txBody>
          <a:bodyPr wrap="square">
            <a:spAutoFit/>
          </a:bodyPr>
          <a:lstStyle/>
          <a:p>
            <a:pPr lvl="0" algn="just">
              <a:lnSpc>
                <a:spcPct val="150000"/>
              </a:lnSpc>
              <a:buClrTx/>
            </a:pPr>
            <a:r>
              <a:rPr lang="vi-VN" altLang="en-US" sz="1800">
                <a:ea typeface="Open Sans"/>
              </a:rPr>
              <a:t>Lựa chọn dạng biểu đồ thích hợp để biểu diễn dữ liệu trong các bảng thống kê sau:</a:t>
            </a:r>
            <a:endParaRPr lang="vi-VN" altLang="en-US" sz="1800">
              <a:ea typeface="Open Sans"/>
            </a:endParaRPr>
          </a:p>
        </p:txBody>
      </p:sp>
      <p:sp>
        <p:nvSpPr>
          <p:cNvPr id="5" name="Rectangle 4"/>
          <p:cNvSpPr/>
          <p:nvPr/>
        </p:nvSpPr>
        <p:spPr>
          <a:xfrm>
            <a:off x="709967" y="3667198"/>
            <a:ext cx="7702513" cy="923330"/>
          </a:xfrm>
          <a:prstGeom prst="rect">
            <a:avLst/>
          </a:prstGeom>
        </p:spPr>
        <p:txBody>
          <a:bodyPr wrap="square">
            <a:spAutoFit/>
          </a:bodyPr>
          <a:lstStyle/>
          <a:p>
            <a:pPr algn="just">
              <a:lnSpc>
                <a:spcPct val="150000"/>
              </a:lnSpc>
              <a:spcBef>
                <a:spcPts val="100"/>
              </a:spcBef>
              <a:spcAft>
                <a:spcPts val="100"/>
              </a:spcAft>
            </a:pPr>
            <a:r>
              <a:rPr lang="nl-NL" sz="1800">
                <a:latin typeface="+mn-lt"/>
                <a:ea typeface="Arial" panose="020B0604020202020204" pitchFamily="34" charset="0"/>
                <a:cs typeface="Times New Roman" panose="02020603050405020304" pitchFamily="18" charset="0"/>
              </a:rPr>
              <a:t>Ta dùng </a:t>
            </a:r>
            <a:r>
              <a:rPr lang="nl-NL" sz="1800" b="1" i="1">
                <a:latin typeface="+mn-lt"/>
                <a:ea typeface="Arial" panose="020B0604020202020204" pitchFamily="34" charset="0"/>
                <a:cs typeface="Times New Roman" panose="02020603050405020304" pitchFamily="18" charset="0"/>
              </a:rPr>
              <a:t>biểu đồ cột kép </a:t>
            </a:r>
            <a:r>
              <a:rPr lang="nl-NL" sz="1800">
                <a:latin typeface="+mn-lt"/>
                <a:ea typeface="Arial" panose="020B0604020202020204" pitchFamily="34" charset="0"/>
                <a:cs typeface="Times New Roman" panose="02020603050405020304" pitchFamily="18" charset="0"/>
              </a:rPr>
              <a:t>để biểu diễn dữ liệu về cân nặng trung bình (đơn vị: kg) của nam, nữ tại một số nước trong khối Asean.</a:t>
            </a:r>
            <a:endParaRPr lang="en-US" sz="1800">
              <a:effectLst/>
              <a:latin typeface="+mn-lt"/>
              <a:ea typeface="Arial" panose="020B0604020202020204" pitchFamily="34" charset="0"/>
              <a:cs typeface="Times New Roman" panose="02020603050405020304" pitchFamily="18" charset="0"/>
            </a:endParaRPr>
          </a:p>
        </p:txBody>
      </p:sp>
      <p:sp>
        <p:nvSpPr>
          <p:cNvPr id="6" name="Right Arrow 5"/>
          <p:cNvSpPr/>
          <p:nvPr/>
        </p:nvSpPr>
        <p:spPr>
          <a:xfrm>
            <a:off x="386675" y="3848900"/>
            <a:ext cx="256119" cy="197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 grpId="0"/>
      <p:bldP spid="4" grpId="0"/>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253333" y="4314379"/>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TextBox 33"/>
          <p:cNvSpPr txBox="1"/>
          <p:nvPr/>
        </p:nvSpPr>
        <p:spPr>
          <a:xfrm>
            <a:off x="235773" y="329062"/>
            <a:ext cx="2066376"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300" b="1" i="0" u="none" strike="noStrike" kern="1200" cap="none" spc="0" normalizeH="0" baseline="0" noProof="0" smtClean="0">
                <a:ln>
                  <a:noFill/>
                </a:ln>
                <a:solidFill>
                  <a:srgbClr val="2D1549"/>
                </a:solidFill>
                <a:effectLst/>
                <a:uLnTx/>
                <a:uFillTx/>
                <a:latin typeface="Arial" panose="020B0604020202020204" pitchFamily="34" charset="0"/>
                <a:ea typeface="+mn-ea"/>
                <a:cs typeface="Arial" panose="020B0604020202020204" pitchFamily="34" charset="0"/>
                <a:sym typeface="Arial"/>
              </a:rPr>
              <a:t>Thực hành 1</a:t>
            </a:r>
            <a:endParaRPr kumimoji="0" lang="en-US" sz="2300" b="1" i="0" u="none" strike="noStrike" kern="1200" cap="none" spc="0" normalizeH="0" baseline="0" noProof="0">
              <a:ln>
                <a:noFill/>
              </a:ln>
              <a:solidFill>
                <a:srgbClr val="2D1549"/>
              </a:solidFill>
              <a:effectLst/>
              <a:uLnTx/>
              <a:uFillTx/>
              <a:latin typeface="Arial" panose="020B0604020202020204" pitchFamily="34" charset="0"/>
              <a:ea typeface="+mn-ea"/>
              <a:cs typeface="Arial" panose="020B0604020202020204" pitchFamily="34" charset="0"/>
              <a:sym typeface="Arial"/>
            </a:endParaRPr>
          </a:p>
        </p:txBody>
      </p:sp>
      <p:sp>
        <p:nvSpPr>
          <p:cNvPr id="35" name="Rectangle 1"/>
          <p:cNvSpPr>
            <a:spLocks noChangeArrowheads="1"/>
          </p:cNvSpPr>
          <p:nvPr/>
        </p:nvSpPr>
        <p:spPr bwMode="auto">
          <a:xfrm>
            <a:off x="244392" y="1288059"/>
            <a:ext cx="8805819" cy="45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a:solidFill>
                  <a:srgbClr val="000000"/>
                </a:solidFill>
                <a:ea typeface="Open Sans"/>
              </a:rPr>
              <a:t>b) Bảng thống kê tỉ lệ phần trăm số tiết học các nội dung trong môn Toán lớp </a:t>
            </a:r>
            <a:r>
              <a:rPr lang="vi-VN" altLang="en-US" sz="1800">
                <a:solidFill>
                  <a:srgbClr val="000000"/>
                </a:solidFill>
                <a:ea typeface="Open Sans"/>
              </a:rPr>
              <a:t>8</a:t>
            </a:r>
            <a:r>
              <a:rPr lang="vi-VN" altLang="en-US" sz="1800" smtClean="0">
                <a:solidFill>
                  <a:srgbClr val="000000"/>
                </a:solidFill>
                <a:ea typeface="Open Sans"/>
              </a:rPr>
              <a:t>:</a:t>
            </a:r>
            <a:endParaRPr lang="vi-VN" altLang="en-US" sz="1800">
              <a:solidFill>
                <a:srgbClr val="000000"/>
              </a:solidFill>
              <a:ea typeface="Open Sans"/>
            </a:endParaRPr>
          </a:p>
        </p:txBody>
      </p:sp>
      <p:sp>
        <p:nvSpPr>
          <p:cNvPr id="38" name="Rectangle 37"/>
          <p:cNvSpPr/>
          <p:nvPr/>
        </p:nvSpPr>
        <p:spPr>
          <a:xfrm>
            <a:off x="5948403" y="5423383"/>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pic>
        <p:nvPicPr>
          <p:cNvPr id="15" name="Picture 14"/>
          <p:cNvPicPr>
            <a:picLocks noChangeAspect="1"/>
          </p:cNvPicPr>
          <p:nvPr/>
        </p:nvPicPr>
        <p:blipFill>
          <a:blip r:embed="rId3"/>
          <a:stretch>
            <a:fillRect/>
          </a:stretch>
        </p:blipFill>
        <p:spPr>
          <a:xfrm>
            <a:off x="8517427" y="3564041"/>
            <a:ext cx="532784" cy="1500676"/>
          </a:xfrm>
          <a:prstGeom prst="rect">
            <a:avLst/>
          </a:prstGeom>
        </p:spPr>
      </p:pic>
      <p:pic>
        <p:nvPicPr>
          <p:cNvPr id="16" name="Picture 15"/>
          <p:cNvPicPr>
            <a:picLocks noChangeAspect="1"/>
          </p:cNvPicPr>
          <p:nvPr/>
        </p:nvPicPr>
        <p:blipFill>
          <a:blip r:embed="rId4"/>
          <a:stretch>
            <a:fillRect/>
          </a:stretch>
        </p:blipFill>
        <p:spPr>
          <a:xfrm>
            <a:off x="8331866" y="284998"/>
            <a:ext cx="556591" cy="540494"/>
          </a:xfrm>
          <a:prstGeom prst="rect">
            <a:avLst/>
          </a:prstGeom>
        </p:spPr>
      </p:pic>
      <p:sp>
        <p:nvSpPr>
          <p:cNvPr id="4" name="Rectangle 3"/>
          <p:cNvSpPr/>
          <p:nvPr/>
        </p:nvSpPr>
        <p:spPr>
          <a:xfrm>
            <a:off x="2410733" y="147968"/>
            <a:ext cx="5085689"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vi-VN" altLang="en-US" sz="1800" b="0" i="0" u="none" strike="noStrike" kern="0" cap="none" spc="0" normalizeH="0" baseline="0" noProof="0">
                <a:ln>
                  <a:noFill/>
                </a:ln>
                <a:solidFill>
                  <a:srgbClr val="000000"/>
                </a:solidFill>
                <a:effectLst/>
                <a:uLnTx/>
                <a:uFillTx/>
                <a:latin typeface="Arial"/>
                <a:ea typeface="Open Sans"/>
                <a:cs typeface="Arial"/>
                <a:sym typeface="Arial"/>
              </a:rPr>
              <a:t>Lựa chọn dạng biểu đồ thích hợp để biểu diễn dữ liệu trong các bảng thống kê sau:</a:t>
            </a:r>
          </a:p>
        </p:txBody>
      </p:sp>
      <p:sp>
        <p:nvSpPr>
          <p:cNvPr id="5" name="Rectangle 4"/>
          <p:cNvSpPr/>
          <p:nvPr/>
        </p:nvSpPr>
        <p:spPr>
          <a:xfrm>
            <a:off x="709967" y="3603590"/>
            <a:ext cx="7702513" cy="872034"/>
          </a:xfrm>
          <a:prstGeom prst="rect">
            <a:avLst/>
          </a:prstGeom>
        </p:spPr>
        <p:txBody>
          <a:bodyPr wrap="square">
            <a:spAutoFit/>
          </a:bodyPr>
          <a:lstStyle/>
          <a:p>
            <a:pPr lvl="0" algn="just">
              <a:lnSpc>
                <a:spcPct val="150000"/>
              </a:lnSpc>
              <a:spcBef>
                <a:spcPts val="100"/>
              </a:spcBef>
              <a:spcAft>
                <a:spcPts val="100"/>
              </a:spcAft>
            </a:pPr>
            <a:r>
              <a:rPr lang="nl-NL" sz="1800">
                <a:ea typeface="Arial" panose="020B0604020202020204" pitchFamily="34" charset="0"/>
                <a:cs typeface="Times New Roman" panose="02020603050405020304" pitchFamily="18" charset="0"/>
              </a:rPr>
              <a:t>Ta dùng </a:t>
            </a:r>
            <a:r>
              <a:rPr lang="nl-NL" sz="1800" b="1" i="1">
                <a:ea typeface="Arial" panose="020B0604020202020204" pitchFamily="34" charset="0"/>
                <a:cs typeface="Times New Roman" panose="02020603050405020304" pitchFamily="18" charset="0"/>
              </a:rPr>
              <a:t>biểu đồ hình quạt tròn </a:t>
            </a:r>
            <a:r>
              <a:rPr lang="nl-NL" sz="1800">
                <a:ea typeface="Arial" panose="020B0604020202020204" pitchFamily="34" charset="0"/>
                <a:cs typeface="Times New Roman" panose="02020603050405020304" pitchFamily="18" charset="0"/>
              </a:rPr>
              <a:t>để biểu diễn dữ liệu về tỉ lệ phần trăm số tiết học các nội dung trong môn Toán lớp 8.</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6" name="Right Arrow 5"/>
          <p:cNvSpPr/>
          <p:nvPr/>
        </p:nvSpPr>
        <p:spPr>
          <a:xfrm>
            <a:off x="386675" y="3785292"/>
            <a:ext cx="256119" cy="197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Lst>
          </a:blip>
          <a:stretch>
            <a:fillRect/>
          </a:stretch>
        </p:blipFill>
        <p:spPr>
          <a:xfrm>
            <a:off x="1553625" y="1923922"/>
            <a:ext cx="6015196" cy="1445553"/>
          </a:xfrm>
          <a:prstGeom prst="rect">
            <a:avLst/>
          </a:prstGeom>
        </p:spPr>
      </p:pic>
    </p:spTree>
    <p:extLst>
      <p:ext uri="{BB962C8B-B14F-4D97-AF65-F5344CB8AC3E}">
        <p14:creationId xmlns:p14="http://schemas.microsoft.com/office/powerpoint/2010/main" val="156983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54" name="Rectangle 53"/>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911605" y="122172"/>
            <a:ext cx="2688667" cy="1490090"/>
            <a:chOff x="5943600" y="288505"/>
            <a:chExt cx="5377334" cy="2980178"/>
          </a:xfrm>
        </p:grpSpPr>
        <p:grpSp>
          <p:nvGrpSpPr>
            <p:cNvPr id="15" name="Group 2"/>
            <p:cNvGrpSpPr/>
            <p:nvPr/>
          </p:nvGrpSpPr>
          <p:grpSpPr>
            <a:xfrm>
              <a:off x="5943600" y="288505"/>
              <a:ext cx="5377334" cy="2980178"/>
              <a:chOff x="0" y="-28575"/>
              <a:chExt cx="2007057" cy="841375"/>
            </a:xfrm>
          </p:grpSpPr>
          <p:sp>
            <p:nvSpPr>
              <p:cNvPr id="17" name="Freeform 3"/>
              <p:cNvSpPr/>
              <p:nvPr/>
            </p:nvSpPr>
            <p:spPr>
              <a:xfrm>
                <a:off x="500872" y="8675"/>
                <a:ext cx="1506185" cy="34845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8" name="TextBox 4"/>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defRPr/>
                </a:pPr>
                <a:endParaRPr sz="900" kern="1200">
                  <a:solidFill>
                    <a:prstClr val="black"/>
                  </a:solidFill>
                  <a:latin typeface="Calibri"/>
                  <a:ea typeface="+mn-ea"/>
                  <a:cs typeface="+mn-cs"/>
                </a:endParaRPr>
              </a:p>
            </p:txBody>
          </p:sp>
        </p:grpSp>
        <p:sp>
          <p:nvSpPr>
            <p:cNvPr id="16" name="Rectangle 15"/>
            <p:cNvSpPr/>
            <p:nvPr/>
          </p:nvSpPr>
          <p:spPr>
            <a:xfrm>
              <a:off x="7611988" y="389719"/>
              <a:ext cx="3540072" cy="1246495"/>
            </a:xfrm>
            <a:prstGeom prst="rect">
              <a:avLst/>
            </a:prstGeom>
          </p:spPr>
          <p:txBody>
            <a:bodyPr wrap="none">
              <a:spAutoFit/>
            </a:bodyPr>
            <a:lstStyle/>
            <a:p>
              <a:pPr algn="just" defTabSz="457200">
                <a:lnSpc>
                  <a:spcPct val="150000"/>
                </a:lnSpc>
                <a:spcAft>
                  <a:spcPts val="300"/>
                </a:spcAft>
                <a:buClrTx/>
                <a:defRPr/>
              </a:pPr>
              <a:r>
                <a:rPr lang="nl-NL" sz="2300" b="1" kern="1200" smtClean="0">
                  <a:solidFill>
                    <a:prstClr val="white"/>
                  </a:solidFill>
                  <a:latin typeface="Arial" panose="020B0604020202020204" pitchFamily="34" charset="0"/>
                  <a:ea typeface="Times New Roman" panose="02020603050405020304" pitchFamily="18" charset="0"/>
                  <a:cs typeface="Arial" panose="020B0604020202020204" pitchFamily="34" charset="0"/>
                </a:rPr>
                <a:t>Vận dụng 1</a:t>
              </a:r>
              <a:endParaRPr lang="en-US" sz="23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7" name="Google Shape;487;p48"/>
          <p:cNvGrpSpPr/>
          <p:nvPr/>
        </p:nvGrpSpPr>
        <p:grpSpPr>
          <a:xfrm flipH="1">
            <a:off x="8514375" y="134974"/>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90;p48"/>
          <p:cNvGrpSpPr/>
          <p:nvPr/>
        </p:nvGrpSpPr>
        <p:grpSpPr>
          <a:xfrm>
            <a:off x="82626" y="90168"/>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96926" y="851408"/>
            <a:ext cx="4133948" cy="1338828"/>
          </a:xfrm>
          <a:prstGeom prst="rect">
            <a:avLst/>
          </a:prstGeom>
        </p:spPr>
        <p:txBody>
          <a:bodyPr wrap="square">
            <a:spAutoFit/>
          </a:bodyPr>
          <a:lstStyle/>
          <a:p>
            <a:pPr algn="just">
              <a:lnSpc>
                <a:spcPct val="150000"/>
              </a:lnSpc>
            </a:pPr>
            <a:r>
              <a:rPr lang="en-US" sz="1800">
                <a:latin typeface="+mn-lt"/>
              </a:rPr>
              <a:t>Bảng thống kê sau đây cho </a:t>
            </a:r>
            <a:r>
              <a:rPr lang="en-US" sz="1800">
                <a:latin typeface="+mn-lt"/>
              </a:rPr>
              <a:t>biết </a:t>
            </a:r>
            <a:r>
              <a:rPr lang="en-US" sz="1800" smtClean="0">
                <a:latin typeface="+mn-lt"/>
              </a:rPr>
              <a:t>     việc </a:t>
            </a:r>
            <a:r>
              <a:rPr lang="en-US" sz="1800">
                <a:latin typeface="+mn-lt"/>
              </a:rPr>
              <a:t>sử dụng thời gian của bạn Nam trong ngày.</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196926" y="2414649"/>
            <a:ext cx="4133948" cy="2335286"/>
          </a:xfrm>
          <a:prstGeom prst="rect">
            <a:avLst/>
          </a:prstGeom>
        </p:spPr>
      </p:pic>
      <p:cxnSp>
        <p:nvCxnSpPr>
          <p:cNvPr id="8" name="Straight Connector 7"/>
          <p:cNvCxnSpPr/>
          <p:nvPr/>
        </p:nvCxnSpPr>
        <p:spPr>
          <a:xfrm>
            <a:off x="4399400" y="1216152"/>
            <a:ext cx="0" cy="3578484"/>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2"/>
          <p:cNvSpPr>
            <a:spLocks noChangeArrowheads="1"/>
          </p:cNvSpPr>
          <p:nvPr/>
        </p:nvSpPr>
        <p:spPr bwMode="auto">
          <a:xfrm>
            <a:off x="4493940" y="851408"/>
            <a:ext cx="4451991"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Hãy </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biểu diễn dữ liệu trong bảng trên vào các dạng biểu đồ sau:</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 Biểu đồ cột: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93941" y="2287902"/>
            <a:ext cx="4451991" cy="2594994"/>
          </a:xfrm>
          <a:prstGeom prst="rect">
            <a:avLst/>
          </a:prstGeom>
        </p:spPr>
      </p:pic>
      <p:sp>
        <p:nvSpPr>
          <p:cNvPr id="28" name="Rectangle 27"/>
          <p:cNvSpPr/>
          <p:nvPr/>
        </p:nvSpPr>
        <p:spPr>
          <a:xfrm>
            <a:off x="5147011" y="3365205"/>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705240" y="2835816"/>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292836" y="3893774"/>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65763" y="3713665"/>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438689" y="3893774"/>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992056" y="3543172"/>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5070351" y="3267321"/>
            <a:ext cx="260498" cy="323165"/>
          </a:xfrm>
          <a:prstGeom prst="rect">
            <a:avLst/>
          </a:prstGeom>
          <a:noFill/>
        </p:spPr>
        <p:txBody>
          <a:bodyPr wrap="square" rtlCol="0">
            <a:spAutoFit/>
          </a:bodyPr>
          <a:lstStyle/>
          <a:p>
            <a:r>
              <a:rPr lang="en-US" sz="1500" b="1" smtClean="0">
                <a:solidFill>
                  <a:srgbClr val="FF0000"/>
                </a:solidFill>
              </a:rPr>
              <a:t>5</a:t>
            </a:r>
            <a:endParaRPr lang="en-US" sz="1500" b="1">
              <a:solidFill>
                <a:srgbClr val="FF0000"/>
              </a:solidFill>
            </a:endParaRPr>
          </a:p>
        </p:txBody>
      </p:sp>
      <p:sp>
        <p:nvSpPr>
          <p:cNvPr id="49" name="TextBox 48"/>
          <p:cNvSpPr txBox="1"/>
          <p:nvPr/>
        </p:nvSpPr>
        <p:spPr>
          <a:xfrm>
            <a:off x="5606800" y="2735370"/>
            <a:ext cx="260498" cy="323165"/>
          </a:xfrm>
          <a:prstGeom prst="rect">
            <a:avLst/>
          </a:prstGeom>
          <a:noFill/>
        </p:spPr>
        <p:txBody>
          <a:bodyPr wrap="square" rtlCol="0">
            <a:spAutoFit/>
          </a:bodyPr>
          <a:lstStyle/>
          <a:p>
            <a:r>
              <a:rPr lang="en-US" sz="1500" b="1" smtClean="0">
                <a:solidFill>
                  <a:srgbClr val="FF0000"/>
                </a:solidFill>
              </a:rPr>
              <a:t>8</a:t>
            </a:r>
            <a:endParaRPr lang="en-US" sz="1500" b="1">
              <a:solidFill>
                <a:srgbClr val="FF0000"/>
              </a:solidFill>
            </a:endParaRPr>
          </a:p>
        </p:txBody>
      </p:sp>
      <p:sp>
        <p:nvSpPr>
          <p:cNvPr id="50" name="TextBox 49"/>
          <p:cNvSpPr txBox="1"/>
          <p:nvPr/>
        </p:nvSpPr>
        <p:spPr>
          <a:xfrm>
            <a:off x="6221066" y="3781859"/>
            <a:ext cx="260498" cy="323165"/>
          </a:xfrm>
          <a:prstGeom prst="rect">
            <a:avLst/>
          </a:prstGeom>
          <a:noFill/>
        </p:spPr>
        <p:txBody>
          <a:bodyPr wrap="square" rtlCol="0">
            <a:spAutoFit/>
          </a:bodyPr>
          <a:lstStyle/>
          <a:p>
            <a:r>
              <a:rPr lang="en-US" sz="1500" b="1">
                <a:solidFill>
                  <a:srgbClr val="FF0000"/>
                </a:solidFill>
              </a:rPr>
              <a:t>2</a:t>
            </a:r>
          </a:p>
        </p:txBody>
      </p:sp>
      <p:sp>
        <p:nvSpPr>
          <p:cNvPr id="51" name="TextBox 50"/>
          <p:cNvSpPr txBox="1"/>
          <p:nvPr/>
        </p:nvSpPr>
        <p:spPr>
          <a:xfrm>
            <a:off x="6769774" y="3616319"/>
            <a:ext cx="260498" cy="323165"/>
          </a:xfrm>
          <a:prstGeom prst="rect">
            <a:avLst/>
          </a:prstGeom>
          <a:noFill/>
        </p:spPr>
        <p:txBody>
          <a:bodyPr wrap="square" rtlCol="0">
            <a:spAutoFit/>
          </a:bodyPr>
          <a:lstStyle/>
          <a:p>
            <a:r>
              <a:rPr lang="en-US" sz="1500" b="1" smtClean="0">
                <a:solidFill>
                  <a:srgbClr val="FF0000"/>
                </a:solidFill>
              </a:rPr>
              <a:t>3</a:t>
            </a:r>
            <a:endParaRPr lang="en-US" sz="1500" b="1">
              <a:solidFill>
                <a:srgbClr val="FF0000"/>
              </a:solidFill>
            </a:endParaRPr>
          </a:p>
        </p:txBody>
      </p:sp>
      <p:sp>
        <p:nvSpPr>
          <p:cNvPr id="52" name="TextBox 51"/>
          <p:cNvSpPr txBox="1"/>
          <p:nvPr/>
        </p:nvSpPr>
        <p:spPr>
          <a:xfrm>
            <a:off x="7347359" y="3792635"/>
            <a:ext cx="260498" cy="323165"/>
          </a:xfrm>
          <a:prstGeom prst="rect">
            <a:avLst/>
          </a:prstGeom>
          <a:noFill/>
        </p:spPr>
        <p:txBody>
          <a:bodyPr wrap="square" rtlCol="0">
            <a:spAutoFit/>
          </a:bodyPr>
          <a:lstStyle/>
          <a:p>
            <a:r>
              <a:rPr lang="en-US" sz="1500" b="1">
                <a:solidFill>
                  <a:srgbClr val="FF0000"/>
                </a:solidFill>
              </a:rPr>
              <a:t>2</a:t>
            </a:r>
          </a:p>
        </p:txBody>
      </p:sp>
      <p:sp>
        <p:nvSpPr>
          <p:cNvPr id="53" name="TextBox 52"/>
          <p:cNvSpPr txBox="1"/>
          <p:nvPr/>
        </p:nvSpPr>
        <p:spPr>
          <a:xfrm>
            <a:off x="7920286" y="3445020"/>
            <a:ext cx="260498" cy="323165"/>
          </a:xfrm>
          <a:prstGeom prst="rect">
            <a:avLst/>
          </a:prstGeom>
          <a:noFill/>
        </p:spPr>
        <p:txBody>
          <a:bodyPr wrap="square" rtlCol="0">
            <a:spAutoFit/>
          </a:bodyPr>
          <a:lstStyle/>
          <a:p>
            <a:r>
              <a:rPr lang="en-US" sz="1500" b="1" smtClean="0">
                <a:solidFill>
                  <a:srgbClr val="FF0000"/>
                </a:solidFill>
              </a:rPr>
              <a:t>4</a:t>
            </a:r>
            <a:endParaRPr lang="en-US" sz="1500" b="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ppt_x</p:attrName>
                                        </p:attrNameLst>
                                      </p:cBhvr>
                                      <p:tavLst>
                                        <p:tav tm="0">
                                          <p:val>
                                            <p:strVal val="#ppt_x"/>
                                          </p:val>
                                        </p:tav>
                                        <p:tav tm="100000">
                                          <p:val>
                                            <p:strVal val="#ppt_x"/>
                                          </p:val>
                                        </p:tav>
                                      </p:tavLst>
                                    </p:anim>
                                    <p:anim calcmode="lin" valueType="num">
                                      <p:cBhvr>
                                        <p:cTn id="3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fltVal val="0"/>
                                          </p:val>
                                        </p:tav>
                                        <p:tav tm="100000">
                                          <p:val>
                                            <p:strVal val="#ppt_w"/>
                                          </p:val>
                                        </p:tav>
                                      </p:tavLst>
                                    </p:anim>
                                    <p:anim calcmode="lin" valueType="num">
                                      <p:cBhvr>
                                        <p:cTn id="40" dur="500" fill="hold"/>
                                        <p:tgtEl>
                                          <p:spTgt spid="48"/>
                                        </p:tgtEl>
                                        <p:attrNameLst>
                                          <p:attrName>ppt_h</p:attrName>
                                        </p:attrNameLst>
                                      </p:cBhvr>
                                      <p:tavLst>
                                        <p:tav tm="0">
                                          <p:val>
                                            <p:fltVal val="0"/>
                                          </p:val>
                                        </p:tav>
                                        <p:tav tm="100000">
                                          <p:val>
                                            <p:strVal val="#ppt_h"/>
                                          </p:val>
                                        </p:tav>
                                      </p:tavLst>
                                    </p:anim>
                                    <p:animEffect transition="in" filter="fade">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anim calcmode="lin" valueType="num">
                                      <p:cBhvr>
                                        <p:cTn id="53" dur="500" fill="hold"/>
                                        <p:tgtEl>
                                          <p:spTgt spid="50"/>
                                        </p:tgtEl>
                                        <p:attrNameLst>
                                          <p:attrName>ppt_w</p:attrName>
                                        </p:attrNameLst>
                                      </p:cBhvr>
                                      <p:tavLst>
                                        <p:tav tm="0">
                                          <p:val>
                                            <p:fltVal val="0"/>
                                          </p:val>
                                        </p:tav>
                                        <p:tav tm="100000">
                                          <p:val>
                                            <p:strVal val="#ppt_w"/>
                                          </p:val>
                                        </p:tav>
                                      </p:tavLst>
                                    </p:anim>
                                    <p:anim calcmode="lin" valueType="num">
                                      <p:cBhvr>
                                        <p:cTn id="54" dur="500" fill="hold"/>
                                        <p:tgtEl>
                                          <p:spTgt spid="50"/>
                                        </p:tgtEl>
                                        <p:attrNameLst>
                                          <p:attrName>ppt_h</p:attrName>
                                        </p:attrNameLst>
                                      </p:cBhvr>
                                      <p:tavLst>
                                        <p:tav tm="0">
                                          <p:val>
                                            <p:fltVal val="0"/>
                                          </p:val>
                                        </p:tav>
                                        <p:tav tm="100000">
                                          <p:val>
                                            <p:strVal val="#ppt_h"/>
                                          </p:val>
                                        </p:tav>
                                      </p:tavLst>
                                    </p:anim>
                                    <p:animEffect transition="in" filter="fade">
                                      <p:cBhvr>
                                        <p:cTn id="55" dur="500"/>
                                        <p:tgtEl>
                                          <p:spTgt spid="5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anim calcmode="lin" valueType="num">
                                      <p:cBhvr>
                                        <p:cTn id="60" dur="500" fill="hold"/>
                                        <p:tgtEl>
                                          <p:spTgt spid="51"/>
                                        </p:tgtEl>
                                        <p:attrNameLst>
                                          <p:attrName>ppt_w</p:attrName>
                                        </p:attrNameLst>
                                      </p:cBhvr>
                                      <p:tavLst>
                                        <p:tav tm="0">
                                          <p:val>
                                            <p:fltVal val="0"/>
                                          </p:val>
                                        </p:tav>
                                        <p:tav tm="100000">
                                          <p:val>
                                            <p:strVal val="#ppt_w"/>
                                          </p:val>
                                        </p:tav>
                                      </p:tavLst>
                                    </p:anim>
                                    <p:anim calcmode="lin" valueType="num">
                                      <p:cBhvr>
                                        <p:cTn id="61" dur="500" fill="hold"/>
                                        <p:tgtEl>
                                          <p:spTgt spid="51"/>
                                        </p:tgtEl>
                                        <p:attrNameLst>
                                          <p:attrName>ppt_h</p:attrName>
                                        </p:attrNameLst>
                                      </p:cBhvr>
                                      <p:tavLst>
                                        <p:tav tm="0">
                                          <p:val>
                                            <p:fltVal val="0"/>
                                          </p:val>
                                        </p:tav>
                                        <p:tav tm="100000">
                                          <p:val>
                                            <p:strVal val="#ppt_h"/>
                                          </p:val>
                                        </p:tav>
                                      </p:tavLst>
                                    </p:anim>
                                    <p:animEffect transition="in" filter="fad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p:cTn id="67" dur="500" fill="hold"/>
                                        <p:tgtEl>
                                          <p:spTgt spid="52"/>
                                        </p:tgtEl>
                                        <p:attrNameLst>
                                          <p:attrName>ppt_w</p:attrName>
                                        </p:attrNameLst>
                                      </p:cBhvr>
                                      <p:tavLst>
                                        <p:tav tm="0">
                                          <p:val>
                                            <p:fltVal val="0"/>
                                          </p:val>
                                        </p:tav>
                                        <p:tav tm="100000">
                                          <p:val>
                                            <p:strVal val="#ppt_w"/>
                                          </p:val>
                                        </p:tav>
                                      </p:tavLst>
                                    </p:anim>
                                    <p:anim calcmode="lin" valueType="num">
                                      <p:cBhvr>
                                        <p:cTn id="68" dur="500" fill="hold"/>
                                        <p:tgtEl>
                                          <p:spTgt spid="52"/>
                                        </p:tgtEl>
                                        <p:attrNameLst>
                                          <p:attrName>ppt_h</p:attrName>
                                        </p:attrNameLst>
                                      </p:cBhvr>
                                      <p:tavLst>
                                        <p:tav tm="0">
                                          <p:val>
                                            <p:fltVal val="0"/>
                                          </p:val>
                                        </p:tav>
                                        <p:tav tm="100000">
                                          <p:val>
                                            <p:strVal val="#ppt_h"/>
                                          </p:val>
                                        </p:tav>
                                      </p:tavLst>
                                    </p:anim>
                                    <p:animEffect transition="in" filter="fade">
                                      <p:cBhvr>
                                        <p:cTn id="69" dur="500"/>
                                        <p:tgtEl>
                                          <p:spTgt spid="5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3"/>
                                        </p:tgtEl>
                                        <p:attrNameLst>
                                          <p:attrName>style.visibility</p:attrName>
                                        </p:attrNameLst>
                                      </p:cBhvr>
                                      <p:to>
                                        <p:strVal val="visible"/>
                                      </p:to>
                                    </p:set>
                                    <p:anim calcmode="lin" valueType="num">
                                      <p:cBhvr>
                                        <p:cTn id="74" dur="500" fill="hold"/>
                                        <p:tgtEl>
                                          <p:spTgt spid="53"/>
                                        </p:tgtEl>
                                        <p:attrNameLst>
                                          <p:attrName>ppt_w</p:attrName>
                                        </p:attrNameLst>
                                      </p:cBhvr>
                                      <p:tavLst>
                                        <p:tav tm="0">
                                          <p:val>
                                            <p:fltVal val="0"/>
                                          </p:val>
                                        </p:tav>
                                        <p:tav tm="100000">
                                          <p:val>
                                            <p:strVal val="#ppt_w"/>
                                          </p:val>
                                        </p:tav>
                                      </p:tavLst>
                                    </p:anim>
                                    <p:anim calcmode="lin" valueType="num">
                                      <p:cBhvr>
                                        <p:cTn id="75" dur="500" fill="hold"/>
                                        <p:tgtEl>
                                          <p:spTgt spid="53"/>
                                        </p:tgtEl>
                                        <p:attrNameLst>
                                          <p:attrName>ppt_h</p:attrName>
                                        </p:attrNameLst>
                                      </p:cBhvr>
                                      <p:tavLst>
                                        <p:tav tm="0">
                                          <p:val>
                                            <p:fltVal val="0"/>
                                          </p:val>
                                        </p:tav>
                                        <p:tav tm="100000">
                                          <p:val>
                                            <p:strVal val="#ppt_h"/>
                                          </p:val>
                                        </p:tav>
                                      </p:tavLst>
                                    </p:anim>
                                    <p:animEffect transition="in" filter="fade">
                                      <p:cBhvr>
                                        <p:cTn id="7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48" grpId="0"/>
      <p:bldP spid="49" grpId="0"/>
      <p:bldP spid="50" grpId="0"/>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13" name="Rectangle 12"/>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oogle Shape;487;p48"/>
          <p:cNvGrpSpPr/>
          <p:nvPr/>
        </p:nvGrpSpPr>
        <p:grpSpPr>
          <a:xfrm flipH="1">
            <a:off x="8514375" y="134974"/>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90;p48"/>
          <p:cNvGrpSpPr/>
          <p:nvPr/>
        </p:nvGrpSpPr>
        <p:grpSpPr>
          <a:xfrm rot="19884718">
            <a:off x="8116742" y="4586912"/>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p:cNvSpPr/>
          <p:nvPr/>
        </p:nvSpPr>
        <p:spPr>
          <a:xfrm>
            <a:off x="152607" y="153262"/>
            <a:ext cx="3713694" cy="1613519"/>
          </a:xfrm>
          <a:prstGeom prst="rect">
            <a:avLst/>
          </a:prstGeom>
        </p:spPr>
        <p:txBody>
          <a:bodyPr wrap="square">
            <a:spAutoFit/>
          </a:bodyPr>
          <a:lstStyle/>
          <a:p>
            <a:pPr lvl="0" algn="just">
              <a:lnSpc>
                <a:spcPct val="150000"/>
              </a:lnSpc>
            </a:pPr>
            <a:r>
              <a:rPr lang="vi-VN" sz="1700"/>
              <a:t>b) Để biểu diễn dữ liệu trong bảng trên vào biểu đồ hình quạt tròn, ta tính tỉ lệ phần trăm của từng số liệu so với toàn thể như bảng sau:</a:t>
            </a:r>
            <a:endParaRPr kumimoji="0" lang="en-US" sz="1700" b="0" i="0" u="none" strike="noStrike" kern="0" cap="none" spc="0" normalizeH="0" baseline="0" noProof="0">
              <a:ln>
                <a:noFill/>
              </a:ln>
              <a:solidFill>
                <a:srgbClr val="000000"/>
              </a:solidFill>
              <a:effectLst/>
              <a:uLnTx/>
              <a:uFillTx/>
              <a:sym typeface="Arial"/>
            </a:endParaRPr>
          </a:p>
        </p:txBody>
      </p:sp>
      <p:sp>
        <p:nvSpPr>
          <p:cNvPr id="23"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Rectangle 2"/>
          <p:cNvSpPr>
            <a:spLocks noChangeArrowheads="1"/>
          </p:cNvSpPr>
          <p:nvPr/>
        </p:nvSpPr>
        <p:spPr bwMode="auto">
          <a:xfrm>
            <a:off x="3920165" y="563075"/>
            <a:ext cx="4451991" cy="43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17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Biểu đồ hình</a:t>
            </a:r>
            <a:r>
              <a:rPr kumimoji="0" lang="en-US" altLang="en-US" sz="1700" b="0" i="0" u="none" strike="noStrike" kern="0" cap="none" spc="0" normalizeH="0" noProof="0" smtClean="0">
                <a:ln>
                  <a:noFill/>
                </a:ln>
                <a:solidFill>
                  <a:srgbClr val="000000"/>
                </a:solidFill>
                <a:effectLst/>
                <a:uLnTx/>
                <a:uFillTx/>
                <a:latin typeface="Arial" panose="020B0604020202020204" pitchFamily="34" charset="0"/>
                <a:ea typeface="Open Sans"/>
                <a:cs typeface="Arial"/>
                <a:sym typeface="Arial"/>
              </a:rPr>
              <a:t> quạt tròn:</a:t>
            </a:r>
            <a:endParaRPr kumimoji="0" lang="en-US" altLang="en-US" sz="1700" b="0" i="0" u="none" strike="noStrike" kern="0" cap="none" spc="0" normalizeH="0" baseline="0" noProof="0" smtClean="0">
              <a:ln>
                <a:noFill/>
              </a:ln>
              <a:solidFill>
                <a:srgbClr val="2D1549"/>
              </a:solidFill>
              <a:effectLst/>
              <a:uLnTx/>
              <a:uFillTx/>
              <a:latin typeface="Arial" panose="020B0604020202020204" pitchFamily="34" charset="0"/>
              <a:cs typeface="Arial"/>
              <a:sym typeface="Arial"/>
            </a:endParaRPr>
          </a:p>
        </p:txBody>
      </p:sp>
      <p:sp>
        <p:nvSpPr>
          <p:cNvPr id="28" name="Rectangle 27"/>
          <p:cNvSpPr/>
          <p:nvPr/>
        </p:nvSpPr>
        <p:spPr>
          <a:xfrm>
            <a:off x="5147011" y="3365205"/>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sp>
        <p:nvSpPr>
          <p:cNvPr id="43" name="Rectangle 42"/>
          <p:cNvSpPr/>
          <p:nvPr/>
        </p:nvSpPr>
        <p:spPr>
          <a:xfrm>
            <a:off x="5705240" y="2835816"/>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sp>
        <p:nvSpPr>
          <p:cNvPr id="44" name="Rectangle 43"/>
          <p:cNvSpPr/>
          <p:nvPr/>
        </p:nvSpPr>
        <p:spPr>
          <a:xfrm>
            <a:off x="6292836" y="3893774"/>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sp>
        <p:nvSpPr>
          <p:cNvPr id="45" name="Rectangle 44"/>
          <p:cNvSpPr/>
          <p:nvPr/>
        </p:nvSpPr>
        <p:spPr>
          <a:xfrm>
            <a:off x="6865763" y="3713665"/>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sp>
        <p:nvSpPr>
          <p:cNvPr id="46" name="Rectangle 45"/>
          <p:cNvSpPr/>
          <p:nvPr/>
        </p:nvSpPr>
        <p:spPr>
          <a:xfrm>
            <a:off x="7438689" y="3893774"/>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sp>
        <p:nvSpPr>
          <p:cNvPr id="47" name="Rectangle 46"/>
          <p:cNvSpPr/>
          <p:nvPr/>
        </p:nvSpPr>
        <p:spPr>
          <a:xfrm>
            <a:off x="7992056" y="3543172"/>
            <a:ext cx="116958" cy="12227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031536038"/>
              </p:ext>
            </p:extLst>
          </p:nvPr>
        </p:nvGraphicFramePr>
        <p:xfrm>
          <a:off x="276251" y="1926664"/>
          <a:ext cx="3383056" cy="3017996"/>
        </p:xfrm>
        <a:graphic>
          <a:graphicData uri="http://schemas.openxmlformats.org/drawingml/2006/table">
            <a:tbl>
              <a:tblPr firstRow="1" firstCol="1" bandRow="1"/>
              <a:tblGrid>
                <a:gridCol w="1879993">
                  <a:extLst>
                    <a:ext uri="{9D8B030D-6E8A-4147-A177-3AD203B41FA5}">
                      <a16:colId xmlns:a16="http://schemas.microsoft.com/office/drawing/2014/main" val="1432998304"/>
                    </a:ext>
                  </a:extLst>
                </a:gridCol>
                <a:gridCol w="1503063">
                  <a:extLst>
                    <a:ext uri="{9D8B030D-6E8A-4147-A177-3AD203B41FA5}">
                      <a16:colId xmlns:a16="http://schemas.microsoft.com/office/drawing/2014/main" val="3379086261"/>
                    </a:ext>
                  </a:extLst>
                </a:gridCol>
              </a:tblGrid>
              <a:tr h="590016">
                <a:tc>
                  <a:txBody>
                    <a:bodyPr/>
                    <a:lstStyle/>
                    <a:p>
                      <a:pPr algn="ctr">
                        <a:lnSpc>
                          <a:spcPct val="100000"/>
                        </a:lnSpc>
                        <a:spcBef>
                          <a:spcPts val="100"/>
                        </a:spcBef>
                        <a:spcAft>
                          <a:spcPts val="100"/>
                        </a:spcAft>
                      </a:pPr>
                      <a:r>
                        <a:rPr lang="en-US" sz="1400" b="1">
                          <a:effectLst/>
                          <a:latin typeface="+mn-lt"/>
                          <a:ea typeface="Arial" panose="020B0604020202020204" pitchFamily="34" charset="0"/>
                          <a:cs typeface="Times New Roman" panose="02020603050405020304" pitchFamily="18" charset="0"/>
                        </a:rPr>
                        <a:t>Công việc</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00"/>
                        </a:spcBef>
                        <a:spcAft>
                          <a:spcPts val="100"/>
                        </a:spcAft>
                      </a:pPr>
                      <a:r>
                        <a:rPr lang="en-US" sz="1400" b="1">
                          <a:effectLst/>
                          <a:latin typeface="+mn-lt"/>
                          <a:ea typeface="Arial" panose="020B0604020202020204" pitchFamily="34" charset="0"/>
                          <a:cs typeface="Times New Roman" panose="02020603050405020304" pitchFamily="18" charset="0"/>
                        </a:rPr>
                        <a:t>Tỉ lệ </a:t>
                      </a:r>
                      <a:r>
                        <a:rPr lang="en-US" sz="1400" b="1">
                          <a:effectLst/>
                          <a:latin typeface="+mn-lt"/>
                          <a:ea typeface="Arial" panose="020B0604020202020204" pitchFamily="34" charset="0"/>
                          <a:cs typeface="Times New Roman" panose="02020603050405020304" pitchFamily="18" charset="0"/>
                        </a:rPr>
                        <a:t>phần </a:t>
                      </a:r>
                      <a:r>
                        <a:rPr lang="en-US" sz="1400" b="1" smtClean="0">
                          <a:effectLst/>
                          <a:latin typeface="+mn-lt"/>
                          <a:ea typeface="Arial" panose="020B0604020202020204" pitchFamily="34" charset="0"/>
                          <a:cs typeface="Times New Roman" panose="02020603050405020304" pitchFamily="18" charset="0"/>
                        </a:rPr>
                        <a:t>trăm</a:t>
                      </a:r>
                      <a:r>
                        <a:rPr lang="en-US" sz="1400" b="0" baseline="0" smtClean="0">
                          <a:effectLst/>
                          <a:latin typeface="+mn-lt"/>
                          <a:ea typeface="Arial" panose="020B0604020202020204" pitchFamily="34" charset="0"/>
                          <a:cs typeface="Times New Roman" panose="02020603050405020304" pitchFamily="18" charset="0"/>
                        </a:rPr>
                        <a:t> </a:t>
                      </a:r>
                      <a:r>
                        <a:rPr lang="en-US" sz="1400" b="1" smtClean="0">
                          <a:effectLst/>
                          <a:latin typeface="+mn-lt"/>
                          <a:ea typeface="Arial" panose="020B0604020202020204" pitchFamily="34" charset="0"/>
                          <a:cs typeface="Times New Roman" panose="02020603050405020304" pitchFamily="18" charset="0"/>
                        </a:rPr>
                        <a:t>(%)</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219698"/>
                  </a:ext>
                </a:extLst>
              </a:tr>
              <a:tr h="360889">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Học trên lớp</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20,83%</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362175"/>
                  </a:ext>
                </a:extLst>
              </a:tr>
              <a:tr h="372062">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Ngủ</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33,33%</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191735"/>
                  </a:ext>
                </a:extLst>
              </a:tr>
              <a:tr h="590016">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Ăn uống, </a:t>
                      </a:r>
                      <a:r>
                        <a:rPr lang="en-US" sz="1400">
                          <a:solidFill>
                            <a:srgbClr val="000000"/>
                          </a:solidFill>
                          <a:effectLst/>
                          <a:latin typeface="+mn-lt"/>
                          <a:ea typeface="Times New Roman" panose="02020603050405020304" pitchFamily="18" charset="0"/>
                          <a:cs typeface="Times New Roman" panose="02020603050405020304" pitchFamily="18" charset="0"/>
                        </a:rPr>
                        <a:t>vệ </a:t>
                      </a:r>
                      <a:r>
                        <a:rPr lang="en-US" sz="1400" smtClean="0">
                          <a:solidFill>
                            <a:srgbClr val="000000"/>
                          </a:solidFill>
                          <a:effectLst/>
                          <a:latin typeface="+mn-lt"/>
                          <a:ea typeface="Times New Roman" panose="02020603050405020304" pitchFamily="18" charset="0"/>
                          <a:cs typeface="Times New Roman" panose="02020603050405020304" pitchFamily="18" charset="0"/>
                        </a:rPr>
                        <a:t>sinh</a:t>
                      </a:r>
                    </a:p>
                    <a:p>
                      <a:pPr algn="ctr">
                        <a:lnSpc>
                          <a:spcPct val="100000"/>
                        </a:lnSpc>
                        <a:spcBef>
                          <a:spcPts val="100"/>
                        </a:spcBef>
                        <a:spcAft>
                          <a:spcPts val="100"/>
                        </a:spcAft>
                      </a:pPr>
                      <a:r>
                        <a:rPr lang="en-US" sz="1400" smtClean="0">
                          <a:solidFill>
                            <a:srgbClr val="000000"/>
                          </a:solidFill>
                          <a:effectLst/>
                          <a:latin typeface="+mn-lt"/>
                          <a:ea typeface="Times New Roman" panose="02020603050405020304" pitchFamily="18" charset="0"/>
                          <a:cs typeface="Times New Roman" panose="02020603050405020304" pitchFamily="18" charset="0"/>
                        </a:rPr>
                        <a:t> </a:t>
                      </a:r>
                      <a:r>
                        <a:rPr lang="en-US" sz="1400">
                          <a:solidFill>
                            <a:srgbClr val="000000"/>
                          </a:solidFill>
                          <a:effectLst/>
                          <a:latin typeface="+mn-lt"/>
                          <a:ea typeface="Times New Roman" panose="02020603050405020304" pitchFamily="18" charset="0"/>
                          <a:cs typeface="Times New Roman" panose="02020603050405020304" pitchFamily="18" charset="0"/>
                        </a:rPr>
                        <a:t>cá nhân</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8,33%</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489146"/>
                  </a:ext>
                </a:extLst>
              </a:tr>
              <a:tr h="372062">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Làm bài ở nhà</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12,5%</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096802"/>
                  </a:ext>
                </a:extLst>
              </a:tr>
              <a:tr h="360889">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Làm việc nhà</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8,33%</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037494"/>
                  </a:ext>
                </a:extLst>
              </a:tr>
              <a:tr h="372062">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Chơi thể thao/ Giải trí</a:t>
                      </a:r>
                      <a:endParaRPr lang="en-US" sz="14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00"/>
                        </a:spcBef>
                        <a:spcAft>
                          <a:spcPts val="100"/>
                        </a:spcAft>
                      </a:pPr>
                      <a:r>
                        <a:rPr lang="en-US" sz="1400">
                          <a:solidFill>
                            <a:srgbClr val="000000"/>
                          </a:solidFill>
                          <a:effectLst/>
                          <a:latin typeface="+mn-lt"/>
                          <a:ea typeface="Times New Roman" panose="02020603050405020304" pitchFamily="18" charset="0"/>
                          <a:cs typeface="Times New Roman" panose="02020603050405020304" pitchFamily="18" charset="0"/>
                        </a:rPr>
                        <a:t>16,68%</a:t>
                      </a:r>
                      <a:endParaRPr lang="en-US" sz="14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281336"/>
                  </a:ext>
                </a:extLst>
              </a:tr>
            </a:tbl>
          </a:graphicData>
        </a:graphic>
      </p:graphicFrame>
      <p:pic>
        <p:nvPicPr>
          <p:cNvPr id="59" name="Picture 58" descr="Vận dụng 1 trang 100, 101 Toán 8 Tập 1 Chân trời sáng tạo | Giải Toán 8"/>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899596" y="1227948"/>
            <a:ext cx="5171672" cy="2844868"/>
          </a:xfrm>
          <a:prstGeom prst="rect">
            <a:avLst/>
          </a:prstGeom>
          <a:noFill/>
          <a:ln>
            <a:noFill/>
          </a:ln>
        </p:spPr>
      </p:pic>
      <p:cxnSp>
        <p:nvCxnSpPr>
          <p:cNvPr id="60" name="Straight Connector 59"/>
          <p:cNvCxnSpPr/>
          <p:nvPr/>
        </p:nvCxnSpPr>
        <p:spPr>
          <a:xfrm>
            <a:off x="3896164" y="340757"/>
            <a:ext cx="0" cy="46863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452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up)">
                                      <p:cBhvr>
                                        <p:cTn id="15" dur="500"/>
                                        <p:tgtEl>
                                          <p:spTgt spid="6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arn(inVertical)">
                                      <p:cBhvr>
                                        <p:cTn id="2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1972443" y="2960049"/>
            <a:ext cx="7706649" cy="1645800"/>
          </a:xfrm>
          <a:prstGeom prst="rect">
            <a:avLst/>
          </a:prstGeom>
        </p:spPr>
        <p:txBody>
          <a:bodyPr spcFirstLastPara="1" wrap="square" lIns="91425" tIns="91425" rIns="91425" bIns="91425" anchor="b" anchorCtr="0">
            <a:noAutofit/>
          </a:bodyPr>
          <a:lstStyle/>
          <a:p>
            <a:pPr lvl="0">
              <a:lnSpc>
                <a:spcPct val="150000"/>
              </a:lnSpc>
            </a:pPr>
            <a:r>
              <a:rPr lang="en-US" sz="3800" b="1" smtClean="0">
                <a:latin typeface="+mj-lt"/>
              </a:rPr>
              <a:t>CÁC DẠNG BIỂU DIỄN</a:t>
            </a:r>
            <a:br>
              <a:rPr lang="en-US" sz="3800" b="1" smtClean="0">
                <a:latin typeface="+mj-lt"/>
              </a:rPr>
            </a:br>
            <a:r>
              <a:rPr lang="en-US" sz="3800" b="1" smtClean="0">
                <a:latin typeface="+mj-lt"/>
              </a:rPr>
              <a:t>KHÁC NHAU CHO MỘT </a:t>
            </a:r>
            <a:br>
              <a:rPr lang="en-US" sz="3800" b="1" smtClean="0">
                <a:latin typeface="+mj-lt"/>
              </a:rPr>
            </a:br>
            <a:r>
              <a:rPr lang="en-US" sz="3800" b="1" smtClean="0">
                <a:latin typeface="+mj-lt"/>
              </a:rPr>
              <a:t>TẬP DỮ LIỆU</a:t>
            </a:r>
            <a:endParaRPr sz="3800" b="1">
              <a:latin typeface="+mj-lt"/>
            </a:endParaRPr>
          </a:p>
        </p:txBody>
      </p:sp>
      <p:sp>
        <p:nvSpPr>
          <p:cNvPr id="256" name="Google Shape;256;p38"/>
          <p:cNvSpPr txBox="1">
            <a:spLocks noGrp="1"/>
          </p:cNvSpPr>
          <p:nvPr>
            <p:ph type="title" idx="2"/>
          </p:nvPr>
        </p:nvSpPr>
        <p:spPr>
          <a:xfrm>
            <a:off x="5294764" y="817456"/>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smtClean="0">
                <a:latin typeface="+mj-lt"/>
              </a:rPr>
              <a:t>02</a:t>
            </a:r>
            <a:endParaRPr sz="4200" b="1">
              <a:latin typeface="+mj-lt"/>
            </a:endParaRPr>
          </a:p>
        </p:txBody>
      </p:sp>
      <p:pic>
        <p:nvPicPr>
          <p:cNvPr id="2" name="Picture 1"/>
          <p:cNvPicPr>
            <a:picLocks noChangeAspect="1"/>
          </p:cNvPicPr>
          <p:nvPr/>
        </p:nvPicPr>
        <p:blipFill>
          <a:blip r:embed="rId3"/>
          <a:stretch>
            <a:fillRect/>
          </a:stretch>
        </p:blipFill>
        <p:spPr>
          <a:xfrm>
            <a:off x="450045" y="328498"/>
            <a:ext cx="2658402" cy="2864922"/>
          </a:xfrm>
          <a:prstGeom prst="rect">
            <a:avLst/>
          </a:prstGeom>
        </p:spPr>
      </p:pic>
    </p:spTree>
    <p:extLst>
      <p:ext uri="{BB962C8B-B14F-4D97-AF65-F5344CB8AC3E}">
        <p14:creationId xmlns:p14="http://schemas.microsoft.com/office/powerpoint/2010/main" val="343620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5" name="Rectangle 24"/>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3" name="Google Shape;333;p41"/>
          <p:cNvGrpSpPr/>
          <p:nvPr/>
        </p:nvGrpSpPr>
        <p:grpSpPr>
          <a:xfrm>
            <a:off x="8409794" y="4337719"/>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306126" y="4375802"/>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595137" y="300455"/>
            <a:ext cx="1352616"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HĐKP </a:t>
            </a:r>
            <a:r>
              <a:rPr lang="nl-NL" sz="2100" b="1" kern="1200" smtClean="0">
                <a:solidFill>
                  <a:srgbClr val="000000"/>
                </a:solidFill>
                <a:latin typeface="Arial" panose="020B0604020202020204" pitchFamily="34" charset="0"/>
                <a:ea typeface="+mn-ea"/>
                <a:cs typeface="Arial" panose="020B0604020202020204" pitchFamily="34" charset="0"/>
                <a:sym typeface="Arial"/>
              </a:rPr>
              <a:t>2:</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489981" y="879552"/>
            <a:ext cx="4686498" cy="2169825"/>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Biểu đồ trong Hình 1 biểu diễn dữ liệu về chi tiêu ngân sách của gia đình bạn Lan. Em hãy giúp bạn Lan hoàn thành việc chuyển dữ liệu trên sang dạng </a:t>
            </a:r>
            <a:r>
              <a:rPr lang="vi-VN" sz="1800">
                <a:ea typeface="Arial" panose="020B0604020202020204" pitchFamily="34" charset="0"/>
                <a:cs typeface="Times New Roman" panose="02020603050405020304" pitchFamily="18" charset="0"/>
              </a:rPr>
              <a:t>bảng </a:t>
            </a:r>
            <a:r>
              <a:rPr lang="en-US" sz="1800" smtClean="0">
                <a:ea typeface="Arial" panose="020B0604020202020204" pitchFamily="34" charset="0"/>
                <a:cs typeface="Times New Roman" panose="02020603050405020304" pitchFamily="18" charset="0"/>
              </a:rPr>
              <a:t>      </a:t>
            </a:r>
            <a:r>
              <a:rPr lang="vi-VN" sz="1800" smtClean="0">
                <a:ea typeface="Arial" panose="020B0604020202020204" pitchFamily="34" charset="0"/>
                <a:cs typeface="Times New Roman" panose="02020603050405020304" pitchFamily="18" charset="0"/>
              </a:rPr>
              <a:t>thống </a:t>
            </a:r>
            <a:r>
              <a:rPr lang="vi-VN" sz="1800">
                <a:ea typeface="Arial" panose="020B0604020202020204" pitchFamily="34" charset="0"/>
                <a:cs typeface="Times New Roman" panose="02020603050405020304" pitchFamily="18" charset="0"/>
              </a:rPr>
              <a:t>kê theo mẫu sau:</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02402" y="3180874"/>
            <a:ext cx="7958493" cy="1627688"/>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5643878" y="269224"/>
            <a:ext cx="3061135" cy="2843757"/>
          </a:xfrm>
          <a:prstGeom prst="rect">
            <a:avLst/>
          </a:prstGeom>
        </p:spPr>
      </p:pic>
      <p:grpSp>
        <p:nvGrpSpPr>
          <p:cNvPr id="27" name="Google Shape;323;p41"/>
          <p:cNvGrpSpPr/>
          <p:nvPr/>
        </p:nvGrpSpPr>
        <p:grpSpPr>
          <a:xfrm rot="21299734" flipH="1">
            <a:off x="-2282" y="151489"/>
            <a:ext cx="706590" cy="652328"/>
            <a:chOff x="2629513" y="1631923"/>
            <a:chExt cx="656097" cy="640075"/>
          </a:xfrm>
        </p:grpSpPr>
        <p:sp>
          <p:nvSpPr>
            <p:cNvPr id="28"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6798993" y="3674452"/>
            <a:ext cx="570990" cy="323165"/>
          </a:xfrm>
          <a:prstGeom prst="rect">
            <a:avLst/>
          </a:prstGeom>
          <a:solidFill>
            <a:schemeClr val="accent5"/>
          </a:solidFill>
        </p:spPr>
        <p:txBody>
          <a:bodyPr wrap="none">
            <a:spAutoFit/>
          </a:bodyPr>
          <a:lstStyle/>
          <a:p>
            <a:r>
              <a:rPr lang="en-US" sz="1500" b="1">
                <a:solidFill>
                  <a:srgbClr val="FF0000"/>
                </a:solidFill>
                <a:latin typeface="+mn-lt"/>
                <a:ea typeface="Times New Roman" panose="02020603050405020304" pitchFamily="18" charset="0"/>
              </a:rPr>
              <a:t>50%</a:t>
            </a:r>
            <a:endParaRPr lang="en-US" sz="1500" b="1">
              <a:solidFill>
                <a:srgbClr val="FF0000"/>
              </a:solidFill>
              <a:latin typeface="+mn-lt"/>
            </a:endParaRPr>
          </a:p>
        </p:txBody>
      </p:sp>
      <p:sp>
        <p:nvSpPr>
          <p:cNvPr id="38" name="Rectangle 37"/>
          <p:cNvSpPr/>
          <p:nvPr/>
        </p:nvSpPr>
        <p:spPr>
          <a:xfrm>
            <a:off x="2534841" y="4389916"/>
            <a:ext cx="2446504" cy="323165"/>
          </a:xfrm>
          <a:prstGeom prst="rect">
            <a:avLst/>
          </a:prstGeom>
          <a:solidFill>
            <a:schemeClr val="accent5"/>
          </a:solidFill>
        </p:spPr>
        <p:txBody>
          <a:bodyPr wrap="none">
            <a:spAutoFit/>
          </a:bodyPr>
          <a:lstStyle/>
          <a:p>
            <a:r>
              <a:rPr lang="en-US" sz="1500" b="1">
                <a:solidFill>
                  <a:srgbClr val="FF0000"/>
                </a:solidFill>
                <a:latin typeface="+mn-lt"/>
                <a:ea typeface="Times New Roman" panose="02020603050405020304" pitchFamily="18" charset="0"/>
              </a:rPr>
              <a:t>Du lịch, giải trí, mua sắm</a:t>
            </a:r>
            <a:endParaRPr lang="en-US" sz="1500" b="1">
              <a:solidFill>
                <a:srgbClr val="FF0000"/>
              </a:solidFill>
              <a:latin typeface="+mn-lt"/>
            </a:endParaRPr>
          </a:p>
        </p:txBody>
      </p:sp>
    </p:spTree>
    <p:extLst>
      <p:ext uri="{BB962C8B-B14F-4D97-AF65-F5344CB8AC3E}">
        <p14:creationId xmlns:p14="http://schemas.microsoft.com/office/powerpoint/2010/main" val="206226901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2" grpId="0"/>
      <p:bldP spid="6"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13" name="Google Shape;258;p38"/>
          <p:cNvGrpSpPr/>
          <p:nvPr/>
        </p:nvGrpSpPr>
        <p:grpSpPr>
          <a:xfrm>
            <a:off x="748544" y="2029968"/>
            <a:ext cx="1592320" cy="2886323"/>
            <a:chOff x="769597" y="539500"/>
            <a:chExt cx="2218028" cy="4064502"/>
          </a:xfrm>
        </p:grpSpPr>
        <p:pic>
          <p:nvPicPr>
            <p:cNvPr id="14" name="Google Shape;259;p38"/>
            <p:cNvPicPr preferRelativeResize="0"/>
            <p:nvPr/>
          </p:nvPicPr>
          <p:blipFill>
            <a:blip r:embed="rId3">
              <a:alphaModFix/>
            </a:blip>
            <a:stretch>
              <a:fillRect/>
            </a:stretch>
          </p:blipFill>
          <p:spPr>
            <a:xfrm>
              <a:off x="807270" y="539500"/>
              <a:ext cx="2125541" cy="4064502"/>
            </a:xfrm>
            <a:prstGeom prst="rect">
              <a:avLst/>
            </a:prstGeom>
            <a:noFill/>
            <a:ln>
              <a:noFill/>
            </a:ln>
          </p:spPr>
        </p:pic>
        <p:grpSp>
          <p:nvGrpSpPr>
            <p:cNvPr id="15" name="Google Shape;260;p38"/>
            <p:cNvGrpSpPr/>
            <p:nvPr/>
          </p:nvGrpSpPr>
          <p:grpSpPr>
            <a:xfrm>
              <a:off x="769597" y="539500"/>
              <a:ext cx="2218028" cy="1653531"/>
              <a:chOff x="5413047" y="539500"/>
              <a:chExt cx="2218028" cy="1653531"/>
            </a:xfrm>
          </p:grpSpPr>
          <p:sp>
            <p:nvSpPr>
              <p:cNvPr id="16" name="Google Shape;261;p38"/>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1"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62;p38"/>
              <p:cNvSpPr/>
              <p:nvPr/>
            </p:nvSpPr>
            <p:spPr>
              <a:xfrm>
                <a:off x="68784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1"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63;p38"/>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1"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64;p38"/>
              <p:cNvSpPr/>
              <p:nvPr/>
            </p:nvSpPr>
            <p:spPr>
              <a:xfrm>
                <a:off x="5413047" y="1964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1"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Rounded Rectangle 4"/>
          <p:cNvSpPr/>
          <p:nvPr/>
        </p:nvSpPr>
        <p:spPr>
          <a:xfrm>
            <a:off x="2978528" y="1414501"/>
            <a:ext cx="5485409" cy="247169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200">
                <a:solidFill>
                  <a:srgbClr val="000000"/>
                </a:solidFill>
              </a:rPr>
              <a:t>Một tập dữ liệu có thể biểu diễn dưới các dạng khác nhau. Chuyển đổi dữ liệu giữa các dạng giúp công việc thuận lợi và đạt hiệu quả hơn.</a:t>
            </a:r>
            <a:endParaRPr kumimoji="0" lang="vi-VN" sz="2200" b="1" i="0" u="none" strike="noStrike" kern="0" cap="none" spc="0" normalizeH="0" baseline="0" noProof="0">
              <a:ln>
                <a:noFill/>
              </a:ln>
              <a:solidFill>
                <a:srgbClr val="000000"/>
              </a:solidFill>
              <a:effectLst/>
              <a:uLnTx/>
              <a:uFillTx/>
              <a:latin typeface="Arial" panose="020B0604020202020204" pitchFamily="34" charset="0"/>
              <a:sym typeface="Arial"/>
            </a:endParaRPr>
          </a:p>
        </p:txBody>
      </p:sp>
      <p:sp>
        <p:nvSpPr>
          <p:cNvPr id="11" name="Rectangle 10"/>
          <p:cNvSpPr/>
          <p:nvPr/>
        </p:nvSpPr>
        <p:spPr>
          <a:xfrm>
            <a:off x="3600355" y="441416"/>
            <a:ext cx="22589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2D1549"/>
              </a:buClr>
              <a:buSzPts val="3000"/>
              <a:buFont typeface="Arial"/>
              <a:buNone/>
              <a:tabLst/>
              <a:defRPr/>
            </a:pPr>
            <a:r>
              <a:rPr kumimoji="0" lang="en-US" sz="3200" b="1" i="0" u="none" strike="noStrike" kern="0" cap="none" spc="0" normalizeH="0" baseline="0" noProof="0" smtClean="0">
                <a:ln>
                  <a:noFill/>
                </a:ln>
                <a:solidFill>
                  <a:srgbClr val="D7DFF2">
                    <a:lumMod val="25000"/>
                  </a:srgbClr>
                </a:solidFill>
                <a:effectLst/>
                <a:uLnTx/>
                <a:uFillTx/>
                <a:latin typeface="Arial"/>
                <a:cs typeface="Poppins"/>
                <a:sym typeface="Poppins"/>
              </a:rPr>
              <a:t>KẾT LUẬN</a:t>
            </a:r>
            <a:endParaRPr kumimoji="0" lang="en-US" sz="3200" b="1" i="0" u="none" strike="noStrike" kern="0" cap="none" spc="0" normalizeH="0" baseline="0" noProof="0">
              <a:ln>
                <a:noFill/>
              </a:ln>
              <a:solidFill>
                <a:srgbClr val="D7DFF2">
                  <a:lumMod val="25000"/>
                </a:srgbClr>
              </a:solidFill>
              <a:effectLst/>
              <a:uLnTx/>
              <a:uFillTx/>
              <a:latin typeface="Arial"/>
              <a:cs typeface="Poppins"/>
              <a:sym typeface="Poppins"/>
            </a:endParaRPr>
          </a:p>
        </p:txBody>
      </p:sp>
    </p:spTree>
    <p:extLst>
      <p:ext uri="{BB962C8B-B14F-4D97-AF65-F5344CB8AC3E}">
        <p14:creationId xmlns:p14="http://schemas.microsoft.com/office/powerpoint/2010/main" val="164256106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0" name="Rectangle 19"/>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6" name="Google Shape;336;p41"/>
          <p:cNvGrpSpPr/>
          <p:nvPr/>
        </p:nvGrpSpPr>
        <p:grpSpPr>
          <a:xfrm rot="2153652">
            <a:off x="-158786" y="3111601"/>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735;p18"/>
          <p:cNvSpPr txBox="1">
            <a:spLocks noGrp="1"/>
          </p:cNvSpPr>
          <p:nvPr>
            <p:ph type="title"/>
          </p:nvPr>
        </p:nvSpPr>
        <p:spPr>
          <a:xfrm>
            <a:off x="234903" y="287078"/>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a:t>
            </a:r>
            <a:r>
              <a:rPr lang="en" sz="2000" b="1" smtClean="0">
                <a:solidFill>
                  <a:schemeClr val="accent6"/>
                </a:solidFill>
                <a:highlight>
                  <a:schemeClr val="accent1"/>
                </a:highlight>
                <a:latin typeface="+mj-lt"/>
              </a:rPr>
              <a:t>2:</a:t>
            </a:r>
            <a:endParaRPr sz="2000">
              <a:solidFill>
                <a:schemeClr val="accent6"/>
              </a:solidFill>
              <a:highlight>
                <a:schemeClr val="accent1"/>
              </a:highlight>
              <a:latin typeface="+mj-lt"/>
            </a:endParaRPr>
          </a:p>
        </p:txBody>
      </p:sp>
      <p:sp>
        <p:nvSpPr>
          <p:cNvPr id="3" name="TextBox 2"/>
          <p:cNvSpPr txBox="1"/>
          <p:nvPr/>
        </p:nvSpPr>
        <p:spPr>
          <a:xfrm>
            <a:off x="340607" y="681984"/>
            <a:ext cx="4295402" cy="915315"/>
          </a:xfrm>
          <a:prstGeom prst="rect">
            <a:avLst/>
          </a:prstGeom>
          <a:noFill/>
        </p:spPr>
        <p:txBody>
          <a:bodyPr wrap="square" rtlCol="0">
            <a:spAutoFit/>
          </a:bodyPr>
          <a:lstStyle/>
          <a:p>
            <a:pPr>
              <a:lnSpc>
                <a:spcPct val="150000"/>
              </a:lnSpc>
            </a:pPr>
            <a:r>
              <a:rPr lang="en-US" sz="1900" smtClean="0"/>
              <a:t>Hình 2 minh hoạ dữ liệu về chi tiêu ngân sách của gia đình bạn Hùng.</a:t>
            </a:r>
            <a:endParaRPr lang="en-US" sz="190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05213" y="681984"/>
            <a:ext cx="4705478" cy="2486846"/>
          </a:xfrm>
          <a:prstGeom prst="rect">
            <a:avLst/>
          </a:prstGeom>
        </p:spPr>
      </p:pic>
      <p:sp>
        <p:nvSpPr>
          <p:cNvPr id="22" name="TextBox 21"/>
          <p:cNvSpPr txBox="1"/>
          <p:nvPr/>
        </p:nvSpPr>
        <p:spPr>
          <a:xfrm>
            <a:off x="340607" y="1632359"/>
            <a:ext cx="4295402" cy="1408078"/>
          </a:xfrm>
          <a:prstGeom prst="rect">
            <a:avLst/>
          </a:prstGeom>
          <a:noFill/>
        </p:spPr>
        <p:txBody>
          <a:bodyPr wrap="square" rtlCol="0">
            <a:spAutoFit/>
          </a:bodyPr>
          <a:lstStyle/>
          <a:p>
            <a:pPr>
              <a:lnSpc>
                <a:spcPct val="150000"/>
              </a:lnSpc>
            </a:pPr>
            <a:r>
              <a:rPr lang="en-US" sz="1900" smtClean="0"/>
              <a:t>a) Em hãy giúp bạn ấy hoàn thành việc chuyển dữ liệu đó sang dạng bảng thống kê theo mẫu sau:</a:t>
            </a:r>
            <a:endParaRPr lang="en-US" sz="1900"/>
          </a:p>
        </p:txBody>
      </p:sp>
      <p:graphicFrame>
        <p:nvGraphicFramePr>
          <p:cNvPr id="5" name="Table 4"/>
          <p:cNvGraphicFramePr>
            <a:graphicFrameLocks noGrp="1"/>
          </p:cNvGraphicFramePr>
          <p:nvPr>
            <p:extLst>
              <p:ext uri="{D42A27DB-BD31-4B8C-83A1-F6EECF244321}">
                <p14:modId xmlns:p14="http://schemas.microsoft.com/office/powerpoint/2010/main" val="3095433386"/>
              </p:ext>
            </p:extLst>
          </p:nvPr>
        </p:nvGraphicFramePr>
        <p:xfrm>
          <a:off x="438702" y="3538863"/>
          <a:ext cx="8324890" cy="1316600"/>
        </p:xfrm>
        <a:graphic>
          <a:graphicData uri="http://schemas.openxmlformats.org/drawingml/2006/table">
            <a:tbl>
              <a:tblPr firstRow="1" bandRow="1">
                <a:tableStyleId>{339702B8-75EE-4A78-BF82-F94E3A50AE9B}</a:tableStyleId>
              </a:tblPr>
              <a:tblGrid>
                <a:gridCol w="1189270">
                  <a:extLst>
                    <a:ext uri="{9D8B030D-6E8A-4147-A177-3AD203B41FA5}">
                      <a16:colId xmlns:a16="http://schemas.microsoft.com/office/drawing/2014/main" val="1735060551"/>
                    </a:ext>
                  </a:extLst>
                </a:gridCol>
                <a:gridCol w="1189270">
                  <a:extLst>
                    <a:ext uri="{9D8B030D-6E8A-4147-A177-3AD203B41FA5}">
                      <a16:colId xmlns:a16="http://schemas.microsoft.com/office/drawing/2014/main" val="3808497627"/>
                    </a:ext>
                  </a:extLst>
                </a:gridCol>
                <a:gridCol w="1189270">
                  <a:extLst>
                    <a:ext uri="{9D8B030D-6E8A-4147-A177-3AD203B41FA5}">
                      <a16:colId xmlns:a16="http://schemas.microsoft.com/office/drawing/2014/main" val="956947610"/>
                    </a:ext>
                  </a:extLst>
                </a:gridCol>
                <a:gridCol w="1189270">
                  <a:extLst>
                    <a:ext uri="{9D8B030D-6E8A-4147-A177-3AD203B41FA5}">
                      <a16:colId xmlns:a16="http://schemas.microsoft.com/office/drawing/2014/main" val="2130488163"/>
                    </a:ext>
                  </a:extLst>
                </a:gridCol>
                <a:gridCol w="1189270">
                  <a:extLst>
                    <a:ext uri="{9D8B030D-6E8A-4147-A177-3AD203B41FA5}">
                      <a16:colId xmlns:a16="http://schemas.microsoft.com/office/drawing/2014/main" val="2754256939"/>
                    </a:ext>
                  </a:extLst>
                </a:gridCol>
                <a:gridCol w="1189270">
                  <a:extLst>
                    <a:ext uri="{9D8B030D-6E8A-4147-A177-3AD203B41FA5}">
                      <a16:colId xmlns:a16="http://schemas.microsoft.com/office/drawing/2014/main" val="2007731912"/>
                    </a:ext>
                  </a:extLst>
                </a:gridCol>
                <a:gridCol w="1189270">
                  <a:extLst>
                    <a:ext uri="{9D8B030D-6E8A-4147-A177-3AD203B41FA5}">
                      <a16:colId xmlns:a16="http://schemas.microsoft.com/office/drawing/2014/main" val="171254595"/>
                    </a:ext>
                  </a:extLst>
                </a:gridCol>
              </a:tblGrid>
              <a:tr h="658300">
                <a:tc>
                  <a:txBody>
                    <a:bodyPr/>
                    <a:lstStyle/>
                    <a:p>
                      <a:pPr algn="ctr"/>
                      <a:r>
                        <a:rPr lang="en-US" sz="1700" smtClean="0"/>
                        <a:t>Mục</a:t>
                      </a:r>
                      <a:r>
                        <a:rPr lang="en-US" sz="1700" baseline="0" smtClean="0"/>
                        <a:t> chi tiêu</a:t>
                      </a:r>
                      <a:endParaRPr lang="en-US" sz="1700"/>
                    </a:p>
                  </a:txBody>
                  <a:tcPr anchor="ctr">
                    <a:solidFill>
                      <a:schemeClr val="accent4">
                        <a:lumMod val="40000"/>
                        <a:lumOff val="60000"/>
                      </a:schemeClr>
                    </a:solidFill>
                  </a:tcPr>
                </a:tc>
                <a:tc>
                  <a:txBody>
                    <a:bodyPr/>
                    <a:lstStyle/>
                    <a:p>
                      <a:pPr algn="ctr"/>
                      <a:r>
                        <a:rPr lang="en-US" sz="1700" smtClean="0"/>
                        <a:t>Chi tiêu</a:t>
                      </a:r>
                      <a:r>
                        <a:rPr lang="en-US" sz="1700" baseline="0" smtClean="0"/>
                        <a:t> thiết yếu</a:t>
                      </a:r>
                      <a:endParaRPr lang="en-US" sz="1700"/>
                    </a:p>
                  </a:txBody>
                  <a:tcPr anchor="ctr"/>
                </a:tc>
                <a:tc>
                  <a:txBody>
                    <a:bodyPr/>
                    <a:lstStyle/>
                    <a:p>
                      <a:pPr algn="ctr"/>
                      <a:r>
                        <a:rPr lang="en-US" sz="1700" smtClean="0"/>
                        <a:t>Tiết</a:t>
                      </a:r>
                      <a:r>
                        <a:rPr lang="en-US" sz="1700" baseline="0" smtClean="0"/>
                        <a:t> kiệm dài hạn</a:t>
                      </a:r>
                      <a:endParaRPr lang="en-US" sz="1700"/>
                    </a:p>
                  </a:txBody>
                  <a:tcPr anchor="ctr"/>
                </a:tc>
                <a:tc>
                  <a:txBody>
                    <a:bodyPr/>
                    <a:lstStyle/>
                    <a:p>
                      <a:pPr algn="ctr"/>
                      <a:r>
                        <a:rPr lang="en-US" sz="1700" smtClean="0"/>
                        <a:t>Giáo</a:t>
                      </a:r>
                      <a:r>
                        <a:rPr lang="en-US" sz="1700" baseline="0" smtClean="0"/>
                        <a:t> dục</a:t>
                      </a:r>
                      <a:endParaRPr lang="en-US" sz="1700"/>
                    </a:p>
                  </a:txBody>
                  <a:tcPr anchor="ctr"/>
                </a:tc>
                <a:tc>
                  <a:txBody>
                    <a:bodyPr/>
                    <a:lstStyle/>
                    <a:p>
                      <a:pPr algn="ctr"/>
                      <a:r>
                        <a:rPr lang="en-US" sz="1700" smtClean="0"/>
                        <a:t>Đầu</a:t>
                      </a:r>
                      <a:r>
                        <a:rPr lang="en-US" sz="1700" baseline="0" smtClean="0"/>
                        <a:t> tư</a:t>
                      </a:r>
                      <a:endParaRPr lang="en-US" sz="1700"/>
                    </a:p>
                  </a:txBody>
                  <a:tcPr anchor="ctr"/>
                </a:tc>
                <a:tc>
                  <a:txBody>
                    <a:bodyPr/>
                    <a:lstStyle/>
                    <a:p>
                      <a:pPr algn="ctr"/>
                      <a:r>
                        <a:rPr lang="en-US" sz="1700" smtClean="0"/>
                        <a:t>Hưởng</a:t>
                      </a:r>
                      <a:r>
                        <a:rPr lang="en-US" sz="1700" baseline="0" smtClean="0"/>
                        <a:t> thụ</a:t>
                      </a:r>
                      <a:endParaRPr lang="en-US" sz="1700"/>
                    </a:p>
                  </a:txBody>
                  <a:tcPr anchor="ctr"/>
                </a:tc>
                <a:tc>
                  <a:txBody>
                    <a:bodyPr/>
                    <a:lstStyle/>
                    <a:p>
                      <a:pPr algn="ctr"/>
                      <a:r>
                        <a:rPr lang="en-US" sz="1700" smtClean="0"/>
                        <a:t>Làm</a:t>
                      </a:r>
                      <a:r>
                        <a:rPr lang="en-US" sz="1700" baseline="0" smtClean="0"/>
                        <a:t> từ thiện</a:t>
                      </a:r>
                      <a:endParaRPr lang="en-US" sz="1700"/>
                    </a:p>
                  </a:txBody>
                  <a:tcPr anchor="ctr"/>
                </a:tc>
                <a:extLst>
                  <a:ext uri="{0D108BD9-81ED-4DB2-BD59-A6C34878D82A}">
                    <a16:rowId xmlns:a16="http://schemas.microsoft.com/office/drawing/2014/main" val="1683548668"/>
                  </a:ext>
                </a:extLst>
              </a:tr>
              <a:tr h="658300">
                <a:tc>
                  <a:txBody>
                    <a:bodyPr/>
                    <a:lstStyle/>
                    <a:p>
                      <a:pPr algn="ctr"/>
                      <a:r>
                        <a:rPr lang="en-US" sz="1700" smtClean="0"/>
                        <a:t>Tỉ</a:t>
                      </a:r>
                      <a:r>
                        <a:rPr lang="en-US" sz="1700" baseline="0" smtClean="0"/>
                        <a:t> lệ phần trăm</a:t>
                      </a:r>
                      <a:endParaRPr lang="en-US" sz="1700"/>
                    </a:p>
                  </a:txBody>
                  <a:tcPr anchor="ctr">
                    <a:solidFill>
                      <a:schemeClr val="accent4">
                        <a:lumMod val="40000"/>
                        <a:lumOff val="60000"/>
                      </a:schemeClr>
                    </a:solidFill>
                  </a:tcPr>
                </a:tc>
                <a:tc>
                  <a:txBody>
                    <a:bodyPr/>
                    <a:lstStyle/>
                    <a:p>
                      <a:pPr algn="ctr"/>
                      <a:r>
                        <a:rPr lang="en-US" sz="1700" smtClean="0"/>
                        <a:t>?</a:t>
                      </a:r>
                      <a:endParaRPr lang="en-US" sz="1700"/>
                    </a:p>
                  </a:txBody>
                  <a:tcPr anchor="ctr"/>
                </a:tc>
                <a:tc>
                  <a:txBody>
                    <a:bodyPr/>
                    <a:lstStyle/>
                    <a:p>
                      <a:pPr algn="ctr"/>
                      <a:r>
                        <a:rPr lang="en-US" sz="1700" smtClean="0"/>
                        <a:t>?</a:t>
                      </a:r>
                      <a:endParaRPr lang="en-US" sz="1700"/>
                    </a:p>
                  </a:txBody>
                  <a:tcPr anchor="ctr"/>
                </a:tc>
                <a:tc>
                  <a:txBody>
                    <a:bodyPr/>
                    <a:lstStyle/>
                    <a:p>
                      <a:pPr algn="ctr"/>
                      <a:r>
                        <a:rPr lang="en-US" sz="1700" smtClean="0"/>
                        <a:t>?</a:t>
                      </a:r>
                      <a:endParaRPr lang="en-US" sz="1700"/>
                    </a:p>
                  </a:txBody>
                  <a:tcPr anchor="ctr"/>
                </a:tc>
                <a:tc>
                  <a:txBody>
                    <a:bodyPr/>
                    <a:lstStyle/>
                    <a:p>
                      <a:pPr algn="ctr"/>
                      <a:r>
                        <a:rPr lang="en-US" sz="1700" smtClean="0"/>
                        <a:t>?</a:t>
                      </a:r>
                      <a:endParaRPr lang="en-US" sz="1700"/>
                    </a:p>
                  </a:txBody>
                  <a:tcPr anchor="ctr"/>
                </a:tc>
                <a:tc>
                  <a:txBody>
                    <a:bodyPr/>
                    <a:lstStyle/>
                    <a:p>
                      <a:pPr algn="ctr"/>
                      <a:r>
                        <a:rPr lang="en-US" sz="1700" smtClean="0"/>
                        <a:t>?</a:t>
                      </a:r>
                      <a:endParaRPr lang="en-US" sz="1700"/>
                    </a:p>
                  </a:txBody>
                  <a:tcPr anchor="ctr"/>
                </a:tc>
                <a:tc>
                  <a:txBody>
                    <a:bodyPr/>
                    <a:lstStyle/>
                    <a:p>
                      <a:pPr algn="ctr"/>
                      <a:r>
                        <a:rPr lang="en-US" sz="1700" smtClean="0"/>
                        <a:t>?</a:t>
                      </a:r>
                      <a:endParaRPr lang="en-US" sz="1700"/>
                    </a:p>
                  </a:txBody>
                  <a:tcPr anchor="ctr"/>
                </a:tc>
                <a:extLst>
                  <a:ext uri="{0D108BD9-81ED-4DB2-BD59-A6C34878D82A}">
                    <a16:rowId xmlns:a16="http://schemas.microsoft.com/office/drawing/2014/main" val="2124648260"/>
                  </a:ext>
                </a:extLst>
              </a:tr>
            </a:tbl>
          </a:graphicData>
        </a:graphic>
      </p:graphicFrame>
      <p:grpSp>
        <p:nvGrpSpPr>
          <p:cNvPr id="24" name="Google Shape;323;p41"/>
          <p:cNvGrpSpPr/>
          <p:nvPr/>
        </p:nvGrpSpPr>
        <p:grpSpPr>
          <a:xfrm>
            <a:off x="8416323" y="51612"/>
            <a:ext cx="640088" cy="622281"/>
            <a:chOff x="2629513" y="1631923"/>
            <a:chExt cx="656097" cy="640075"/>
          </a:xfrm>
        </p:grpSpPr>
        <p:sp>
          <p:nvSpPr>
            <p:cNvPr id="25"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p:cNvSpPr txBox="1"/>
          <p:nvPr/>
        </p:nvSpPr>
        <p:spPr>
          <a:xfrm>
            <a:off x="1901952" y="4343400"/>
            <a:ext cx="749808" cy="353943"/>
          </a:xfrm>
          <a:prstGeom prst="rect">
            <a:avLst/>
          </a:prstGeom>
          <a:solidFill>
            <a:schemeClr val="accent5"/>
          </a:solidFill>
        </p:spPr>
        <p:txBody>
          <a:bodyPr wrap="square" rtlCol="0">
            <a:spAutoFit/>
          </a:bodyPr>
          <a:lstStyle/>
          <a:p>
            <a:r>
              <a:rPr lang="en-US" sz="1700" b="1" smtClean="0">
                <a:solidFill>
                  <a:srgbClr val="FF0000"/>
                </a:solidFill>
              </a:rPr>
              <a:t>55%</a:t>
            </a:r>
            <a:endParaRPr lang="en-US" sz="1700" b="1">
              <a:solidFill>
                <a:srgbClr val="FF0000"/>
              </a:solidFill>
            </a:endParaRPr>
          </a:p>
        </p:txBody>
      </p:sp>
      <p:sp>
        <p:nvSpPr>
          <p:cNvPr id="35" name="TextBox 34"/>
          <p:cNvSpPr txBox="1"/>
          <p:nvPr/>
        </p:nvSpPr>
        <p:spPr>
          <a:xfrm>
            <a:off x="3151632" y="4343399"/>
            <a:ext cx="749808" cy="353943"/>
          </a:xfrm>
          <a:prstGeom prst="rect">
            <a:avLst/>
          </a:prstGeom>
          <a:solidFill>
            <a:schemeClr val="accent5"/>
          </a:solidFill>
        </p:spPr>
        <p:txBody>
          <a:bodyPr wrap="square" rtlCol="0">
            <a:spAutoFit/>
          </a:bodyPr>
          <a:lstStyle/>
          <a:p>
            <a:r>
              <a:rPr lang="en-US" sz="1700" b="1" smtClean="0">
                <a:solidFill>
                  <a:srgbClr val="FF0000"/>
                </a:solidFill>
              </a:rPr>
              <a:t>10%</a:t>
            </a:r>
            <a:endParaRPr lang="en-US" sz="1700" b="1">
              <a:solidFill>
                <a:srgbClr val="FF0000"/>
              </a:solidFill>
            </a:endParaRPr>
          </a:p>
        </p:txBody>
      </p:sp>
      <p:sp>
        <p:nvSpPr>
          <p:cNvPr id="36" name="TextBox 35"/>
          <p:cNvSpPr txBox="1"/>
          <p:nvPr/>
        </p:nvSpPr>
        <p:spPr>
          <a:xfrm>
            <a:off x="4305213" y="4343398"/>
            <a:ext cx="749808" cy="353943"/>
          </a:xfrm>
          <a:prstGeom prst="rect">
            <a:avLst/>
          </a:prstGeom>
          <a:solidFill>
            <a:schemeClr val="accent5"/>
          </a:solidFill>
        </p:spPr>
        <p:txBody>
          <a:bodyPr wrap="square" rtlCol="0">
            <a:spAutoFit/>
          </a:bodyPr>
          <a:lstStyle/>
          <a:p>
            <a:r>
              <a:rPr lang="en-US" sz="1700" b="1" smtClean="0">
                <a:solidFill>
                  <a:srgbClr val="FF0000"/>
                </a:solidFill>
              </a:rPr>
              <a:t>10%</a:t>
            </a:r>
            <a:endParaRPr lang="en-US" sz="1700" b="1">
              <a:solidFill>
                <a:srgbClr val="FF0000"/>
              </a:solidFill>
            </a:endParaRPr>
          </a:p>
        </p:txBody>
      </p:sp>
      <p:sp>
        <p:nvSpPr>
          <p:cNvPr id="37" name="TextBox 36"/>
          <p:cNvSpPr txBox="1"/>
          <p:nvPr/>
        </p:nvSpPr>
        <p:spPr>
          <a:xfrm>
            <a:off x="5502903" y="4343397"/>
            <a:ext cx="749808" cy="353943"/>
          </a:xfrm>
          <a:prstGeom prst="rect">
            <a:avLst/>
          </a:prstGeom>
          <a:solidFill>
            <a:schemeClr val="accent5"/>
          </a:solidFill>
        </p:spPr>
        <p:txBody>
          <a:bodyPr wrap="square" rtlCol="0">
            <a:spAutoFit/>
          </a:bodyPr>
          <a:lstStyle/>
          <a:p>
            <a:r>
              <a:rPr lang="en-US" sz="1700" b="1" smtClean="0">
                <a:solidFill>
                  <a:srgbClr val="FF0000"/>
                </a:solidFill>
              </a:rPr>
              <a:t>10%</a:t>
            </a:r>
            <a:endParaRPr lang="en-US" sz="1700" b="1">
              <a:solidFill>
                <a:srgbClr val="FF0000"/>
              </a:solidFill>
            </a:endParaRPr>
          </a:p>
        </p:txBody>
      </p:sp>
      <p:sp>
        <p:nvSpPr>
          <p:cNvPr id="38" name="TextBox 37"/>
          <p:cNvSpPr txBox="1"/>
          <p:nvPr/>
        </p:nvSpPr>
        <p:spPr>
          <a:xfrm>
            <a:off x="6658305" y="4343397"/>
            <a:ext cx="749808" cy="353943"/>
          </a:xfrm>
          <a:prstGeom prst="rect">
            <a:avLst/>
          </a:prstGeom>
          <a:solidFill>
            <a:schemeClr val="accent5"/>
          </a:solidFill>
        </p:spPr>
        <p:txBody>
          <a:bodyPr wrap="square" rtlCol="0">
            <a:spAutoFit/>
          </a:bodyPr>
          <a:lstStyle/>
          <a:p>
            <a:r>
              <a:rPr lang="en-US" sz="1700" b="1" smtClean="0">
                <a:solidFill>
                  <a:srgbClr val="FF0000"/>
                </a:solidFill>
              </a:rPr>
              <a:t>10%</a:t>
            </a:r>
            <a:endParaRPr lang="en-US" sz="1700" b="1">
              <a:solidFill>
                <a:srgbClr val="FF0000"/>
              </a:solidFill>
            </a:endParaRPr>
          </a:p>
        </p:txBody>
      </p:sp>
      <p:sp>
        <p:nvSpPr>
          <p:cNvPr id="39" name="TextBox 38"/>
          <p:cNvSpPr txBox="1"/>
          <p:nvPr/>
        </p:nvSpPr>
        <p:spPr>
          <a:xfrm>
            <a:off x="7941203" y="4343397"/>
            <a:ext cx="749808" cy="353943"/>
          </a:xfrm>
          <a:prstGeom prst="rect">
            <a:avLst/>
          </a:prstGeom>
          <a:solidFill>
            <a:schemeClr val="accent5"/>
          </a:solidFill>
        </p:spPr>
        <p:txBody>
          <a:bodyPr wrap="square" rtlCol="0">
            <a:spAutoFit/>
          </a:bodyPr>
          <a:lstStyle/>
          <a:p>
            <a:r>
              <a:rPr lang="en-US" sz="1700" b="1" smtClean="0">
                <a:solidFill>
                  <a:srgbClr val="FF0000"/>
                </a:solidFill>
              </a:rPr>
              <a:t>5%</a:t>
            </a:r>
            <a:endParaRPr lang="en-US" sz="1700" b="1">
              <a:solidFill>
                <a:srgbClr val="FF0000"/>
              </a:solidFill>
            </a:endParaRPr>
          </a:p>
        </p:txBody>
      </p:sp>
    </p:spTree>
    <p:extLst>
      <p:ext uri="{BB962C8B-B14F-4D97-AF65-F5344CB8AC3E}">
        <p14:creationId xmlns:p14="http://schemas.microsoft.com/office/powerpoint/2010/main" val="2027015230"/>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randombar(horizont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randombar(horizontal)">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randombar(horizontal)">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randombar(horizontal)">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randombar(horizontal)">
                                      <p:cBhvr>
                                        <p:cTn id="5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22" grpId="0"/>
      <p:bldP spid="6" grpId="0" animBg="1"/>
      <p:bldP spid="35" grpId="0" animBg="1"/>
      <p:bldP spid="36"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8" name="Google Shape;208;p35"/>
          <p:cNvGrpSpPr/>
          <p:nvPr/>
        </p:nvGrpSpPr>
        <p:grpSpPr>
          <a:xfrm>
            <a:off x="19474" y="4486747"/>
            <a:ext cx="457200" cy="529244"/>
            <a:chOff x="598925" y="4074763"/>
            <a:chExt cx="457200" cy="529244"/>
          </a:xfrm>
        </p:grpSpPr>
        <p:sp>
          <p:nvSpPr>
            <p:cNvPr id="209" name="Google Shape;209;p35"/>
            <p:cNvSpPr/>
            <p:nvPr/>
          </p:nvSpPr>
          <p:spPr>
            <a:xfrm>
              <a:off x="827525" y="43754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5"/>
            <p:cNvSpPr/>
            <p:nvPr/>
          </p:nvSpPr>
          <p:spPr>
            <a:xfrm>
              <a:off x="598925" y="40747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35"/>
          <p:cNvGrpSpPr/>
          <p:nvPr/>
        </p:nvGrpSpPr>
        <p:grpSpPr>
          <a:xfrm>
            <a:off x="8333120" y="209568"/>
            <a:ext cx="506153" cy="552407"/>
            <a:chOff x="8046873" y="1141956"/>
            <a:chExt cx="506153" cy="552407"/>
          </a:xfrm>
        </p:grpSpPr>
        <p:sp>
          <p:nvSpPr>
            <p:cNvPr id="212" name="Google Shape;212;p35"/>
            <p:cNvSpPr/>
            <p:nvPr/>
          </p:nvSpPr>
          <p:spPr>
            <a:xfrm>
              <a:off x="8324426" y="14657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5"/>
            <p:cNvSpPr/>
            <p:nvPr/>
          </p:nvSpPr>
          <p:spPr>
            <a:xfrm>
              <a:off x="8046873" y="114195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itle 2"/>
          <p:cNvSpPr>
            <a:spLocks noGrp="1"/>
          </p:cNvSpPr>
          <p:nvPr>
            <p:ph type="title"/>
          </p:nvPr>
        </p:nvSpPr>
        <p:spPr>
          <a:xfrm>
            <a:off x="145701" y="161862"/>
            <a:ext cx="3128431" cy="375900"/>
          </a:xfrm>
        </p:spPr>
        <p:txBody>
          <a:bodyPr/>
          <a:lstStyle/>
          <a:p>
            <a:r>
              <a:rPr lang="en-US" sz="3200" b="1">
                <a:latin typeface="+mn-lt"/>
              </a:rPr>
              <a:t>KHỞI ĐỘNG</a:t>
            </a:r>
          </a:p>
        </p:txBody>
      </p:sp>
      <p:sp>
        <p:nvSpPr>
          <p:cNvPr id="16" name="Rectangle 15"/>
          <p:cNvSpPr/>
          <p:nvPr/>
        </p:nvSpPr>
        <p:spPr>
          <a:xfrm>
            <a:off x="1843471" y="790208"/>
            <a:ext cx="6101632" cy="507831"/>
          </a:xfrm>
          <a:prstGeom prst="rect">
            <a:avLst/>
          </a:prstGeom>
        </p:spPr>
        <p:txBody>
          <a:bodyPr wrap="square">
            <a:spAutoFit/>
          </a:bodyPr>
          <a:lstStyle/>
          <a:p>
            <a:pPr algn="just">
              <a:lnSpc>
                <a:spcPct val="150000"/>
              </a:lnSpc>
            </a:pPr>
            <a:r>
              <a:rPr lang="vi-VN" sz="1800" smtClean="0">
                <a:latin typeface="+mn-lt"/>
                <a:ea typeface="Arial" panose="020B0604020202020204" pitchFamily="34" charset="0"/>
                <a:cs typeface="Times New Roman" panose="02020603050405020304" pitchFamily="18" charset="0"/>
              </a:rPr>
              <a:t>Hãy </a:t>
            </a:r>
            <a:r>
              <a:rPr lang="vi-VN" sz="1800">
                <a:latin typeface="+mn-lt"/>
                <a:ea typeface="Arial" panose="020B0604020202020204" pitchFamily="34" charset="0"/>
                <a:cs typeface="Times New Roman" panose="02020603050405020304" pitchFamily="18" charset="0"/>
              </a:rPr>
              <a:t>gọi tên các loại biểu đồ có trong bức hình dưới </a:t>
            </a:r>
            <a:r>
              <a:rPr lang="vi-VN" sz="1800">
                <a:latin typeface="+mn-lt"/>
                <a:ea typeface="Arial" panose="020B0604020202020204" pitchFamily="34" charset="0"/>
                <a:cs typeface="Times New Roman" panose="02020603050405020304" pitchFamily="18" charset="0"/>
              </a:rPr>
              <a:t>đây</a:t>
            </a:r>
            <a:r>
              <a:rPr lang="vi-VN" sz="1800" smtClean="0">
                <a:latin typeface="+mn-lt"/>
                <a:ea typeface="Arial" panose="020B0604020202020204" pitchFamily="34"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p:sp>
        <p:nvSpPr>
          <p:cNvPr id="7" name="Rectangle 6"/>
          <p:cNvSpPr/>
          <p:nvPr/>
        </p:nvSpPr>
        <p:spPr>
          <a:xfrm>
            <a:off x="298066" y="4403449"/>
            <a:ext cx="8535136" cy="461665"/>
          </a:xfrm>
          <a:prstGeom prst="rect">
            <a:avLst/>
          </a:prstGeom>
          <a:solidFill>
            <a:schemeClr val="accent2"/>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r>
              <a:rPr lang="nl-NL" sz="1600" i="1" smtClean="0">
                <a:solidFill>
                  <a:schemeClr val="accent6"/>
                </a:solidFill>
                <a:latin typeface="+mj-lt"/>
                <a:ea typeface="Dotum" panose="020B0600000101010101" pitchFamily="34" charset="-127"/>
              </a:rPr>
              <a:t>Đáp án: </a:t>
            </a:r>
            <a:r>
              <a:rPr lang="nl-NL" sz="1600">
                <a:solidFill>
                  <a:schemeClr val="accent6"/>
                </a:solidFill>
                <a:latin typeface="+mj-lt"/>
                <a:ea typeface="Dotum" panose="020B0600000101010101" pitchFamily="34" charset="-127"/>
              </a:rPr>
              <a:t>Biểu đồ tranh, biểu đồ hình quạt, biểu đồ cột, biểu đồ cột kép, biểu đồ đoạn thẳng.</a:t>
            </a:r>
            <a:endParaRPr lang="en-US" sz="1600">
              <a:solidFill>
                <a:schemeClr val="accent6"/>
              </a:solidFill>
              <a:latin typeface="+mj-lt"/>
            </a:endParaRPr>
          </a:p>
        </p:txBody>
      </p:sp>
      <p:pic>
        <p:nvPicPr>
          <p:cNvPr id="2" name="Picture 1"/>
          <p:cNvPicPr>
            <a:picLocks noChangeAspect="1"/>
          </p:cNvPicPr>
          <p:nvPr/>
        </p:nvPicPr>
        <p:blipFill>
          <a:blip r:embed="rId3"/>
          <a:stretch>
            <a:fillRect/>
          </a:stretch>
        </p:blipFill>
        <p:spPr>
          <a:xfrm>
            <a:off x="1408487" y="909474"/>
            <a:ext cx="401227" cy="42079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9789" y="1464026"/>
            <a:ext cx="5151689" cy="28100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0" name="Rectangle 19"/>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grpSp>
        <p:nvGrpSpPr>
          <p:cNvPr id="336" name="Google Shape;336;p41"/>
          <p:cNvGrpSpPr/>
          <p:nvPr/>
        </p:nvGrpSpPr>
        <p:grpSpPr>
          <a:xfrm rot="2153652">
            <a:off x="8698151" y="4287326"/>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279643" y="299573"/>
            <a:ext cx="459665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a:cs typeface="Arial"/>
                <a:sym typeface="Arial"/>
              </a:rPr>
              <a:t>Hãy</a:t>
            </a:r>
            <a:r>
              <a:rPr kumimoji="0" lang="en-US" sz="1900" b="0" i="0" u="none" strike="noStrike" kern="0" cap="none" spc="0" normalizeH="0" noProof="0" smtClean="0">
                <a:ln>
                  <a:noFill/>
                </a:ln>
                <a:solidFill>
                  <a:srgbClr val="000000"/>
                </a:solidFill>
                <a:effectLst/>
                <a:uLnTx/>
                <a:uFillTx/>
                <a:latin typeface="Arial"/>
                <a:cs typeface="Arial"/>
                <a:sym typeface="Arial"/>
              </a:rPr>
              <a:t> biểu diễn dữ liệu trong Hình 2 vào biểu đồ hình quạt tròn sau:</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272674" y="171676"/>
            <a:ext cx="3597734" cy="1901403"/>
          </a:xfrm>
          <a:prstGeom prst="rect">
            <a:avLst/>
          </a:prstGeom>
        </p:spPr>
      </p:pic>
      <p:grpSp>
        <p:nvGrpSpPr>
          <p:cNvPr id="24" name="Google Shape;323;p41"/>
          <p:cNvGrpSpPr/>
          <p:nvPr/>
        </p:nvGrpSpPr>
        <p:grpSpPr>
          <a:xfrm>
            <a:off x="124011" y="4261056"/>
            <a:ext cx="640088" cy="622281"/>
            <a:chOff x="2629513" y="1631923"/>
            <a:chExt cx="656097" cy="640075"/>
          </a:xfrm>
        </p:grpSpPr>
        <p:sp>
          <p:nvSpPr>
            <p:cNvPr id="25"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1890079" y="1956816"/>
            <a:ext cx="5571991" cy="2999172"/>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778714" y="1901917"/>
            <a:ext cx="5806987" cy="3082216"/>
          </a:xfrm>
          <a:prstGeom prst="rect">
            <a:avLst/>
          </a:prstGeom>
        </p:spPr>
      </p:pic>
    </p:spTree>
    <p:extLst>
      <p:ext uri="{BB962C8B-B14F-4D97-AF65-F5344CB8AC3E}">
        <p14:creationId xmlns:p14="http://schemas.microsoft.com/office/powerpoint/2010/main" val="193035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50" name="Rectangle 49"/>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grpSp>
        <p:nvGrpSpPr>
          <p:cNvPr id="333" name="Google Shape;333;p41"/>
          <p:cNvGrpSpPr/>
          <p:nvPr/>
        </p:nvGrpSpPr>
        <p:grpSpPr>
          <a:xfrm>
            <a:off x="8409794" y="435481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4184" y="437866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1269;p69"/>
          <p:cNvGrpSpPr/>
          <p:nvPr/>
        </p:nvGrpSpPr>
        <p:grpSpPr>
          <a:xfrm rot="3983277">
            <a:off x="8461235" y="93702"/>
            <a:ext cx="637642" cy="662018"/>
            <a:chOff x="1952728" y="1495121"/>
            <a:chExt cx="362235" cy="345606"/>
          </a:xfrm>
        </p:grpSpPr>
        <p:sp>
          <p:nvSpPr>
            <p:cNvPr id="2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735;p18"/>
          <p:cNvSpPr txBox="1">
            <a:spLocks noGrp="1"/>
          </p:cNvSpPr>
          <p:nvPr>
            <p:ph type="title"/>
          </p:nvPr>
        </p:nvSpPr>
        <p:spPr>
          <a:xfrm>
            <a:off x="202077" y="272008"/>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a:t>
            </a:r>
            <a:r>
              <a:rPr lang="en" sz="2000" b="1" smtClean="0">
                <a:solidFill>
                  <a:schemeClr val="accent6"/>
                </a:solidFill>
                <a:highlight>
                  <a:schemeClr val="accent1"/>
                </a:highlight>
                <a:latin typeface="+mj-lt"/>
              </a:rPr>
              <a:t>3:</a:t>
            </a:r>
            <a:endParaRPr sz="2000">
              <a:solidFill>
                <a:schemeClr val="accent6"/>
              </a:solidFill>
              <a:highlight>
                <a:schemeClr val="accent1"/>
              </a:highlight>
              <a:latin typeface="+mj-lt"/>
            </a:endParaRPr>
          </a:p>
        </p:txBody>
      </p:sp>
      <p:sp>
        <p:nvSpPr>
          <p:cNvPr id="49" name="TextBox 48"/>
          <p:cNvSpPr txBox="1"/>
          <p:nvPr/>
        </p:nvSpPr>
        <p:spPr>
          <a:xfrm>
            <a:off x="307781" y="618301"/>
            <a:ext cx="8602528" cy="915315"/>
          </a:xfrm>
          <a:prstGeom prst="rect">
            <a:avLst/>
          </a:prstGeom>
          <a:noFill/>
        </p:spPr>
        <p:txBody>
          <a:bodyPr wrap="square" rtlCol="0">
            <a:spAutoFit/>
          </a:bodyPr>
          <a:lstStyle/>
          <a:p>
            <a:pPr algn="just">
              <a:lnSpc>
                <a:spcPct val="150000"/>
              </a:lnSpc>
            </a:pPr>
            <a:r>
              <a:rPr lang="en-US" sz="1900" smtClean="0"/>
              <a:t>Số liệu về số lớp học cấp Trung học cơ sở của 6 tỉnh, thành phố khu vực Đông Nam Bộ tính đến ngày 30/9/2021 được cho trong bảng thống kê sau</a:t>
            </a:r>
            <a:endParaRPr lang="en-US" sz="190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1385561" y="1690480"/>
            <a:ext cx="6615084" cy="3228161"/>
          </a:xfrm>
          <a:prstGeom prst="rect">
            <a:avLst/>
          </a:prstGeom>
        </p:spPr>
      </p:pic>
    </p:spTree>
    <p:extLst>
      <p:ext uri="{BB962C8B-B14F-4D97-AF65-F5344CB8AC3E}">
        <p14:creationId xmlns:p14="http://schemas.microsoft.com/office/powerpoint/2010/main" val="358922252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50" name="Rectangle 49"/>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grpSp>
        <p:nvGrpSpPr>
          <p:cNvPr id="333" name="Google Shape;333;p41"/>
          <p:cNvGrpSpPr/>
          <p:nvPr/>
        </p:nvGrpSpPr>
        <p:grpSpPr>
          <a:xfrm>
            <a:off x="8409794" y="435481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4184" y="437866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1269;p69"/>
          <p:cNvGrpSpPr/>
          <p:nvPr/>
        </p:nvGrpSpPr>
        <p:grpSpPr>
          <a:xfrm rot="3983277">
            <a:off x="8653942" y="974142"/>
            <a:ext cx="637642" cy="662018"/>
            <a:chOff x="1952728" y="1495121"/>
            <a:chExt cx="362235" cy="345606"/>
          </a:xfrm>
        </p:grpSpPr>
        <p:sp>
          <p:nvSpPr>
            <p:cNvPr id="2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TextBox 48"/>
          <p:cNvSpPr txBox="1"/>
          <p:nvPr/>
        </p:nvSpPr>
        <p:spPr>
          <a:xfrm>
            <a:off x="280385" y="308781"/>
            <a:ext cx="8602528" cy="969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a:cs typeface="Arial"/>
                <a:sym typeface="Arial"/>
              </a:rPr>
              <a:t>a) Số</a:t>
            </a:r>
            <a:r>
              <a:rPr kumimoji="0" lang="en-US" sz="1900" b="0" i="0" u="none" strike="noStrike" kern="0" cap="none" spc="0" normalizeH="0" noProof="0" smtClean="0">
                <a:ln>
                  <a:noFill/>
                </a:ln>
                <a:solidFill>
                  <a:srgbClr val="000000"/>
                </a:solidFill>
                <a:effectLst/>
                <a:uLnTx/>
                <a:uFillTx/>
                <a:latin typeface="Arial"/>
                <a:cs typeface="Arial"/>
                <a:sym typeface="Arial"/>
              </a:rPr>
              <a:t> liệu từ bảng thống kê trên được biểu diễn vào biểu đồ cột sau. Hãy tìm các giá trị của M, N, P trong biểu đồ.</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943416" y="1501768"/>
            <a:ext cx="7276465" cy="2833176"/>
          </a:xfrm>
          <a:prstGeom prst="rect">
            <a:avLst/>
          </a:prstGeom>
        </p:spPr>
      </p:pic>
    </p:spTree>
    <p:extLst>
      <p:ext uri="{BB962C8B-B14F-4D97-AF65-F5344CB8AC3E}">
        <p14:creationId xmlns:p14="http://schemas.microsoft.com/office/powerpoint/2010/main" val="3337636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50" name="Rectangle 49"/>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grpSp>
        <p:nvGrpSpPr>
          <p:cNvPr id="333" name="Google Shape;333;p41"/>
          <p:cNvGrpSpPr/>
          <p:nvPr/>
        </p:nvGrpSpPr>
        <p:grpSpPr>
          <a:xfrm>
            <a:off x="8409794" y="435481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0" y="2842388"/>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1269;p69"/>
          <p:cNvGrpSpPr/>
          <p:nvPr/>
        </p:nvGrpSpPr>
        <p:grpSpPr>
          <a:xfrm rot="3983277">
            <a:off x="8653942" y="974142"/>
            <a:ext cx="637642" cy="662018"/>
            <a:chOff x="1952728" y="1495121"/>
            <a:chExt cx="362235" cy="345606"/>
          </a:xfrm>
        </p:grpSpPr>
        <p:sp>
          <p:nvSpPr>
            <p:cNvPr id="2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TextBox 48"/>
          <p:cNvSpPr txBox="1"/>
          <p:nvPr/>
        </p:nvSpPr>
        <p:spPr>
          <a:xfrm>
            <a:off x="261699" y="125032"/>
            <a:ext cx="8602528" cy="969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a:cs typeface="Arial"/>
                <a:sym typeface="Arial"/>
              </a:rPr>
              <a:t>b) Số</a:t>
            </a:r>
            <a:r>
              <a:rPr kumimoji="0" lang="en-US" sz="1900" b="0" i="0" u="none" strike="noStrike" kern="0" cap="none" spc="0" normalizeH="0" noProof="0" smtClean="0">
                <a:ln>
                  <a:noFill/>
                </a:ln>
                <a:solidFill>
                  <a:srgbClr val="000000"/>
                </a:solidFill>
                <a:effectLst/>
                <a:uLnTx/>
                <a:uFillTx/>
                <a:latin typeface="Arial"/>
                <a:cs typeface="Arial"/>
                <a:sym typeface="Arial"/>
              </a:rPr>
              <a:t> liệu từ bảng thống kê trên được vào biểu đồ hình quạt tròn như sau. Hãy tìm các giá trị của m, n, p trong biểu đồ.</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1857217" y="1158858"/>
            <a:ext cx="5411492" cy="3185535"/>
          </a:xfrm>
          <a:prstGeom prst="rect">
            <a:avLst/>
          </a:prstGeom>
        </p:spPr>
      </p:pic>
      <p:sp>
        <p:nvSpPr>
          <p:cNvPr id="48" name="TextBox 47"/>
          <p:cNvSpPr txBox="1"/>
          <p:nvPr/>
        </p:nvSpPr>
        <p:spPr>
          <a:xfrm>
            <a:off x="316443" y="4426593"/>
            <a:ext cx="5389413"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a:cs typeface="Arial"/>
                <a:sym typeface="Arial"/>
              </a:rPr>
              <a:t>c) So sánh</a:t>
            </a:r>
            <a:r>
              <a:rPr kumimoji="0" lang="en-US" sz="1900" b="0" i="0" u="none" strike="noStrike" kern="0" cap="none" spc="0" normalizeH="0" noProof="0" smtClean="0">
                <a:ln>
                  <a:noFill/>
                </a:ln>
                <a:solidFill>
                  <a:srgbClr val="000000"/>
                </a:solidFill>
                <a:effectLst/>
                <a:uLnTx/>
                <a:uFillTx/>
                <a:latin typeface="Arial"/>
                <a:cs typeface="Arial"/>
                <a:sym typeface="Arial"/>
              </a:rPr>
              <a:t> ý nghĩa của hai loại biểu đồ trên.</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3897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randombar(horizontal)">
                                      <p:cBhvr>
                                        <p:cTn id="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409794" y="435481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4184" y="437866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1269;p69"/>
          <p:cNvGrpSpPr/>
          <p:nvPr/>
        </p:nvGrpSpPr>
        <p:grpSpPr>
          <a:xfrm>
            <a:off x="8327658" y="242394"/>
            <a:ext cx="798785" cy="732690"/>
            <a:chOff x="1952728" y="1495121"/>
            <a:chExt cx="362235" cy="345606"/>
          </a:xfrm>
        </p:grpSpPr>
        <p:sp>
          <p:nvSpPr>
            <p:cNvPr id="2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p:cNvSpPr/>
          <p:nvPr/>
        </p:nvSpPr>
        <p:spPr>
          <a:xfrm>
            <a:off x="515212" y="655249"/>
            <a:ext cx="4272323" cy="553998"/>
          </a:xfrm>
          <a:prstGeom prst="rect">
            <a:avLst/>
          </a:prstGeom>
        </p:spPr>
        <p:txBody>
          <a:bodyPr wrap="none">
            <a:spAutoFit/>
          </a:bodyPr>
          <a:lstStyle/>
          <a:p>
            <a:pPr algn="just">
              <a:lnSpc>
                <a:spcPct val="150000"/>
              </a:lnSpc>
              <a:spcBef>
                <a:spcPts val="600"/>
              </a:spcBef>
              <a:spcAft>
                <a:spcPts val="800"/>
              </a:spcAft>
            </a:pPr>
            <a:r>
              <a:rPr lang="en-US" sz="2000" smtClean="0">
                <a:latin typeface="+mn-lt"/>
                <a:ea typeface="Arial" panose="020B0604020202020204" pitchFamily="34" charset="0"/>
                <a:cs typeface="Times New Roman" panose="02020603050405020304" pitchFamily="18" charset="0"/>
              </a:rPr>
              <a:t>a) M = 11 046; N = 1 678; P = 2 105</a:t>
            </a:r>
            <a:endParaRPr lang="en-US" sz="2000">
              <a:latin typeface="+mn-lt"/>
              <a:ea typeface="Arial" panose="020B0604020202020204" pitchFamily="34" charset="0"/>
              <a:cs typeface="Times New Roman" panose="02020603050405020304" pitchFamily="18" charset="0"/>
            </a:endParaRPr>
          </a:p>
        </p:txBody>
      </p:sp>
      <p:sp>
        <p:nvSpPr>
          <p:cNvPr id="49" name="Rectangle 48"/>
          <p:cNvSpPr/>
          <p:nvPr/>
        </p:nvSpPr>
        <p:spPr>
          <a:xfrm>
            <a:off x="515212" y="1272604"/>
            <a:ext cx="8073067" cy="1420325"/>
          </a:xfrm>
          <a:prstGeom prst="rect">
            <a:avLst/>
          </a:prstGeom>
        </p:spPr>
        <p:txBody>
          <a:bodyPr wrap="square">
            <a:spAutoFit/>
          </a:bodyPr>
          <a:lstStyle/>
          <a:p>
            <a:pPr algn="just">
              <a:lnSpc>
                <a:spcPct val="150000"/>
              </a:lnSpc>
            </a:pPr>
            <a:r>
              <a:rPr lang="en-US" sz="2000" smtClean="0">
                <a:latin typeface="+mn-lt"/>
                <a:ea typeface="Arial" panose="020B0604020202020204" pitchFamily="34" charset="0"/>
                <a:cs typeface="Times New Roman" panose="02020603050405020304" pitchFamily="18" charset="0"/>
              </a:rPr>
              <a:t>b) Tổng số lớp học cấp trung học cơ sở của 6 tỉnh, thành phố khu vực Đông Nam Bộ là:</a:t>
            </a:r>
          </a:p>
          <a:p>
            <a:pPr algn="ctr">
              <a:lnSpc>
                <a:spcPct val="150000"/>
              </a:lnSpc>
            </a:pPr>
            <a:r>
              <a:rPr lang="en-US" sz="2000" smtClean="0">
                <a:latin typeface="+mn-lt"/>
                <a:ea typeface="Arial" panose="020B0604020202020204" pitchFamily="34" charset="0"/>
                <a:cs typeface="Times New Roman" panose="02020603050405020304" pitchFamily="18" charset="0"/>
              </a:rPr>
              <a:t>11 046 + 1 891 + 1 678 + 3 082 + 4 754 + 2 105 = 24 556 (lớp)</a:t>
            </a:r>
            <a:endParaRPr lang="en-US" sz="2000">
              <a:latin typeface="+mn-lt"/>
              <a:ea typeface="Arial" panose="020B0604020202020204" pitchFamily="34" charset="0"/>
              <a:cs typeface="Times New Roman" panose="02020603050405020304" pitchFamily="18" charset="0"/>
            </a:endParaRPr>
          </a:p>
        </p:txBody>
      </p:sp>
      <p:sp>
        <p:nvSpPr>
          <p:cNvPr id="2" name="Rectangle 1"/>
          <p:cNvSpPr/>
          <p:nvPr/>
        </p:nvSpPr>
        <p:spPr>
          <a:xfrm>
            <a:off x="515212" y="2803901"/>
            <a:ext cx="925253" cy="400110"/>
          </a:xfrm>
          <a:prstGeom prst="rect">
            <a:avLst/>
          </a:prstGeom>
        </p:spPr>
        <p:txBody>
          <a:bodyPr wrap="none">
            <a:spAutoFit/>
          </a:bodyPr>
          <a:lstStyle/>
          <a:p>
            <a:r>
              <a:rPr lang="en-US" sz="2000" smtClean="0">
                <a:ea typeface="Arial" panose="020B0604020202020204" pitchFamily="34" charset="0"/>
                <a:cs typeface="Times New Roman" panose="02020603050405020304" pitchFamily="18" charset="0"/>
              </a:rPr>
              <a:t>Suy ra</a:t>
            </a:r>
            <a:endParaRPr lang="en-US"/>
          </a:p>
        </p:txBody>
      </p:sp>
      <mc:AlternateContent xmlns:mc="http://schemas.openxmlformats.org/markup-compatibility/2006">
        <mc:Choice xmlns:a14="http://schemas.microsoft.com/office/drawing/2010/main" Requires="a14">
          <p:sp>
            <p:nvSpPr>
              <p:cNvPr id="3" name="TextBox 2"/>
              <p:cNvSpPr txBox="1"/>
              <p:nvPr/>
            </p:nvSpPr>
            <p:spPr>
              <a:xfrm>
                <a:off x="977838" y="3425971"/>
                <a:ext cx="3255891" cy="57823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𝑚</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11 046</m:t>
                          </m:r>
                        </m:num>
                        <m:den>
                          <m:r>
                            <a:rPr lang="en-US" sz="2000" b="0" i="1" smtClean="0">
                              <a:latin typeface="Cambria Math" panose="02040503050406030204" pitchFamily="18" charset="0"/>
                            </a:rPr>
                            <m:t>24 556</m:t>
                          </m:r>
                        </m:den>
                      </m:f>
                      <m:r>
                        <a:rPr lang="en-US" sz="2000" b="0" i="1" smtClean="0">
                          <a:latin typeface="Cambria Math" panose="02040503050406030204" pitchFamily="18" charset="0"/>
                        </a:rPr>
                        <m:t>.100%</m:t>
                      </m:r>
                      <m:r>
                        <a:rPr lang="en-US" sz="2000" b="0" i="1" smtClean="0">
                          <a:latin typeface="Cambria Math" panose="02040503050406030204" pitchFamily="18" charset="0"/>
                          <a:ea typeface="Cambria Math" panose="02040503050406030204" pitchFamily="18" charset="0"/>
                        </a:rPr>
                        <m:t>≈45%</m:t>
                      </m:r>
                    </m:oMath>
                  </m:oMathPara>
                </a14:m>
                <a:endParaRPr lang="en-US" sz="2000"/>
              </a:p>
            </p:txBody>
          </p:sp>
        </mc:Choice>
        <mc:Fallback>
          <p:sp>
            <p:nvSpPr>
              <p:cNvPr id="3" name="TextBox 2"/>
              <p:cNvSpPr txBox="1">
                <a:spLocks noRot="1" noChangeAspect="1" noMove="1" noResize="1" noEditPoints="1" noAdjustHandles="1" noChangeArrowheads="1" noChangeShapeType="1" noTextEdit="1"/>
              </p:cNvSpPr>
              <p:nvPr/>
            </p:nvSpPr>
            <p:spPr>
              <a:xfrm>
                <a:off x="977838" y="3425971"/>
                <a:ext cx="3255891" cy="57823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3" name="TextBox 52"/>
              <p:cNvSpPr txBox="1"/>
              <p:nvPr/>
            </p:nvSpPr>
            <p:spPr>
              <a:xfrm>
                <a:off x="5034684" y="3425971"/>
                <a:ext cx="3045898" cy="57823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𝑛</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1 678</m:t>
                          </m:r>
                        </m:num>
                        <m:den>
                          <m:r>
                            <a:rPr lang="en-US" sz="2000" b="0" i="1" smtClean="0">
                              <a:latin typeface="Cambria Math" panose="02040503050406030204" pitchFamily="18" charset="0"/>
                            </a:rPr>
                            <m:t>24 556</m:t>
                          </m:r>
                        </m:den>
                      </m:f>
                      <m:r>
                        <a:rPr lang="en-US" sz="2000" b="0" i="1" smtClean="0">
                          <a:latin typeface="Cambria Math" panose="02040503050406030204" pitchFamily="18" charset="0"/>
                        </a:rPr>
                        <m:t>.100%</m:t>
                      </m:r>
                      <m:r>
                        <a:rPr lang="en-US" sz="2000" b="0" i="1" smtClean="0">
                          <a:latin typeface="Cambria Math" panose="02040503050406030204" pitchFamily="18" charset="0"/>
                          <a:ea typeface="Cambria Math" panose="02040503050406030204" pitchFamily="18" charset="0"/>
                        </a:rPr>
                        <m:t>≈7%</m:t>
                      </m:r>
                    </m:oMath>
                  </m:oMathPara>
                </a14:m>
                <a:endParaRPr lang="en-US" sz="2000"/>
              </a:p>
            </p:txBody>
          </p:sp>
        </mc:Choice>
        <mc:Fallback>
          <p:sp>
            <p:nvSpPr>
              <p:cNvPr id="53" name="TextBox 52"/>
              <p:cNvSpPr txBox="1">
                <a:spLocks noRot="1" noChangeAspect="1" noMove="1" noResize="1" noEditPoints="1" noAdjustHandles="1" noChangeArrowheads="1" noChangeShapeType="1" noTextEdit="1"/>
              </p:cNvSpPr>
              <p:nvPr/>
            </p:nvSpPr>
            <p:spPr>
              <a:xfrm>
                <a:off x="5034684" y="3425971"/>
                <a:ext cx="3045898" cy="57823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TextBox 53"/>
              <p:cNvSpPr txBox="1"/>
              <p:nvPr/>
            </p:nvSpPr>
            <p:spPr>
              <a:xfrm>
                <a:off x="2428686" y="4257720"/>
                <a:ext cx="3041089" cy="58451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𝑝</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2 105</m:t>
                          </m:r>
                        </m:num>
                        <m:den>
                          <m:r>
                            <a:rPr lang="en-US" sz="2000" b="0" i="1" smtClean="0">
                              <a:latin typeface="Cambria Math" panose="02040503050406030204" pitchFamily="18" charset="0"/>
                            </a:rPr>
                            <m:t>24 556</m:t>
                          </m:r>
                        </m:den>
                      </m:f>
                      <m:r>
                        <a:rPr lang="en-US" sz="2000" b="0" i="1" smtClean="0">
                          <a:latin typeface="Cambria Math" panose="02040503050406030204" pitchFamily="18" charset="0"/>
                        </a:rPr>
                        <m:t>.100%</m:t>
                      </m:r>
                      <m:r>
                        <a:rPr lang="en-US" sz="2000" b="0" i="1" smtClean="0">
                          <a:latin typeface="Cambria Math" panose="02040503050406030204" pitchFamily="18" charset="0"/>
                          <a:ea typeface="Cambria Math" panose="02040503050406030204" pitchFamily="18" charset="0"/>
                        </a:rPr>
                        <m:t>≈9%</m:t>
                      </m:r>
                    </m:oMath>
                  </m:oMathPara>
                </a14:m>
                <a:endParaRPr lang="en-US" sz="2000"/>
              </a:p>
            </p:txBody>
          </p:sp>
        </mc:Choice>
        <mc:Fallback>
          <p:sp>
            <p:nvSpPr>
              <p:cNvPr id="54" name="TextBox 53"/>
              <p:cNvSpPr txBox="1">
                <a:spLocks noRot="1" noChangeAspect="1" noMove="1" noResize="1" noEditPoints="1" noAdjustHandles="1" noChangeArrowheads="1" noChangeShapeType="1" noTextEdit="1"/>
              </p:cNvSpPr>
              <p:nvPr/>
            </p:nvSpPr>
            <p:spPr>
              <a:xfrm>
                <a:off x="2428686" y="4257720"/>
                <a:ext cx="3041089" cy="584519"/>
              </a:xfrm>
              <a:prstGeom prst="rect">
                <a:avLst/>
              </a:prstGeom>
              <a:blipFill>
                <a:blip r:embed="rId5"/>
                <a:stretch>
                  <a:fillRect/>
                </a:stretch>
              </a:blipFill>
            </p:spPr>
            <p:txBody>
              <a:bodyPr/>
              <a:lstStyle/>
              <a:p>
                <a:r>
                  <a:rPr lang="en-US">
                    <a:noFill/>
                  </a:rPr>
                  <a:t> </a:t>
                </a:r>
              </a:p>
            </p:txBody>
          </p:sp>
        </mc:Fallback>
      </mc:AlternateContent>
      <p:sp>
        <p:nvSpPr>
          <p:cNvPr id="55" name="Rectangle 54"/>
          <p:cNvSpPr/>
          <p:nvPr/>
        </p:nvSpPr>
        <p:spPr>
          <a:xfrm>
            <a:off x="4187793" y="167204"/>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181268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anim calcmode="lin" valueType="num">
                                      <p:cBhvr>
                                        <p:cTn id="16" dur="500" fill="hold"/>
                                        <p:tgtEl>
                                          <p:spTgt spid="49"/>
                                        </p:tgtEl>
                                        <p:attrNameLst>
                                          <p:attrName>ppt_x</p:attrName>
                                        </p:attrNameLst>
                                      </p:cBhvr>
                                      <p:tavLst>
                                        <p:tav tm="0">
                                          <p:val>
                                            <p:strVal val="#ppt_x"/>
                                          </p:val>
                                        </p:tav>
                                        <p:tav tm="100000">
                                          <p:val>
                                            <p:strVal val="#ppt_x"/>
                                          </p:val>
                                        </p:tav>
                                      </p:tavLst>
                                    </p:anim>
                                    <p:anim calcmode="lin" valueType="num">
                                      <p:cBhvr>
                                        <p:cTn id="17"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xEl>
                                              <p:pRg st="0" end="0"/>
                                            </p:txEl>
                                          </p:spTgt>
                                        </p:tgtEl>
                                        <p:attrNameLst>
                                          <p:attrName>style.visibility</p:attrName>
                                        </p:attrNameLst>
                                      </p:cBhvr>
                                      <p:to>
                                        <p:strVal val="visible"/>
                                      </p:to>
                                    </p:set>
                                    <p:animEffect transition="in" filter="fade">
                                      <p:cBhvr>
                                        <p:cTn id="22" dur="500"/>
                                        <p:tgtEl>
                                          <p:spTgt spid="49">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9">
                                            <p:txEl>
                                              <p:pRg st="1" end="1"/>
                                            </p:txEl>
                                          </p:spTgt>
                                        </p:tgtEl>
                                        <p:attrNameLst>
                                          <p:attrName>style.visibility</p:attrName>
                                        </p:attrNameLst>
                                      </p:cBhvr>
                                      <p:to>
                                        <p:strVal val="visible"/>
                                      </p:to>
                                    </p:set>
                                    <p:animEffect transition="in" filter="fade">
                                      <p:cBhvr>
                                        <p:cTn id="25" dur="500"/>
                                        <p:tgtEl>
                                          <p:spTgt spid="4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3">
                                            <p:txEl>
                                              <p:pRg st="0" end="0"/>
                                            </p:txEl>
                                          </p:spTgt>
                                        </p:tgtEl>
                                        <p:attrNameLst>
                                          <p:attrName>style.visibility</p:attrName>
                                        </p:attrNameLst>
                                      </p:cBhvr>
                                      <p:to>
                                        <p:strVal val="visible"/>
                                      </p:to>
                                    </p:set>
                                    <p:animEffect transition="in" filter="barn(inVertical)">
                                      <p:cBhvr>
                                        <p:cTn id="40" dur="500"/>
                                        <p:tgtEl>
                                          <p:spTgt spid="5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9" grpId="0"/>
      <p:bldP spid="2" grpId="0"/>
      <p:bldP spid="3" grpId="0"/>
      <p:bldP spid="54" grpId="0"/>
      <p:bldP spid="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rot="4616576">
            <a:off x="8468750" y="449197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0" y="444115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 name="Rectangle 47"/>
          <p:cNvSpPr/>
          <p:nvPr/>
        </p:nvSpPr>
        <p:spPr>
          <a:xfrm>
            <a:off x="4187793" y="167204"/>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
        <p:nvSpPr>
          <p:cNvPr id="4" name="Rectangle 3"/>
          <p:cNvSpPr/>
          <p:nvPr/>
        </p:nvSpPr>
        <p:spPr>
          <a:xfrm>
            <a:off x="316443" y="567314"/>
            <a:ext cx="8482184" cy="4247317"/>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c) Biểu đồ cột cho ta thấy sự so sánh hơn kém về số lớp học cấp trung học cơ sở của 6 tỉnh, thành phố khu vực Đông Nam Bộ. Ví dụ: Thành phố Hồ Chí Minh có đông số lớp học nhất, Tây Ninh có ít số lớp học nhất và số lớp học của Thành phố Hồ Chí Minh nhiều hơn số lớp học của Tây Ninh </a:t>
            </a:r>
            <a:r>
              <a:rPr lang="vi-VN" sz="1800">
                <a:ea typeface="Arial" panose="020B0604020202020204" pitchFamily="34" charset="0"/>
                <a:cs typeface="Times New Roman" panose="02020603050405020304" pitchFamily="18" charset="0"/>
              </a:rPr>
              <a:t>là </a:t>
            </a:r>
            <a:endParaRPr lang="en-US" sz="1800" smtClean="0">
              <a:ea typeface="Arial" panose="020B0604020202020204" pitchFamily="34" charset="0"/>
              <a:cs typeface="Times New Roman" panose="02020603050405020304" pitchFamily="18" charset="0"/>
            </a:endParaRPr>
          </a:p>
          <a:p>
            <a:pPr lvl="0" algn="ctr">
              <a:lnSpc>
                <a:spcPct val="150000"/>
              </a:lnSpc>
            </a:pPr>
            <a:r>
              <a:rPr lang="vi-VN" sz="1800" smtClean="0">
                <a:ea typeface="Arial" panose="020B0604020202020204" pitchFamily="34" charset="0"/>
                <a:cs typeface="Times New Roman" panose="02020603050405020304" pitchFamily="18" charset="0"/>
              </a:rPr>
              <a:t>11 </a:t>
            </a:r>
            <a:r>
              <a:rPr lang="vi-VN" sz="1800">
                <a:ea typeface="Arial" panose="020B0604020202020204" pitchFamily="34" charset="0"/>
                <a:cs typeface="Times New Roman" panose="02020603050405020304" pitchFamily="18" charset="0"/>
              </a:rPr>
              <a:t>046 </a:t>
            </a:r>
            <a:r>
              <a:rPr lang="vi-VN" sz="1800">
                <a:ea typeface="Arial" panose="020B0604020202020204" pitchFamily="34" charset="0"/>
                <a:cs typeface="Times New Roman" panose="02020603050405020304" pitchFamily="18" charset="0"/>
              </a:rPr>
              <a:t>– </a:t>
            </a:r>
            <a:r>
              <a:rPr lang="vi-VN" sz="1800" smtClean="0">
                <a:ea typeface="Arial" panose="020B0604020202020204" pitchFamily="34" charset="0"/>
                <a:cs typeface="Times New Roman" panose="02020603050405020304" pitchFamily="18" charset="0"/>
              </a:rPr>
              <a:t>1</a:t>
            </a:r>
            <a:r>
              <a:rPr lang="en-US" sz="1800" smtClean="0">
                <a:ea typeface="Arial" panose="020B0604020202020204" pitchFamily="34" charset="0"/>
                <a:cs typeface="Times New Roman" panose="02020603050405020304" pitchFamily="18" charset="0"/>
              </a:rPr>
              <a:t> </a:t>
            </a:r>
            <a:r>
              <a:rPr lang="vi-VN" sz="1800" smtClean="0">
                <a:ea typeface="Arial" panose="020B0604020202020204" pitchFamily="34" charset="0"/>
                <a:cs typeface="Times New Roman" panose="02020603050405020304" pitchFamily="18" charset="0"/>
              </a:rPr>
              <a:t>678</a:t>
            </a:r>
            <a:r>
              <a:rPr lang="en-US" sz="1800" smtClean="0">
                <a:ea typeface="Arial" panose="020B0604020202020204" pitchFamily="34" charset="0"/>
                <a:cs typeface="Times New Roman" panose="02020603050405020304" pitchFamily="18" charset="0"/>
              </a:rPr>
              <a:t> </a:t>
            </a:r>
            <a:r>
              <a:rPr lang="vi-VN" sz="1800" smtClean="0">
                <a:ea typeface="Arial" panose="020B0604020202020204" pitchFamily="34" charset="0"/>
                <a:cs typeface="Times New Roman" panose="02020603050405020304" pitchFamily="18" charset="0"/>
              </a:rPr>
              <a:t>=</a:t>
            </a:r>
            <a:r>
              <a:rPr lang="en-US" sz="1800" smtClean="0">
                <a:ea typeface="Arial" panose="020B0604020202020204" pitchFamily="34" charset="0"/>
                <a:cs typeface="Times New Roman" panose="02020603050405020304" pitchFamily="18" charset="0"/>
              </a:rPr>
              <a:t> </a:t>
            </a:r>
            <a:r>
              <a:rPr lang="vi-VN" sz="1800" smtClean="0">
                <a:ea typeface="Arial" panose="020B0604020202020204" pitchFamily="34" charset="0"/>
                <a:cs typeface="Times New Roman" panose="02020603050405020304" pitchFamily="18" charset="0"/>
              </a:rPr>
              <a:t>9</a:t>
            </a:r>
            <a:r>
              <a:rPr lang="en-US" sz="1800" smtClean="0">
                <a:ea typeface="Arial" panose="020B0604020202020204" pitchFamily="34" charset="0"/>
                <a:cs typeface="Times New Roman" panose="02020603050405020304" pitchFamily="18" charset="0"/>
              </a:rPr>
              <a:t> </a:t>
            </a:r>
            <a:r>
              <a:rPr lang="vi-VN" sz="1800" smtClean="0">
                <a:ea typeface="Arial" panose="020B0604020202020204" pitchFamily="34" charset="0"/>
                <a:cs typeface="Times New Roman" panose="02020603050405020304" pitchFamily="18" charset="0"/>
              </a:rPr>
              <a:t>368 </a:t>
            </a:r>
            <a:r>
              <a:rPr lang="vi-VN" sz="1800">
                <a:ea typeface="Arial" panose="020B0604020202020204" pitchFamily="34" charset="0"/>
                <a:cs typeface="Times New Roman" panose="02020603050405020304" pitchFamily="18" charset="0"/>
              </a:rPr>
              <a:t>(</a:t>
            </a:r>
            <a:r>
              <a:rPr lang="vi-VN" sz="1800">
                <a:ea typeface="Arial" panose="020B0604020202020204" pitchFamily="34" charset="0"/>
                <a:cs typeface="Times New Roman" panose="02020603050405020304" pitchFamily="18" charset="0"/>
              </a:rPr>
              <a:t>lớp</a:t>
            </a:r>
            <a:r>
              <a:rPr lang="vi-VN" sz="1800" smtClean="0">
                <a:ea typeface="Arial" panose="020B0604020202020204" pitchFamily="34" charset="0"/>
                <a:cs typeface="Times New Roman" panose="02020603050405020304" pitchFamily="18" charset="0"/>
              </a:rPr>
              <a:t>)</a:t>
            </a:r>
            <a:endParaRPr lang="vi-VN" sz="1800">
              <a:ea typeface="Arial" panose="020B0604020202020204" pitchFamily="34" charset="0"/>
              <a:cs typeface="Times New Roman" panose="02020603050405020304" pitchFamily="18" charset="0"/>
            </a:endParaRPr>
          </a:p>
          <a:p>
            <a:pPr lvl="0" algn="just">
              <a:lnSpc>
                <a:spcPct val="150000"/>
              </a:lnSpc>
            </a:pPr>
            <a:r>
              <a:rPr lang="vi-VN" sz="1800">
                <a:ea typeface="Arial" panose="020B0604020202020204" pitchFamily="34" charset="0"/>
                <a:cs typeface="Times New Roman" panose="02020603050405020304" pitchFamily="18" charset="0"/>
              </a:rPr>
              <a:t>Trong khi đó, biểu đồ hình quạt ngoài việc cho biết sự so sánh hơn kém về số lớp học cấp trung học cơ sở của 6 tỉnh, thành phố khu vực Đông Nam Bộ còn cho biết tỉ lệ phần trăm số lớp học của mỗi tỉnh thành so với toàn thể khu vực</a:t>
            </a:r>
            <a:r>
              <a:rPr lang="vi-VN" sz="1800">
                <a:ea typeface="Arial" panose="020B0604020202020204" pitchFamily="34" charset="0"/>
                <a:cs typeface="Times New Roman" panose="02020603050405020304" pitchFamily="18" charset="0"/>
              </a:rPr>
              <a:t>. </a:t>
            </a:r>
            <a:r>
              <a:rPr lang="vi-VN" sz="1800" smtClean="0">
                <a:ea typeface="Arial" panose="020B0604020202020204" pitchFamily="34" charset="0"/>
                <a:cs typeface="Times New Roman" panose="02020603050405020304" pitchFamily="18" charset="0"/>
              </a:rPr>
              <a:t>Ví </a:t>
            </a:r>
            <a:r>
              <a:rPr lang="vi-VN" sz="1800">
                <a:ea typeface="Arial" panose="020B0604020202020204" pitchFamily="34" charset="0"/>
                <a:cs typeface="Times New Roman" panose="02020603050405020304" pitchFamily="18" charset="0"/>
              </a:rPr>
              <a:t>dụ: Thành phố Hồ Chí Minh có số lớp học nhiều gấp 5 lần số lớp học của Bà Rịa – Vũng Tàu và chiếm 45% so với tổng số lớp học của khu vực Đông Nam Bộ.</a:t>
            </a:r>
          </a:p>
        </p:txBody>
      </p:sp>
    </p:spTree>
    <p:extLst>
      <p:ext uri="{BB962C8B-B14F-4D97-AF65-F5344CB8AC3E}">
        <p14:creationId xmlns:p14="http://schemas.microsoft.com/office/powerpoint/2010/main" val="192460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4" name="Rectangle 1"/>
          <p:cNvSpPr>
            <a:spLocks noChangeArrowheads="1"/>
          </p:cNvSpPr>
          <p:nvPr/>
        </p:nvSpPr>
        <p:spPr bwMode="auto">
          <a:xfrm>
            <a:off x="337534" y="1103497"/>
            <a:ext cx="8538767" cy="95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2000">
                <a:solidFill>
                  <a:srgbClr val="000000"/>
                </a:solidFill>
                <a:ea typeface="Open Sans"/>
              </a:rPr>
              <a:t>Cho bảng thống kê số tiết học các nội dung trong môn Toán của hai khối lớp 6 và lớp 8 như sau:</a:t>
            </a:r>
            <a:endParaRPr kumimoji="0" lang="en-US" altLang="en-US" sz="2000" b="0" i="0" u="none" strike="noStrike" cap="none" normalizeH="0" baseline="0" smtClean="0">
              <a:ln>
                <a:noFill/>
              </a:ln>
              <a:solidFill>
                <a:schemeClr val="tx1"/>
              </a:solidFill>
              <a:effectLst/>
            </a:endParaRPr>
          </a:p>
        </p:txBody>
      </p:sp>
      <p:sp>
        <p:nvSpPr>
          <p:cNvPr id="4" name="Rectangle 1"/>
          <p:cNvSpPr>
            <a:spLocks noChangeArrowheads="1"/>
          </p:cNvSpPr>
          <p:nvPr/>
        </p:nvSpPr>
        <p:spPr bwMode="auto">
          <a:xfrm>
            <a:off x="337534" y="3862253"/>
            <a:ext cx="8538767"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2000">
                <a:solidFill>
                  <a:srgbClr val="000000"/>
                </a:solidFill>
                <a:ea typeface="Open Sans"/>
              </a:rPr>
              <a:t>Hãy biểu diễn tập dữ liệu trên dưới </a:t>
            </a:r>
            <a:r>
              <a:rPr lang="vi-VN" altLang="en-US" sz="2000">
                <a:solidFill>
                  <a:srgbClr val="000000"/>
                </a:solidFill>
                <a:ea typeface="Open Sans"/>
              </a:rPr>
              <a:t>dạng</a:t>
            </a:r>
            <a:r>
              <a:rPr lang="vi-VN" altLang="en-US" sz="2000" smtClean="0">
                <a:solidFill>
                  <a:srgbClr val="000000"/>
                </a:solidFill>
                <a:ea typeface="Open Sans"/>
              </a:rPr>
              <a:t>:</a:t>
            </a:r>
            <a:endParaRPr lang="vi-VN" altLang="en-US" sz="2000">
              <a:solidFill>
                <a:srgbClr val="000000"/>
              </a:solidFill>
              <a:ea typeface="Open Sans"/>
            </a:endParaRPr>
          </a:p>
          <a:p>
            <a:pPr lvl="0" algn="ctr">
              <a:lnSpc>
                <a:spcPct val="150000"/>
              </a:lnSpc>
              <a:buClrTx/>
            </a:pPr>
            <a:r>
              <a:rPr lang="vi-VN" altLang="en-US" sz="2000">
                <a:solidFill>
                  <a:srgbClr val="000000"/>
                </a:solidFill>
                <a:ea typeface="Open Sans"/>
              </a:rPr>
              <a:t>a) Hai biểu </a:t>
            </a:r>
            <a:r>
              <a:rPr lang="vi-VN" altLang="en-US" sz="2000">
                <a:solidFill>
                  <a:srgbClr val="000000"/>
                </a:solidFill>
                <a:ea typeface="Open Sans"/>
              </a:rPr>
              <a:t>đồ </a:t>
            </a:r>
            <a:r>
              <a:rPr lang="vi-VN" altLang="en-US" sz="2000" smtClean="0">
                <a:solidFill>
                  <a:srgbClr val="000000"/>
                </a:solidFill>
                <a:ea typeface="Open Sans"/>
              </a:rPr>
              <a:t>cột</a:t>
            </a:r>
            <a:r>
              <a:rPr lang="en-US" altLang="en-US" sz="2000" smtClean="0">
                <a:solidFill>
                  <a:srgbClr val="000000"/>
                </a:solidFill>
                <a:ea typeface="Open Sans"/>
              </a:rPr>
              <a:t>                       </a:t>
            </a:r>
            <a:r>
              <a:rPr lang="vi-VN" altLang="en-US" sz="2000" smtClean="0">
                <a:solidFill>
                  <a:srgbClr val="000000"/>
                </a:solidFill>
                <a:ea typeface="Open Sans"/>
              </a:rPr>
              <a:t>b</a:t>
            </a:r>
            <a:r>
              <a:rPr lang="vi-VN" altLang="en-US" sz="2000">
                <a:solidFill>
                  <a:srgbClr val="000000"/>
                </a:solidFill>
                <a:ea typeface="Open Sans"/>
              </a:rPr>
              <a:t>) Một biểu đồ </a:t>
            </a:r>
            <a:r>
              <a:rPr lang="vi-VN" altLang="en-US" sz="2000">
                <a:solidFill>
                  <a:srgbClr val="000000"/>
                </a:solidFill>
                <a:ea typeface="Open Sans"/>
              </a:rPr>
              <a:t>cột </a:t>
            </a:r>
            <a:r>
              <a:rPr lang="vi-VN" altLang="en-US" sz="2000" smtClean="0">
                <a:solidFill>
                  <a:srgbClr val="000000"/>
                </a:solidFill>
                <a:ea typeface="Open Sans"/>
              </a:rPr>
              <a:t>kép</a:t>
            </a:r>
            <a:endParaRPr kumimoji="0" lang="en-US" altLang="en-US" sz="2000" b="0" i="0" u="none" strike="noStrike" cap="none" normalizeH="0" baseline="0" smtClean="0">
              <a:ln>
                <a:noFill/>
              </a:ln>
              <a:solidFill>
                <a:schemeClr val="tx1"/>
              </a:solidFill>
              <a:effectLst/>
            </a:endParaRPr>
          </a:p>
        </p:txBody>
      </p:sp>
      <p:pic>
        <p:nvPicPr>
          <p:cNvPr id="6" name="Picture 5"/>
          <p:cNvPicPr>
            <a:picLocks noChangeAspect="1"/>
          </p:cNvPicPr>
          <p:nvPr/>
        </p:nvPicPr>
        <p:blipFill>
          <a:blip r:embed="rId3"/>
          <a:stretch>
            <a:fillRect/>
          </a:stretch>
        </p:blipFill>
        <p:spPr>
          <a:xfrm>
            <a:off x="8493777" y="384594"/>
            <a:ext cx="329885" cy="429617"/>
          </a:xfrm>
          <a:prstGeom prst="rect">
            <a:avLst/>
          </a:prstGeom>
        </p:spPr>
      </p:pic>
      <p:grpSp>
        <p:nvGrpSpPr>
          <p:cNvPr id="18" name="Google Shape;490;p48"/>
          <p:cNvGrpSpPr/>
          <p:nvPr/>
        </p:nvGrpSpPr>
        <p:grpSpPr>
          <a:xfrm>
            <a:off x="108934" y="141070"/>
            <a:ext cx="849844" cy="591966"/>
            <a:chOff x="713258" y="1316731"/>
            <a:chExt cx="849844" cy="591966"/>
          </a:xfrm>
        </p:grpSpPr>
        <p:sp>
          <p:nvSpPr>
            <p:cNvPr id="19"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487;p48"/>
          <p:cNvGrpSpPr/>
          <p:nvPr/>
        </p:nvGrpSpPr>
        <p:grpSpPr>
          <a:xfrm flipH="1">
            <a:off x="8493777" y="4506380"/>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3693088" y="307112"/>
            <a:ext cx="2066376"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300" b="1" i="0" u="none" strike="noStrike" kern="1200" cap="none" spc="0" normalizeH="0" baseline="0" noProof="0" smtClean="0">
                <a:ln>
                  <a:noFill/>
                </a:ln>
                <a:solidFill>
                  <a:srgbClr val="2D1549"/>
                </a:solidFill>
                <a:effectLst/>
                <a:uLnTx/>
                <a:uFillTx/>
                <a:latin typeface="Arial" panose="020B0604020202020204" pitchFamily="34" charset="0"/>
                <a:ea typeface="+mn-ea"/>
                <a:cs typeface="Arial" panose="020B0604020202020204" pitchFamily="34" charset="0"/>
                <a:sym typeface="Arial"/>
              </a:rPr>
              <a:t>Thực hành 2</a:t>
            </a:r>
            <a:endParaRPr kumimoji="0" lang="en-US" sz="2300" b="1" i="0" u="none" strike="noStrike" kern="1200" cap="none" spc="0" normalizeH="0" baseline="0" noProof="0">
              <a:ln>
                <a:noFill/>
              </a:ln>
              <a:solidFill>
                <a:srgbClr val="2D1549"/>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798" y="2156440"/>
            <a:ext cx="7342955" cy="161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4" name="Rectangle 1"/>
          <p:cNvSpPr>
            <a:spLocks noChangeArrowheads="1"/>
          </p:cNvSpPr>
          <p:nvPr/>
        </p:nvSpPr>
        <p:spPr bwMode="auto">
          <a:xfrm>
            <a:off x="1287248" y="880775"/>
            <a:ext cx="6639338"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buClrTx/>
            </a:pPr>
            <a:r>
              <a:rPr lang="vi-VN" altLang="en-US" sz="2000">
                <a:solidFill>
                  <a:srgbClr val="000000"/>
                </a:solidFill>
                <a:ea typeface="Open Sans"/>
              </a:rPr>
              <a:t>a) Biểu diễn tập dữ liệu trên dưới dạng hai biểu đồ cột:</a:t>
            </a:r>
            <a:endParaRPr kumimoji="0" lang="en-US" altLang="en-US" sz="2000" b="0" i="0" u="none" strike="noStrike" kern="0" cap="none" spc="0" normalizeH="0" baseline="0" noProof="0" smtClean="0">
              <a:ln>
                <a:noFill/>
              </a:ln>
              <a:solidFill>
                <a:srgbClr val="2D1549"/>
              </a:solidFill>
              <a:effectLst/>
              <a:uLnTx/>
              <a:uFillTx/>
              <a:latin typeface="Arial" panose="020B0604020202020204" pitchFamily="34" charset="0"/>
              <a:cs typeface="Arial"/>
              <a:sym typeface="Arial"/>
            </a:endParaRPr>
          </a:p>
        </p:txBody>
      </p:sp>
      <p:pic>
        <p:nvPicPr>
          <p:cNvPr id="6" name="Picture 5"/>
          <p:cNvPicPr>
            <a:picLocks noChangeAspect="1"/>
          </p:cNvPicPr>
          <p:nvPr/>
        </p:nvPicPr>
        <p:blipFill>
          <a:blip r:embed="rId3"/>
          <a:stretch>
            <a:fillRect/>
          </a:stretch>
        </p:blipFill>
        <p:spPr>
          <a:xfrm>
            <a:off x="8493777" y="384594"/>
            <a:ext cx="329885" cy="429617"/>
          </a:xfrm>
          <a:prstGeom prst="rect">
            <a:avLst/>
          </a:prstGeom>
        </p:spPr>
      </p:pic>
      <p:grpSp>
        <p:nvGrpSpPr>
          <p:cNvPr id="18" name="Google Shape;490;p48"/>
          <p:cNvGrpSpPr/>
          <p:nvPr/>
        </p:nvGrpSpPr>
        <p:grpSpPr>
          <a:xfrm>
            <a:off x="108934" y="141070"/>
            <a:ext cx="849844" cy="591966"/>
            <a:chOff x="713258" y="1316731"/>
            <a:chExt cx="849844" cy="591966"/>
          </a:xfrm>
        </p:grpSpPr>
        <p:sp>
          <p:nvSpPr>
            <p:cNvPr id="19"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487;p48"/>
          <p:cNvGrpSpPr/>
          <p:nvPr/>
        </p:nvGrpSpPr>
        <p:grpSpPr>
          <a:xfrm flipH="1">
            <a:off x="8493777" y="4506380"/>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Rectangle 12"/>
          <p:cNvSpPr/>
          <p:nvPr/>
        </p:nvSpPr>
        <p:spPr>
          <a:xfrm>
            <a:off x="4230852" y="369670"/>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C2E8C">
                  <a:lumMod val="75000"/>
                </a:srgbClr>
              </a:solidFill>
              <a:effectLst/>
              <a:uLnTx/>
              <a:uFillTx/>
              <a:sym typeface="Aria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209518" y="1667799"/>
            <a:ext cx="4289330" cy="23688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4606917" y="1680125"/>
            <a:ext cx="4323172" cy="2368861"/>
          </a:xfrm>
          <a:prstGeom prst="rect">
            <a:avLst/>
          </a:prstGeom>
        </p:spPr>
      </p:pic>
    </p:spTree>
    <p:extLst>
      <p:ext uri="{BB962C8B-B14F-4D97-AF65-F5344CB8AC3E}">
        <p14:creationId xmlns:p14="http://schemas.microsoft.com/office/powerpoint/2010/main" val="2183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4" name="Rectangle 1"/>
          <p:cNvSpPr>
            <a:spLocks noChangeArrowheads="1"/>
          </p:cNvSpPr>
          <p:nvPr/>
        </p:nvSpPr>
        <p:spPr bwMode="auto">
          <a:xfrm>
            <a:off x="1071731" y="1012294"/>
            <a:ext cx="707036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buClrTx/>
            </a:pPr>
            <a:r>
              <a:rPr lang="vi-VN" altLang="en-US" sz="2000">
                <a:solidFill>
                  <a:srgbClr val="000000"/>
                </a:solidFill>
                <a:ea typeface="Open Sans"/>
              </a:rPr>
              <a:t>b) Biểu diễn tập dữ liệu trên dưới dạng một biểu đồ cột kép:</a:t>
            </a:r>
            <a:endParaRPr kumimoji="0" lang="en-US" altLang="en-US" sz="2000" b="0" i="0" u="none" strike="noStrike" kern="0" cap="none" spc="0" normalizeH="0" baseline="0" noProof="0" smtClean="0">
              <a:ln>
                <a:noFill/>
              </a:ln>
              <a:solidFill>
                <a:srgbClr val="2D1549"/>
              </a:solidFill>
              <a:effectLst/>
              <a:uLnTx/>
              <a:uFillTx/>
              <a:latin typeface="Arial" panose="020B0604020202020204" pitchFamily="34" charset="0"/>
              <a:cs typeface="Arial"/>
              <a:sym typeface="Arial"/>
            </a:endParaRPr>
          </a:p>
        </p:txBody>
      </p:sp>
      <p:pic>
        <p:nvPicPr>
          <p:cNvPr id="6" name="Picture 5"/>
          <p:cNvPicPr>
            <a:picLocks noChangeAspect="1"/>
          </p:cNvPicPr>
          <p:nvPr/>
        </p:nvPicPr>
        <p:blipFill>
          <a:blip r:embed="rId3"/>
          <a:stretch>
            <a:fillRect/>
          </a:stretch>
        </p:blipFill>
        <p:spPr>
          <a:xfrm>
            <a:off x="8493777" y="384594"/>
            <a:ext cx="329885" cy="429617"/>
          </a:xfrm>
          <a:prstGeom prst="rect">
            <a:avLst/>
          </a:prstGeom>
        </p:spPr>
      </p:pic>
      <p:grpSp>
        <p:nvGrpSpPr>
          <p:cNvPr id="18" name="Google Shape;490;p48"/>
          <p:cNvGrpSpPr/>
          <p:nvPr/>
        </p:nvGrpSpPr>
        <p:grpSpPr>
          <a:xfrm>
            <a:off x="108934" y="141070"/>
            <a:ext cx="849844" cy="591966"/>
            <a:chOff x="713258" y="1316731"/>
            <a:chExt cx="849844" cy="591966"/>
          </a:xfrm>
        </p:grpSpPr>
        <p:sp>
          <p:nvSpPr>
            <p:cNvPr id="19"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487;p48"/>
          <p:cNvGrpSpPr/>
          <p:nvPr/>
        </p:nvGrpSpPr>
        <p:grpSpPr>
          <a:xfrm flipH="1">
            <a:off x="8493777" y="4506380"/>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Rectangle 12"/>
          <p:cNvSpPr/>
          <p:nvPr/>
        </p:nvSpPr>
        <p:spPr>
          <a:xfrm>
            <a:off x="4230852" y="369670"/>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288" y="1808806"/>
            <a:ext cx="7361255" cy="3023213"/>
          </a:xfrm>
          <a:prstGeom prst="rect">
            <a:avLst/>
          </a:prstGeom>
        </p:spPr>
      </p:pic>
    </p:spTree>
    <p:extLst>
      <p:ext uri="{BB962C8B-B14F-4D97-AF65-F5344CB8AC3E}">
        <p14:creationId xmlns:p14="http://schemas.microsoft.com/office/powerpoint/2010/main" val="543167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447113" y="178145"/>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102665" y="264488"/>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roup 14"/>
          <p:cNvGrpSpPr/>
          <p:nvPr/>
        </p:nvGrpSpPr>
        <p:grpSpPr>
          <a:xfrm>
            <a:off x="2911605" y="122172"/>
            <a:ext cx="2688667" cy="1490090"/>
            <a:chOff x="5943600" y="288505"/>
            <a:chExt cx="5377334" cy="2980178"/>
          </a:xfrm>
        </p:grpSpPr>
        <p:grpSp>
          <p:nvGrpSpPr>
            <p:cNvPr id="16" name="Group 2"/>
            <p:cNvGrpSpPr/>
            <p:nvPr/>
          </p:nvGrpSpPr>
          <p:grpSpPr>
            <a:xfrm>
              <a:off x="5943600" y="288505"/>
              <a:ext cx="5377334" cy="2980178"/>
              <a:chOff x="0" y="-28575"/>
              <a:chExt cx="2007057" cy="841375"/>
            </a:xfrm>
          </p:grpSpPr>
          <p:sp>
            <p:nvSpPr>
              <p:cNvPr id="18" name="Freeform 3"/>
              <p:cNvSpPr/>
              <p:nvPr/>
            </p:nvSpPr>
            <p:spPr>
              <a:xfrm>
                <a:off x="500872" y="8675"/>
                <a:ext cx="1506185" cy="34845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9" name="TextBox 4"/>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defRPr/>
                </a:pPr>
                <a:endParaRPr sz="900" kern="1200">
                  <a:solidFill>
                    <a:prstClr val="black"/>
                  </a:solidFill>
                  <a:latin typeface="Calibri"/>
                  <a:ea typeface="+mn-ea"/>
                  <a:cs typeface="+mn-cs"/>
                </a:endParaRPr>
              </a:p>
            </p:txBody>
          </p:sp>
        </p:grpSp>
        <p:sp>
          <p:nvSpPr>
            <p:cNvPr id="17" name="Rectangle 16"/>
            <p:cNvSpPr/>
            <p:nvPr/>
          </p:nvSpPr>
          <p:spPr>
            <a:xfrm>
              <a:off x="7611988" y="389719"/>
              <a:ext cx="3540072" cy="1246495"/>
            </a:xfrm>
            <a:prstGeom prst="rect">
              <a:avLst/>
            </a:prstGeom>
          </p:spPr>
          <p:txBody>
            <a:bodyPr wrap="none">
              <a:spAutoFit/>
            </a:bodyPr>
            <a:lstStyle/>
            <a:p>
              <a:pPr algn="just" defTabSz="457200">
                <a:lnSpc>
                  <a:spcPct val="150000"/>
                </a:lnSpc>
                <a:spcAft>
                  <a:spcPts val="300"/>
                </a:spcAft>
                <a:buClrTx/>
                <a:defRPr/>
              </a:pPr>
              <a:r>
                <a:rPr lang="nl-NL" sz="2300" b="1" kern="1200" smtClean="0">
                  <a:solidFill>
                    <a:prstClr val="white"/>
                  </a:solidFill>
                  <a:latin typeface="Arial" panose="020B0604020202020204" pitchFamily="34" charset="0"/>
                  <a:ea typeface="Times New Roman" panose="02020603050405020304" pitchFamily="18" charset="0"/>
                  <a:cs typeface="Arial" panose="020B0604020202020204" pitchFamily="34" charset="0"/>
                </a:rPr>
                <a:t>Vận dụng 2</a:t>
              </a:r>
              <a:endParaRPr lang="en-US" sz="23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3" name="Rectangle 2"/>
          <p:cNvSpPr/>
          <p:nvPr/>
        </p:nvSpPr>
        <p:spPr>
          <a:xfrm>
            <a:off x="569555" y="805269"/>
            <a:ext cx="8012791" cy="915315"/>
          </a:xfrm>
          <a:prstGeom prst="rect">
            <a:avLst/>
          </a:prstGeom>
        </p:spPr>
        <p:txBody>
          <a:bodyPr wrap="square">
            <a:spAutoFit/>
          </a:bodyPr>
          <a:lstStyle/>
          <a:p>
            <a:pPr algn="just">
              <a:lnSpc>
                <a:spcPct val="150000"/>
              </a:lnSpc>
            </a:pPr>
            <a:r>
              <a:rPr lang="vi-VN" sz="1900">
                <a:latin typeface="+mn-lt"/>
              </a:rPr>
              <a:t>Thống kê số huy chương bốn quốc gia dẫn đầu SEA Games 31 được cho trong bảng số liệu sau:</a:t>
            </a:r>
            <a:endParaRPr lang="en-US" sz="1900">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817774640"/>
              </p:ext>
            </p:extLst>
          </p:nvPr>
        </p:nvGraphicFramePr>
        <p:xfrm>
          <a:off x="999125" y="1797939"/>
          <a:ext cx="7263384" cy="2279745"/>
        </p:xfrm>
        <a:graphic>
          <a:graphicData uri="http://schemas.openxmlformats.org/drawingml/2006/table">
            <a:tbl>
              <a:tblPr firstRow="1" bandRow="1">
                <a:tableStyleId>{339702B8-75EE-4A78-BF82-F94E3A50AE9B}</a:tableStyleId>
              </a:tblPr>
              <a:tblGrid>
                <a:gridCol w="1963532">
                  <a:extLst>
                    <a:ext uri="{9D8B030D-6E8A-4147-A177-3AD203B41FA5}">
                      <a16:colId xmlns:a16="http://schemas.microsoft.com/office/drawing/2014/main" val="3921182303"/>
                    </a:ext>
                  </a:extLst>
                </a:gridCol>
                <a:gridCol w="2624328">
                  <a:extLst>
                    <a:ext uri="{9D8B030D-6E8A-4147-A177-3AD203B41FA5}">
                      <a16:colId xmlns:a16="http://schemas.microsoft.com/office/drawing/2014/main" val="706045634"/>
                    </a:ext>
                  </a:extLst>
                </a:gridCol>
                <a:gridCol w="2675524">
                  <a:extLst>
                    <a:ext uri="{9D8B030D-6E8A-4147-A177-3AD203B41FA5}">
                      <a16:colId xmlns:a16="http://schemas.microsoft.com/office/drawing/2014/main" val="1584083222"/>
                    </a:ext>
                  </a:extLst>
                </a:gridCol>
              </a:tblGrid>
              <a:tr h="455949">
                <a:tc>
                  <a:txBody>
                    <a:bodyPr/>
                    <a:lstStyle/>
                    <a:p>
                      <a:pPr algn="ctr"/>
                      <a:r>
                        <a:rPr lang="en-US" sz="1800" b="1" smtClean="0"/>
                        <a:t>Quốc</a:t>
                      </a:r>
                      <a:r>
                        <a:rPr lang="en-US" sz="1800" b="1" baseline="0" smtClean="0"/>
                        <a:t> gia</a:t>
                      </a:r>
                      <a:endParaRPr lang="en-US" sz="1800" b="1"/>
                    </a:p>
                  </a:txBody>
                  <a:tcPr anchor="ctr">
                    <a:solidFill>
                      <a:schemeClr val="bg2">
                        <a:lumMod val="40000"/>
                        <a:lumOff val="60000"/>
                      </a:schemeClr>
                    </a:solidFill>
                  </a:tcPr>
                </a:tc>
                <a:tc>
                  <a:txBody>
                    <a:bodyPr/>
                    <a:lstStyle/>
                    <a:p>
                      <a:pPr algn="ctr"/>
                      <a:r>
                        <a:rPr lang="en-US" sz="1800" b="1" smtClean="0"/>
                        <a:t>Số</a:t>
                      </a:r>
                      <a:r>
                        <a:rPr lang="en-US" sz="1800" b="1" baseline="0" smtClean="0"/>
                        <a:t> huy chương vàng</a:t>
                      </a:r>
                      <a:endParaRPr lang="en-US" sz="1800" b="1"/>
                    </a:p>
                  </a:txBody>
                  <a:tcPr anchor="ctr">
                    <a:solidFill>
                      <a:schemeClr val="bg2">
                        <a:lumMod val="40000"/>
                        <a:lumOff val="60000"/>
                      </a:schemeClr>
                    </a:solidFill>
                  </a:tcPr>
                </a:tc>
                <a:tc>
                  <a:txBody>
                    <a:bodyPr/>
                    <a:lstStyle/>
                    <a:p>
                      <a:pPr algn="ctr"/>
                      <a:r>
                        <a:rPr lang="en-US" sz="1800" b="1" smtClean="0"/>
                        <a:t>Tổng</a:t>
                      </a:r>
                      <a:r>
                        <a:rPr lang="en-US" sz="1800" b="1" baseline="0" smtClean="0"/>
                        <a:t> số huy chương</a:t>
                      </a:r>
                      <a:endParaRPr lang="en-US" sz="1800" b="1"/>
                    </a:p>
                  </a:txBody>
                  <a:tcPr anchor="ctr">
                    <a:solidFill>
                      <a:schemeClr val="bg2">
                        <a:lumMod val="40000"/>
                        <a:lumOff val="60000"/>
                      </a:schemeClr>
                    </a:solidFill>
                  </a:tcPr>
                </a:tc>
                <a:extLst>
                  <a:ext uri="{0D108BD9-81ED-4DB2-BD59-A6C34878D82A}">
                    <a16:rowId xmlns:a16="http://schemas.microsoft.com/office/drawing/2014/main" val="3593381749"/>
                  </a:ext>
                </a:extLst>
              </a:tr>
              <a:tr h="455949">
                <a:tc>
                  <a:txBody>
                    <a:bodyPr/>
                    <a:lstStyle/>
                    <a:p>
                      <a:r>
                        <a:rPr lang="en-US" sz="1800" smtClean="0"/>
                        <a:t>Việt</a:t>
                      </a:r>
                      <a:r>
                        <a:rPr lang="en-US" sz="1800" baseline="0" smtClean="0"/>
                        <a:t> Nam</a:t>
                      </a:r>
                      <a:endParaRPr lang="en-US" sz="1800"/>
                    </a:p>
                  </a:txBody>
                  <a:tcPr>
                    <a:solidFill>
                      <a:schemeClr val="bg2">
                        <a:lumMod val="20000"/>
                        <a:lumOff val="80000"/>
                      </a:schemeClr>
                    </a:solidFill>
                  </a:tcPr>
                </a:tc>
                <a:tc>
                  <a:txBody>
                    <a:bodyPr/>
                    <a:lstStyle/>
                    <a:p>
                      <a:pPr algn="ctr"/>
                      <a:r>
                        <a:rPr lang="en-US" sz="1800" smtClean="0"/>
                        <a:t>205</a:t>
                      </a:r>
                      <a:endParaRPr lang="en-US" sz="1800"/>
                    </a:p>
                  </a:txBody>
                  <a:tcPr anchor="ctr"/>
                </a:tc>
                <a:tc>
                  <a:txBody>
                    <a:bodyPr/>
                    <a:lstStyle/>
                    <a:p>
                      <a:pPr algn="ctr"/>
                      <a:r>
                        <a:rPr lang="en-US" sz="1800" smtClean="0"/>
                        <a:t>446</a:t>
                      </a:r>
                      <a:endParaRPr lang="en-US" sz="1800"/>
                    </a:p>
                  </a:txBody>
                  <a:tcPr anchor="ctr"/>
                </a:tc>
                <a:extLst>
                  <a:ext uri="{0D108BD9-81ED-4DB2-BD59-A6C34878D82A}">
                    <a16:rowId xmlns:a16="http://schemas.microsoft.com/office/drawing/2014/main" val="1164945572"/>
                  </a:ext>
                </a:extLst>
              </a:tr>
              <a:tr h="455949">
                <a:tc>
                  <a:txBody>
                    <a:bodyPr/>
                    <a:lstStyle/>
                    <a:p>
                      <a:r>
                        <a:rPr lang="en-US" sz="1800" smtClean="0"/>
                        <a:t>Thái</a:t>
                      </a:r>
                      <a:r>
                        <a:rPr lang="en-US" sz="1800" baseline="0" smtClean="0"/>
                        <a:t> Lan</a:t>
                      </a:r>
                      <a:endParaRPr lang="en-US" sz="1800"/>
                    </a:p>
                  </a:txBody>
                  <a:tcPr>
                    <a:solidFill>
                      <a:schemeClr val="bg2">
                        <a:lumMod val="20000"/>
                        <a:lumOff val="80000"/>
                      </a:schemeClr>
                    </a:solidFill>
                  </a:tcPr>
                </a:tc>
                <a:tc>
                  <a:txBody>
                    <a:bodyPr/>
                    <a:lstStyle/>
                    <a:p>
                      <a:pPr algn="ctr"/>
                      <a:r>
                        <a:rPr lang="en-US" sz="1800" smtClean="0"/>
                        <a:t>92</a:t>
                      </a:r>
                      <a:endParaRPr lang="en-US" sz="1800"/>
                    </a:p>
                  </a:txBody>
                  <a:tcPr anchor="ctr"/>
                </a:tc>
                <a:tc>
                  <a:txBody>
                    <a:bodyPr/>
                    <a:lstStyle/>
                    <a:p>
                      <a:pPr algn="ctr"/>
                      <a:r>
                        <a:rPr lang="en-US" sz="1800" smtClean="0"/>
                        <a:t>332</a:t>
                      </a:r>
                      <a:endParaRPr lang="en-US" sz="1800"/>
                    </a:p>
                  </a:txBody>
                  <a:tcPr anchor="ctr"/>
                </a:tc>
                <a:extLst>
                  <a:ext uri="{0D108BD9-81ED-4DB2-BD59-A6C34878D82A}">
                    <a16:rowId xmlns:a16="http://schemas.microsoft.com/office/drawing/2014/main" val="1799639926"/>
                  </a:ext>
                </a:extLst>
              </a:tr>
              <a:tr h="455949">
                <a:tc>
                  <a:txBody>
                    <a:bodyPr/>
                    <a:lstStyle/>
                    <a:p>
                      <a:r>
                        <a:rPr lang="en-US" sz="1800" smtClean="0"/>
                        <a:t>Indonesia</a:t>
                      </a:r>
                      <a:endParaRPr lang="en-US" sz="1800"/>
                    </a:p>
                  </a:txBody>
                  <a:tcPr>
                    <a:solidFill>
                      <a:schemeClr val="bg2">
                        <a:lumMod val="20000"/>
                        <a:lumOff val="80000"/>
                      </a:schemeClr>
                    </a:solidFill>
                  </a:tcPr>
                </a:tc>
                <a:tc>
                  <a:txBody>
                    <a:bodyPr/>
                    <a:lstStyle/>
                    <a:p>
                      <a:pPr algn="ctr"/>
                      <a:r>
                        <a:rPr lang="en-US" sz="1800" smtClean="0"/>
                        <a:t>69</a:t>
                      </a:r>
                      <a:endParaRPr lang="en-US" sz="1800"/>
                    </a:p>
                  </a:txBody>
                  <a:tcPr anchor="ctr"/>
                </a:tc>
                <a:tc>
                  <a:txBody>
                    <a:bodyPr/>
                    <a:lstStyle/>
                    <a:p>
                      <a:pPr algn="ctr"/>
                      <a:r>
                        <a:rPr lang="en-US" sz="1800" smtClean="0"/>
                        <a:t>241</a:t>
                      </a:r>
                      <a:endParaRPr lang="en-US" sz="1800"/>
                    </a:p>
                  </a:txBody>
                  <a:tcPr anchor="ctr"/>
                </a:tc>
                <a:extLst>
                  <a:ext uri="{0D108BD9-81ED-4DB2-BD59-A6C34878D82A}">
                    <a16:rowId xmlns:a16="http://schemas.microsoft.com/office/drawing/2014/main" val="2542450174"/>
                  </a:ext>
                </a:extLst>
              </a:tr>
              <a:tr h="455949">
                <a:tc>
                  <a:txBody>
                    <a:bodyPr/>
                    <a:lstStyle/>
                    <a:p>
                      <a:r>
                        <a:rPr lang="en-US" sz="1800" smtClean="0"/>
                        <a:t>Philippines</a:t>
                      </a:r>
                      <a:endParaRPr lang="en-US" sz="1800"/>
                    </a:p>
                  </a:txBody>
                  <a:tcPr>
                    <a:solidFill>
                      <a:schemeClr val="bg2">
                        <a:lumMod val="20000"/>
                        <a:lumOff val="80000"/>
                      </a:schemeClr>
                    </a:solidFill>
                  </a:tcPr>
                </a:tc>
                <a:tc>
                  <a:txBody>
                    <a:bodyPr/>
                    <a:lstStyle/>
                    <a:p>
                      <a:pPr algn="ctr"/>
                      <a:r>
                        <a:rPr lang="en-US" sz="1800" smtClean="0"/>
                        <a:t>52</a:t>
                      </a:r>
                      <a:endParaRPr lang="en-US" sz="1800"/>
                    </a:p>
                  </a:txBody>
                  <a:tcPr anchor="ctr"/>
                </a:tc>
                <a:tc>
                  <a:txBody>
                    <a:bodyPr/>
                    <a:lstStyle/>
                    <a:p>
                      <a:pPr algn="ctr"/>
                      <a:r>
                        <a:rPr lang="en-US" sz="1800" smtClean="0"/>
                        <a:t>227</a:t>
                      </a:r>
                      <a:endParaRPr lang="en-US" sz="1800"/>
                    </a:p>
                  </a:txBody>
                  <a:tcPr anchor="ctr"/>
                </a:tc>
                <a:extLst>
                  <a:ext uri="{0D108BD9-81ED-4DB2-BD59-A6C34878D82A}">
                    <a16:rowId xmlns:a16="http://schemas.microsoft.com/office/drawing/2014/main" val="2480259137"/>
                  </a:ext>
                </a:extLst>
              </a:tr>
            </a:tbl>
          </a:graphicData>
        </a:graphic>
      </p:graphicFrame>
      <p:sp>
        <p:nvSpPr>
          <p:cNvPr id="23" name="Rectangle 22"/>
          <p:cNvSpPr/>
          <p:nvPr/>
        </p:nvSpPr>
        <p:spPr>
          <a:xfrm>
            <a:off x="569555" y="4086828"/>
            <a:ext cx="8012791" cy="9153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a:cs typeface="Arial"/>
                <a:sym typeface="Arial"/>
              </a:rPr>
              <a:t>Hãy chuyển dữ liệu đã cho vào bảng thống kê theo mẫu dưới đây và vào biểu đồ cột kép tương ứng.</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602082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4" name="Google Shape;244;p37"/>
          <p:cNvGrpSpPr/>
          <p:nvPr/>
        </p:nvGrpSpPr>
        <p:grpSpPr>
          <a:xfrm>
            <a:off x="5923722" y="1335818"/>
            <a:ext cx="2711394" cy="3514673"/>
            <a:chOff x="5110219" y="539500"/>
            <a:chExt cx="3057935" cy="4064502"/>
          </a:xfrm>
        </p:grpSpPr>
        <p:pic>
          <p:nvPicPr>
            <p:cNvPr id="245" name="Google Shape;245;p37"/>
            <p:cNvPicPr preferRelativeResize="0"/>
            <p:nvPr/>
          </p:nvPicPr>
          <p:blipFill rotWithShape="1">
            <a:blip r:embed="rId3">
              <a:alphaModFix/>
            </a:blip>
            <a:srcRect/>
            <a:stretch/>
          </p:blipFill>
          <p:spPr>
            <a:xfrm>
              <a:off x="5110219" y="539500"/>
              <a:ext cx="2970972" cy="4064502"/>
            </a:xfrm>
            <a:prstGeom prst="rect">
              <a:avLst/>
            </a:prstGeom>
            <a:noFill/>
            <a:ln>
              <a:noFill/>
            </a:ln>
          </p:spPr>
        </p:pic>
        <p:grpSp>
          <p:nvGrpSpPr>
            <p:cNvPr id="246" name="Google Shape;246;p37"/>
            <p:cNvGrpSpPr/>
            <p:nvPr/>
          </p:nvGrpSpPr>
          <p:grpSpPr>
            <a:xfrm>
              <a:off x="7030875" y="539500"/>
              <a:ext cx="1137279" cy="1266400"/>
              <a:chOff x="7030875" y="539500"/>
              <a:chExt cx="1137279" cy="1266400"/>
            </a:xfrm>
          </p:grpSpPr>
          <p:sp>
            <p:nvSpPr>
              <p:cNvPr id="247" name="Google Shape;247;p37"/>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7"/>
              <p:cNvSpPr/>
              <p:nvPr/>
            </p:nvSpPr>
            <p:spPr>
              <a:xfrm>
                <a:off x="70308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7"/>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p:cNvSpPr/>
              <p:nvPr/>
            </p:nvSpPr>
            <p:spPr>
              <a:xfrm>
                <a:off x="7939554" y="1202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2675;p42"/>
          <p:cNvSpPr txBox="1">
            <a:spLocks/>
          </p:cNvSpPr>
          <p:nvPr/>
        </p:nvSpPr>
        <p:spPr>
          <a:xfrm>
            <a:off x="271156" y="604783"/>
            <a:ext cx="5281703"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3700">
                <a:solidFill>
                  <a:schemeClr val="tx2">
                    <a:lumMod val="50000"/>
                  </a:schemeClr>
                </a:solidFill>
                <a:latin typeface="+mn-lt"/>
              </a:rPr>
              <a:t>CHƯƠNG 4.  MỘT SỐ YẾU TỐ THỐNG KÊ</a:t>
            </a:r>
            <a:endParaRPr lang="vi-VN" sz="3700">
              <a:solidFill>
                <a:schemeClr val="tx2">
                  <a:lumMod val="50000"/>
                </a:schemeClr>
              </a:solidFill>
              <a:latin typeface="+mn-lt"/>
            </a:endParaRPr>
          </a:p>
        </p:txBody>
      </p:sp>
      <p:sp>
        <p:nvSpPr>
          <p:cNvPr id="12" name="Rectangle 11"/>
          <p:cNvSpPr/>
          <p:nvPr/>
        </p:nvSpPr>
        <p:spPr>
          <a:xfrm>
            <a:off x="414192" y="2122301"/>
            <a:ext cx="4995629" cy="2549031"/>
          </a:xfrm>
          <a:prstGeom prst="rect">
            <a:avLst/>
          </a:prstGeom>
        </p:spPr>
        <p:txBody>
          <a:bodyPr wrap="square">
            <a:spAutoFit/>
          </a:bodyPr>
          <a:lstStyle/>
          <a:p>
            <a:pPr lvl="0" algn="ctr" defTabSz="457200">
              <a:lnSpc>
                <a:spcPct val="150000"/>
              </a:lnSpc>
              <a:buClrTx/>
              <a:defRPr/>
            </a:pP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BÀI 2: LỰA CHỌN DẠNG BIỂU ĐỒ ĐỂ BIỂU DIỄN DỮ LIỆU </a:t>
            </a:r>
            <a:endParaRPr lang="en-US" sz="37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Shape 410"/>
        <p:cNvGrpSpPr/>
        <p:nvPr/>
      </p:nvGrpSpPr>
      <p:grpSpPr>
        <a:xfrm>
          <a:off x="0" y="0"/>
          <a:ext cx="0" cy="0"/>
          <a:chOff x="0" y="0"/>
          <a:chExt cx="0" cy="0"/>
        </a:xfrm>
      </p:grpSpPr>
      <p:grpSp>
        <p:nvGrpSpPr>
          <p:cNvPr id="420" name="Google Shape;420;p43"/>
          <p:cNvGrpSpPr/>
          <p:nvPr/>
        </p:nvGrpSpPr>
        <p:grpSpPr>
          <a:xfrm>
            <a:off x="8402784" y="4393529"/>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0" y="154568"/>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4" name="Table 3"/>
          <p:cNvGraphicFramePr>
            <a:graphicFrameLocks noGrp="1"/>
          </p:cNvGraphicFramePr>
          <p:nvPr>
            <p:extLst>
              <p:ext uri="{D42A27DB-BD31-4B8C-83A1-F6EECF244321}">
                <p14:modId xmlns:p14="http://schemas.microsoft.com/office/powerpoint/2010/main" val="750268596"/>
              </p:ext>
            </p:extLst>
          </p:nvPr>
        </p:nvGraphicFramePr>
        <p:xfrm>
          <a:off x="705136" y="253225"/>
          <a:ext cx="7741633" cy="1175958"/>
        </p:xfrm>
        <a:graphic>
          <a:graphicData uri="http://schemas.openxmlformats.org/drawingml/2006/table">
            <a:tbl>
              <a:tblPr firstRow="1" bandRow="1">
                <a:tableStyleId>{339702B8-75EE-4A78-BF82-F94E3A50AE9B}</a:tableStyleId>
              </a:tblPr>
              <a:tblGrid>
                <a:gridCol w="2412859">
                  <a:extLst>
                    <a:ext uri="{9D8B030D-6E8A-4147-A177-3AD203B41FA5}">
                      <a16:colId xmlns:a16="http://schemas.microsoft.com/office/drawing/2014/main" val="3651182315"/>
                    </a:ext>
                  </a:extLst>
                </a:gridCol>
                <a:gridCol w="1320667">
                  <a:extLst>
                    <a:ext uri="{9D8B030D-6E8A-4147-A177-3AD203B41FA5}">
                      <a16:colId xmlns:a16="http://schemas.microsoft.com/office/drawing/2014/main" val="824951825"/>
                    </a:ext>
                  </a:extLst>
                </a:gridCol>
                <a:gridCol w="1308977">
                  <a:extLst>
                    <a:ext uri="{9D8B030D-6E8A-4147-A177-3AD203B41FA5}">
                      <a16:colId xmlns:a16="http://schemas.microsoft.com/office/drawing/2014/main" val="2529956995"/>
                    </a:ext>
                  </a:extLst>
                </a:gridCol>
                <a:gridCol w="1278535">
                  <a:extLst>
                    <a:ext uri="{9D8B030D-6E8A-4147-A177-3AD203B41FA5}">
                      <a16:colId xmlns:a16="http://schemas.microsoft.com/office/drawing/2014/main" val="1132171352"/>
                    </a:ext>
                  </a:extLst>
                </a:gridCol>
                <a:gridCol w="1420595">
                  <a:extLst>
                    <a:ext uri="{9D8B030D-6E8A-4147-A177-3AD203B41FA5}">
                      <a16:colId xmlns:a16="http://schemas.microsoft.com/office/drawing/2014/main" val="4075826944"/>
                    </a:ext>
                  </a:extLst>
                </a:gridCol>
              </a:tblGrid>
              <a:tr h="357552">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nl-NL" sz="1500" b="1"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Quốc gia</a:t>
                      </a:r>
                      <a:endPar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endParaRPr>
                    </a:p>
                  </a:txBody>
                  <a:tcPr anchor="ctr">
                    <a:solidFill>
                      <a:schemeClr val="bg2">
                        <a:lumMod val="40000"/>
                        <a:lumOff val="60000"/>
                      </a:schemeClr>
                    </a:solidFill>
                  </a:tcP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nl-NL" sz="1500" b="1"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Việt Nam</a:t>
                      </a:r>
                      <a:endPar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endParaRPr>
                    </a:p>
                  </a:txBody>
                  <a:tcPr anchor="ctr">
                    <a:solidFill>
                      <a:schemeClr val="bg2">
                        <a:lumMod val="40000"/>
                        <a:lumOff val="60000"/>
                      </a:schemeClr>
                    </a:solidFill>
                  </a:tcP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nl-NL" sz="1500" b="1"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Thái Lan</a:t>
                      </a:r>
                      <a:endPar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endParaRPr>
                    </a:p>
                  </a:txBody>
                  <a:tcPr anchor="ctr">
                    <a:solidFill>
                      <a:schemeClr val="bg2">
                        <a:lumMod val="40000"/>
                        <a:lumOff val="60000"/>
                      </a:schemeClr>
                    </a:solidFill>
                  </a:tcP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nl-NL" sz="1500" b="1"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Indonesia</a:t>
                      </a:r>
                      <a:endPar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endParaRPr>
                    </a:p>
                  </a:txBody>
                  <a:tcPr anchor="ctr">
                    <a:solidFill>
                      <a:schemeClr val="bg2">
                        <a:lumMod val="40000"/>
                        <a:lumOff val="60000"/>
                      </a:schemeClr>
                    </a:solidFill>
                  </a:tcP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nl-NL" sz="1500" b="1"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Philippines</a:t>
                      </a:r>
                      <a:endPar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endParaRPr>
                    </a:p>
                  </a:txBody>
                  <a:tcPr anchor="ctr">
                    <a:solidFill>
                      <a:schemeClr val="bg2">
                        <a:lumMod val="40000"/>
                        <a:lumOff val="60000"/>
                      </a:schemeClr>
                    </a:solidFill>
                  </a:tcPr>
                </a:tc>
                <a:extLst>
                  <a:ext uri="{0D108BD9-81ED-4DB2-BD59-A6C34878D82A}">
                    <a16:rowId xmlns:a16="http://schemas.microsoft.com/office/drawing/2014/main" val="3902902211"/>
                  </a:ext>
                </a:extLst>
              </a:tr>
              <a:tr h="357552">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nl-NL" sz="1500" b="1"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Số huy chương vàng</a:t>
                      </a:r>
                      <a:endPar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endParaRPr>
                    </a:p>
                  </a:txBody>
                  <a:tcPr anchor="ctr">
                    <a:solidFill>
                      <a:schemeClr val="bg2">
                        <a:lumMod val="20000"/>
                        <a:lumOff val="80000"/>
                      </a:schemeClr>
                    </a:solidFill>
                  </a:tcP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nl-NL"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205</a:t>
                      </a:r>
                      <a:endPar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endParaRPr>
                    </a:p>
                  </a:txBody>
                  <a:tcPr anchor="ctr"/>
                </a:tc>
                <a:tc>
                  <a:txBody>
                    <a:bodyPr/>
                    <a:lstStyle/>
                    <a:p>
                      <a:pPr algn="ctr"/>
                      <a:r>
                        <a:rPr lang="en-US" sz="1500" smtClean="0">
                          <a:latin typeface="+mn-lt"/>
                        </a:rPr>
                        <a:t>?</a:t>
                      </a:r>
                      <a:endParaRPr lang="en-US" sz="1500">
                        <a:latin typeface="+mn-lt"/>
                      </a:endParaRPr>
                    </a:p>
                  </a:txBody>
                  <a:tcPr anchor="ctr"/>
                </a:tc>
                <a:tc>
                  <a:txBody>
                    <a:bodyPr/>
                    <a:lstStyle/>
                    <a:p>
                      <a:pPr algn="ctr"/>
                      <a:r>
                        <a:rPr lang="en-US" sz="1500" smtClean="0">
                          <a:latin typeface="+mn-lt"/>
                        </a:rPr>
                        <a:t>?</a:t>
                      </a:r>
                      <a:endParaRPr lang="en-US" sz="1500">
                        <a:latin typeface="+mn-lt"/>
                      </a:endParaRP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nl-NL"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52</a:t>
                      </a:r>
                      <a:endPar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endParaRPr>
                    </a:p>
                  </a:txBody>
                  <a:tcPr anchor="ctr"/>
                </a:tc>
                <a:extLst>
                  <a:ext uri="{0D108BD9-81ED-4DB2-BD59-A6C34878D82A}">
                    <a16:rowId xmlns:a16="http://schemas.microsoft.com/office/drawing/2014/main" val="598732674"/>
                  </a:ext>
                </a:extLst>
              </a:tr>
              <a:tr h="357552">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nl-NL" sz="1500" b="1"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Tổng số huy chương</a:t>
                      </a:r>
                      <a:endPar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endParaRPr>
                    </a:p>
                  </a:txBody>
                  <a:tcPr anchor="ctr">
                    <a:solidFill>
                      <a:schemeClr val="bg2">
                        <a:lumMod val="20000"/>
                        <a:lumOff val="80000"/>
                      </a:schemeClr>
                    </a:solidFill>
                  </a:tcPr>
                </a:tc>
                <a:tc>
                  <a:txBody>
                    <a:bodyPr/>
                    <a:lstStyle/>
                    <a:p>
                      <a:pPr algn="ctr"/>
                      <a:r>
                        <a:rPr lang="en-US" sz="1500" smtClean="0">
                          <a:latin typeface="+mn-lt"/>
                        </a:rPr>
                        <a:t>?</a:t>
                      </a:r>
                      <a:endParaRPr lang="en-US" sz="1500">
                        <a:latin typeface="+mn-lt"/>
                      </a:endParaRP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nl-NL"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332</a:t>
                      </a:r>
                      <a:endPar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endParaRP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500" b="0" i="0" u="none" strike="noStrike" kern="0" cap="none" spc="0" normalizeH="0" baseline="0" noProof="0" smtClean="0">
                          <a:ln>
                            <a:noFill/>
                          </a:ln>
                          <a:solidFill>
                            <a:srgbClr val="2D1549"/>
                          </a:solidFill>
                          <a:effectLst/>
                          <a:uLnTx/>
                          <a:uFillTx/>
                          <a:latin typeface="+mn-lt"/>
                          <a:ea typeface="Arial" panose="020B0604020202020204" pitchFamily="34" charset="0"/>
                          <a:cs typeface="Times New Roman" panose="02020603050405020304" pitchFamily="18" charset="0"/>
                          <a:sym typeface="Arial"/>
                        </a:rPr>
                        <a:t>?</a:t>
                      </a:r>
                    </a:p>
                  </a:txBody>
                  <a:tcPr anchor="ctr"/>
                </a:tc>
                <a:tc>
                  <a:txBody>
                    <a:bodyPr/>
                    <a:lstStyle/>
                    <a:p>
                      <a:pPr algn="ctr"/>
                      <a:r>
                        <a:rPr lang="en-US" sz="1500" smtClean="0">
                          <a:latin typeface="+mn-lt"/>
                        </a:rPr>
                        <a:t>?</a:t>
                      </a:r>
                      <a:endParaRPr lang="en-US" sz="1500">
                        <a:latin typeface="+mn-lt"/>
                      </a:endParaRPr>
                    </a:p>
                  </a:txBody>
                  <a:tcPr anchor="ctr"/>
                </a:tc>
                <a:extLst>
                  <a:ext uri="{0D108BD9-81ED-4DB2-BD59-A6C34878D82A}">
                    <a16:rowId xmlns:a16="http://schemas.microsoft.com/office/drawing/2014/main" val="260274353"/>
                  </a:ext>
                </a:extLst>
              </a:tr>
            </a:tbl>
          </a:graphicData>
        </a:graphic>
      </p:graphicFrame>
      <p:pic>
        <p:nvPicPr>
          <p:cNvPr id="7" name="Picture 6"/>
          <p:cNvPicPr>
            <a:picLocks noChangeAspect="1"/>
          </p:cNvPicPr>
          <p:nvPr/>
        </p:nvPicPr>
        <p:blipFill>
          <a:blip r:embed="rId3"/>
          <a:stretch>
            <a:fillRect/>
          </a:stretch>
        </p:blipFill>
        <p:spPr>
          <a:xfrm>
            <a:off x="3542660" y="1082644"/>
            <a:ext cx="485173" cy="309506"/>
          </a:xfrm>
          <a:prstGeom prst="rect">
            <a:avLst/>
          </a:prstGeom>
        </p:spPr>
      </p:pic>
      <p:pic>
        <p:nvPicPr>
          <p:cNvPr id="8" name="Picture 7"/>
          <p:cNvPicPr>
            <a:picLocks noChangeAspect="1"/>
          </p:cNvPicPr>
          <p:nvPr/>
        </p:nvPicPr>
        <p:blipFill>
          <a:blip r:embed="rId4"/>
          <a:stretch>
            <a:fillRect/>
          </a:stretch>
        </p:blipFill>
        <p:spPr>
          <a:xfrm>
            <a:off x="4885172" y="693525"/>
            <a:ext cx="451919" cy="276173"/>
          </a:xfrm>
          <a:prstGeom prst="rect">
            <a:avLst/>
          </a:prstGeom>
        </p:spPr>
      </p:pic>
      <p:pic>
        <p:nvPicPr>
          <p:cNvPr id="10" name="Picture 9"/>
          <p:cNvPicPr>
            <a:picLocks noChangeAspect="1"/>
          </p:cNvPicPr>
          <p:nvPr/>
        </p:nvPicPr>
        <p:blipFill>
          <a:blip r:embed="rId5"/>
          <a:stretch>
            <a:fillRect/>
          </a:stretch>
        </p:blipFill>
        <p:spPr>
          <a:xfrm>
            <a:off x="6228073" y="662100"/>
            <a:ext cx="345851" cy="293974"/>
          </a:xfrm>
          <a:prstGeom prst="rect">
            <a:avLst/>
          </a:prstGeom>
        </p:spPr>
      </p:pic>
      <p:pic>
        <p:nvPicPr>
          <p:cNvPr id="11" name="Picture 10"/>
          <p:cNvPicPr>
            <a:picLocks noChangeAspect="1"/>
          </p:cNvPicPr>
          <p:nvPr/>
        </p:nvPicPr>
        <p:blipFill>
          <a:blip r:embed="rId6"/>
          <a:stretch>
            <a:fillRect/>
          </a:stretch>
        </p:blipFill>
        <p:spPr>
          <a:xfrm>
            <a:off x="6152828" y="1133126"/>
            <a:ext cx="476231" cy="294398"/>
          </a:xfrm>
          <a:prstGeom prst="rect">
            <a:avLst/>
          </a:prstGeom>
        </p:spPr>
      </p:pic>
      <p:pic>
        <p:nvPicPr>
          <p:cNvPr id="12" name="Picture 11"/>
          <p:cNvPicPr>
            <a:picLocks noChangeAspect="1"/>
          </p:cNvPicPr>
          <p:nvPr/>
        </p:nvPicPr>
        <p:blipFill>
          <a:blip r:embed="rId7"/>
          <a:stretch>
            <a:fillRect/>
          </a:stretch>
        </p:blipFill>
        <p:spPr>
          <a:xfrm>
            <a:off x="7471304" y="1078992"/>
            <a:ext cx="558915" cy="340589"/>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1419137" y="1582311"/>
            <a:ext cx="6116175" cy="3430050"/>
          </a:xfrm>
          <a:prstGeom prst="rect">
            <a:avLst/>
          </a:prstGeom>
        </p:spPr>
      </p:pic>
      <p:sp>
        <p:nvSpPr>
          <p:cNvPr id="14" name="Rectangle 13"/>
          <p:cNvSpPr/>
          <p:nvPr/>
        </p:nvSpPr>
        <p:spPr>
          <a:xfrm>
            <a:off x="2273187" y="3368459"/>
            <a:ext cx="482824" cy="375552"/>
          </a:xfrm>
          <a:prstGeom prst="rect">
            <a:avLst/>
          </a:prstGeom>
          <a:solidFill>
            <a:schemeClr val="accent5"/>
          </a:solidFill>
        </p:spPr>
        <p:txBody>
          <a:bodyPr wrap="none">
            <a:spAutoFit/>
          </a:bodyPr>
          <a:lstStyle/>
          <a:p>
            <a:pPr lvl="0" algn="ctr">
              <a:lnSpc>
                <a:spcPct val="150000"/>
              </a:lnSpc>
              <a:spcBef>
                <a:spcPts val="100"/>
              </a:spcBef>
              <a:spcAft>
                <a:spcPts val="100"/>
              </a:spcAft>
              <a:defRPr/>
            </a:pPr>
            <a:r>
              <a:rPr lang="nl-NL" b="1">
                <a:solidFill>
                  <a:srgbClr val="FF0000"/>
                </a:solidFill>
                <a:ea typeface="Arial" panose="020B0604020202020204" pitchFamily="34" charset="0"/>
                <a:cs typeface="Times New Roman" panose="02020603050405020304" pitchFamily="18" charset="0"/>
              </a:rPr>
              <a:t>205</a:t>
            </a:r>
            <a:endParaRPr lang="en-US" b="1">
              <a:solidFill>
                <a:srgbClr val="FF0000"/>
              </a:solidFill>
              <a:ea typeface="Arial" panose="020B0604020202020204" pitchFamily="34" charset="0"/>
              <a:cs typeface="Times New Roman" panose="02020603050405020304" pitchFamily="18" charset="0"/>
            </a:endParaRPr>
          </a:p>
        </p:txBody>
      </p:sp>
      <p:sp>
        <p:nvSpPr>
          <p:cNvPr id="27" name="Rectangle 26"/>
          <p:cNvSpPr/>
          <p:nvPr/>
        </p:nvSpPr>
        <p:spPr>
          <a:xfrm>
            <a:off x="3905137" y="2854109"/>
            <a:ext cx="482824" cy="375552"/>
          </a:xfrm>
          <a:prstGeom prst="rect">
            <a:avLst/>
          </a:prstGeom>
          <a:solidFill>
            <a:schemeClr val="accent5"/>
          </a:solidFill>
        </p:spPr>
        <p:txBody>
          <a:bodyPr wrap="none">
            <a:spAutoFit/>
          </a:bodyPr>
          <a:lstStyle/>
          <a:p>
            <a:pPr lvl="0" algn="ctr">
              <a:lnSpc>
                <a:spcPct val="150000"/>
              </a:lnSpc>
              <a:spcBef>
                <a:spcPts val="100"/>
              </a:spcBef>
              <a:spcAft>
                <a:spcPts val="100"/>
              </a:spcAft>
              <a:defRPr/>
            </a:pPr>
            <a:r>
              <a:rPr lang="nl-NL" b="1" smtClean="0">
                <a:solidFill>
                  <a:srgbClr val="FF0000"/>
                </a:solidFill>
                <a:ea typeface="Arial" panose="020B0604020202020204" pitchFamily="34" charset="0"/>
                <a:cs typeface="Times New Roman" panose="02020603050405020304" pitchFamily="18" charset="0"/>
              </a:rPr>
              <a:t>332</a:t>
            </a:r>
            <a:endParaRPr lang="en-US" b="1">
              <a:solidFill>
                <a:srgbClr val="FF0000"/>
              </a:solidFill>
              <a:ea typeface="Arial" panose="020B0604020202020204" pitchFamily="34" charset="0"/>
              <a:cs typeface="Times New Roman" panose="02020603050405020304" pitchFamily="18" charset="0"/>
            </a:endParaRPr>
          </a:p>
        </p:txBody>
      </p:sp>
      <p:sp>
        <p:nvSpPr>
          <p:cNvPr id="28" name="Rectangle 27"/>
          <p:cNvSpPr/>
          <p:nvPr/>
        </p:nvSpPr>
        <p:spPr>
          <a:xfrm>
            <a:off x="4721343" y="3927259"/>
            <a:ext cx="383438" cy="375552"/>
          </a:xfrm>
          <a:prstGeom prst="rect">
            <a:avLst/>
          </a:prstGeom>
          <a:solidFill>
            <a:schemeClr val="accent5"/>
          </a:solidFill>
        </p:spPr>
        <p:txBody>
          <a:bodyPr wrap="none">
            <a:spAutoFit/>
          </a:bodyPr>
          <a:lstStyle/>
          <a:p>
            <a:pPr lvl="0" algn="ctr">
              <a:lnSpc>
                <a:spcPct val="150000"/>
              </a:lnSpc>
              <a:spcBef>
                <a:spcPts val="100"/>
              </a:spcBef>
              <a:spcAft>
                <a:spcPts val="100"/>
              </a:spcAft>
              <a:defRPr/>
            </a:pPr>
            <a:r>
              <a:rPr lang="nl-NL" b="1" smtClean="0">
                <a:solidFill>
                  <a:srgbClr val="FF0000"/>
                </a:solidFill>
                <a:ea typeface="Arial" panose="020B0604020202020204" pitchFamily="34" charset="0"/>
                <a:cs typeface="Times New Roman" panose="02020603050405020304" pitchFamily="18" charset="0"/>
              </a:rPr>
              <a:t>69</a:t>
            </a:r>
            <a:endParaRPr lang="en-US" b="1">
              <a:solidFill>
                <a:srgbClr val="FF0000"/>
              </a:solidFill>
              <a:ea typeface="Arial" panose="020B0604020202020204" pitchFamily="34" charset="0"/>
              <a:cs typeface="Times New Roman" panose="02020603050405020304" pitchFamily="18" charset="0"/>
            </a:endParaRPr>
          </a:p>
        </p:txBody>
      </p:sp>
      <p:sp>
        <p:nvSpPr>
          <p:cNvPr id="29" name="Rectangle 28"/>
          <p:cNvSpPr/>
          <p:nvPr/>
        </p:nvSpPr>
        <p:spPr>
          <a:xfrm>
            <a:off x="5891259" y="4011862"/>
            <a:ext cx="383438" cy="375552"/>
          </a:xfrm>
          <a:prstGeom prst="rect">
            <a:avLst/>
          </a:prstGeom>
          <a:solidFill>
            <a:schemeClr val="accent5"/>
          </a:solidFill>
        </p:spPr>
        <p:txBody>
          <a:bodyPr wrap="none">
            <a:spAutoFit/>
          </a:bodyPr>
          <a:lstStyle/>
          <a:p>
            <a:pPr lvl="0" algn="ctr">
              <a:lnSpc>
                <a:spcPct val="150000"/>
              </a:lnSpc>
              <a:spcBef>
                <a:spcPts val="100"/>
              </a:spcBef>
              <a:spcAft>
                <a:spcPts val="100"/>
              </a:spcAft>
              <a:defRPr/>
            </a:pPr>
            <a:r>
              <a:rPr lang="nl-NL" b="1" smtClean="0">
                <a:solidFill>
                  <a:srgbClr val="FF0000"/>
                </a:solidFill>
                <a:ea typeface="Arial" panose="020B0604020202020204" pitchFamily="34" charset="0"/>
                <a:cs typeface="Times New Roman" panose="02020603050405020304" pitchFamily="18" charset="0"/>
              </a:rPr>
              <a:t>52</a:t>
            </a:r>
            <a:endParaRPr lang="en-US" b="1">
              <a:solidFill>
                <a:srgbClr val="FF0000"/>
              </a:solidFill>
              <a:ea typeface="Arial" panose="020B0604020202020204" pitchFamily="34" charset="0"/>
              <a:cs typeface="Times New Roman" panose="02020603050405020304" pitchFamily="18" charset="0"/>
            </a:endParaRPr>
          </a:p>
        </p:txBody>
      </p:sp>
      <p:sp>
        <p:nvSpPr>
          <p:cNvPr id="30" name="Rectangle 29"/>
          <p:cNvSpPr/>
          <p:nvPr/>
        </p:nvSpPr>
        <p:spPr>
          <a:xfrm>
            <a:off x="6249297" y="3303686"/>
            <a:ext cx="482824" cy="375552"/>
          </a:xfrm>
          <a:prstGeom prst="rect">
            <a:avLst/>
          </a:prstGeom>
          <a:solidFill>
            <a:schemeClr val="accent5"/>
          </a:solidFill>
        </p:spPr>
        <p:txBody>
          <a:bodyPr wrap="none">
            <a:spAutoFit/>
          </a:bodyPr>
          <a:lstStyle/>
          <a:p>
            <a:pPr lvl="0" algn="ctr">
              <a:lnSpc>
                <a:spcPct val="150000"/>
              </a:lnSpc>
              <a:spcBef>
                <a:spcPts val="100"/>
              </a:spcBef>
              <a:spcAft>
                <a:spcPts val="100"/>
              </a:spcAft>
              <a:defRPr/>
            </a:pPr>
            <a:r>
              <a:rPr lang="nl-NL" b="1" smtClean="0">
                <a:solidFill>
                  <a:srgbClr val="FF0000"/>
                </a:solidFill>
                <a:ea typeface="Arial" panose="020B0604020202020204" pitchFamily="34" charset="0"/>
                <a:cs typeface="Times New Roman" panose="02020603050405020304" pitchFamily="18" charset="0"/>
              </a:rPr>
              <a:t>227</a:t>
            </a:r>
            <a:endParaRPr lang="en-US" b="1">
              <a:solidFill>
                <a:srgbClr val="FF0000"/>
              </a:solidFill>
              <a:ea typeface="Arial" panose="020B0604020202020204" pitchFamily="34" charset="0"/>
              <a:cs typeface="Times New Roman" panose="02020603050405020304" pitchFamily="18" charset="0"/>
            </a:endParaRPr>
          </a:p>
        </p:txBody>
      </p:sp>
      <p:sp>
        <p:nvSpPr>
          <p:cNvPr id="31" name="Rectangle 30"/>
          <p:cNvSpPr/>
          <p:nvPr/>
        </p:nvSpPr>
        <p:spPr>
          <a:xfrm>
            <a:off x="5095679" y="3229661"/>
            <a:ext cx="482824" cy="375552"/>
          </a:xfrm>
          <a:prstGeom prst="rect">
            <a:avLst/>
          </a:prstGeom>
          <a:solidFill>
            <a:schemeClr val="accent5"/>
          </a:solidFill>
        </p:spPr>
        <p:txBody>
          <a:bodyPr wrap="none">
            <a:spAutoFit/>
          </a:bodyPr>
          <a:lstStyle/>
          <a:p>
            <a:pPr lvl="0" algn="ctr">
              <a:lnSpc>
                <a:spcPct val="150000"/>
              </a:lnSpc>
              <a:spcBef>
                <a:spcPts val="100"/>
              </a:spcBef>
              <a:spcAft>
                <a:spcPts val="100"/>
              </a:spcAft>
              <a:defRPr/>
            </a:pPr>
            <a:r>
              <a:rPr lang="nl-NL" smtClean="0">
                <a:solidFill>
                  <a:schemeClr val="tx1"/>
                </a:solidFill>
                <a:ea typeface="Arial" panose="020B0604020202020204" pitchFamily="34" charset="0"/>
                <a:cs typeface="Times New Roman" panose="02020603050405020304" pitchFamily="18" charset="0"/>
              </a:rPr>
              <a:t>241</a:t>
            </a:r>
            <a:endParaRPr lang="en-US">
              <a:solidFill>
                <a:schemeClr val="tx1"/>
              </a:solidFill>
              <a:ea typeface="Arial" panose="020B0604020202020204" pitchFamily="34" charset="0"/>
              <a:cs typeface="Times New Roman" panose="02020603050405020304" pitchFamily="18" charset="0"/>
            </a:endParaRPr>
          </a:p>
        </p:txBody>
      </p:sp>
      <p:sp>
        <p:nvSpPr>
          <p:cNvPr id="32" name="Rectangle 31"/>
          <p:cNvSpPr/>
          <p:nvPr/>
        </p:nvSpPr>
        <p:spPr>
          <a:xfrm>
            <a:off x="2721114" y="2387265"/>
            <a:ext cx="482824" cy="375552"/>
          </a:xfrm>
          <a:prstGeom prst="rect">
            <a:avLst/>
          </a:prstGeom>
          <a:solidFill>
            <a:schemeClr val="accent5"/>
          </a:solidFill>
        </p:spPr>
        <p:txBody>
          <a:bodyPr wrap="none">
            <a:spAutoFit/>
          </a:bodyPr>
          <a:lstStyle/>
          <a:p>
            <a:pPr lvl="0" algn="ctr">
              <a:lnSpc>
                <a:spcPct val="150000"/>
              </a:lnSpc>
              <a:spcBef>
                <a:spcPts val="100"/>
              </a:spcBef>
              <a:spcAft>
                <a:spcPts val="100"/>
              </a:spcAft>
              <a:defRPr/>
            </a:pPr>
            <a:r>
              <a:rPr lang="nl-NL" smtClean="0">
                <a:solidFill>
                  <a:schemeClr val="tx1"/>
                </a:solidFill>
                <a:ea typeface="Arial" panose="020B0604020202020204" pitchFamily="34" charset="0"/>
                <a:cs typeface="Times New Roman" panose="02020603050405020304" pitchFamily="18" charset="0"/>
              </a:rPr>
              <a:t>446</a:t>
            </a:r>
            <a:endParaRPr lang="en-US">
              <a:solidFill>
                <a:schemeClr val="tx1"/>
              </a:solidFill>
              <a:ea typeface="Arial" panose="020B0604020202020204" pitchFamily="34" charset="0"/>
              <a:cs typeface="Times New Roman" panose="02020603050405020304" pitchFamily="18" charset="0"/>
            </a:endParaRPr>
          </a:p>
        </p:txBody>
      </p:sp>
      <p:sp>
        <p:nvSpPr>
          <p:cNvPr id="33" name="Rectangle 32"/>
          <p:cNvSpPr/>
          <p:nvPr/>
        </p:nvSpPr>
        <p:spPr>
          <a:xfrm>
            <a:off x="3551427" y="3846427"/>
            <a:ext cx="383438" cy="375552"/>
          </a:xfrm>
          <a:prstGeom prst="rect">
            <a:avLst/>
          </a:prstGeom>
          <a:solidFill>
            <a:schemeClr val="accent5"/>
          </a:solidFill>
        </p:spPr>
        <p:txBody>
          <a:bodyPr wrap="none">
            <a:spAutoFit/>
          </a:bodyPr>
          <a:lstStyle/>
          <a:p>
            <a:pPr lvl="0" algn="ctr">
              <a:lnSpc>
                <a:spcPct val="150000"/>
              </a:lnSpc>
              <a:spcBef>
                <a:spcPts val="100"/>
              </a:spcBef>
              <a:spcAft>
                <a:spcPts val="100"/>
              </a:spcAft>
              <a:defRPr/>
            </a:pPr>
            <a:r>
              <a:rPr lang="nl-NL" smtClean="0">
                <a:solidFill>
                  <a:schemeClr val="tx1"/>
                </a:solidFill>
                <a:ea typeface="Arial" panose="020B0604020202020204" pitchFamily="34" charset="0"/>
                <a:cs typeface="Times New Roman" panose="02020603050405020304" pitchFamily="18" charset="0"/>
              </a:rPr>
              <a:t>92</a:t>
            </a:r>
            <a:endParaRPr lang="en-US">
              <a:solidFill>
                <a:schemeClr val="tx1"/>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32496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randombar(horizontal)">
                                      <p:cBhvr>
                                        <p:cTn id="16" dur="500"/>
                                        <p:tgtEl>
                                          <p:spTgt spid="3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arn(inVertical)">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P spid="28" grpId="0" animBg="1"/>
      <p:bldP spid="29" grpId="0" animBg="1"/>
      <p:bldP spid="30" grpId="0" animBg="1"/>
      <p:bldP spid="31"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txBox="1">
            <a:spLocks noGrp="1"/>
          </p:cNvSpPr>
          <p:nvPr>
            <p:ph type="title"/>
          </p:nvPr>
        </p:nvSpPr>
        <p:spPr>
          <a:xfrm>
            <a:off x="389428" y="639807"/>
            <a:ext cx="5023200" cy="20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smtClean="0">
                <a:latin typeface="+mj-lt"/>
              </a:rPr>
              <a:t>LUYỆN TẬP</a:t>
            </a:r>
            <a:endParaRPr sz="5000" b="1">
              <a:latin typeface="+mj-lt"/>
            </a:endParaRPr>
          </a:p>
        </p:txBody>
      </p:sp>
      <p:grpSp>
        <p:nvGrpSpPr>
          <p:cNvPr id="454" name="Google Shape;454;p45"/>
          <p:cNvGrpSpPr/>
          <p:nvPr/>
        </p:nvGrpSpPr>
        <p:grpSpPr>
          <a:xfrm>
            <a:off x="6007650" y="758938"/>
            <a:ext cx="2701421" cy="4066414"/>
            <a:chOff x="5729354" y="537588"/>
            <a:chExt cx="2701421" cy="4066414"/>
          </a:xfrm>
        </p:grpSpPr>
        <p:pic>
          <p:nvPicPr>
            <p:cNvPr id="455" name="Google Shape;455;p45"/>
            <p:cNvPicPr preferRelativeResize="0"/>
            <p:nvPr/>
          </p:nvPicPr>
          <p:blipFill>
            <a:blip r:embed="rId3">
              <a:alphaModFix/>
            </a:blip>
            <a:stretch>
              <a:fillRect/>
            </a:stretch>
          </p:blipFill>
          <p:spPr>
            <a:xfrm>
              <a:off x="5919225" y="539500"/>
              <a:ext cx="2451018" cy="4064502"/>
            </a:xfrm>
            <a:prstGeom prst="rect">
              <a:avLst/>
            </a:prstGeom>
            <a:noFill/>
            <a:ln>
              <a:noFill/>
            </a:ln>
          </p:spPr>
        </p:pic>
        <p:grpSp>
          <p:nvGrpSpPr>
            <p:cNvPr id="456" name="Google Shape;456;p45"/>
            <p:cNvGrpSpPr/>
            <p:nvPr/>
          </p:nvGrpSpPr>
          <p:grpSpPr>
            <a:xfrm>
              <a:off x="5729354" y="537588"/>
              <a:ext cx="2701421" cy="1001069"/>
              <a:chOff x="4929654" y="587125"/>
              <a:chExt cx="2701421" cy="1001069"/>
            </a:xfrm>
          </p:grpSpPr>
          <p:sp>
            <p:nvSpPr>
              <p:cNvPr id="457" name="Google Shape;457;p45"/>
              <p:cNvSpPr/>
              <p:nvPr/>
            </p:nvSpPr>
            <p:spPr>
              <a:xfrm>
                <a:off x="5285544" y="8915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7021350"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7402475" y="587125"/>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4929654" y="1359594"/>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algn="ctr" defTabSz="457200">
              <a:lnSpc>
                <a:spcPts val="4686"/>
              </a:lnSpc>
              <a:buClrTx/>
              <a:defRPr/>
            </a:pPr>
            <a:r>
              <a:rPr lang="en-US" sz="2800" b="1" kern="1200" spc="162" smtClean="0">
                <a:solidFill>
                  <a:schemeClr val="bg1">
                    <a:lumMod val="25000"/>
                  </a:schemeClr>
                </a:solidFill>
                <a:latin typeface="Arial" panose="020B0604020202020204" pitchFamily="34" charset="0"/>
                <a:ea typeface="+mn-ea"/>
                <a:cs typeface="Arial" panose="020B0604020202020204" pitchFamily="34" charset="0"/>
              </a:rPr>
              <a:t>CÂU HỎI TRẮC NGHIỆM</a:t>
            </a:r>
            <a:endParaRPr lang="en-US" sz="2800" b="1" kern="1200" spc="162" dirty="0">
              <a:solidFill>
                <a:schemeClr val="bg1">
                  <a:lumMod val="25000"/>
                </a:schemeClr>
              </a:solidFill>
              <a:latin typeface="Arial" panose="020B0604020202020204" pitchFamily="34" charset="0"/>
              <a:ea typeface="+mn-ea"/>
              <a:cs typeface="Arial" panose="020B0604020202020204" pitchFamily="34" charset="0"/>
            </a:endParaRPr>
          </a:p>
        </p:txBody>
      </p:sp>
      <p:sp>
        <p:nvSpPr>
          <p:cNvPr id="26" name="Rectangle 25"/>
          <p:cNvSpPr/>
          <p:nvPr/>
        </p:nvSpPr>
        <p:spPr>
          <a:xfrm>
            <a:off x="270514" y="796814"/>
            <a:ext cx="8590855" cy="4192173"/>
          </a:xfrm>
          <a:prstGeom prst="rect">
            <a:avLst/>
          </a:prstGeom>
        </p:spPr>
        <p:txBody>
          <a:bodyPr wrap="square">
            <a:spAutoFit/>
          </a:bodyPr>
          <a:lstStyle/>
          <a:p>
            <a:pPr marL="15240" marR="15240" algn="just" defTabSz="457200">
              <a:lnSpc>
                <a:spcPct val="200000"/>
              </a:lnSpc>
              <a:spcAft>
                <a:spcPts val="600"/>
              </a:spcAft>
              <a:buClrTx/>
            </a:pPr>
            <a:r>
              <a:rPr lang="vi-VN" sz="1800" b="1" kern="1200">
                <a:latin typeface="Arial" panose="020B0604020202020204" pitchFamily="34" charset="0"/>
                <a:ea typeface="Times New Roman" panose="02020603050405020304" pitchFamily="18" charset="0"/>
                <a:cs typeface="Arial" panose="020B0604020202020204" pitchFamily="34" charset="0"/>
              </a:rPr>
              <a:t>Câu 1. </a:t>
            </a:r>
            <a:r>
              <a:rPr lang="vi-VN" sz="1800" kern="1200">
                <a:latin typeface="Arial" panose="020B0604020202020204" pitchFamily="34" charset="0"/>
                <a:ea typeface="Times New Roman" panose="02020603050405020304" pitchFamily="18" charset="0"/>
                <a:cs typeface="Arial" panose="020B0604020202020204" pitchFamily="34" charset="0"/>
              </a:rPr>
              <a:t>Chọn phát biểu </a:t>
            </a:r>
            <a:r>
              <a:rPr lang="vi-VN" sz="1800" b="1" kern="1200">
                <a:latin typeface="Arial" panose="020B0604020202020204" pitchFamily="34" charset="0"/>
                <a:ea typeface="Times New Roman" panose="02020603050405020304" pitchFamily="18" charset="0"/>
                <a:cs typeface="Arial" panose="020B0604020202020204" pitchFamily="34" charset="0"/>
              </a:rPr>
              <a:t>đúng.</a:t>
            </a:r>
          </a:p>
          <a:p>
            <a:pPr marL="15240" marR="15240" algn="just" defTabSz="457200">
              <a:lnSpc>
                <a:spcPct val="200000"/>
              </a:lnSpc>
              <a:spcAft>
                <a:spcPts val="600"/>
              </a:spcAft>
              <a:buClrTx/>
            </a:pPr>
            <a:r>
              <a:rPr lang="vi-VN" sz="1800" kern="1200">
                <a:latin typeface="Arial" panose="020B0604020202020204" pitchFamily="34" charset="0"/>
                <a:ea typeface="Times New Roman" panose="02020603050405020304" pitchFamily="18" charset="0"/>
                <a:cs typeface="Arial" panose="020B0604020202020204" pitchFamily="34" charset="0"/>
              </a:rPr>
              <a:t>A. Chỉ khi biểu diễn dữ liệu trên bảng mới giúp ta có cái nhìn trưc quan về dữ liệu</a:t>
            </a:r>
          </a:p>
          <a:p>
            <a:pPr marL="15240" marR="15240" algn="just" defTabSz="457200">
              <a:lnSpc>
                <a:spcPct val="200000"/>
              </a:lnSpc>
              <a:spcAft>
                <a:spcPts val="600"/>
              </a:spcAft>
              <a:buClrTx/>
            </a:pPr>
            <a:r>
              <a:rPr lang="vi-VN" sz="1800" kern="1200">
                <a:latin typeface="Arial" panose="020B0604020202020204" pitchFamily="34" charset="0"/>
                <a:ea typeface="Times New Roman" panose="02020603050405020304" pitchFamily="18" charset="0"/>
                <a:cs typeface="Arial" panose="020B0604020202020204" pitchFamily="34" charset="0"/>
              </a:rPr>
              <a:t>B. Chỉ khi biểu diễn dữ liệu trên biểu đồ mới giúp ta có cái nhìn trưc quan </a:t>
            </a:r>
            <a:r>
              <a:rPr lang="vi-VN" sz="1800" kern="1200">
                <a:latin typeface="Arial" panose="020B0604020202020204" pitchFamily="34" charset="0"/>
                <a:ea typeface="Times New Roman" panose="02020603050405020304" pitchFamily="18" charset="0"/>
                <a:cs typeface="Arial" panose="020B0604020202020204" pitchFamily="34" charset="0"/>
              </a:rPr>
              <a:t>về </a:t>
            </a:r>
            <a:r>
              <a:rPr lang="en-US" sz="1800" kern="1200" smtClean="0">
                <a:latin typeface="Arial" panose="020B0604020202020204" pitchFamily="34" charset="0"/>
                <a:ea typeface="Times New Roman" panose="02020603050405020304" pitchFamily="18" charset="0"/>
                <a:cs typeface="Arial" panose="020B0604020202020204" pitchFamily="34" charset="0"/>
              </a:rPr>
              <a:t>       </a:t>
            </a:r>
            <a:r>
              <a:rPr lang="vi-VN" sz="1800" kern="1200" smtClean="0">
                <a:latin typeface="Arial" panose="020B0604020202020204" pitchFamily="34" charset="0"/>
                <a:ea typeface="Times New Roman" panose="02020603050405020304" pitchFamily="18" charset="0"/>
                <a:cs typeface="Arial" panose="020B0604020202020204" pitchFamily="34" charset="0"/>
              </a:rPr>
              <a:t>dữ </a:t>
            </a:r>
            <a:r>
              <a:rPr lang="vi-VN" sz="1800" kern="1200">
                <a:latin typeface="Arial" panose="020B0604020202020204" pitchFamily="34" charset="0"/>
                <a:ea typeface="Times New Roman" panose="02020603050405020304" pitchFamily="18" charset="0"/>
                <a:cs typeface="Arial" panose="020B0604020202020204" pitchFamily="34" charset="0"/>
              </a:rPr>
              <a:t>liệu</a:t>
            </a:r>
          </a:p>
          <a:p>
            <a:pPr marL="15240" marR="15240" algn="just" defTabSz="457200">
              <a:lnSpc>
                <a:spcPct val="200000"/>
              </a:lnSpc>
              <a:spcAft>
                <a:spcPts val="600"/>
              </a:spcAft>
              <a:buClrTx/>
            </a:pPr>
            <a:r>
              <a:rPr lang="vi-VN" sz="1800" kern="1200">
                <a:latin typeface="Arial" panose="020B0604020202020204" pitchFamily="34" charset="0"/>
                <a:ea typeface="Times New Roman" panose="02020603050405020304" pitchFamily="18" charset="0"/>
                <a:cs typeface="Arial" panose="020B0604020202020204" pitchFamily="34" charset="0"/>
              </a:rPr>
              <a:t>C. Biểu diễn dữ liệu trên bảng và biểu đồ giúp ta có cái nhìn trực quan về dữ liệu</a:t>
            </a:r>
          </a:p>
          <a:p>
            <a:pPr marL="15240" marR="15240" algn="just" defTabSz="457200">
              <a:lnSpc>
                <a:spcPct val="200000"/>
              </a:lnSpc>
              <a:spcAft>
                <a:spcPts val="600"/>
              </a:spcAft>
              <a:buClrTx/>
            </a:pPr>
            <a:r>
              <a:rPr lang="vi-VN" sz="1800" kern="1200">
                <a:latin typeface="Arial" panose="020B0604020202020204" pitchFamily="34" charset="0"/>
                <a:ea typeface="Times New Roman" panose="02020603050405020304" pitchFamily="18" charset="0"/>
                <a:cs typeface="Arial" panose="020B0604020202020204" pitchFamily="34" charset="0"/>
              </a:rPr>
              <a:t>D. Biểu diễn dữ liệu trên bảng và biểu đồ không giúp ta có cái nhìn trưc quan về dữ liệu</a:t>
            </a:r>
            <a:endParaRPr lang="vi-VN" sz="1800" kern="1200">
              <a:latin typeface="Arial" panose="020B0604020202020204" pitchFamily="34" charset="0"/>
              <a:ea typeface="Times New Roman" panose="02020603050405020304" pitchFamily="18" charset="0"/>
              <a:cs typeface="Arial" panose="020B0604020202020204" pitchFamily="34" charset="0"/>
            </a:endParaRPr>
          </a:p>
        </p:txBody>
      </p:sp>
      <p:sp>
        <p:nvSpPr>
          <p:cNvPr id="37" name="Rounded Rectangle 36"/>
          <p:cNvSpPr/>
          <p:nvPr/>
        </p:nvSpPr>
        <p:spPr>
          <a:xfrm>
            <a:off x="270514" y="3291292"/>
            <a:ext cx="8462006"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895157"/>
            <a:ext cx="8961120" cy="238753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32193" y="919010"/>
            <a:ext cx="8538096" cy="1408078"/>
          </a:xfrm>
          <a:prstGeom prst="rect">
            <a:avLst/>
          </a:prstGeom>
        </p:spPr>
        <p:txBody>
          <a:bodyPr wrap="square">
            <a:spAutoFit/>
          </a:bodyPr>
          <a:lstStyle/>
          <a:p>
            <a:pPr marL="15240" marR="15240" lvl="0" algn="just" defTabSz="457200">
              <a:lnSpc>
                <a:spcPct val="150000"/>
              </a:lnSpc>
              <a:spcAft>
                <a:spcPts val="600"/>
              </a:spcAft>
              <a:buClrTx/>
            </a:pPr>
            <a:r>
              <a:rPr lang="vi-VN" sz="1900" b="1" kern="1200">
                <a:latin typeface="Arial" panose="020B0604020202020204" pitchFamily="34" charset="0"/>
                <a:ea typeface="Times New Roman" panose="02020603050405020304" pitchFamily="18" charset="0"/>
                <a:cs typeface="Arial" panose="020B0604020202020204" pitchFamily="34" charset="0"/>
              </a:rPr>
              <a:t>Câu 2. </a:t>
            </a:r>
            <a:r>
              <a:rPr lang="vi-VN" sz="1900" kern="1200" smtClean="0">
                <a:latin typeface="Arial" panose="020B0604020202020204" pitchFamily="34" charset="0"/>
                <a:ea typeface="Times New Roman" panose="02020603050405020304" pitchFamily="18" charset="0"/>
                <a:cs typeface="Arial" panose="020B0604020202020204" pitchFamily="34" charset="0"/>
              </a:rPr>
              <a:t>Số </a:t>
            </a:r>
            <a:r>
              <a:rPr lang="vi-VN" sz="1900" kern="1200">
                <a:latin typeface="Arial" panose="020B0604020202020204" pitchFamily="34" charset="0"/>
                <a:ea typeface="Times New Roman" panose="02020603050405020304" pitchFamily="18" charset="0"/>
                <a:cs typeface="Arial" panose="020B0604020202020204" pitchFamily="34" charset="0"/>
              </a:rPr>
              <a:t>lượt học sinh vắng được lớp trưởng thống  kê trong một tuần của lớp 9A1 ở trường THCS </a:t>
            </a:r>
            <a:r>
              <a:rPr lang="vi-VN" sz="1900" kern="1200">
                <a:latin typeface="Arial" panose="020B0604020202020204" pitchFamily="34" charset="0"/>
                <a:ea typeface="Times New Roman" panose="02020603050405020304" pitchFamily="18" charset="0"/>
                <a:cs typeface="Arial" panose="020B0604020202020204" pitchFamily="34" charset="0"/>
              </a:rPr>
              <a:t>Nguyễn </a:t>
            </a:r>
            <a:r>
              <a:rPr lang="vi-VN" sz="1900" kern="1200" smtClean="0">
                <a:latin typeface="Arial" panose="020B0604020202020204" pitchFamily="34" charset="0"/>
                <a:ea typeface="Times New Roman" panose="02020603050405020304" pitchFamily="18" charset="0"/>
                <a:cs typeface="Arial" panose="020B0604020202020204" pitchFamily="34" charset="0"/>
              </a:rPr>
              <a:t>Du.</a:t>
            </a:r>
            <a:r>
              <a:rPr lang="en-US" sz="1900" kern="1200" smtClean="0">
                <a:latin typeface="Arial" panose="020B0604020202020204" pitchFamily="34" charset="0"/>
                <a:ea typeface="Times New Roman" panose="02020603050405020304" pitchFamily="18" charset="0"/>
                <a:cs typeface="Arial" panose="020B0604020202020204" pitchFamily="34" charset="0"/>
              </a:rPr>
              <a:t> </a:t>
            </a:r>
            <a:r>
              <a:rPr lang="vi-VN" sz="1900" kern="1200" smtClean="0">
                <a:latin typeface="Arial" panose="020B0604020202020204" pitchFamily="34" charset="0"/>
                <a:ea typeface="Times New Roman" panose="02020603050405020304" pitchFamily="18" charset="0"/>
                <a:cs typeface="Arial" panose="020B0604020202020204" pitchFamily="34" charset="0"/>
              </a:rPr>
              <a:t>Các </a:t>
            </a:r>
            <a:r>
              <a:rPr lang="vi-VN" sz="1900" kern="1200">
                <a:latin typeface="Arial" panose="020B0604020202020204" pitchFamily="34" charset="0"/>
                <a:ea typeface="Times New Roman" panose="02020603050405020304" pitchFamily="18" charset="0"/>
                <a:cs typeface="Arial" panose="020B0604020202020204" pitchFamily="34" charset="0"/>
              </a:rPr>
              <a:t>thông tin không hợp lí của bảng dưới đây là:</a:t>
            </a:r>
            <a:endParaRPr lang="vi-VN" sz="1900" kern="1200">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28"/>
          <p:cNvSpPr/>
          <p:nvPr/>
        </p:nvSpPr>
        <p:spPr>
          <a:xfrm>
            <a:off x="2458678" y="3306549"/>
            <a:ext cx="4492673" cy="1631216"/>
          </a:xfrm>
          <a:prstGeom prst="rect">
            <a:avLst/>
          </a:prstGeom>
        </p:spPr>
        <p:txBody>
          <a:bodyPr wrap="square">
            <a:spAutoFit/>
          </a:bodyPr>
          <a:lstStyle/>
          <a:p>
            <a:pPr marL="15240" marR="15240" lvl="0" algn="just" defTabSz="457200">
              <a:lnSpc>
                <a:spcPct val="250000"/>
              </a:lnSpc>
              <a:spcAft>
                <a:spcPts val="600"/>
              </a:spcAft>
              <a:buClrTx/>
              <a:defRPr/>
            </a:pPr>
            <a:r>
              <a:rPr lang="nl-NL" sz="1900" kern="1200">
                <a:latin typeface="Arial" panose="020B0604020202020204" pitchFamily="34" charset="0"/>
                <a:ea typeface="Times New Roman" panose="02020603050405020304" pitchFamily="18" charset="0"/>
                <a:cs typeface="Arial" panose="020B0604020202020204" pitchFamily="34" charset="0"/>
              </a:rPr>
              <a:t>A. k, p</a:t>
            </a:r>
            <a:r>
              <a:rPr lang="nl-NL" sz="1900" kern="1200">
                <a:latin typeface="Arial" panose="020B0604020202020204" pitchFamily="34" charset="0"/>
                <a:ea typeface="Times New Roman" panose="02020603050405020304" pitchFamily="18" charset="0"/>
                <a:cs typeface="Arial" panose="020B0604020202020204" pitchFamily="34" charset="0"/>
              </a:rPr>
              <a:t>, </a:t>
            </a:r>
            <a:r>
              <a:rPr lang="nl-NL" sz="1900" kern="1200" smtClean="0">
                <a:latin typeface="Arial" panose="020B0604020202020204" pitchFamily="34" charset="0"/>
                <a:ea typeface="Times New Roman" panose="02020603050405020304" pitchFamily="18" charset="0"/>
                <a:cs typeface="Arial" panose="020B0604020202020204" pitchFamily="34" charset="0"/>
              </a:rPr>
              <a:t>0,5				B</a:t>
            </a:r>
            <a:r>
              <a:rPr lang="nl-NL" sz="1900" kern="1200">
                <a:latin typeface="Arial" panose="020B0604020202020204" pitchFamily="34" charset="0"/>
                <a:ea typeface="Times New Roman" panose="02020603050405020304" pitchFamily="18" charset="0"/>
                <a:cs typeface="Arial" panose="020B0604020202020204" pitchFamily="34" charset="0"/>
              </a:rPr>
              <a:t>. 2</a:t>
            </a:r>
          </a:p>
          <a:p>
            <a:pPr marL="15240" marR="15240" lvl="0" algn="just" defTabSz="457200">
              <a:lnSpc>
                <a:spcPct val="250000"/>
              </a:lnSpc>
              <a:spcAft>
                <a:spcPts val="600"/>
              </a:spcAft>
              <a:buClrTx/>
              <a:defRPr/>
            </a:pPr>
            <a:r>
              <a:rPr lang="nl-NL" sz="1900" kern="1200">
                <a:latin typeface="Arial" panose="020B0604020202020204" pitchFamily="34" charset="0"/>
                <a:ea typeface="Times New Roman" panose="02020603050405020304" pitchFamily="18" charset="0"/>
                <a:cs typeface="Arial" panose="020B0604020202020204" pitchFamily="34" charset="0"/>
              </a:rPr>
              <a:t>C. 3</a:t>
            </a:r>
            <a:r>
              <a:rPr lang="nl-NL" sz="1900" kern="1200">
                <a:latin typeface="Arial" panose="020B0604020202020204" pitchFamily="34" charset="0"/>
                <a:ea typeface="Times New Roman" panose="02020603050405020304" pitchFamily="18" charset="0"/>
                <a:cs typeface="Arial" panose="020B0604020202020204" pitchFamily="34" charset="0"/>
              </a:rPr>
              <a:t>, </a:t>
            </a:r>
            <a:r>
              <a:rPr lang="nl-NL" sz="1900" kern="1200" smtClean="0">
                <a:latin typeface="Arial" panose="020B0604020202020204" pitchFamily="34" charset="0"/>
                <a:ea typeface="Times New Roman" panose="02020603050405020304" pitchFamily="18" charset="0"/>
                <a:cs typeface="Arial" panose="020B0604020202020204" pitchFamily="34" charset="0"/>
              </a:rPr>
              <a:t>1					D</a:t>
            </a:r>
            <a:r>
              <a:rPr lang="nl-NL" sz="1900" kern="1200">
                <a:latin typeface="Arial" panose="020B0604020202020204" pitchFamily="34" charset="0"/>
                <a:ea typeface="Times New Roman" panose="02020603050405020304" pitchFamily="18" charset="0"/>
                <a:cs typeface="Arial" panose="020B0604020202020204" pitchFamily="34" charset="0"/>
              </a:rPr>
              <a:t>. k</a:t>
            </a:r>
            <a:endParaRPr lang="nl-NL" sz="1900" kern="1200">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 name="Rounded Rectangle 19"/>
          <p:cNvSpPr/>
          <p:nvPr/>
        </p:nvSpPr>
        <p:spPr>
          <a:xfrm>
            <a:off x="2332931" y="3484781"/>
            <a:ext cx="1608134"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691309276"/>
              </p:ext>
            </p:extLst>
          </p:nvPr>
        </p:nvGraphicFramePr>
        <p:xfrm>
          <a:off x="773173" y="2371588"/>
          <a:ext cx="7589702" cy="783846"/>
        </p:xfrm>
        <a:graphic>
          <a:graphicData uri="http://schemas.openxmlformats.org/drawingml/2006/table">
            <a:tbl>
              <a:tblPr firstRow="1" firstCol="1" bandRow="1"/>
              <a:tblGrid>
                <a:gridCol w="1488254">
                  <a:extLst>
                    <a:ext uri="{9D8B030D-6E8A-4147-A177-3AD203B41FA5}">
                      <a16:colId xmlns:a16="http://schemas.microsoft.com/office/drawing/2014/main" val="3908534026"/>
                    </a:ext>
                  </a:extLst>
                </a:gridCol>
                <a:gridCol w="1016908">
                  <a:extLst>
                    <a:ext uri="{9D8B030D-6E8A-4147-A177-3AD203B41FA5}">
                      <a16:colId xmlns:a16="http://schemas.microsoft.com/office/drawing/2014/main" val="439720076"/>
                    </a:ext>
                  </a:extLst>
                </a:gridCol>
                <a:gridCol w="1016908">
                  <a:extLst>
                    <a:ext uri="{9D8B030D-6E8A-4147-A177-3AD203B41FA5}">
                      <a16:colId xmlns:a16="http://schemas.microsoft.com/office/drawing/2014/main" val="1810207997"/>
                    </a:ext>
                  </a:extLst>
                </a:gridCol>
                <a:gridCol w="1016908">
                  <a:extLst>
                    <a:ext uri="{9D8B030D-6E8A-4147-A177-3AD203B41FA5}">
                      <a16:colId xmlns:a16="http://schemas.microsoft.com/office/drawing/2014/main" val="2644853627"/>
                    </a:ext>
                  </a:extLst>
                </a:gridCol>
                <a:gridCol w="1016908">
                  <a:extLst>
                    <a:ext uri="{9D8B030D-6E8A-4147-A177-3AD203B41FA5}">
                      <a16:colId xmlns:a16="http://schemas.microsoft.com/office/drawing/2014/main" val="2315189900"/>
                    </a:ext>
                  </a:extLst>
                </a:gridCol>
                <a:gridCol w="1016908">
                  <a:extLst>
                    <a:ext uri="{9D8B030D-6E8A-4147-A177-3AD203B41FA5}">
                      <a16:colId xmlns:a16="http://schemas.microsoft.com/office/drawing/2014/main" val="1874990823"/>
                    </a:ext>
                  </a:extLst>
                </a:gridCol>
                <a:gridCol w="1016908">
                  <a:extLst>
                    <a:ext uri="{9D8B030D-6E8A-4147-A177-3AD203B41FA5}">
                      <a16:colId xmlns:a16="http://schemas.microsoft.com/office/drawing/2014/main" val="244326611"/>
                    </a:ext>
                  </a:extLst>
                </a:gridCol>
              </a:tblGrid>
              <a:tr h="391923">
                <a:tc>
                  <a:txBody>
                    <a:bodyPr/>
                    <a:lstStyle/>
                    <a:p>
                      <a:pPr algn="ctr">
                        <a:lnSpc>
                          <a:spcPct val="150000"/>
                        </a:lnSpc>
                        <a:spcBef>
                          <a:spcPts val="100"/>
                        </a:spcBef>
                        <a:spcAft>
                          <a:spcPts val="100"/>
                        </a:spcAft>
                      </a:pPr>
                      <a:r>
                        <a:rPr lang="en-US" sz="1700" b="1">
                          <a:effectLst/>
                          <a:latin typeface="+mj-lt"/>
                          <a:ea typeface="Arial" panose="020B0604020202020204" pitchFamily="34" charset="0"/>
                          <a:cs typeface="Times New Roman" panose="02020603050405020304" pitchFamily="18" charset="0"/>
                        </a:rPr>
                        <a:t>Ngày</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Thứ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Thứ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Thứ 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Thứ 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Thứ 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Thứ 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9267496"/>
                  </a:ext>
                </a:extLst>
              </a:tr>
              <a:tr h="391923">
                <a:tc>
                  <a:txBody>
                    <a:bodyPr/>
                    <a:lstStyle/>
                    <a:p>
                      <a:pPr algn="ctr">
                        <a:lnSpc>
                          <a:spcPct val="150000"/>
                        </a:lnSpc>
                        <a:spcBef>
                          <a:spcPts val="100"/>
                        </a:spcBef>
                        <a:spcAft>
                          <a:spcPts val="100"/>
                        </a:spcAft>
                      </a:pPr>
                      <a:r>
                        <a:rPr lang="en-US" sz="1700" b="1">
                          <a:effectLst/>
                          <a:latin typeface="+mj-lt"/>
                          <a:ea typeface="Arial" panose="020B0604020202020204" pitchFamily="34" charset="0"/>
                          <a:cs typeface="Times New Roman" panose="02020603050405020304" pitchFamily="18" charset="0"/>
                        </a:rPr>
                        <a:t>Số lượt vắng</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a:effectLst/>
                          <a:latin typeface="+mj-lt"/>
                          <a:ea typeface="Arial" panose="020B0604020202020204" pitchFamily="34" charset="0"/>
                          <a:cs typeface="Times New Roman" panose="02020603050405020304" pitchFamily="18" charset="0"/>
                        </a:rPr>
                        <a:t>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3629968"/>
                  </a:ext>
                </a:extLst>
              </a:tr>
            </a:tbl>
          </a:graphicData>
        </a:graphic>
      </p:graphicFrame>
    </p:spTree>
    <p:extLst>
      <p:ext uri="{BB962C8B-B14F-4D97-AF65-F5344CB8AC3E}">
        <p14:creationId xmlns:p14="http://schemas.microsoft.com/office/powerpoint/2010/main" val="354574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904301"/>
            <a:ext cx="8961120" cy="248792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32193" y="998520"/>
            <a:ext cx="4678135" cy="1269578"/>
          </a:xfrm>
          <a:prstGeom prst="rect">
            <a:avLst/>
          </a:prstGeom>
        </p:spPr>
        <p:txBody>
          <a:bodyPr wrap="square">
            <a:spAutoFit/>
          </a:bodyPr>
          <a:lstStyle/>
          <a:p>
            <a:pPr marL="15240" marR="15240" lvl="0" algn="just" defTabSz="457200">
              <a:lnSpc>
                <a:spcPct val="150000"/>
              </a:lnSpc>
              <a:spcAft>
                <a:spcPts val="600"/>
              </a:spcAft>
              <a:buClrTx/>
            </a:pPr>
            <a:r>
              <a:rPr kumimoji="0" lang="vi-VN" sz="17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3</a:t>
            </a:r>
            <a:r>
              <a:rPr kumimoji="0" lang="vi-VN"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1700" kern="1200" smtClean="0">
                <a:latin typeface="Arial" panose="020B0604020202020204" pitchFamily="34" charset="0"/>
                <a:ea typeface="Times New Roman" panose="02020603050405020304" pitchFamily="18" charset="0"/>
                <a:cs typeface="Arial" panose="020B0604020202020204" pitchFamily="34" charset="0"/>
              </a:rPr>
              <a:t>Thống </a:t>
            </a:r>
            <a:r>
              <a:rPr lang="vi-VN" sz="1700" kern="1200">
                <a:latin typeface="Arial" panose="020B0604020202020204" pitchFamily="34" charset="0"/>
                <a:ea typeface="Times New Roman" panose="02020603050405020304" pitchFamily="18" charset="0"/>
                <a:cs typeface="Arial" panose="020B0604020202020204" pitchFamily="34" charset="0"/>
              </a:rPr>
              <a:t>kê điểm toán của 40 học sinh của một lớp người ta thu </a:t>
            </a:r>
            <a:r>
              <a:rPr lang="vi-VN" sz="1700" kern="1200">
                <a:latin typeface="Arial" panose="020B0604020202020204" pitchFamily="34" charset="0"/>
                <a:ea typeface="Times New Roman" panose="02020603050405020304" pitchFamily="18" charset="0"/>
                <a:cs typeface="Arial" panose="020B0604020202020204" pitchFamily="34" charset="0"/>
              </a:rPr>
              <a:t>được </a:t>
            </a:r>
            <a:r>
              <a:rPr lang="vi-VN" sz="1700" kern="1200" smtClean="0">
                <a:latin typeface="Arial" panose="020B0604020202020204" pitchFamily="34" charset="0"/>
                <a:ea typeface="Times New Roman" panose="02020603050405020304" pitchFamily="18" charset="0"/>
                <a:cs typeface="Arial" panose="020B0604020202020204" pitchFamily="34" charset="0"/>
              </a:rPr>
              <a:t>biểu </a:t>
            </a:r>
            <a:r>
              <a:rPr lang="vi-VN" sz="1700" kern="1200">
                <a:latin typeface="Arial" panose="020B0604020202020204" pitchFamily="34" charset="0"/>
                <a:ea typeface="Times New Roman" panose="02020603050405020304" pitchFamily="18" charset="0"/>
                <a:cs typeface="Arial" panose="020B0604020202020204" pitchFamily="34" charset="0"/>
              </a:rPr>
              <a:t>đồ đường gấp khúc của tần suất như sau:</a:t>
            </a: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2824438" y="3440728"/>
            <a:ext cx="3761153" cy="1477328"/>
          </a:xfrm>
          <a:prstGeom prst="rect">
            <a:avLst/>
          </a:prstGeom>
        </p:spPr>
        <p:txBody>
          <a:bodyPr wrap="square">
            <a:spAutoFit/>
          </a:bodyPr>
          <a:lstStyle/>
          <a:p>
            <a:pPr marL="15240" marR="15240" lvl="0" algn="just" defTabSz="457200">
              <a:lnSpc>
                <a:spcPct val="250000"/>
              </a:lnSpc>
              <a:spcAft>
                <a:spcPts val="600"/>
              </a:spcAft>
              <a:buClrTx/>
              <a:defRPr/>
            </a:pPr>
            <a:r>
              <a:rPr lang="nl-NL" sz="1700" kern="1200">
                <a:latin typeface="Arial" panose="020B0604020202020204" pitchFamily="34" charset="0"/>
                <a:ea typeface="Times New Roman" panose="02020603050405020304" pitchFamily="18" charset="0"/>
                <a:cs typeface="Arial" panose="020B0604020202020204" pitchFamily="34" charset="0"/>
              </a:rPr>
              <a:t>A. </a:t>
            </a:r>
            <a:r>
              <a:rPr lang="nl-NL" sz="1700" kern="1200">
                <a:latin typeface="Arial" panose="020B0604020202020204" pitchFamily="34" charset="0"/>
                <a:ea typeface="Times New Roman" panose="02020603050405020304" pitchFamily="18" charset="0"/>
                <a:cs typeface="Arial" panose="020B0604020202020204" pitchFamily="34" charset="0"/>
              </a:rPr>
              <a:t>[</a:t>
            </a:r>
            <a:r>
              <a:rPr lang="nl-NL" sz="1700" kern="1200" smtClean="0">
                <a:latin typeface="Arial" panose="020B0604020202020204" pitchFamily="34" charset="0"/>
                <a:ea typeface="Times New Roman" panose="02020603050405020304" pitchFamily="18" charset="0"/>
                <a:cs typeface="Arial" panose="020B0604020202020204" pitchFamily="34" charset="0"/>
              </a:rPr>
              <a:t>3;4]				B</a:t>
            </a:r>
            <a:r>
              <a:rPr lang="nl-NL" sz="1700" kern="1200">
                <a:latin typeface="Arial" panose="020B0604020202020204" pitchFamily="34" charset="0"/>
                <a:ea typeface="Times New Roman" panose="02020603050405020304" pitchFamily="18" charset="0"/>
                <a:cs typeface="Arial" panose="020B0604020202020204" pitchFamily="34" charset="0"/>
              </a:rPr>
              <a:t>. [7; 8]</a:t>
            </a:r>
          </a:p>
          <a:p>
            <a:pPr marL="15240" marR="15240" lvl="0" algn="just" defTabSz="457200">
              <a:lnSpc>
                <a:spcPct val="250000"/>
              </a:lnSpc>
              <a:spcAft>
                <a:spcPts val="600"/>
              </a:spcAft>
              <a:buClrTx/>
              <a:defRPr/>
            </a:pPr>
            <a:r>
              <a:rPr lang="nl-NL" sz="1700" kern="1200">
                <a:latin typeface="Arial" panose="020B0604020202020204" pitchFamily="34" charset="0"/>
                <a:ea typeface="Times New Roman" panose="02020603050405020304" pitchFamily="18" charset="0"/>
                <a:cs typeface="Arial" panose="020B0604020202020204" pitchFamily="34" charset="0"/>
              </a:rPr>
              <a:t>C. [5</a:t>
            </a:r>
            <a:r>
              <a:rPr lang="nl-NL" sz="1700" kern="1200">
                <a:latin typeface="Arial" panose="020B0604020202020204" pitchFamily="34" charset="0"/>
                <a:ea typeface="Times New Roman" panose="02020603050405020304" pitchFamily="18" charset="0"/>
                <a:cs typeface="Arial" panose="020B0604020202020204" pitchFamily="34" charset="0"/>
              </a:rPr>
              <a:t>; </a:t>
            </a:r>
            <a:r>
              <a:rPr lang="nl-NL" sz="1700" kern="1200" smtClean="0">
                <a:latin typeface="Arial" panose="020B0604020202020204" pitchFamily="34" charset="0"/>
                <a:ea typeface="Times New Roman" panose="02020603050405020304" pitchFamily="18" charset="0"/>
                <a:cs typeface="Arial" panose="020B0604020202020204" pitchFamily="34" charset="0"/>
              </a:rPr>
              <a:t>6]				D</a:t>
            </a:r>
            <a:r>
              <a:rPr lang="nl-NL" sz="1700" kern="1200">
                <a:latin typeface="Arial" panose="020B0604020202020204" pitchFamily="34" charset="0"/>
                <a:ea typeface="Times New Roman" panose="02020603050405020304" pitchFamily="18" charset="0"/>
                <a:cs typeface="Arial" panose="020B0604020202020204" pitchFamily="34" charset="0"/>
              </a:rPr>
              <a:t>. [9; 10]</a:t>
            </a:r>
            <a:endParaRPr lang="nl-NL" sz="1700" kern="1200">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279861" y="2237673"/>
            <a:ext cx="4529883" cy="877163"/>
          </a:xfrm>
          <a:prstGeom prst="rect">
            <a:avLst/>
          </a:prstGeom>
        </p:spPr>
        <p:txBody>
          <a:bodyPr wrap="square">
            <a:spAutoFit/>
          </a:bodyPr>
          <a:lstStyle/>
          <a:p>
            <a:pPr lvl="0" algn="just">
              <a:lnSpc>
                <a:spcPct val="150000"/>
              </a:lnSpc>
              <a:spcBef>
                <a:spcPts val="300"/>
              </a:spcBef>
              <a:spcAft>
                <a:spcPts val="800"/>
              </a:spcAft>
            </a:pPr>
            <a:r>
              <a:rPr lang="fr-FR" sz="1700">
                <a:ea typeface="Arial" panose="020B0604020202020204" pitchFamily="34" charset="0"/>
                <a:cs typeface="Times New Roman" panose="02020603050405020304" pitchFamily="18" charset="0"/>
              </a:rPr>
              <a:t>Hãy cho biết lớp đó ở khoảng điểm nào có nhiều bạn nhất?</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 name="Rounded Rectangle 19"/>
          <p:cNvSpPr/>
          <p:nvPr/>
        </p:nvSpPr>
        <p:spPr>
          <a:xfrm>
            <a:off x="2752332" y="4288557"/>
            <a:ext cx="1225308"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102725" y="1011208"/>
            <a:ext cx="3779446" cy="2267668"/>
          </a:xfrm>
          <a:prstGeom prst="rect">
            <a:avLst/>
          </a:prstGeom>
        </p:spPr>
      </p:pic>
    </p:spTree>
    <p:extLst>
      <p:ext uri="{BB962C8B-B14F-4D97-AF65-F5344CB8AC3E}">
        <p14:creationId xmlns:p14="http://schemas.microsoft.com/office/powerpoint/2010/main" val="158621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8"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895157"/>
            <a:ext cx="8961120" cy="2957952"/>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344075" y="978509"/>
            <a:ext cx="8538096" cy="484748"/>
          </a:xfrm>
          <a:prstGeom prst="rect">
            <a:avLst/>
          </a:prstGeom>
        </p:spPr>
        <p:txBody>
          <a:bodyPr wrap="square">
            <a:spAutoFit/>
          </a:bodyPr>
          <a:lstStyle/>
          <a:p>
            <a:pPr marL="15240" marR="15240" lvl="0" algn="just" defTabSz="457200">
              <a:lnSpc>
                <a:spcPct val="150000"/>
              </a:lnSpc>
              <a:spcAft>
                <a:spcPts val="600"/>
              </a:spcAft>
              <a:buClrTx/>
            </a:pPr>
            <a:r>
              <a:rPr kumimoji="0" lang="vi-VN" sz="17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4</a:t>
            </a:r>
            <a:r>
              <a:rPr kumimoji="0" lang="vi-VN"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1700" kern="1200" smtClean="0">
                <a:latin typeface="Arial" panose="020B0604020202020204" pitchFamily="34" charset="0"/>
                <a:ea typeface="Times New Roman" panose="02020603050405020304" pitchFamily="18" charset="0"/>
                <a:cs typeface="Arial" panose="020B0604020202020204" pitchFamily="34" charset="0"/>
              </a:rPr>
              <a:t>Cho </a:t>
            </a:r>
            <a:r>
              <a:rPr lang="vi-VN" sz="1700" kern="1200">
                <a:latin typeface="Arial" panose="020B0604020202020204" pitchFamily="34" charset="0"/>
                <a:ea typeface="Times New Roman" panose="02020603050405020304" pitchFamily="18" charset="0"/>
                <a:cs typeface="Arial" panose="020B0604020202020204" pitchFamily="34" charset="0"/>
              </a:rPr>
              <a:t>bảng số liệu</a:t>
            </a: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973328" y="3994489"/>
            <a:ext cx="8240373" cy="746358"/>
          </a:xfrm>
          <a:prstGeom prst="rect">
            <a:avLst/>
          </a:prstGeom>
        </p:spPr>
        <p:txBody>
          <a:bodyPr wrap="square">
            <a:spAutoFit/>
          </a:bodyPr>
          <a:lstStyle/>
          <a:p>
            <a:pPr marL="15240" marR="15240" lvl="0" algn="just" defTabSz="457200">
              <a:lnSpc>
                <a:spcPct val="250000"/>
              </a:lnSpc>
              <a:spcAft>
                <a:spcPts val="600"/>
              </a:spcAft>
              <a:buClrTx/>
              <a:defRPr/>
            </a:pPr>
            <a:r>
              <a:rPr lang="vi-VN" sz="1700" kern="1200">
                <a:latin typeface="Arial" panose="020B0604020202020204" pitchFamily="34" charset="0"/>
                <a:ea typeface="Times New Roman" panose="02020603050405020304" pitchFamily="18" charset="0"/>
                <a:cs typeface="Arial" panose="020B0604020202020204" pitchFamily="34" charset="0"/>
              </a:rPr>
              <a:t>A</a:t>
            </a:r>
            <a:r>
              <a:rPr lang="vi-VN" sz="1700" kern="1200">
                <a:latin typeface="Arial" panose="020B0604020202020204" pitchFamily="34" charset="0"/>
                <a:ea typeface="Times New Roman" panose="02020603050405020304" pitchFamily="18" charset="0"/>
                <a:cs typeface="Arial" panose="020B0604020202020204" pitchFamily="34" charset="0"/>
              </a:rPr>
              <a:t>. </a:t>
            </a:r>
            <a:r>
              <a:rPr lang="vi-VN" sz="1700" kern="1200" smtClean="0">
                <a:latin typeface="Arial" panose="020B0604020202020204" pitchFamily="34" charset="0"/>
                <a:ea typeface="Times New Roman" panose="02020603050405020304" pitchFamily="18" charset="0"/>
                <a:cs typeface="Arial" panose="020B0604020202020204" pitchFamily="34" charset="0"/>
              </a:rPr>
              <a:t>Đường</a:t>
            </a:r>
            <a:r>
              <a:rPr lang="en-US" sz="1700" kern="1200" smtClean="0">
                <a:latin typeface="Arial" panose="020B0604020202020204" pitchFamily="34" charset="0"/>
                <a:ea typeface="Times New Roman" panose="02020603050405020304" pitchFamily="18" charset="0"/>
                <a:cs typeface="Arial" panose="020B0604020202020204" pitchFamily="34" charset="0"/>
              </a:rPr>
              <a:t>	        	</a:t>
            </a:r>
            <a:r>
              <a:rPr lang="vi-VN" sz="1700" kern="1200" smtClean="0">
                <a:latin typeface="Arial" panose="020B0604020202020204" pitchFamily="34" charset="0"/>
                <a:ea typeface="Times New Roman" panose="02020603050405020304" pitchFamily="18" charset="0"/>
                <a:cs typeface="Arial" panose="020B0604020202020204" pitchFamily="34" charset="0"/>
              </a:rPr>
              <a:t>B</a:t>
            </a:r>
            <a:r>
              <a:rPr lang="vi-VN" sz="1700" kern="1200">
                <a:latin typeface="Arial" panose="020B0604020202020204" pitchFamily="34" charset="0"/>
                <a:ea typeface="Times New Roman" panose="02020603050405020304" pitchFamily="18" charset="0"/>
                <a:cs typeface="Arial" panose="020B0604020202020204" pitchFamily="34" charset="0"/>
              </a:rPr>
              <a:t>. </a:t>
            </a:r>
            <a:r>
              <a:rPr lang="vi-VN" sz="1700" kern="1200" smtClean="0">
                <a:latin typeface="Arial" panose="020B0604020202020204" pitchFamily="34" charset="0"/>
                <a:ea typeface="Times New Roman" panose="02020603050405020304" pitchFamily="18" charset="0"/>
                <a:cs typeface="Arial" panose="020B0604020202020204" pitchFamily="34" charset="0"/>
              </a:rPr>
              <a:t>Tròn</a:t>
            </a:r>
            <a:r>
              <a:rPr lang="en-US" sz="1700" kern="1200" smtClean="0">
                <a:latin typeface="Arial" panose="020B0604020202020204" pitchFamily="34" charset="0"/>
                <a:ea typeface="Times New Roman" panose="02020603050405020304" pitchFamily="18" charset="0"/>
                <a:cs typeface="Arial" panose="020B0604020202020204" pitchFamily="34" charset="0"/>
              </a:rPr>
              <a:t>  			</a:t>
            </a:r>
            <a:r>
              <a:rPr lang="vi-VN" sz="1700" kern="1200" smtClean="0">
                <a:latin typeface="Arial" panose="020B0604020202020204" pitchFamily="34" charset="0"/>
                <a:ea typeface="Times New Roman" panose="02020603050405020304" pitchFamily="18" charset="0"/>
                <a:cs typeface="Arial" panose="020B0604020202020204" pitchFamily="34" charset="0"/>
              </a:rPr>
              <a:t>C</a:t>
            </a:r>
            <a:r>
              <a:rPr lang="vi-VN" sz="1700" kern="1200">
                <a:latin typeface="Arial" panose="020B0604020202020204" pitchFamily="34" charset="0"/>
                <a:ea typeface="Times New Roman" panose="02020603050405020304" pitchFamily="18" charset="0"/>
                <a:cs typeface="Arial" panose="020B0604020202020204" pitchFamily="34" charset="0"/>
              </a:rPr>
              <a:t>. </a:t>
            </a:r>
            <a:r>
              <a:rPr lang="vi-VN" sz="1700" kern="1200" smtClean="0">
                <a:latin typeface="Arial" panose="020B0604020202020204" pitchFamily="34" charset="0"/>
                <a:ea typeface="Times New Roman" panose="02020603050405020304" pitchFamily="18" charset="0"/>
                <a:cs typeface="Arial" panose="020B0604020202020204" pitchFamily="34" charset="0"/>
              </a:rPr>
              <a:t>Miền</a:t>
            </a:r>
            <a:r>
              <a:rPr lang="en-US" sz="1700" kern="1200" smtClean="0">
                <a:latin typeface="Arial" panose="020B0604020202020204" pitchFamily="34" charset="0"/>
                <a:ea typeface="Times New Roman" panose="02020603050405020304" pitchFamily="18" charset="0"/>
                <a:cs typeface="Arial" panose="020B0604020202020204" pitchFamily="34" charset="0"/>
              </a:rPr>
              <a:t>			</a:t>
            </a:r>
            <a:r>
              <a:rPr lang="vi-VN" sz="1700" kern="1200" smtClean="0">
                <a:latin typeface="Arial" panose="020B0604020202020204" pitchFamily="34" charset="0"/>
                <a:ea typeface="Times New Roman" panose="02020603050405020304" pitchFamily="18" charset="0"/>
                <a:cs typeface="Arial" panose="020B0604020202020204" pitchFamily="34" charset="0"/>
              </a:rPr>
              <a:t>D</a:t>
            </a:r>
            <a:r>
              <a:rPr lang="vi-VN" sz="1700" kern="1200">
                <a:latin typeface="Arial" panose="020B0604020202020204" pitchFamily="34" charset="0"/>
                <a:ea typeface="Times New Roman" panose="02020603050405020304" pitchFamily="18" charset="0"/>
                <a:cs typeface="Arial" panose="020B0604020202020204" pitchFamily="34" charset="0"/>
              </a:rPr>
              <a:t>. Kết hợp</a:t>
            </a:r>
            <a:endParaRPr lang="vi-VN" sz="1700" kern="1200">
              <a:latin typeface="Arial" panose="020B0604020202020204" pitchFamily="34" charset="0"/>
              <a:ea typeface="Times New Roman" panose="02020603050405020304" pitchFamily="18" charset="0"/>
              <a:cs typeface="Arial" panose="020B0604020202020204" pitchFamily="34" charset="0"/>
            </a:endParaRPr>
          </a:p>
        </p:txBody>
      </p:sp>
      <p:sp>
        <p:nvSpPr>
          <p:cNvPr id="20" name="Rounded Rectangle 19"/>
          <p:cNvSpPr/>
          <p:nvPr/>
        </p:nvSpPr>
        <p:spPr>
          <a:xfrm>
            <a:off x="860022" y="4130140"/>
            <a:ext cx="1425978"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 name="Rectangle 2"/>
          <p:cNvSpPr/>
          <p:nvPr/>
        </p:nvSpPr>
        <p:spPr>
          <a:xfrm>
            <a:off x="301135" y="2894473"/>
            <a:ext cx="8538097" cy="877163"/>
          </a:xfrm>
          <a:prstGeom prst="rect">
            <a:avLst/>
          </a:prstGeom>
        </p:spPr>
        <p:txBody>
          <a:bodyPr wrap="square">
            <a:spAutoFit/>
          </a:bodyPr>
          <a:lstStyle/>
          <a:p>
            <a:pPr algn="just">
              <a:lnSpc>
                <a:spcPct val="150000"/>
              </a:lnSpc>
              <a:spcBef>
                <a:spcPts val="100"/>
              </a:spcBef>
              <a:spcAft>
                <a:spcPts val="100"/>
              </a:spcAft>
            </a:pPr>
            <a:r>
              <a:rPr lang="en-US" sz="1700">
                <a:latin typeface="+mn-lt"/>
                <a:ea typeface="Arial" panose="020B0604020202020204" pitchFamily="34" charset="0"/>
                <a:cs typeface="Times New Roman" panose="02020603050405020304" pitchFamily="18" charset="0"/>
              </a:rPr>
              <a:t>Theo bảng số liệu, để thể hiện tốc độ tăng trưởng diện tích và sản lượng hồ tiêu của nước ta giai đoạn 2010 – 2017, dạng biểu đồ nào sau đây là thích hợp nhất?</a:t>
            </a:r>
            <a:endParaRPr lang="en-US" sz="1700">
              <a:effectLst/>
              <a:latin typeface="+mn-lt"/>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595966" y="1510700"/>
            <a:ext cx="5944115" cy="1359526"/>
          </a:xfrm>
          <a:prstGeom prst="rect">
            <a:avLst/>
          </a:prstGeom>
        </p:spPr>
      </p:pic>
    </p:spTree>
    <p:extLst>
      <p:ext uri="{BB962C8B-B14F-4D97-AF65-F5344CB8AC3E}">
        <p14:creationId xmlns:p14="http://schemas.microsoft.com/office/powerpoint/2010/main" val="358360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20"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19" name="Rectangle 18"/>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130722" y="883098"/>
            <a:ext cx="8395590" cy="872034"/>
          </a:xfrm>
          <a:prstGeom prst="rect">
            <a:avLst/>
          </a:prstGeom>
        </p:spPr>
        <p:txBody>
          <a:bodyPr wrap="square">
            <a:spAutoFit/>
          </a:bodyPr>
          <a:lstStyle/>
          <a:p>
            <a:pPr marL="15240" marR="1524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5. </a:t>
            </a:r>
            <a:r>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Hoa </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vẽ biểu đồ biểu thị tỉ lệ chi phí xây dựng nhà ở của gia đình theo bảng thống </a:t>
            </a:r>
            <a:r>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kê</a:t>
            </a: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p>
        </p:txBody>
      </p:sp>
      <p:pic>
        <p:nvPicPr>
          <p:cNvPr id="4" name="Picture 3"/>
          <p:cNvPicPr>
            <a:picLocks noChangeAspect="1"/>
          </p:cNvPicPr>
          <p:nvPr/>
        </p:nvPicPr>
        <p:blipFill>
          <a:blip r:embed="rId4"/>
          <a:stretch>
            <a:fillRect/>
          </a:stretch>
        </p:blipFill>
        <p:spPr>
          <a:xfrm>
            <a:off x="5862299" y="1755132"/>
            <a:ext cx="3217947" cy="3202364"/>
          </a:xfrm>
          <a:prstGeom prst="rect">
            <a:avLst/>
          </a:prstGeom>
        </p:spPr>
      </p:pic>
      <p:sp>
        <p:nvSpPr>
          <p:cNvPr id="3" name="Rectangle 2"/>
          <p:cNvSpPr/>
          <p:nvPr/>
        </p:nvSpPr>
        <p:spPr>
          <a:xfrm>
            <a:off x="142764" y="3535599"/>
            <a:ext cx="5683659" cy="1287532"/>
          </a:xfrm>
          <a:prstGeom prst="rect">
            <a:avLst/>
          </a:prstGeom>
        </p:spPr>
        <p:txBody>
          <a:bodyPr wrap="square">
            <a:spAutoFit/>
          </a:bodyPr>
          <a:lstStyle/>
          <a:p>
            <a:pPr marL="15240" marR="15240" lvl="0" algn="just" defTabSz="457200">
              <a:lnSpc>
                <a:spcPct val="150000"/>
              </a:lnSpc>
              <a:buClrTx/>
              <a:defRPr/>
            </a:pPr>
            <a:r>
              <a:rPr lang="vi-VN" sz="1800" kern="1200">
                <a:solidFill>
                  <a:prstClr val="black"/>
                </a:solidFill>
                <a:latin typeface="Arial" panose="020B0604020202020204" pitchFamily="34" charset="0"/>
                <a:ea typeface="Times New Roman" panose="02020603050405020304" pitchFamily="18" charset="0"/>
                <a:cs typeface="Arial" panose="020B0604020202020204" pitchFamily="34" charset="0"/>
              </a:rPr>
              <a:t>Bạn hãy cho biết biểu đồ Hoa vẽ đã chính xác chưa. Nếu chưa thì cần điều chỉnh lại như thế nào cho đúng?</a:t>
            </a:r>
            <a:endParaRPr lang="en-US" sz="18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12385953"/>
              </p:ext>
            </p:extLst>
          </p:nvPr>
        </p:nvGraphicFramePr>
        <p:xfrm>
          <a:off x="267971" y="1900825"/>
          <a:ext cx="5721349" cy="1534160"/>
        </p:xfrm>
        <a:graphic>
          <a:graphicData uri="http://schemas.openxmlformats.org/drawingml/2006/table">
            <a:tbl>
              <a:tblPr firstRow="1" bandRow="1">
                <a:tableStyleId>{339702B8-75EE-4A78-BF82-F94E3A50AE9B}</a:tableStyleId>
              </a:tblPr>
              <a:tblGrid>
                <a:gridCol w="1296867">
                  <a:extLst>
                    <a:ext uri="{9D8B030D-6E8A-4147-A177-3AD203B41FA5}">
                      <a16:colId xmlns:a16="http://schemas.microsoft.com/office/drawing/2014/main" val="3706833184"/>
                    </a:ext>
                  </a:extLst>
                </a:gridCol>
                <a:gridCol w="615073">
                  <a:extLst>
                    <a:ext uri="{9D8B030D-6E8A-4147-A177-3AD203B41FA5}">
                      <a16:colId xmlns:a16="http://schemas.microsoft.com/office/drawing/2014/main" val="1695219819"/>
                    </a:ext>
                  </a:extLst>
                </a:gridCol>
                <a:gridCol w="504319">
                  <a:extLst>
                    <a:ext uri="{9D8B030D-6E8A-4147-A177-3AD203B41FA5}">
                      <a16:colId xmlns:a16="http://schemas.microsoft.com/office/drawing/2014/main" val="2509366332"/>
                    </a:ext>
                  </a:extLst>
                </a:gridCol>
                <a:gridCol w="1116706">
                  <a:extLst>
                    <a:ext uri="{9D8B030D-6E8A-4147-A177-3AD203B41FA5}">
                      <a16:colId xmlns:a16="http://schemas.microsoft.com/office/drawing/2014/main" val="2165323674"/>
                    </a:ext>
                  </a:extLst>
                </a:gridCol>
                <a:gridCol w="711450">
                  <a:extLst>
                    <a:ext uri="{9D8B030D-6E8A-4147-A177-3AD203B41FA5}">
                      <a16:colId xmlns:a16="http://schemas.microsoft.com/office/drawing/2014/main" val="1124303660"/>
                    </a:ext>
                  </a:extLst>
                </a:gridCol>
                <a:gridCol w="729462">
                  <a:extLst>
                    <a:ext uri="{9D8B030D-6E8A-4147-A177-3AD203B41FA5}">
                      <a16:colId xmlns:a16="http://schemas.microsoft.com/office/drawing/2014/main" val="1568823120"/>
                    </a:ext>
                  </a:extLst>
                </a:gridCol>
                <a:gridCol w="747472">
                  <a:extLst>
                    <a:ext uri="{9D8B030D-6E8A-4147-A177-3AD203B41FA5}">
                      <a16:colId xmlns:a16="http://schemas.microsoft.com/office/drawing/2014/main" val="19032973"/>
                    </a:ext>
                  </a:extLst>
                </a:gridCol>
              </a:tblGrid>
              <a:tr h="691690">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1"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Loại chi phí</a:t>
                      </a:r>
                      <a:endPar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endParaRP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Tiền công</a:t>
                      </a: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Gỗ</a:t>
                      </a:r>
                    </a:p>
                    <a:p>
                      <a:endParaRPr lang="en-US" sz="1450" b="0"/>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Giám sát thi công</a:t>
                      </a: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Thép</a:t>
                      </a:r>
                    </a:p>
                    <a:p>
                      <a:endParaRPr lang="en-US" sz="1450" b="0"/>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Gạch</a:t>
                      </a:r>
                    </a:p>
                    <a:p>
                      <a:endParaRPr lang="en-US" sz="1450" b="0"/>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Xi măng</a:t>
                      </a:r>
                    </a:p>
                  </a:txBody>
                  <a:tcPr anchor="ctr"/>
                </a:tc>
                <a:extLst>
                  <a:ext uri="{0D108BD9-81ED-4DB2-BD59-A6C34878D82A}">
                    <a16:rowId xmlns:a16="http://schemas.microsoft.com/office/drawing/2014/main" val="1262200135"/>
                  </a:ext>
                </a:extLst>
              </a:tr>
              <a:tr h="714294">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1"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Số tiền</a:t>
                      </a:r>
                    </a:p>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1"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 (triệu đồng)</a:t>
                      </a:r>
                      <a:endPar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endParaRP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250</a:t>
                      </a: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100</a:t>
                      </a:r>
                      <a:endPar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endParaRP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150</a:t>
                      </a:r>
                      <a:endPar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endParaRP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52</a:t>
                      </a: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200</a:t>
                      </a:r>
                    </a:p>
                  </a:txBody>
                  <a:tcPr anchor="ctr"/>
                </a:tc>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450" b="0" i="0" u="none" strike="noStrike" kern="0" cap="none" spc="0" normalizeH="0" baseline="0" noProof="0" smtClean="0">
                          <a:ln>
                            <a:noFill/>
                          </a:ln>
                          <a:solidFill>
                            <a:srgbClr val="2D1549"/>
                          </a:solidFill>
                          <a:effectLst/>
                          <a:uLnTx/>
                          <a:uFillTx/>
                          <a:latin typeface="Arial"/>
                          <a:ea typeface="Arial" panose="020B0604020202020204" pitchFamily="34" charset="0"/>
                          <a:cs typeface="Times New Roman" panose="02020603050405020304" pitchFamily="18" charset="0"/>
                          <a:sym typeface="Arial"/>
                        </a:rPr>
                        <a:t>150</a:t>
                      </a:r>
                    </a:p>
                  </a:txBody>
                  <a:tcPr anchor="ctr"/>
                </a:tc>
                <a:extLst>
                  <a:ext uri="{0D108BD9-81ED-4DB2-BD59-A6C34878D82A}">
                    <a16:rowId xmlns:a16="http://schemas.microsoft.com/office/drawing/2014/main" val="2969243025"/>
                  </a:ext>
                </a:extLst>
              </a:tr>
            </a:tbl>
          </a:graphicData>
        </a:graphic>
      </p:graphicFrame>
    </p:spTree>
    <p:extLst>
      <p:ext uri="{BB962C8B-B14F-4D97-AF65-F5344CB8AC3E}">
        <p14:creationId xmlns:p14="http://schemas.microsoft.com/office/powerpoint/2010/main" val="138574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19" name="Rectangle 18"/>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395578" y="954315"/>
            <a:ext cx="8395590" cy="3970318"/>
          </a:xfrm>
          <a:prstGeom prst="rect">
            <a:avLst/>
          </a:prstGeom>
        </p:spPr>
        <p:txBody>
          <a:bodyPr wrap="square">
            <a:spAutoFit/>
          </a:bodyPr>
          <a:lstStyle/>
          <a:p>
            <a:pPr marL="15240" marR="15240" lvl="0" algn="just" defTabSz="457200">
              <a:lnSpc>
                <a:spcPct val="200000"/>
              </a:lnSpc>
              <a:buClrTx/>
            </a:pPr>
            <a:r>
              <a:rPr lang="vi-VN" sz="1800" kern="1200">
                <a:latin typeface="Arial" panose="020B0604020202020204" pitchFamily="34" charset="0"/>
                <a:ea typeface="Times New Roman" panose="02020603050405020304" pitchFamily="18" charset="0"/>
                <a:cs typeface="Arial" panose="020B0604020202020204" pitchFamily="34" charset="0"/>
              </a:rPr>
              <a:t>A. Hoa vẽ chính xác</a:t>
            </a:r>
          </a:p>
          <a:p>
            <a:pPr marL="15240" marR="15240" lvl="0" algn="just" defTabSz="457200">
              <a:lnSpc>
                <a:spcPct val="200000"/>
              </a:lnSpc>
              <a:buClrTx/>
            </a:pPr>
            <a:r>
              <a:rPr lang="vi-VN" sz="1800" kern="1200">
                <a:latin typeface="Arial" panose="020B0604020202020204" pitchFamily="34" charset="0"/>
                <a:ea typeface="Times New Roman" panose="02020603050405020304" pitchFamily="18" charset="0"/>
                <a:cs typeface="Arial" panose="020B0604020202020204" pitchFamily="34" charset="0"/>
              </a:rPr>
              <a:t>B. Chưa đúng, cần đổi chỗ phần chữ chú thích trên biểu đồ của thép cho gạch thì biểu đồ </a:t>
            </a:r>
            <a:r>
              <a:rPr lang="vi-VN" sz="1800" kern="1200">
                <a:latin typeface="Arial" panose="020B0604020202020204" pitchFamily="34" charset="0"/>
                <a:ea typeface="Times New Roman" panose="02020603050405020304" pitchFamily="18" charset="0"/>
                <a:cs typeface="Arial" panose="020B0604020202020204" pitchFamily="34" charset="0"/>
              </a:rPr>
              <a:t>chính </a:t>
            </a:r>
            <a:r>
              <a:rPr lang="vi-VN" sz="1800" kern="1200" smtClean="0">
                <a:latin typeface="Arial" panose="020B0604020202020204" pitchFamily="34" charset="0"/>
                <a:ea typeface="Times New Roman" panose="02020603050405020304" pitchFamily="18" charset="0"/>
                <a:cs typeface="Arial" panose="020B0604020202020204" pitchFamily="34" charset="0"/>
              </a:rPr>
              <a:t>xác</a:t>
            </a:r>
            <a:endParaRPr lang="vi-VN" sz="1800" kern="1200">
              <a:latin typeface="Arial" panose="020B0604020202020204" pitchFamily="34" charset="0"/>
              <a:ea typeface="Times New Roman" panose="02020603050405020304" pitchFamily="18" charset="0"/>
              <a:cs typeface="Arial" panose="020B0604020202020204" pitchFamily="34" charset="0"/>
            </a:endParaRPr>
          </a:p>
          <a:p>
            <a:pPr marL="15240" marR="15240" lvl="0" algn="just" defTabSz="457200">
              <a:lnSpc>
                <a:spcPct val="200000"/>
              </a:lnSpc>
              <a:buClrTx/>
            </a:pPr>
            <a:r>
              <a:rPr lang="vi-VN" sz="1800" kern="1200">
                <a:latin typeface="Arial" panose="020B0604020202020204" pitchFamily="34" charset="0"/>
                <a:ea typeface="Times New Roman" panose="02020603050405020304" pitchFamily="18" charset="0"/>
                <a:cs typeface="Arial" panose="020B0604020202020204" pitchFamily="34" charset="0"/>
              </a:rPr>
              <a:t>C. Chưa đúng, cần đổi chỗ phần chữ chú thích trên biểu đồ của tiền công cho gạch thì biểu đồ </a:t>
            </a:r>
            <a:r>
              <a:rPr lang="vi-VN" sz="1800" kern="1200">
                <a:latin typeface="Arial" panose="020B0604020202020204" pitchFamily="34" charset="0"/>
                <a:ea typeface="Times New Roman" panose="02020603050405020304" pitchFamily="18" charset="0"/>
                <a:cs typeface="Arial" panose="020B0604020202020204" pitchFamily="34" charset="0"/>
              </a:rPr>
              <a:t>chính </a:t>
            </a:r>
            <a:r>
              <a:rPr lang="vi-VN" sz="1800" kern="1200" smtClean="0">
                <a:latin typeface="Arial" panose="020B0604020202020204" pitchFamily="34" charset="0"/>
                <a:ea typeface="Times New Roman" panose="02020603050405020304" pitchFamily="18" charset="0"/>
                <a:cs typeface="Arial" panose="020B0604020202020204" pitchFamily="34" charset="0"/>
              </a:rPr>
              <a:t>xác</a:t>
            </a:r>
            <a:endParaRPr lang="vi-VN" sz="1800" kern="1200">
              <a:latin typeface="Arial" panose="020B0604020202020204" pitchFamily="34" charset="0"/>
              <a:ea typeface="Times New Roman" panose="02020603050405020304" pitchFamily="18" charset="0"/>
              <a:cs typeface="Arial" panose="020B0604020202020204" pitchFamily="34" charset="0"/>
            </a:endParaRPr>
          </a:p>
          <a:p>
            <a:pPr marL="15240" marR="15240" lvl="0" algn="just" defTabSz="457200">
              <a:lnSpc>
                <a:spcPct val="200000"/>
              </a:lnSpc>
              <a:buClrTx/>
            </a:pPr>
            <a:r>
              <a:rPr lang="vi-VN" sz="1800" kern="1200">
                <a:latin typeface="Arial" panose="020B0604020202020204" pitchFamily="34" charset="0"/>
                <a:ea typeface="Times New Roman" panose="02020603050405020304" pitchFamily="18" charset="0"/>
                <a:cs typeface="Arial" panose="020B0604020202020204" pitchFamily="34" charset="0"/>
              </a:rPr>
              <a:t>D. Chưa đúng, cần đổi chỗ phần chữ chú thích trên biểu đồ của xi măng cho gạch thì biểu đồ </a:t>
            </a:r>
            <a:r>
              <a:rPr lang="vi-VN" sz="1800" kern="1200">
                <a:latin typeface="Arial" panose="020B0604020202020204" pitchFamily="34" charset="0"/>
                <a:ea typeface="Times New Roman" panose="02020603050405020304" pitchFamily="18" charset="0"/>
                <a:cs typeface="Arial" panose="020B0604020202020204" pitchFamily="34" charset="0"/>
              </a:rPr>
              <a:t>chính </a:t>
            </a:r>
            <a:r>
              <a:rPr lang="vi-VN" sz="1800" kern="1200" smtClean="0">
                <a:latin typeface="Arial" panose="020B0604020202020204" pitchFamily="34" charset="0"/>
                <a:ea typeface="Times New Roman" panose="02020603050405020304" pitchFamily="18" charset="0"/>
                <a:cs typeface="Arial" panose="020B0604020202020204" pitchFamily="34" charset="0"/>
              </a:rPr>
              <a:t>xác</a:t>
            </a:r>
            <a:endParaRPr lang="vi-VN" sz="1800" kern="1200">
              <a:latin typeface="Arial" panose="020B0604020202020204" pitchFamily="34" charset="0"/>
              <a:ea typeface="Times New Roman" panose="02020603050405020304" pitchFamily="18" charset="0"/>
              <a:cs typeface="Arial" panose="020B0604020202020204" pitchFamily="34" charset="0"/>
            </a:endParaRPr>
          </a:p>
        </p:txBody>
      </p:sp>
      <p:sp>
        <p:nvSpPr>
          <p:cNvPr id="13" name="Rounded Rectangle 12"/>
          <p:cNvSpPr/>
          <p:nvPr/>
        </p:nvSpPr>
        <p:spPr>
          <a:xfrm>
            <a:off x="349857" y="3828388"/>
            <a:ext cx="8532314" cy="99964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25560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grpSp>
        <p:nvGrpSpPr>
          <p:cNvPr id="487" name="Google Shape;487;p48"/>
          <p:cNvGrpSpPr/>
          <p:nvPr/>
        </p:nvGrpSpPr>
        <p:grpSpPr>
          <a:xfrm flipH="1">
            <a:off x="8509616" y="53171"/>
            <a:ext cx="545857" cy="637120"/>
            <a:chOff x="7884893" y="2048936"/>
            <a:chExt cx="545857" cy="637120"/>
          </a:xfrm>
        </p:grpSpPr>
        <p:sp>
          <p:nvSpPr>
            <p:cNvPr id="48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48"/>
          <p:cNvGrpSpPr/>
          <p:nvPr/>
        </p:nvGrpSpPr>
        <p:grpSpPr>
          <a:xfrm rot="3601799">
            <a:off x="-275202" y="1917806"/>
            <a:ext cx="849844" cy="591966"/>
            <a:chOff x="713258" y="1316731"/>
            <a:chExt cx="849844" cy="591966"/>
          </a:xfrm>
        </p:grpSpPr>
        <p:sp>
          <p:nvSpPr>
            <p:cNvPr id="49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6"/>
          <p:cNvSpPr/>
          <p:nvPr/>
        </p:nvSpPr>
        <p:spPr>
          <a:xfrm>
            <a:off x="149720" y="815897"/>
            <a:ext cx="8918907" cy="530915"/>
          </a:xfrm>
          <a:prstGeom prst="rect">
            <a:avLst/>
          </a:prstGeom>
        </p:spPr>
        <p:txBody>
          <a:bodyPr wrap="square">
            <a:spAutoFit/>
          </a:bodyPr>
          <a:lstStyle/>
          <a:p>
            <a:pPr>
              <a:lnSpc>
                <a:spcPct val="150000"/>
              </a:lnSpc>
            </a:pPr>
            <a:r>
              <a:rPr lang="vi-VN" sz="1900"/>
              <a:t>Kết quả học tập học kì 1 của học sinh lớp 8A và 8B được ghi lại trong bảng sau:</a:t>
            </a:r>
            <a:endParaRPr lang="en-US" sz="1900"/>
          </a:p>
        </p:txBody>
      </p:sp>
      <p:sp>
        <p:nvSpPr>
          <p:cNvPr id="5" name="Rectangle 1"/>
          <p:cNvSpPr>
            <a:spLocks noChangeArrowheads="1"/>
          </p:cNvSpPr>
          <p:nvPr/>
        </p:nvSpPr>
        <p:spPr bwMode="auto">
          <a:xfrm>
            <a:off x="149720" y="3044744"/>
            <a:ext cx="884575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en-US" altLang="en-US" sz="1900" smtClean="0">
                <a:solidFill>
                  <a:srgbClr val="000000"/>
                </a:solidFill>
                <a:ea typeface="Open Sans"/>
              </a:rPr>
              <a:t>a) </a:t>
            </a:r>
            <a:r>
              <a:rPr lang="vi-VN" altLang="en-US" sz="1900" smtClean="0">
                <a:solidFill>
                  <a:srgbClr val="000000"/>
                </a:solidFill>
                <a:ea typeface="Open Sans"/>
              </a:rPr>
              <a:t>Lựa </a:t>
            </a:r>
            <a:r>
              <a:rPr lang="vi-VN" altLang="en-US" sz="1900">
                <a:solidFill>
                  <a:srgbClr val="000000"/>
                </a:solidFill>
                <a:ea typeface="Open Sans"/>
              </a:rPr>
              <a:t>chọn dạng biểu đồ thích hợp để biểu diễn bảng thống </a:t>
            </a:r>
            <a:r>
              <a:rPr lang="vi-VN" altLang="en-US" sz="1900">
                <a:solidFill>
                  <a:srgbClr val="000000"/>
                </a:solidFill>
                <a:ea typeface="Open Sans"/>
              </a:rPr>
              <a:t>kê </a:t>
            </a:r>
            <a:r>
              <a:rPr lang="vi-VN" altLang="en-US" sz="1900" smtClean="0">
                <a:solidFill>
                  <a:srgbClr val="000000"/>
                </a:solidFill>
                <a:ea typeface="Open Sans"/>
              </a:rPr>
              <a:t>trên</a:t>
            </a:r>
            <a:r>
              <a:rPr lang="en-US" altLang="en-US" sz="1900" smtClean="0">
                <a:solidFill>
                  <a:srgbClr val="000000"/>
                </a:solidFill>
                <a:ea typeface="Open Sans"/>
              </a:rPr>
              <a:t>.</a:t>
            </a:r>
            <a:endParaRPr lang="vi-VN" altLang="en-US" sz="1900">
              <a:solidFill>
                <a:srgbClr val="000000"/>
              </a:solidFill>
              <a:ea typeface="Open Sans"/>
            </a:endParaRPr>
          </a:p>
          <a:p>
            <a:pPr lvl="0" algn="just">
              <a:lnSpc>
                <a:spcPct val="150000"/>
              </a:lnSpc>
              <a:buClrTx/>
            </a:pPr>
            <a:r>
              <a:rPr lang="en-US" altLang="en-US" sz="1900" smtClean="0">
                <a:solidFill>
                  <a:srgbClr val="000000"/>
                </a:solidFill>
                <a:ea typeface="Open Sans"/>
              </a:rPr>
              <a:t>b</a:t>
            </a:r>
            <a:r>
              <a:rPr lang="vi-VN" altLang="en-US" sz="1900" smtClean="0">
                <a:solidFill>
                  <a:srgbClr val="000000"/>
                </a:solidFill>
                <a:ea typeface="Open Sans"/>
              </a:rPr>
              <a:t>) So </a:t>
            </a:r>
            <a:r>
              <a:rPr lang="vi-VN" altLang="en-US" sz="1900">
                <a:solidFill>
                  <a:srgbClr val="000000"/>
                </a:solidFill>
                <a:ea typeface="Open Sans"/>
              </a:rPr>
              <a:t>sánh tỉ lệ học sinh xếp loại học tập Tốt và Chưa đạt của hai lớp 8A và </a:t>
            </a:r>
            <a:r>
              <a:rPr lang="vi-VN" altLang="en-US" sz="1900">
                <a:solidFill>
                  <a:srgbClr val="000000"/>
                </a:solidFill>
                <a:ea typeface="Open Sans"/>
              </a:rPr>
              <a:t>8B</a:t>
            </a:r>
            <a:r>
              <a:rPr lang="vi-VN" altLang="en-US" sz="1900" smtClean="0">
                <a:solidFill>
                  <a:srgbClr val="000000"/>
                </a:solidFill>
                <a:ea typeface="Open Sans"/>
              </a:rPr>
              <a:t>.</a:t>
            </a:r>
            <a:endParaRPr lang="en-US" altLang="en-US" sz="1900" smtClean="0">
              <a:solidFill>
                <a:srgbClr val="000000"/>
              </a:solidFill>
              <a:ea typeface="Open Sans"/>
            </a:endParaRPr>
          </a:p>
          <a:p>
            <a:pPr lvl="0" algn="just">
              <a:lnSpc>
                <a:spcPct val="150000"/>
              </a:lnSpc>
              <a:buClrTx/>
            </a:pPr>
            <a:r>
              <a:rPr lang="en-US" altLang="en-US" sz="1900" smtClean="0"/>
              <a:t>c) Tổng </a:t>
            </a:r>
            <a:r>
              <a:rPr lang="en-US" altLang="en-US" sz="1900"/>
              <a:t>số học sinh xếp loại học tập Tốt và Khá của lớp 8B bằng bao nhiêu phần trăm tổng số học sinh xếp loại học tập Tốt và Khá của lớp </a:t>
            </a:r>
            <a:r>
              <a:rPr lang="en-US" altLang="en-US" sz="1900"/>
              <a:t>8A</a:t>
            </a:r>
            <a:r>
              <a:rPr lang="en-US" altLang="en-US" sz="1900" smtClean="0"/>
              <a:t>.</a:t>
            </a:r>
            <a:endParaRPr lang="en-US" altLang="en-US" sz="19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429" y="1468774"/>
            <a:ext cx="7260336" cy="1490030"/>
          </a:xfrm>
          <a:prstGeom prst="rect">
            <a:avLst/>
          </a:prstGeom>
        </p:spPr>
      </p:pic>
      <p:sp>
        <p:nvSpPr>
          <p:cNvPr id="18" name="Rectangle 17"/>
          <p:cNvSpPr/>
          <p:nvPr/>
        </p:nvSpPr>
        <p:spPr>
          <a:xfrm>
            <a:off x="149720" y="207919"/>
            <a:ext cx="2560316" cy="50430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1 </a:t>
            </a: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(SGK </a:t>
            </a:r>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tr.106)</a:t>
            </a:r>
            <a:endParaRPr lang="en-US" sz="20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7" name="Rectangle 6"/>
          <p:cNvSpPr/>
          <p:nvPr/>
        </p:nvSpPr>
        <p:spPr>
          <a:xfrm>
            <a:off x="551699" y="776790"/>
            <a:ext cx="7962242" cy="958660"/>
          </a:xfrm>
          <a:prstGeom prst="rect">
            <a:avLst/>
          </a:prstGeom>
        </p:spPr>
        <p:txBody>
          <a:bodyPr wrap="square">
            <a:spAutoFit/>
          </a:bodyPr>
          <a:lstStyle/>
          <a:p>
            <a:pPr lvl="0" algn="just">
              <a:lnSpc>
                <a:spcPct val="150000"/>
              </a:lnSpc>
            </a:pPr>
            <a:r>
              <a:rPr lang="vi-VN" sz="2000">
                <a:ea typeface="Calibri" panose="020F0502020204030204" pitchFamily="34" charset="0"/>
                <a:cs typeface="Times New Roman" panose="02020603050405020304" pitchFamily="18" charset="0"/>
              </a:rPr>
              <a:t>a) Có thể dùng biểu đồ hình quạt tròn hoặc biểu đồ cột kép biểu diễn kết quả học tập học kì 1 của học sinh lớp 8A và 8B:</a:t>
            </a:r>
            <a:endParaRPr kumimoji="0" lang="en-US" sz="20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grpSp>
        <p:nvGrpSpPr>
          <p:cNvPr id="21" name="Google Shape;487;p48"/>
          <p:cNvGrpSpPr/>
          <p:nvPr/>
        </p:nvGrpSpPr>
        <p:grpSpPr>
          <a:xfrm flipH="1">
            <a:off x="8359611" y="4245176"/>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90;p48"/>
          <p:cNvGrpSpPr/>
          <p:nvPr/>
        </p:nvGrpSpPr>
        <p:grpSpPr>
          <a:xfrm rot="3601799">
            <a:off x="-161700" y="430349"/>
            <a:ext cx="849844" cy="591966"/>
            <a:chOff x="713258" y="1316731"/>
            <a:chExt cx="849844" cy="591966"/>
          </a:xfrm>
        </p:grpSpPr>
        <p:sp>
          <p:nvSpPr>
            <p:cNvPr id="25"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51699" y="1914654"/>
            <a:ext cx="8052017" cy="2604057"/>
          </a:xfrm>
          <a:prstGeom prst="rect">
            <a:avLst/>
          </a:prstGeom>
        </p:spPr>
      </p:pic>
      <p:sp>
        <p:nvSpPr>
          <p:cNvPr id="13" name="Rectangle 12"/>
          <p:cNvSpPr/>
          <p:nvPr/>
        </p:nvSpPr>
        <p:spPr>
          <a:xfrm>
            <a:off x="4157872" y="376680"/>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80990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Google Shape;220;p36"/>
          <p:cNvSpPr txBox="1">
            <a:spLocks noGrp="1"/>
          </p:cNvSpPr>
          <p:nvPr>
            <p:ph type="title" idx="2"/>
          </p:nvPr>
        </p:nvSpPr>
        <p:spPr>
          <a:xfrm>
            <a:off x="952130" y="1680037"/>
            <a:ext cx="7314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01</a:t>
            </a:r>
            <a:endParaRPr>
              <a:latin typeface="+mn-lt"/>
            </a:endParaRPr>
          </a:p>
        </p:txBody>
      </p:sp>
      <p:sp>
        <p:nvSpPr>
          <p:cNvPr id="221" name="Google Shape;221;p36"/>
          <p:cNvSpPr txBox="1">
            <a:spLocks noGrp="1"/>
          </p:cNvSpPr>
          <p:nvPr>
            <p:ph type="subTitle" idx="3"/>
          </p:nvPr>
        </p:nvSpPr>
        <p:spPr>
          <a:xfrm>
            <a:off x="1778785" y="1569811"/>
            <a:ext cx="5712130" cy="731400"/>
          </a:xfrm>
          <a:prstGeom prst="rect">
            <a:avLst/>
          </a:prstGeom>
        </p:spPr>
        <p:txBody>
          <a:bodyPr spcFirstLastPara="1" wrap="square" lIns="91425" tIns="91425" rIns="91425" bIns="91425" anchor="b" anchorCtr="0">
            <a:noAutofit/>
          </a:bodyPr>
          <a:lstStyle/>
          <a:p>
            <a:pPr marL="0" lvl="0" indent="0"/>
            <a:r>
              <a:rPr lang="en-US" sz="2200" b="0">
                <a:latin typeface="+mn-lt"/>
              </a:rPr>
              <a:t>Lựa chọn dạng biểu đồ để biểu diễn dữ liệu</a:t>
            </a:r>
            <a:endParaRPr sz="2200" b="0">
              <a:latin typeface="+mn-lt"/>
            </a:endParaRPr>
          </a:p>
        </p:txBody>
      </p:sp>
      <p:grpSp>
        <p:nvGrpSpPr>
          <p:cNvPr id="231" name="Google Shape;231;p36"/>
          <p:cNvGrpSpPr/>
          <p:nvPr/>
        </p:nvGrpSpPr>
        <p:grpSpPr>
          <a:xfrm>
            <a:off x="7444825" y="491739"/>
            <a:ext cx="1325843" cy="966753"/>
            <a:chOff x="7333507" y="905206"/>
            <a:chExt cx="1325843" cy="966753"/>
          </a:xfrm>
        </p:grpSpPr>
        <p:pic>
          <p:nvPicPr>
            <p:cNvPr id="232" name="Google Shape;232;p36"/>
            <p:cNvPicPr preferRelativeResize="0"/>
            <p:nvPr/>
          </p:nvPicPr>
          <p:blipFill rotWithShape="1">
            <a:blip r:embed="rId3">
              <a:alphaModFix/>
            </a:blip>
            <a:srcRect l="308" r="298"/>
            <a:stretch/>
          </p:blipFill>
          <p:spPr>
            <a:xfrm>
              <a:off x="7333507" y="1133788"/>
              <a:ext cx="1097281" cy="738171"/>
            </a:xfrm>
            <a:prstGeom prst="rect">
              <a:avLst/>
            </a:prstGeom>
            <a:noFill/>
            <a:ln>
              <a:noFill/>
            </a:ln>
          </p:spPr>
        </p:pic>
        <p:sp>
          <p:nvSpPr>
            <p:cNvPr id="233" name="Google Shape;233;p36"/>
            <p:cNvSpPr/>
            <p:nvPr/>
          </p:nvSpPr>
          <p:spPr>
            <a:xfrm>
              <a:off x="8430750" y="9052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36"/>
          <p:cNvGrpSpPr/>
          <p:nvPr/>
        </p:nvGrpSpPr>
        <p:grpSpPr>
          <a:xfrm>
            <a:off x="245770" y="4377021"/>
            <a:ext cx="934960" cy="529225"/>
            <a:chOff x="598925" y="4074763"/>
            <a:chExt cx="934960" cy="529225"/>
          </a:xfrm>
        </p:grpSpPr>
        <p:sp>
          <p:nvSpPr>
            <p:cNvPr id="235" name="Google Shape;235;p36"/>
            <p:cNvSpPr/>
            <p:nvPr/>
          </p:nvSpPr>
          <p:spPr>
            <a:xfrm>
              <a:off x="598925" y="40747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6"/>
            <p:cNvSpPr/>
            <p:nvPr/>
          </p:nvSpPr>
          <p:spPr>
            <a:xfrm>
              <a:off x="868750" y="4375388"/>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6"/>
            <p:cNvSpPr/>
            <p:nvPr/>
          </p:nvSpPr>
          <p:spPr>
            <a:xfrm>
              <a:off x="1305285" y="41468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itle 2"/>
          <p:cNvSpPr>
            <a:spLocks noGrp="1"/>
          </p:cNvSpPr>
          <p:nvPr>
            <p:ph type="title"/>
          </p:nvPr>
        </p:nvSpPr>
        <p:spPr>
          <a:xfrm>
            <a:off x="2557362" y="532371"/>
            <a:ext cx="4100296" cy="375900"/>
          </a:xfrm>
        </p:spPr>
        <p:txBody>
          <a:bodyPr/>
          <a:lstStyle/>
          <a:p>
            <a:r>
              <a:rPr lang="en-US" sz="3200">
                <a:latin typeface="+mn-lt"/>
              </a:rPr>
              <a:t>NỘI DUNG BÀI HỌC</a:t>
            </a:r>
            <a:endParaRPr lang="en-US" sz="3200" b="1">
              <a:latin typeface="+mn-lt"/>
            </a:endParaRPr>
          </a:p>
        </p:txBody>
      </p:sp>
      <p:sp>
        <p:nvSpPr>
          <p:cNvPr id="35" name="Google Shape;220;p36"/>
          <p:cNvSpPr txBox="1">
            <a:spLocks noGrp="1"/>
          </p:cNvSpPr>
          <p:nvPr>
            <p:ph type="title" idx="2"/>
          </p:nvPr>
        </p:nvSpPr>
        <p:spPr>
          <a:xfrm>
            <a:off x="952130" y="3070927"/>
            <a:ext cx="7314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02</a:t>
            </a:r>
            <a:endParaRPr>
              <a:latin typeface="+mn-lt"/>
            </a:endParaRPr>
          </a:p>
        </p:txBody>
      </p:sp>
      <p:sp>
        <p:nvSpPr>
          <p:cNvPr id="36" name="Google Shape;221;p36"/>
          <p:cNvSpPr txBox="1">
            <a:spLocks noGrp="1"/>
          </p:cNvSpPr>
          <p:nvPr>
            <p:ph type="subTitle" idx="3"/>
          </p:nvPr>
        </p:nvSpPr>
        <p:spPr>
          <a:xfrm>
            <a:off x="1778785" y="2960269"/>
            <a:ext cx="6634482" cy="731400"/>
          </a:xfrm>
          <a:prstGeom prst="rect">
            <a:avLst/>
          </a:prstGeom>
        </p:spPr>
        <p:txBody>
          <a:bodyPr spcFirstLastPara="1" wrap="square" lIns="91425" tIns="91425" rIns="91425" bIns="91425" anchor="b" anchorCtr="0">
            <a:noAutofit/>
          </a:bodyPr>
          <a:lstStyle/>
          <a:p>
            <a:pPr marL="0" lvl="0" indent="0"/>
            <a:r>
              <a:rPr lang="en-US" sz="2200" b="0">
                <a:latin typeface="+mn-lt"/>
              </a:rPr>
              <a:t>Các dạng biểu diễn khác nhau cho một tập dữ liệu</a:t>
            </a:r>
            <a:endParaRPr sz="2200" b="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wipe(down)">
                                      <p:cBhvr>
                                        <p:cTn id="12" dur="500"/>
                                        <p:tgtEl>
                                          <p:spTgt spid="2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1">
                                            <p:txEl>
                                              <p:pRg st="0" end="0"/>
                                            </p:txEl>
                                          </p:spTgt>
                                        </p:tgtEl>
                                        <p:attrNameLst>
                                          <p:attrName>style.visibility</p:attrName>
                                        </p:attrNameLst>
                                      </p:cBhvr>
                                      <p:to>
                                        <p:strVal val="visible"/>
                                      </p:to>
                                    </p:set>
                                    <p:animEffect transition="in" filter="wipe(down)">
                                      <p:cBhvr>
                                        <p:cTn id="15" dur="500"/>
                                        <p:tgtEl>
                                          <p:spTgt spid="2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3"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221" grpId="0" build="p"/>
      <p:bldP spid="29" grpId="0"/>
      <p:bldP spid="35" grpId="0" animBg="1"/>
      <p:bldP spid="3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7" name="Rectangle 6"/>
          <p:cNvSpPr/>
          <p:nvPr/>
        </p:nvSpPr>
        <p:spPr>
          <a:xfrm>
            <a:off x="417117" y="930063"/>
            <a:ext cx="8284859" cy="311309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0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r>
              <a:rPr kumimoji="0" lang="vi-VN" sz="20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So </a:t>
            </a:r>
            <a:r>
              <a:rPr kumimoji="0" lang="vi-VN"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sánh tỉ lệ học sinh xếp loại học tập Tốt và Chưa đạt của hai lớp 8A và 8B:</a:t>
            </a:r>
          </a:p>
          <a:p>
            <a:pPr marL="342900" marR="0" lvl="0" indent="-342900" algn="just" defTabSz="914400" rtl="0" eaLnBrk="1" fontAlgn="auto" latinLnBrk="0" hangingPunct="1">
              <a:lnSpc>
                <a:spcPct val="150000"/>
              </a:lnSpc>
              <a:spcBef>
                <a:spcPts val="600"/>
              </a:spcBef>
              <a:spcAft>
                <a:spcPts val="600"/>
              </a:spcAft>
              <a:buClr>
                <a:srgbClr val="000000"/>
              </a:buClr>
              <a:buSzTx/>
              <a:buFont typeface="Wingdings" panose="05000000000000000000" pitchFamily="2" charset="2"/>
              <a:buChar char="§"/>
              <a:tabLst/>
              <a:defRPr/>
            </a:pPr>
            <a:r>
              <a:rPr kumimoji="0" lang="vi-VN" sz="20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Tỉ </a:t>
            </a:r>
            <a:r>
              <a:rPr kumimoji="0" lang="vi-VN"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lệ học sinh xếp loại học tập Tốt của lớp 8A ít hơn tỉ lệ học sinh xếp loại học tập Tốt của lớp 8B (5% &lt; 10</a:t>
            </a:r>
            <a:r>
              <a:rPr kumimoji="0" lang="vi-VN" sz="20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r>
              <a:rPr kumimoji="0" lang="en-US" sz="20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p>
          <a:p>
            <a:pPr marL="342900" marR="0" lvl="0" indent="-342900" algn="just" defTabSz="914400" rtl="0" eaLnBrk="1" fontAlgn="auto" latinLnBrk="0" hangingPunct="1">
              <a:lnSpc>
                <a:spcPct val="150000"/>
              </a:lnSpc>
              <a:spcBef>
                <a:spcPts val="600"/>
              </a:spcBef>
              <a:spcAft>
                <a:spcPts val="600"/>
              </a:spcAft>
              <a:buClr>
                <a:srgbClr val="000000"/>
              </a:buClr>
              <a:buSzTx/>
              <a:buFont typeface="Wingdings" panose="05000000000000000000" pitchFamily="2" charset="2"/>
              <a:buChar char="§"/>
              <a:tabLst/>
              <a:defRPr/>
            </a:pPr>
            <a:r>
              <a:rPr kumimoji="0" lang="vi-VN" sz="20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Tỉ </a:t>
            </a:r>
            <a:r>
              <a:rPr kumimoji="0" lang="vi-VN"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lệ học sinh xếp loại học tập Chưa đạt của lớp 8A nhiều hơn tỉ lệ học sinh xếp loại học tập Chưa đạt của lớp 8B (6% &gt; 3%).</a:t>
            </a:r>
          </a:p>
        </p:txBody>
      </p:sp>
      <p:grpSp>
        <p:nvGrpSpPr>
          <p:cNvPr id="21" name="Google Shape;487;p48"/>
          <p:cNvGrpSpPr/>
          <p:nvPr/>
        </p:nvGrpSpPr>
        <p:grpSpPr>
          <a:xfrm flipH="1">
            <a:off x="8359611" y="4245176"/>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490;p48"/>
          <p:cNvGrpSpPr/>
          <p:nvPr/>
        </p:nvGrpSpPr>
        <p:grpSpPr>
          <a:xfrm rot="3601799">
            <a:off x="-161700" y="430349"/>
            <a:ext cx="849844" cy="591966"/>
            <a:chOff x="713258" y="1316731"/>
            <a:chExt cx="849844" cy="591966"/>
          </a:xfrm>
        </p:grpSpPr>
        <p:sp>
          <p:nvSpPr>
            <p:cNvPr id="25"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Rectangle 10"/>
          <p:cNvSpPr/>
          <p:nvPr/>
        </p:nvSpPr>
        <p:spPr>
          <a:xfrm>
            <a:off x="4157872" y="376680"/>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36191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anim calcmode="lin" valueType="num">
                                      <p:cBhvr>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417117" y="819885"/>
                <a:ext cx="8284859" cy="4004109"/>
              </a:xfrm>
              <a:prstGeom prst="rect">
                <a:avLst/>
              </a:prstGeom>
            </p:spPr>
            <p:txBody>
              <a:bodyPr wrap="square">
                <a:spAutoFit/>
              </a:bodyPr>
              <a:lstStyle/>
              <a:p>
                <a:pPr lvl="0" algn="ctr">
                  <a:lnSpc>
                    <a:spcPct val="150000"/>
                  </a:lnSpc>
                  <a:spcBef>
                    <a:spcPts val="600"/>
                  </a:spcBef>
                  <a:spcAft>
                    <a:spcPts val="600"/>
                  </a:spcAft>
                </a:pPr>
                <a:r>
                  <a:rPr lang="en-US" sz="2000">
                    <a:ea typeface="Calibri" panose="020F0502020204030204" pitchFamily="34" charset="0"/>
                    <a:cs typeface="Times New Roman" panose="02020603050405020304" pitchFamily="18" charset="0"/>
                  </a:rPr>
                  <a:t>c) Tổng số học sinh xếp loại học tập Tốt và Khá của lớp 8B chiếm: </a:t>
                </a:r>
                <a14:m>
                  <m:oMath xmlns:m="http://schemas.openxmlformats.org/officeDocument/2006/math">
                    <m:r>
                      <a:rPr lang="en-US" sz="2000" i="1" smtClean="0">
                        <a:latin typeface="Cambria Math" panose="02040503050406030204" pitchFamily="18" charset="0"/>
                        <a:ea typeface="Calibri" panose="020F0502020204030204" pitchFamily="34" charset="0"/>
                        <a:cs typeface="Times New Roman" panose="02020603050405020304" pitchFamily="18" charset="0"/>
                      </a:rPr>
                      <m:t>10%+50% = 60% </m:t>
                    </m:r>
                  </m:oMath>
                </a14:m>
                <a:r>
                  <a:rPr lang="en-US" sz="2000">
                    <a:ea typeface="Calibri" panose="020F0502020204030204" pitchFamily="34" charset="0"/>
                    <a:cs typeface="Times New Roman" panose="02020603050405020304" pitchFamily="18" charset="0"/>
                  </a:rPr>
                  <a:t>số học sinh cả lớp 8B.</a:t>
                </a:r>
              </a:p>
              <a:p>
                <a:pPr lvl="0" algn="ctr">
                  <a:lnSpc>
                    <a:spcPct val="150000"/>
                  </a:lnSpc>
                  <a:spcBef>
                    <a:spcPts val="600"/>
                  </a:spcBef>
                  <a:spcAft>
                    <a:spcPts val="600"/>
                  </a:spcAft>
                </a:pPr>
                <a:r>
                  <a:rPr lang="en-US" sz="2000">
                    <a:ea typeface="Calibri" panose="020F0502020204030204" pitchFamily="34" charset="0"/>
                    <a:cs typeface="Times New Roman" panose="02020603050405020304" pitchFamily="18" charset="0"/>
                  </a:rPr>
                  <a:t>Tổng số học sinh xếp loại học tập Tốt và Khá của lớp </a:t>
                </a:r>
                <a:r>
                  <a:rPr lang="en-US" sz="2000">
                    <a:ea typeface="Calibri" panose="020F0502020204030204" pitchFamily="34" charset="0"/>
                    <a:cs typeface="Times New Roman" panose="02020603050405020304" pitchFamily="18" charset="0"/>
                  </a:rPr>
                  <a:t>8A </a:t>
                </a:r>
                <a:r>
                  <a:rPr lang="en-US" sz="2000" smtClean="0">
                    <a:ea typeface="Calibri" panose="020F0502020204030204" pitchFamily="34" charset="0"/>
                    <a:cs typeface="Times New Roman" panose="02020603050405020304" pitchFamily="18" charset="0"/>
                  </a:rPr>
                  <a:t>chiếm: </a:t>
                </a:r>
                <a:endParaRPr lang="en-US" sz="2000" smtClean="0">
                  <a:ea typeface="Calibri" panose="020F0502020204030204" pitchFamily="34" charset="0"/>
                  <a:cs typeface="Times New Roman" panose="02020603050405020304" pitchFamily="18" charset="0"/>
                </a:endParaRPr>
              </a:p>
              <a:p>
                <a:pPr lvl="0" algn="ctr">
                  <a:lnSpc>
                    <a:spcPct val="150000"/>
                  </a:lnSpc>
                  <a:spcBef>
                    <a:spcPts val="600"/>
                  </a:spcBef>
                  <a:spcAft>
                    <a:spcPts val="600"/>
                  </a:spcAft>
                </a:pPr>
                <a14:m>
                  <m:oMath xmlns:m="http://schemas.openxmlformats.org/officeDocument/2006/math">
                    <m:r>
                      <a:rPr lang="en-US" sz="2000" i="1" smtClean="0">
                        <a:latin typeface="Cambria Math" panose="02040503050406030204" pitchFamily="18" charset="0"/>
                        <a:ea typeface="Calibri" panose="020F0502020204030204" pitchFamily="34" charset="0"/>
                        <a:cs typeface="Times New Roman" panose="02020603050405020304" pitchFamily="18" charset="0"/>
                      </a:rPr>
                      <m:t>5%+45%=</m:t>
                    </m:r>
                    <m:r>
                      <a:rPr lang="en-US" sz="2000" i="1">
                        <a:latin typeface="Cambria Math" panose="02040503050406030204" pitchFamily="18" charset="0"/>
                        <a:ea typeface="Calibri" panose="020F0502020204030204" pitchFamily="34" charset="0"/>
                        <a:cs typeface="Times New Roman" panose="02020603050405020304" pitchFamily="18" charset="0"/>
                      </a:rPr>
                      <m:t>50</m:t>
                    </m:r>
                    <m:r>
                      <a:rPr lang="en-US" sz="2000" i="1"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smtClean="0">
                    <a:ea typeface="Calibri" panose="020F0502020204030204" pitchFamily="34" charset="0"/>
                    <a:cs typeface="Times New Roman" panose="02020603050405020304" pitchFamily="18" charset="0"/>
                  </a:rPr>
                  <a:t> số </a:t>
                </a:r>
                <a:r>
                  <a:rPr lang="en-US" sz="2000">
                    <a:ea typeface="Calibri" panose="020F0502020204030204" pitchFamily="34" charset="0"/>
                    <a:cs typeface="Times New Roman" panose="02020603050405020304" pitchFamily="18" charset="0"/>
                  </a:rPr>
                  <a:t>học sinh cả lớp 8A.</a:t>
                </a:r>
              </a:p>
              <a:p>
                <a:pPr lvl="0" algn="just">
                  <a:lnSpc>
                    <a:spcPct val="150000"/>
                  </a:lnSpc>
                  <a:spcBef>
                    <a:spcPts val="600"/>
                  </a:spcBef>
                  <a:spcAft>
                    <a:spcPts val="600"/>
                  </a:spcAft>
                </a:pPr>
                <a:r>
                  <a:rPr lang="en-US" sz="2000">
                    <a:ea typeface="Calibri" panose="020F0502020204030204" pitchFamily="34" charset="0"/>
                    <a:cs typeface="Times New Roman" panose="02020603050405020304" pitchFamily="18" charset="0"/>
                  </a:rPr>
                  <a:t>Vậy tổng số học sinh xếp loại học tập Tốt và Khá của lớp 8B bằng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60%</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50%</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.100%=120%</m:t>
                    </m:r>
                  </m:oMath>
                </a14:m>
                <a:r>
                  <a:rPr lang="en-US" sz="2000" smtClean="0">
                    <a:ea typeface="Calibri" panose="020F0502020204030204" pitchFamily="34" charset="0"/>
                    <a:cs typeface="Times New Roman" panose="02020603050405020304" pitchFamily="18" charset="0"/>
                  </a:rPr>
                  <a:t> </a:t>
                </a:r>
                <a:r>
                  <a:rPr lang="en-US" sz="2000">
                    <a:ea typeface="Calibri" panose="020F0502020204030204" pitchFamily="34" charset="0"/>
                    <a:cs typeface="Times New Roman" panose="02020603050405020304" pitchFamily="18" charset="0"/>
                  </a:rPr>
                  <a:t>tổng số học sinh xếp loại học tập Tốt và Khá của lớp 8A.</a:t>
                </a:r>
              </a:p>
            </p:txBody>
          </p:sp>
        </mc:Choice>
        <mc:Fallback>
          <p:sp>
            <p:nvSpPr>
              <p:cNvPr id="7" name="Rectangle 6"/>
              <p:cNvSpPr>
                <a:spLocks noRot="1" noChangeAspect="1" noMove="1" noResize="1" noEditPoints="1" noAdjustHandles="1" noChangeArrowheads="1" noChangeShapeType="1" noTextEdit="1"/>
              </p:cNvSpPr>
              <p:nvPr/>
            </p:nvSpPr>
            <p:spPr>
              <a:xfrm>
                <a:off x="417117" y="819885"/>
                <a:ext cx="8284859" cy="4004109"/>
              </a:xfrm>
              <a:prstGeom prst="rect">
                <a:avLst/>
              </a:prstGeom>
              <a:blipFill>
                <a:blip r:embed="rId3"/>
                <a:stretch>
                  <a:fillRect l="-736" r="-809" b="-457"/>
                </a:stretch>
              </a:blipFill>
            </p:spPr>
            <p:txBody>
              <a:bodyPr/>
              <a:lstStyle/>
              <a:p>
                <a:r>
                  <a:rPr lang="en-US">
                    <a:noFill/>
                  </a:rPr>
                  <a:t> </a:t>
                </a:r>
              </a:p>
            </p:txBody>
          </p:sp>
        </mc:Fallback>
      </mc:AlternateContent>
      <p:grpSp>
        <p:nvGrpSpPr>
          <p:cNvPr id="21" name="Google Shape;487;p48"/>
          <p:cNvGrpSpPr/>
          <p:nvPr/>
        </p:nvGrpSpPr>
        <p:grpSpPr>
          <a:xfrm flipH="1">
            <a:off x="8359611" y="4245176"/>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490;p48"/>
          <p:cNvGrpSpPr/>
          <p:nvPr/>
        </p:nvGrpSpPr>
        <p:grpSpPr>
          <a:xfrm rot="3601799">
            <a:off x="-161700" y="430349"/>
            <a:ext cx="849844" cy="591966"/>
            <a:chOff x="713258" y="1316731"/>
            <a:chExt cx="849844" cy="591966"/>
          </a:xfrm>
        </p:grpSpPr>
        <p:sp>
          <p:nvSpPr>
            <p:cNvPr id="25"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Rectangle 10"/>
          <p:cNvSpPr/>
          <p:nvPr/>
        </p:nvSpPr>
        <p:spPr>
          <a:xfrm>
            <a:off x="4157872" y="376680"/>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371991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anim calcmode="lin" valueType="num">
                                      <p:cBhvr>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30354" y="256837"/>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1"/>
          <p:cNvSpPr/>
          <p:nvPr/>
        </p:nvSpPr>
        <p:spPr>
          <a:xfrm flipH="1">
            <a:off x="183894" y="4189439"/>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1"/>
          <p:cNvSpPr/>
          <p:nvPr/>
        </p:nvSpPr>
        <p:spPr>
          <a:xfrm>
            <a:off x="8800384" y="4768542"/>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1"/>
          <p:cNvSpPr/>
          <p:nvPr/>
        </p:nvSpPr>
        <p:spPr>
          <a:xfrm>
            <a:off x="8763566" y="111524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Rectangle 37"/>
          <p:cNvSpPr/>
          <p:nvPr/>
        </p:nvSpPr>
        <p:spPr>
          <a:xfrm>
            <a:off x="298194" y="100943"/>
            <a:ext cx="8540432" cy="1338828"/>
          </a:xfrm>
          <a:prstGeom prst="rect">
            <a:avLst/>
          </a:prstGeom>
        </p:spPr>
        <p:txBody>
          <a:bodyPr wrap="square">
            <a:spAutoFit/>
          </a:bodyPr>
          <a:lstStyle/>
          <a:p>
            <a:pPr lvl="0" algn="just">
              <a:lnSpc>
                <a:spcPct val="150000"/>
              </a:lnSpc>
            </a:pPr>
            <a:r>
              <a:rPr lang="fr-FR" sz="18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a:t>
            </a:r>
            <a:r>
              <a:rPr lang="fr-FR" sz="1800" b="1">
                <a:solidFill>
                  <a:srgbClr val="C00000"/>
                </a:solidFill>
                <a:latin typeface="Arial" panose="020B0604020202020204" pitchFamily="34" charset="0"/>
                <a:ea typeface="Calibri" panose="020F0502020204030204" pitchFamily="34" charset="0"/>
                <a:cs typeface="Times New Roman" panose="02020603050405020304" pitchFamily="18" charset="0"/>
              </a:rPr>
              <a:t>2 (SGK </a:t>
            </a:r>
            <a:r>
              <a:rPr lang="fr-FR" sz="1800" b="1">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tr.106) </a:t>
            </a:r>
            <a:r>
              <a:rPr lang="vi-VN" sz="1800" smtClean="0"/>
              <a:t>Một </a:t>
            </a:r>
            <a:r>
              <a:rPr lang="vi-VN" sz="1800"/>
              <a:t>giáo viên dạy Giáo dục thể chất đã thống kê thời gian chạy 100 m (tính theo giây) của 20 học sinh nam và ghi lại trong bảng số </a:t>
            </a:r>
            <a:r>
              <a:rPr lang="vi-VN" sz="1800"/>
              <a:t>liệu </a:t>
            </a:r>
            <a:r>
              <a:rPr lang="en-US" sz="1800" smtClean="0"/>
              <a:t>    </a:t>
            </a:r>
            <a:r>
              <a:rPr lang="vi-VN" sz="1800" smtClean="0"/>
              <a:t>ban </a:t>
            </a:r>
            <a:r>
              <a:rPr lang="vi-VN" sz="1800"/>
              <a:t>đầu như sau:</a:t>
            </a:r>
            <a:endParaRPr lang="en-US" sz="1800"/>
          </a:p>
        </p:txBody>
      </p:sp>
      <p:sp>
        <p:nvSpPr>
          <p:cNvPr id="12" name="Rectangle 1"/>
          <p:cNvSpPr>
            <a:spLocks noChangeArrowheads="1"/>
          </p:cNvSpPr>
          <p:nvPr/>
        </p:nvSpPr>
        <p:spPr bwMode="auto">
          <a:xfrm>
            <a:off x="298194" y="2581094"/>
            <a:ext cx="846537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en-US" altLang="en-US" sz="1800">
                <a:solidFill>
                  <a:srgbClr val="000000"/>
                </a:solidFill>
                <a:ea typeface="Open Sans"/>
              </a:rPr>
              <a:t>a) Chuyển dữ liệu từ bảng số liệu ban đầu ở trên sang dạng bảng thống kê sau đây:</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65604999"/>
              </p:ext>
            </p:extLst>
          </p:nvPr>
        </p:nvGraphicFramePr>
        <p:xfrm>
          <a:off x="1043553" y="3504423"/>
          <a:ext cx="7281254" cy="1363182"/>
        </p:xfrm>
        <a:graphic>
          <a:graphicData uri="http://schemas.openxmlformats.org/drawingml/2006/table">
            <a:tbl>
              <a:tblPr firstRow="1" firstCol="1" bandRow="1"/>
              <a:tblGrid>
                <a:gridCol w="2477494">
                  <a:extLst>
                    <a:ext uri="{9D8B030D-6E8A-4147-A177-3AD203B41FA5}">
                      <a16:colId xmlns:a16="http://schemas.microsoft.com/office/drawing/2014/main" val="2659911276"/>
                    </a:ext>
                  </a:extLst>
                </a:gridCol>
                <a:gridCol w="1521191">
                  <a:extLst>
                    <a:ext uri="{9D8B030D-6E8A-4147-A177-3AD203B41FA5}">
                      <a16:colId xmlns:a16="http://schemas.microsoft.com/office/drawing/2014/main" val="1765187062"/>
                    </a:ext>
                  </a:extLst>
                </a:gridCol>
                <a:gridCol w="1601253">
                  <a:extLst>
                    <a:ext uri="{9D8B030D-6E8A-4147-A177-3AD203B41FA5}">
                      <a16:colId xmlns:a16="http://schemas.microsoft.com/office/drawing/2014/main" val="3896871054"/>
                    </a:ext>
                  </a:extLst>
                </a:gridCol>
                <a:gridCol w="1681316">
                  <a:extLst>
                    <a:ext uri="{9D8B030D-6E8A-4147-A177-3AD203B41FA5}">
                      <a16:colId xmlns:a16="http://schemas.microsoft.com/office/drawing/2014/main" val="1203533672"/>
                    </a:ext>
                  </a:extLst>
                </a:gridCol>
              </a:tblGrid>
              <a:tr h="454394">
                <a:tc>
                  <a:txBody>
                    <a:bodyPr/>
                    <a:lstStyle/>
                    <a:p>
                      <a:pPr algn="ctr">
                        <a:lnSpc>
                          <a:spcPct val="150000"/>
                        </a:lnSpc>
                        <a:spcBef>
                          <a:spcPts val="100"/>
                        </a:spcBef>
                        <a:spcAft>
                          <a:spcPts val="100"/>
                        </a:spcAft>
                      </a:pPr>
                      <a:r>
                        <a:rPr lang="fr-FR" sz="1600" b="1">
                          <a:solidFill>
                            <a:srgbClr val="000000"/>
                          </a:solidFill>
                          <a:effectLst/>
                          <a:latin typeface="+mn-lt"/>
                          <a:ea typeface="Calibri" panose="020F0502020204030204" pitchFamily="34" charset="0"/>
                          <a:cs typeface="Times New Roman" panose="02020603050405020304" pitchFamily="18" charset="0"/>
                        </a:rPr>
                        <a:t>Thời gian chạy (giây)</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50000"/>
                        </a:lnSpc>
                        <a:spcBef>
                          <a:spcPts val="100"/>
                        </a:spcBef>
                        <a:spcAft>
                          <a:spcPts val="100"/>
                        </a:spcAft>
                      </a:pPr>
                      <a:r>
                        <a:rPr lang="fr-FR" sz="1600">
                          <a:solidFill>
                            <a:srgbClr val="000000"/>
                          </a:solidFill>
                          <a:effectLst/>
                          <a:latin typeface="+mn-lt"/>
                          <a:ea typeface="Calibri" panose="020F0502020204030204" pitchFamily="34" charset="0"/>
                          <a:cs typeface="Times New Roman" panose="02020603050405020304" pitchFamily="18" charset="0"/>
                        </a:rPr>
                        <a:t>14</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100"/>
                        </a:spcBef>
                        <a:spcAft>
                          <a:spcPts val="100"/>
                        </a:spcAft>
                      </a:pPr>
                      <a:r>
                        <a:rPr lang="fr-FR" sz="1600">
                          <a:solidFill>
                            <a:srgbClr val="000000"/>
                          </a:solidFill>
                          <a:effectLst/>
                          <a:latin typeface="+mn-lt"/>
                          <a:ea typeface="Calibri" panose="020F0502020204030204" pitchFamily="34" charset="0"/>
                          <a:cs typeface="Times New Roman" panose="02020603050405020304" pitchFamily="18" charset="0"/>
                        </a:rPr>
                        <a:t>15</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100"/>
                        </a:spcBef>
                        <a:spcAft>
                          <a:spcPts val="100"/>
                        </a:spcAft>
                      </a:pPr>
                      <a:r>
                        <a:rPr lang="fr-FR" sz="1600">
                          <a:solidFill>
                            <a:srgbClr val="000000"/>
                          </a:solidFill>
                          <a:effectLst/>
                          <a:latin typeface="+mn-lt"/>
                          <a:ea typeface="Calibri" panose="020F0502020204030204" pitchFamily="34" charset="0"/>
                          <a:cs typeface="Times New Roman" panose="02020603050405020304" pitchFamily="18" charset="0"/>
                        </a:rPr>
                        <a:t>16</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10169492"/>
                  </a:ext>
                </a:extLst>
              </a:tr>
              <a:tr h="454394">
                <a:tc>
                  <a:txBody>
                    <a:bodyPr/>
                    <a:lstStyle/>
                    <a:p>
                      <a:pPr algn="ctr">
                        <a:lnSpc>
                          <a:spcPct val="150000"/>
                        </a:lnSpc>
                        <a:spcBef>
                          <a:spcPts val="100"/>
                        </a:spcBef>
                        <a:spcAft>
                          <a:spcPts val="100"/>
                        </a:spcAft>
                      </a:pPr>
                      <a:r>
                        <a:rPr lang="fr-FR" sz="1600" b="1">
                          <a:solidFill>
                            <a:srgbClr val="000000"/>
                          </a:solidFill>
                          <a:effectLst/>
                          <a:latin typeface="+mn-lt"/>
                          <a:ea typeface="Calibri" panose="020F0502020204030204" pitchFamily="34" charset="0"/>
                          <a:cs typeface="Times New Roman" panose="02020603050405020304" pitchFamily="18" charset="0"/>
                        </a:rPr>
                        <a:t>Số học sinh</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r>
                        <a:rPr lang="en-US" smtClean="0"/>
                        <a:t>?</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r>
                        <a:rPr lang="en-US" smtClean="0"/>
                        <a:t>?</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r>
                        <a:rPr lang="en-US" smtClean="0"/>
                        <a:t>?</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45743309"/>
                  </a:ext>
                </a:extLst>
              </a:tr>
              <a:tr h="454394">
                <a:tc>
                  <a:txBody>
                    <a:bodyPr/>
                    <a:lstStyle/>
                    <a:p>
                      <a:pPr algn="ctr">
                        <a:lnSpc>
                          <a:spcPct val="150000"/>
                        </a:lnSpc>
                        <a:spcBef>
                          <a:spcPts val="100"/>
                        </a:spcBef>
                        <a:spcAft>
                          <a:spcPts val="100"/>
                        </a:spcAft>
                      </a:pPr>
                      <a:r>
                        <a:rPr lang="fr-FR" sz="1600" b="1">
                          <a:solidFill>
                            <a:srgbClr val="000000"/>
                          </a:solidFill>
                          <a:effectLst/>
                          <a:latin typeface="+mn-lt"/>
                          <a:ea typeface="Calibri" panose="020F0502020204030204" pitchFamily="34" charset="0"/>
                          <a:cs typeface="Times New Roman" panose="02020603050405020304" pitchFamily="18" charset="0"/>
                        </a:rPr>
                        <a:t>Tỉ lệ phần trăm</a:t>
                      </a:r>
                      <a:endParaRPr lang="en-US" sz="16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r>
                        <a:rPr lang="en-US" smtClean="0"/>
                        <a:t>?</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r>
                        <a:rPr lang="en-US" smtClean="0"/>
                        <a:t>?</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r>
                        <a:rPr lang="en-US" smtClean="0"/>
                        <a:t>?</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165711253"/>
                  </a:ext>
                </a:extLst>
              </a:tr>
            </a:tbl>
          </a:graphicData>
        </a:graphic>
      </p:graphicFrame>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8194" y="1504121"/>
            <a:ext cx="8551649" cy="990191"/>
          </a:xfrm>
          <a:prstGeom prst="rect">
            <a:avLst/>
          </a:prstGeom>
        </p:spPr>
      </p:pic>
      <p:sp>
        <p:nvSpPr>
          <p:cNvPr id="4" name="Rectangle 3"/>
          <p:cNvSpPr/>
          <p:nvPr/>
        </p:nvSpPr>
        <p:spPr>
          <a:xfrm>
            <a:off x="4130152" y="3973787"/>
            <a:ext cx="298480" cy="416011"/>
          </a:xfrm>
          <a:prstGeom prst="rect">
            <a:avLst/>
          </a:prstGeom>
          <a:solidFill>
            <a:schemeClr val="accent6"/>
          </a:solidFill>
        </p:spPr>
        <p:txBody>
          <a:bodyPr wrap="none">
            <a:spAutoFit/>
          </a:bodyPr>
          <a:lstStyle/>
          <a:p>
            <a:pPr lvl="0" algn="ctr">
              <a:lnSpc>
                <a:spcPct val="150000"/>
              </a:lnSpc>
              <a:spcBef>
                <a:spcPts val="100"/>
              </a:spcBef>
              <a:spcAft>
                <a:spcPts val="100"/>
              </a:spcAft>
            </a:pPr>
            <a:r>
              <a:rPr lang="fr-FR" sz="1600" b="1">
                <a:solidFill>
                  <a:srgbClr val="C00000"/>
                </a:solidFill>
                <a:ea typeface="Calibri" panose="020F0502020204030204" pitchFamily="34" charset="0"/>
                <a:cs typeface="Times New Roman" panose="02020603050405020304" pitchFamily="18" charset="0"/>
              </a:rPr>
              <a:t>5</a:t>
            </a:r>
            <a:endParaRPr lang="en-US" sz="1600">
              <a:solidFill>
                <a:srgbClr val="C00000"/>
              </a:solidFill>
              <a:ea typeface="Arial" panose="020B0604020202020204" pitchFamily="34" charset="0"/>
              <a:cs typeface="Times New Roman" panose="02020603050405020304" pitchFamily="18" charset="0"/>
            </a:endParaRPr>
          </a:p>
        </p:txBody>
      </p:sp>
      <p:sp>
        <p:nvSpPr>
          <p:cNvPr id="15" name="Rectangle 14"/>
          <p:cNvSpPr/>
          <p:nvPr/>
        </p:nvSpPr>
        <p:spPr>
          <a:xfrm>
            <a:off x="3981874" y="4438502"/>
            <a:ext cx="595035" cy="416011"/>
          </a:xfrm>
          <a:prstGeom prst="rect">
            <a:avLst/>
          </a:prstGeom>
          <a:solidFill>
            <a:schemeClr val="accent6"/>
          </a:solidFill>
        </p:spPr>
        <p:txBody>
          <a:bodyPr wrap="none">
            <a:spAutoFit/>
          </a:bodyPr>
          <a:lstStyle/>
          <a:p>
            <a:pPr lvl="0" algn="ctr">
              <a:lnSpc>
                <a:spcPct val="150000"/>
              </a:lnSpc>
              <a:spcBef>
                <a:spcPts val="100"/>
              </a:spcBef>
              <a:spcAft>
                <a:spcPts val="100"/>
              </a:spcAft>
            </a:pPr>
            <a:r>
              <a:rPr lang="fr-FR" sz="1600" b="1" smtClean="0">
                <a:solidFill>
                  <a:srgbClr val="C00000"/>
                </a:solidFill>
                <a:ea typeface="Calibri" panose="020F0502020204030204" pitchFamily="34" charset="0"/>
                <a:cs typeface="Times New Roman" panose="02020603050405020304" pitchFamily="18" charset="0"/>
              </a:rPr>
              <a:t>25%</a:t>
            </a:r>
            <a:endParaRPr lang="en-US" sz="1600">
              <a:solidFill>
                <a:srgbClr val="C00000"/>
              </a:solidFill>
              <a:ea typeface="Arial" panose="020B0604020202020204" pitchFamily="34" charset="0"/>
              <a:cs typeface="Times New Roman" panose="02020603050405020304" pitchFamily="18" charset="0"/>
            </a:endParaRPr>
          </a:p>
        </p:txBody>
      </p:sp>
      <p:sp>
        <p:nvSpPr>
          <p:cNvPr id="16" name="Rectangle 15"/>
          <p:cNvSpPr/>
          <p:nvPr/>
        </p:nvSpPr>
        <p:spPr>
          <a:xfrm>
            <a:off x="5558305" y="4427183"/>
            <a:ext cx="595035" cy="416011"/>
          </a:xfrm>
          <a:prstGeom prst="rect">
            <a:avLst/>
          </a:prstGeom>
          <a:solidFill>
            <a:schemeClr val="accent6"/>
          </a:solidFill>
        </p:spPr>
        <p:txBody>
          <a:bodyPr wrap="none">
            <a:spAutoFit/>
          </a:bodyPr>
          <a:lstStyle/>
          <a:p>
            <a:pPr lvl="0" algn="ctr">
              <a:lnSpc>
                <a:spcPct val="150000"/>
              </a:lnSpc>
              <a:spcBef>
                <a:spcPts val="100"/>
              </a:spcBef>
              <a:spcAft>
                <a:spcPts val="100"/>
              </a:spcAft>
            </a:pPr>
            <a:r>
              <a:rPr lang="fr-FR" sz="1600" b="1" smtClean="0">
                <a:solidFill>
                  <a:srgbClr val="C00000"/>
                </a:solidFill>
                <a:ea typeface="Calibri" panose="020F0502020204030204" pitchFamily="34" charset="0"/>
                <a:cs typeface="Times New Roman" panose="02020603050405020304" pitchFamily="18" charset="0"/>
              </a:rPr>
              <a:t>50%</a:t>
            </a:r>
            <a:endParaRPr lang="en-US" sz="1600">
              <a:solidFill>
                <a:srgbClr val="C00000"/>
              </a:solidFill>
              <a:ea typeface="Arial" panose="020B0604020202020204" pitchFamily="34" charset="0"/>
              <a:cs typeface="Times New Roman" panose="02020603050405020304" pitchFamily="18" charset="0"/>
            </a:endParaRPr>
          </a:p>
        </p:txBody>
      </p:sp>
      <p:sp>
        <p:nvSpPr>
          <p:cNvPr id="17" name="Rectangle 16"/>
          <p:cNvSpPr/>
          <p:nvPr/>
        </p:nvSpPr>
        <p:spPr>
          <a:xfrm>
            <a:off x="7346740" y="3973099"/>
            <a:ext cx="298480" cy="416011"/>
          </a:xfrm>
          <a:prstGeom prst="rect">
            <a:avLst/>
          </a:prstGeom>
          <a:solidFill>
            <a:schemeClr val="accent6"/>
          </a:solidFill>
        </p:spPr>
        <p:txBody>
          <a:bodyPr wrap="none">
            <a:spAutoFit/>
          </a:bodyPr>
          <a:lstStyle/>
          <a:p>
            <a:pPr lvl="0" algn="ctr">
              <a:lnSpc>
                <a:spcPct val="150000"/>
              </a:lnSpc>
              <a:spcBef>
                <a:spcPts val="100"/>
              </a:spcBef>
              <a:spcAft>
                <a:spcPts val="100"/>
              </a:spcAft>
            </a:pPr>
            <a:r>
              <a:rPr lang="fr-FR" sz="1600" b="1">
                <a:solidFill>
                  <a:srgbClr val="C00000"/>
                </a:solidFill>
                <a:ea typeface="Calibri" panose="020F0502020204030204" pitchFamily="34" charset="0"/>
                <a:cs typeface="Times New Roman" panose="02020603050405020304" pitchFamily="18" charset="0"/>
              </a:rPr>
              <a:t>5</a:t>
            </a:r>
            <a:endParaRPr lang="en-US" sz="1600">
              <a:solidFill>
                <a:srgbClr val="C00000"/>
              </a:solidFill>
              <a:ea typeface="Arial" panose="020B0604020202020204" pitchFamily="34" charset="0"/>
              <a:cs typeface="Times New Roman" panose="02020603050405020304" pitchFamily="18" charset="0"/>
            </a:endParaRPr>
          </a:p>
        </p:txBody>
      </p:sp>
      <p:sp>
        <p:nvSpPr>
          <p:cNvPr id="18" name="Rectangle 17"/>
          <p:cNvSpPr/>
          <p:nvPr/>
        </p:nvSpPr>
        <p:spPr>
          <a:xfrm>
            <a:off x="7198462" y="4437814"/>
            <a:ext cx="595035" cy="416011"/>
          </a:xfrm>
          <a:prstGeom prst="rect">
            <a:avLst/>
          </a:prstGeom>
          <a:solidFill>
            <a:schemeClr val="accent6"/>
          </a:solidFill>
        </p:spPr>
        <p:txBody>
          <a:bodyPr wrap="none">
            <a:spAutoFit/>
          </a:bodyPr>
          <a:lstStyle/>
          <a:p>
            <a:pPr lvl="0" algn="ctr">
              <a:lnSpc>
                <a:spcPct val="150000"/>
              </a:lnSpc>
              <a:spcBef>
                <a:spcPts val="100"/>
              </a:spcBef>
              <a:spcAft>
                <a:spcPts val="100"/>
              </a:spcAft>
            </a:pPr>
            <a:r>
              <a:rPr lang="fr-FR" sz="1600" b="1" smtClean="0">
                <a:solidFill>
                  <a:srgbClr val="C00000"/>
                </a:solidFill>
                <a:ea typeface="Calibri" panose="020F0502020204030204" pitchFamily="34" charset="0"/>
                <a:cs typeface="Times New Roman" panose="02020603050405020304" pitchFamily="18" charset="0"/>
              </a:rPr>
              <a:t>25%</a:t>
            </a:r>
            <a:endParaRPr lang="en-US" sz="1600">
              <a:solidFill>
                <a:srgbClr val="C00000"/>
              </a:solidFill>
              <a:ea typeface="Arial" panose="020B0604020202020204" pitchFamily="34" charset="0"/>
              <a:cs typeface="Times New Roman" panose="02020603050405020304" pitchFamily="18" charset="0"/>
            </a:endParaRPr>
          </a:p>
        </p:txBody>
      </p:sp>
      <p:sp>
        <p:nvSpPr>
          <p:cNvPr id="19" name="Rectangle 18"/>
          <p:cNvSpPr/>
          <p:nvPr/>
        </p:nvSpPr>
        <p:spPr>
          <a:xfrm>
            <a:off x="5649675" y="3973098"/>
            <a:ext cx="412293" cy="416011"/>
          </a:xfrm>
          <a:prstGeom prst="rect">
            <a:avLst/>
          </a:prstGeom>
          <a:solidFill>
            <a:schemeClr val="accent6"/>
          </a:solidFill>
        </p:spPr>
        <p:txBody>
          <a:bodyPr wrap="none">
            <a:spAutoFit/>
          </a:bodyPr>
          <a:lstStyle/>
          <a:p>
            <a:pPr lvl="0" algn="ctr">
              <a:lnSpc>
                <a:spcPct val="150000"/>
              </a:lnSpc>
              <a:spcBef>
                <a:spcPts val="100"/>
              </a:spcBef>
              <a:spcAft>
                <a:spcPts val="100"/>
              </a:spcAft>
            </a:pPr>
            <a:r>
              <a:rPr lang="fr-FR" sz="1600" b="1" smtClean="0">
                <a:solidFill>
                  <a:srgbClr val="C00000"/>
                </a:solidFill>
                <a:ea typeface="Calibri" panose="020F0502020204030204" pitchFamily="34" charset="0"/>
                <a:cs typeface="Times New Roman" panose="02020603050405020304" pitchFamily="18" charset="0"/>
              </a:rPr>
              <a:t>10</a:t>
            </a:r>
            <a:endParaRPr lang="en-US" sz="1600">
              <a:solidFill>
                <a:srgbClr val="C00000"/>
              </a:solidFill>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P spid="4" grpId="0" animBg="1"/>
      <p:bldP spid="15" grpId="0" animBg="1"/>
      <p:bldP spid="16" grpId="0" animBg="1"/>
      <p:bldP spid="17" grpId="0" animBg="1"/>
      <p:bldP spid="18"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541130" y="1492272"/>
            <a:ext cx="6058211" cy="3454578"/>
          </a:xfrm>
          <a:prstGeom prst="rect">
            <a:avLst/>
          </a:prstGeom>
        </p:spPr>
      </p:pic>
      <p:sp>
        <p:nvSpPr>
          <p:cNvPr id="550" name="Google Shape;550;p51"/>
          <p:cNvSpPr/>
          <p:nvPr/>
        </p:nvSpPr>
        <p:spPr>
          <a:xfrm flipH="1">
            <a:off x="30354" y="256837"/>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183894" y="4253447"/>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800384" y="483255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763566" y="111524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Rectangle 1"/>
          <p:cNvSpPr>
            <a:spLocks noChangeArrowheads="1"/>
          </p:cNvSpPr>
          <p:nvPr/>
        </p:nvSpPr>
        <p:spPr bwMode="auto">
          <a:xfrm>
            <a:off x="513078" y="65338"/>
            <a:ext cx="8026613"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en-US" altLang="en-US" sz="1800">
                <a:solidFill>
                  <a:srgbClr val="000000"/>
                </a:solidFill>
                <a:ea typeface="Open Sans"/>
              </a:rPr>
              <a:t>b) Hãy chuyển dữ liệu từ bảng thống kê ở câu a sang dạng biểu đồ cột và biểu đồ hình quạt tròn sau </a:t>
            </a:r>
            <a:r>
              <a:rPr lang="en-US" altLang="en-US" sz="1800">
                <a:solidFill>
                  <a:srgbClr val="000000"/>
                </a:solidFill>
                <a:ea typeface="Open Sans"/>
              </a:rPr>
              <a:t>đây</a:t>
            </a:r>
            <a:r>
              <a:rPr lang="en-US" altLang="en-US" sz="1800" smtClean="0">
                <a:solidFill>
                  <a:srgbClr val="000000"/>
                </a:solidFill>
                <a:ea typeface="Open Sans"/>
              </a:rPr>
              <a:t>:</a:t>
            </a:r>
            <a:endParaRPr lang="en-US" altLang="en-US" sz="1800">
              <a:solidFill>
                <a:srgbClr val="000000"/>
              </a:solidFill>
              <a:ea typeface="Open Sans"/>
            </a:endParaRPr>
          </a:p>
          <a:p>
            <a:pPr lvl="0" algn="just">
              <a:lnSpc>
                <a:spcPct val="150000"/>
              </a:lnSpc>
              <a:buClrTx/>
            </a:pPr>
            <a:r>
              <a:rPr lang="en-US" altLang="en-US" sz="1800">
                <a:solidFill>
                  <a:srgbClr val="000000"/>
                </a:solidFill>
                <a:ea typeface="Open Sans"/>
              </a:rPr>
              <a:t>Biểu đồ cột:</a:t>
            </a:r>
            <a:endParaRPr kumimoji="0" lang="en-US" altLang="en-US" sz="1800" b="0" i="0" u="none" strike="noStrike" kern="0" cap="none" spc="0" normalizeH="0" baseline="0" noProof="0" smtClean="0">
              <a:ln>
                <a:noFill/>
              </a:ln>
              <a:solidFill>
                <a:srgbClr val="2D1549"/>
              </a:solidFill>
              <a:effectLst/>
              <a:uLnTx/>
              <a:uFillTx/>
              <a:latin typeface="Arial" panose="020B0604020202020204" pitchFamily="34" charset="0"/>
              <a:cs typeface="Arial"/>
              <a:sym typeface="Arial"/>
            </a:endParaRPr>
          </a:p>
        </p:txBody>
      </p:sp>
      <p:sp>
        <p:nvSpPr>
          <p:cNvPr id="7" name="Rectangle 6"/>
          <p:cNvSpPr/>
          <p:nvPr/>
        </p:nvSpPr>
        <p:spPr>
          <a:xfrm>
            <a:off x="2692908" y="3234110"/>
            <a:ext cx="626364" cy="414037"/>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FF0000"/>
                </a:solidFill>
              </a:rPr>
              <a:t>5</a:t>
            </a:r>
            <a:endParaRPr lang="en-US" sz="1800" b="1">
              <a:solidFill>
                <a:srgbClr val="FF0000"/>
              </a:solidFill>
            </a:endParaRPr>
          </a:p>
        </p:txBody>
      </p:sp>
      <p:sp>
        <p:nvSpPr>
          <p:cNvPr id="26" name="Rectangle 25"/>
          <p:cNvSpPr/>
          <p:nvPr/>
        </p:nvSpPr>
        <p:spPr>
          <a:xfrm flipH="1">
            <a:off x="6126480" y="3244812"/>
            <a:ext cx="329184" cy="392631"/>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FF0000"/>
                </a:solidFill>
              </a:rPr>
              <a:t>5</a:t>
            </a:r>
            <a:endParaRPr lang="en-US" sz="1800" b="1">
              <a:solidFill>
                <a:srgbClr val="FF0000"/>
              </a:solidFill>
            </a:endParaRPr>
          </a:p>
        </p:txBody>
      </p:sp>
      <p:sp>
        <p:nvSpPr>
          <p:cNvPr id="27" name="Rectangle 26"/>
          <p:cNvSpPr/>
          <p:nvPr/>
        </p:nvSpPr>
        <p:spPr>
          <a:xfrm>
            <a:off x="4169766" y="2401014"/>
            <a:ext cx="947244" cy="380833"/>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FF0000"/>
                </a:solidFill>
              </a:rPr>
              <a:t>10</a:t>
            </a:r>
            <a:endParaRPr lang="en-US" sz="1800" b="1">
              <a:solidFill>
                <a:srgbClr val="FF0000"/>
              </a:solidFill>
            </a:endParaRPr>
          </a:p>
        </p:txBody>
      </p:sp>
    </p:spTree>
    <p:extLst>
      <p:ext uri="{BB962C8B-B14F-4D97-AF65-F5344CB8AC3E}">
        <p14:creationId xmlns:p14="http://schemas.microsoft.com/office/powerpoint/2010/main" val="3722884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26" grpId="0" animBg="1"/>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30354" y="256837"/>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183894" y="4189439"/>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800384" y="4768542"/>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763566" y="111524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Rectangle 1"/>
          <p:cNvSpPr>
            <a:spLocks noChangeArrowheads="1"/>
          </p:cNvSpPr>
          <p:nvPr/>
        </p:nvSpPr>
        <p:spPr bwMode="auto">
          <a:xfrm>
            <a:off x="601365" y="142869"/>
            <a:ext cx="8026613" cy="45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en-US" altLang="en-US" sz="1800">
                <a:solidFill>
                  <a:srgbClr val="000000"/>
                </a:solidFill>
                <a:ea typeface="Open Sans"/>
              </a:rPr>
              <a:t>-  Biểu đồ quạt tròn:</a:t>
            </a:r>
            <a:endParaRPr kumimoji="0" lang="en-US" altLang="en-US" sz="1800" b="0" i="0" u="none" strike="noStrike" kern="0" cap="none" spc="0" normalizeH="0" baseline="0" noProof="0" smtClean="0">
              <a:ln>
                <a:noFill/>
              </a:ln>
              <a:solidFill>
                <a:srgbClr val="2D1549"/>
              </a:solidFill>
              <a:effectLst/>
              <a:uLnTx/>
              <a:uFillTx/>
              <a:latin typeface="Arial" panose="020B0604020202020204" pitchFamily="34" charset="0"/>
              <a:cs typeface="Arial"/>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Effect>
                      <a14:brightnessContrast contrast="-20000"/>
                    </a14:imgEffect>
                  </a14:imgLayer>
                </a14:imgProps>
              </a:ext>
            </a:extLst>
          </a:blip>
          <a:stretch>
            <a:fillRect/>
          </a:stretch>
        </p:blipFill>
        <p:spPr>
          <a:xfrm>
            <a:off x="932335" y="777240"/>
            <a:ext cx="7339778" cy="4059369"/>
          </a:xfrm>
          <a:prstGeom prst="rect">
            <a:avLst/>
          </a:prstGeom>
        </p:spPr>
      </p:pic>
      <p:sp>
        <p:nvSpPr>
          <p:cNvPr id="5" name="TextBox 4"/>
          <p:cNvSpPr txBox="1"/>
          <p:nvPr/>
        </p:nvSpPr>
        <p:spPr>
          <a:xfrm>
            <a:off x="3236976" y="2304288"/>
            <a:ext cx="676656" cy="369332"/>
          </a:xfrm>
          <a:prstGeom prst="rect">
            <a:avLst/>
          </a:prstGeom>
          <a:solidFill>
            <a:schemeClr val="accent4">
              <a:lumMod val="40000"/>
              <a:lumOff val="60000"/>
            </a:schemeClr>
          </a:solidFill>
        </p:spPr>
        <p:txBody>
          <a:bodyPr wrap="square" rtlCol="0">
            <a:spAutoFit/>
          </a:bodyPr>
          <a:lstStyle/>
          <a:p>
            <a:pPr algn="ctr"/>
            <a:r>
              <a:rPr lang="en-US" sz="1800" smtClean="0">
                <a:solidFill>
                  <a:srgbClr val="FF0000"/>
                </a:solidFill>
              </a:rPr>
              <a:t>25%</a:t>
            </a:r>
            <a:endParaRPr lang="en-US" sz="1800">
              <a:solidFill>
                <a:srgbClr val="FF0000"/>
              </a:solidFill>
            </a:endParaRPr>
          </a:p>
        </p:txBody>
      </p:sp>
      <p:sp>
        <p:nvSpPr>
          <p:cNvPr id="18" name="TextBox 17"/>
          <p:cNvSpPr txBox="1"/>
          <p:nvPr/>
        </p:nvSpPr>
        <p:spPr>
          <a:xfrm>
            <a:off x="4349496" y="2304288"/>
            <a:ext cx="676656" cy="369332"/>
          </a:xfrm>
          <a:prstGeom prst="rect">
            <a:avLst/>
          </a:prstGeom>
          <a:solidFill>
            <a:schemeClr val="accent4">
              <a:lumMod val="40000"/>
              <a:lumOff val="60000"/>
            </a:schemeClr>
          </a:solidFill>
        </p:spPr>
        <p:txBody>
          <a:bodyPr wrap="square" rtlCol="0">
            <a:spAutoFit/>
          </a:bodyPr>
          <a:lstStyle/>
          <a:p>
            <a:pPr algn="ctr"/>
            <a:r>
              <a:rPr lang="en-US" sz="1800" smtClean="0">
                <a:solidFill>
                  <a:srgbClr val="FF0000"/>
                </a:solidFill>
              </a:rPr>
              <a:t>25%</a:t>
            </a:r>
            <a:endParaRPr lang="en-US" sz="1800">
              <a:solidFill>
                <a:srgbClr val="FF0000"/>
              </a:solidFill>
            </a:endParaRPr>
          </a:p>
        </p:txBody>
      </p:sp>
      <p:sp>
        <p:nvSpPr>
          <p:cNvPr id="19" name="TextBox 18"/>
          <p:cNvSpPr txBox="1"/>
          <p:nvPr/>
        </p:nvSpPr>
        <p:spPr>
          <a:xfrm>
            <a:off x="3788664" y="3453384"/>
            <a:ext cx="676656" cy="369332"/>
          </a:xfrm>
          <a:prstGeom prst="rect">
            <a:avLst/>
          </a:prstGeom>
          <a:solidFill>
            <a:schemeClr val="accent4">
              <a:lumMod val="40000"/>
              <a:lumOff val="60000"/>
            </a:schemeClr>
          </a:solidFill>
        </p:spPr>
        <p:txBody>
          <a:bodyPr wrap="square" rtlCol="0">
            <a:spAutoFit/>
          </a:bodyPr>
          <a:lstStyle/>
          <a:p>
            <a:pPr algn="ctr"/>
            <a:r>
              <a:rPr lang="en-US" sz="1800" smtClean="0">
                <a:solidFill>
                  <a:srgbClr val="FF0000"/>
                </a:solidFill>
              </a:rPr>
              <a:t>50%</a:t>
            </a:r>
            <a:endParaRPr lang="en-US" sz="1800">
              <a:solidFill>
                <a:srgbClr val="FF0000"/>
              </a:solidFill>
            </a:endParaRPr>
          </a:p>
        </p:txBody>
      </p:sp>
    </p:spTree>
    <p:extLst>
      <p:ext uri="{BB962C8B-B14F-4D97-AF65-F5344CB8AC3E}">
        <p14:creationId xmlns:p14="http://schemas.microsoft.com/office/powerpoint/2010/main" val="3033891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25" name="Rectangle 24"/>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sp>
        <p:nvSpPr>
          <p:cNvPr id="4" name="Rectangle 3"/>
          <p:cNvSpPr/>
          <p:nvPr/>
        </p:nvSpPr>
        <p:spPr>
          <a:xfrm>
            <a:off x="6227008" y="1222515"/>
            <a:ext cx="2643863" cy="1754326"/>
          </a:xfrm>
          <a:prstGeom prst="rect">
            <a:avLst/>
          </a:prstGeom>
        </p:spPr>
        <p:txBody>
          <a:bodyPr wrap="square">
            <a:spAutoFit/>
          </a:bodyPr>
          <a:lstStyle/>
          <a:p>
            <a:pPr algn="just">
              <a:lnSpc>
                <a:spcPct val="150000"/>
              </a:lnSpc>
            </a:pPr>
            <a:r>
              <a:rPr lang="vi-VN" sz="1800">
                <a:latin typeface="+mn-lt"/>
              </a:rPr>
              <a:t>a) Hoàn thành bảng thống kê trên vào vở và lựa chọn dạng biểu đồ thích hợp để biểu </a:t>
            </a:r>
            <a:r>
              <a:rPr lang="vi-VN" sz="1800">
                <a:latin typeface="+mn-lt"/>
              </a:rPr>
              <a:t>diễn</a:t>
            </a:r>
            <a:r>
              <a:rPr lang="vi-VN" sz="1800" smtClean="0">
                <a:latin typeface="+mn-lt"/>
              </a:rPr>
              <a:t>.</a:t>
            </a:r>
            <a:endParaRPr lang="vi-VN" sz="1800">
              <a:latin typeface="+mn-lt"/>
            </a:endParaRPr>
          </a:p>
        </p:txBody>
      </p:sp>
      <p:pic>
        <p:nvPicPr>
          <p:cNvPr id="6" name="Picture 5"/>
          <p:cNvPicPr>
            <a:picLocks noChangeAspect="1"/>
          </p:cNvPicPr>
          <p:nvPr/>
        </p:nvPicPr>
        <p:blipFill>
          <a:blip r:embed="rId4"/>
          <a:stretch>
            <a:fillRect/>
          </a:stretch>
        </p:blipFill>
        <p:spPr>
          <a:xfrm>
            <a:off x="8143026" y="4628932"/>
            <a:ext cx="858063" cy="572042"/>
          </a:xfrm>
          <a:prstGeom prst="rect">
            <a:avLst/>
          </a:prstGeom>
        </p:spPr>
      </p:pic>
      <p:sp>
        <p:nvSpPr>
          <p:cNvPr id="12" name="Rectangle 11"/>
          <p:cNvSpPr/>
          <p:nvPr/>
        </p:nvSpPr>
        <p:spPr>
          <a:xfrm>
            <a:off x="231624" y="219075"/>
            <a:ext cx="8638056" cy="923330"/>
          </a:xfrm>
          <a:prstGeom prst="rect">
            <a:avLst/>
          </a:prstGeom>
        </p:spPr>
        <p:txBody>
          <a:bodyPr wrap="square">
            <a:spAutoFit/>
          </a:bodyPr>
          <a:lstStyle/>
          <a:p>
            <a:pPr lvl="0" algn="just">
              <a:lnSpc>
                <a:spcPct val="150000"/>
              </a:lnSpc>
            </a:pPr>
            <a:r>
              <a:rPr lang="fr-FR" sz="18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3 </a:t>
            </a:r>
            <a:r>
              <a:rPr lang="fr-FR" sz="1800" b="1">
                <a:solidFill>
                  <a:srgbClr val="C00000"/>
                </a:solidFill>
                <a:latin typeface="Arial" panose="020B0604020202020204" pitchFamily="34" charset="0"/>
                <a:ea typeface="Calibri" panose="020F0502020204030204" pitchFamily="34" charset="0"/>
                <a:cs typeface="Times New Roman" panose="02020603050405020304" pitchFamily="18" charset="0"/>
              </a:rPr>
              <a:t>(SGK </a:t>
            </a:r>
            <a:r>
              <a:rPr lang="fr-FR" sz="1800" b="1">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tr.107) </a:t>
            </a:r>
            <a:r>
              <a:rPr lang="vi-VN" sz="1800"/>
              <a:t>Bảng điều tra sau đây cho biết sự yêu thích của 50 khán giả đối với 6 chương trình truyền hình:</a:t>
            </a:r>
            <a:endParaRPr lang="en-US" sz="180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259056" y="1299190"/>
            <a:ext cx="5815783" cy="3473977"/>
          </a:xfrm>
          <a:prstGeom prst="rect">
            <a:avLst/>
          </a:prstGeom>
        </p:spPr>
      </p:pic>
      <p:sp>
        <p:nvSpPr>
          <p:cNvPr id="8" name="Rectangle 7"/>
          <p:cNvSpPr/>
          <p:nvPr/>
        </p:nvSpPr>
        <p:spPr>
          <a:xfrm>
            <a:off x="4948450" y="1915012"/>
            <a:ext cx="306494" cy="353943"/>
          </a:xfrm>
          <a:prstGeom prst="rect">
            <a:avLst/>
          </a:prstGeom>
          <a:solidFill>
            <a:schemeClr val="accent6"/>
          </a:solidFill>
        </p:spPr>
        <p:txBody>
          <a:bodyPr wrap="none">
            <a:spAutoFit/>
          </a:bodyPr>
          <a:lstStyle/>
          <a:p>
            <a:r>
              <a:rPr lang="fr-FR" sz="1700" b="1">
                <a:solidFill>
                  <a:srgbClr val="FF0000"/>
                </a:solidFill>
                <a:latin typeface="+mj-lt"/>
                <a:ea typeface="Calibri" panose="020F0502020204030204" pitchFamily="34" charset="0"/>
              </a:rPr>
              <a:t>8</a:t>
            </a:r>
            <a:endParaRPr lang="en-US" sz="1700" b="1">
              <a:solidFill>
                <a:srgbClr val="FF0000"/>
              </a:solidFill>
              <a:latin typeface="+mj-lt"/>
            </a:endParaRPr>
          </a:p>
        </p:txBody>
      </p:sp>
      <p:sp>
        <p:nvSpPr>
          <p:cNvPr id="26" name="Rectangle 25"/>
          <p:cNvSpPr/>
          <p:nvPr/>
        </p:nvSpPr>
        <p:spPr>
          <a:xfrm>
            <a:off x="4948450" y="2382937"/>
            <a:ext cx="306494" cy="353943"/>
          </a:xfrm>
          <a:prstGeom prst="rect">
            <a:avLst/>
          </a:prstGeom>
          <a:solidFill>
            <a:schemeClr val="accent6"/>
          </a:solidFill>
        </p:spPr>
        <p:txBody>
          <a:bodyPr wrap="none">
            <a:spAutoFit/>
          </a:bodyPr>
          <a:lstStyle/>
          <a:p>
            <a:r>
              <a:rPr lang="fr-FR" sz="1700" b="1">
                <a:solidFill>
                  <a:srgbClr val="FF0000"/>
                </a:solidFill>
                <a:latin typeface="+mj-lt"/>
                <a:ea typeface="Calibri" panose="020F0502020204030204" pitchFamily="34" charset="0"/>
              </a:rPr>
              <a:t>8</a:t>
            </a:r>
            <a:endParaRPr lang="en-US" sz="1700" b="1">
              <a:solidFill>
                <a:srgbClr val="FF0000"/>
              </a:solidFill>
              <a:latin typeface="+mj-lt"/>
            </a:endParaRPr>
          </a:p>
        </p:txBody>
      </p:sp>
      <p:sp>
        <p:nvSpPr>
          <p:cNvPr id="27" name="Rectangle 26"/>
          <p:cNvSpPr/>
          <p:nvPr/>
        </p:nvSpPr>
        <p:spPr>
          <a:xfrm>
            <a:off x="4887536" y="2877509"/>
            <a:ext cx="428322" cy="353943"/>
          </a:xfrm>
          <a:prstGeom prst="rect">
            <a:avLst/>
          </a:prstGeom>
          <a:solidFill>
            <a:schemeClr val="accent6"/>
          </a:solidFill>
        </p:spPr>
        <p:txBody>
          <a:bodyPr wrap="none">
            <a:spAutoFit/>
          </a:bodyPr>
          <a:lstStyle/>
          <a:p>
            <a:r>
              <a:rPr lang="fr-FR" sz="1700" b="1" smtClean="0">
                <a:solidFill>
                  <a:srgbClr val="FF0000"/>
                </a:solidFill>
                <a:latin typeface="+mj-lt"/>
                <a:ea typeface="Calibri" panose="020F0502020204030204" pitchFamily="34" charset="0"/>
              </a:rPr>
              <a:t>12</a:t>
            </a:r>
            <a:endParaRPr lang="en-US" sz="1700" b="1">
              <a:solidFill>
                <a:srgbClr val="FF0000"/>
              </a:solidFill>
              <a:latin typeface="+mj-lt"/>
            </a:endParaRPr>
          </a:p>
        </p:txBody>
      </p:sp>
      <p:sp>
        <p:nvSpPr>
          <p:cNvPr id="28" name="Rectangle 27"/>
          <p:cNvSpPr/>
          <p:nvPr/>
        </p:nvSpPr>
        <p:spPr>
          <a:xfrm>
            <a:off x="4887536" y="3344649"/>
            <a:ext cx="428322" cy="353943"/>
          </a:xfrm>
          <a:prstGeom prst="rect">
            <a:avLst/>
          </a:prstGeom>
          <a:solidFill>
            <a:schemeClr val="accent6"/>
          </a:solidFill>
        </p:spPr>
        <p:txBody>
          <a:bodyPr wrap="none">
            <a:spAutoFit/>
          </a:bodyPr>
          <a:lstStyle/>
          <a:p>
            <a:r>
              <a:rPr lang="fr-FR" sz="1700" b="1" smtClean="0">
                <a:solidFill>
                  <a:srgbClr val="FF0000"/>
                </a:solidFill>
                <a:latin typeface="+mj-lt"/>
                <a:ea typeface="Calibri" panose="020F0502020204030204" pitchFamily="34" charset="0"/>
              </a:rPr>
              <a:t>10</a:t>
            </a:r>
            <a:endParaRPr lang="en-US" sz="1700" b="1">
              <a:solidFill>
                <a:srgbClr val="FF0000"/>
              </a:solidFill>
              <a:latin typeface="+mj-lt"/>
            </a:endParaRPr>
          </a:p>
        </p:txBody>
      </p:sp>
      <p:sp>
        <p:nvSpPr>
          <p:cNvPr id="29" name="Rectangle 28"/>
          <p:cNvSpPr/>
          <p:nvPr/>
        </p:nvSpPr>
        <p:spPr>
          <a:xfrm>
            <a:off x="4951897" y="3807064"/>
            <a:ext cx="306494" cy="353943"/>
          </a:xfrm>
          <a:prstGeom prst="rect">
            <a:avLst/>
          </a:prstGeom>
          <a:solidFill>
            <a:schemeClr val="accent6"/>
          </a:solidFill>
        </p:spPr>
        <p:txBody>
          <a:bodyPr wrap="none">
            <a:spAutoFit/>
          </a:bodyPr>
          <a:lstStyle/>
          <a:p>
            <a:r>
              <a:rPr lang="fr-FR" sz="1700" b="1" smtClean="0">
                <a:solidFill>
                  <a:srgbClr val="FF0000"/>
                </a:solidFill>
                <a:latin typeface="+mj-lt"/>
                <a:ea typeface="Calibri" panose="020F0502020204030204" pitchFamily="34" charset="0"/>
              </a:rPr>
              <a:t>6</a:t>
            </a:r>
            <a:endParaRPr lang="en-US" sz="1700" b="1">
              <a:solidFill>
                <a:srgbClr val="FF0000"/>
              </a:solidFill>
              <a:latin typeface="+mj-lt"/>
            </a:endParaRPr>
          </a:p>
        </p:txBody>
      </p:sp>
      <p:sp>
        <p:nvSpPr>
          <p:cNvPr id="30" name="Rectangle 29"/>
          <p:cNvSpPr/>
          <p:nvPr/>
        </p:nvSpPr>
        <p:spPr>
          <a:xfrm>
            <a:off x="4951897" y="4274989"/>
            <a:ext cx="306494" cy="353943"/>
          </a:xfrm>
          <a:prstGeom prst="rect">
            <a:avLst/>
          </a:prstGeom>
          <a:solidFill>
            <a:schemeClr val="accent6"/>
          </a:solidFill>
        </p:spPr>
        <p:txBody>
          <a:bodyPr wrap="none">
            <a:spAutoFit/>
          </a:bodyPr>
          <a:lstStyle/>
          <a:p>
            <a:r>
              <a:rPr lang="fr-FR" sz="1700" b="1" smtClean="0">
                <a:solidFill>
                  <a:srgbClr val="FF0000"/>
                </a:solidFill>
                <a:latin typeface="+mj-lt"/>
                <a:ea typeface="Calibri" panose="020F0502020204030204" pitchFamily="34" charset="0"/>
              </a:rPr>
              <a:t>6</a:t>
            </a:r>
            <a:endParaRPr lang="en-US" sz="1700" b="1">
              <a:solidFill>
                <a:srgbClr val="FF0000"/>
              </a:solidFill>
              <a:latin typeface="+mj-lt"/>
            </a:endParaRPr>
          </a:p>
        </p:txBody>
      </p:sp>
      <p:sp>
        <p:nvSpPr>
          <p:cNvPr id="9" name="Rectangle 8"/>
          <p:cNvSpPr/>
          <p:nvPr/>
        </p:nvSpPr>
        <p:spPr>
          <a:xfrm>
            <a:off x="6445326" y="2976841"/>
            <a:ext cx="2532432" cy="1338828"/>
          </a:xfrm>
          <a:prstGeom prst="rect">
            <a:avLst/>
          </a:prstGeom>
        </p:spPr>
        <p:txBody>
          <a:bodyPr wrap="square">
            <a:spAutoFit/>
          </a:bodyPr>
          <a:lstStyle/>
          <a:p>
            <a:pPr algn="just">
              <a:lnSpc>
                <a:spcPct val="150000"/>
              </a:lnSpc>
              <a:spcBef>
                <a:spcPts val="100"/>
              </a:spcBef>
              <a:spcAft>
                <a:spcPts val="100"/>
              </a:spcAft>
            </a:pPr>
            <a:r>
              <a:rPr lang="fr-FR" sz="1800">
                <a:latin typeface="+mn-lt"/>
                <a:ea typeface="Calibri" panose="020F0502020204030204" pitchFamily="34" charset="0"/>
                <a:cs typeface="Times New Roman" panose="02020603050405020304" pitchFamily="18" charset="0"/>
              </a:rPr>
              <a:t>Có thể dùng biểu đồ cột hoặc biểu đồ hình quạt tròn để biểu diễn.</a:t>
            </a:r>
            <a:endParaRPr lang="en-US" sz="1800">
              <a:effectLst/>
              <a:latin typeface="+mn-lt"/>
              <a:ea typeface="Arial" panose="020B0604020202020204" pitchFamily="34" charset="0"/>
              <a:cs typeface="Times New Roman" panose="02020603050405020304" pitchFamily="18" charset="0"/>
            </a:endParaRPr>
          </a:p>
        </p:txBody>
      </p:sp>
      <p:sp>
        <p:nvSpPr>
          <p:cNvPr id="10" name="Right Arrow 9"/>
          <p:cNvSpPr/>
          <p:nvPr/>
        </p:nvSpPr>
        <p:spPr>
          <a:xfrm>
            <a:off x="6216529" y="3180208"/>
            <a:ext cx="228656" cy="179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randombar(horizontal)">
                                      <p:cBhvr>
                                        <p:cTn id="52" dur="500"/>
                                        <p:tgtEl>
                                          <p:spTgt spid="10"/>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8" grpId="0" animBg="1"/>
      <p:bldP spid="26" grpId="0" animBg="1"/>
      <p:bldP spid="27" grpId="0" animBg="1"/>
      <p:bldP spid="28" grpId="0" animBg="1"/>
      <p:bldP spid="29" grpId="0" animBg="1"/>
      <p:bldP spid="30" grpId="0" animBg="1"/>
      <p:bldP spid="9" grpId="0"/>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25" name="Rectangle 24"/>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sp>
        <p:nvSpPr>
          <p:cNvPr id="4" name="Rectangle 3"/>
          <p:cNvSpPr/>
          <p:nvPr/>
        </p:nvSpPr>
        <p:spPr>
          <a:xfrm>
            <a:off x="5946302" y="1069604"/>
            <a:ext cx="2941666" cy="1338828"/>
          </a:xfrm>
          <a:prstGeom prst="rect">
            <a:avLst/>
          </a:prstGeom>
        </p:spPr>
        <p:txBody>
          <a:bodyPr wrap="square">
            <a:spAutoFit/>
          </a:bodyPr>
          <a:lstStyle/>
          <a:p>
            <a:pPr lvl="0" algn="just">
              <a:lnSpc>
                <a:spcPct val="150000"/>
              </a:lnSpc>
            </a:pPr>
            <a:r>
              <a:rPr lang="vi-VN" sz="1800">
                <a:latin typeface="Arial" panose="020B0604020202020204" pitchFamily="34" charset="0"/>
              </a:rPr>
              <a:t>b) Nêu tên chương trình truyền hình được yêu thích nhất.</a:t>
            </a:r>
            <a:endParaRPr lang="vi-VN" sz="1800">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8143026" y="4628932"/>
            <a:ext cx="858063" cy="572042"/>
          </a:xfrm>
          <a:prstGeom prst="rect">
            <a:avLst/>
          </a:prstGeom>
        </p:spPr>
      </p:pic>
      <p:sp>
        <p:nvSpPr>
          <p:cNvPr id="12" name="Rectangle 11"/>
          <p:cNvSpPr/>
          <p:nvPr/>
        </p:nvSpPr>
        <p:spPr>
          <a:xfrm>
            <a:off x="231624" y="219075"/>
            <a:ext cx="8638056"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800" b="1" i="0" u="none"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3 </a:t>
            </a:r>
            <a:r>
              <a:rPr kumimoji="0" lang="fr-FR" sz="1800" b="1" i="0" u="none"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1800" b="1" i="0" u="none"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tr.107) </a:t>
            </a:r>
            <a:r>
              <a:rPr kumimoji="0" lang="vi-VN" sz="1800" b="0" i="0" u="none" strike="noStrike" kern="0" cap="none" spc="0" normalizeH="0" baseline="0" noProof="0">
                <a:ln>
                  <a:noFill/>
                </a:ln>
                <a:solidFill>
                  <a:srgbClr val="000000"/>
                </a:solidFill>
                <a:effectLst/>
                <a:uLnTx/>
                <a:uFillTx/>
                <a:latin typeface="Arial"/>
                <a:cs typeface="Arial"/>
                <a:sym typeface="Arial"/>
              </a:rPr>
              <a:t>Bảng điều tra sau đây cho biết sự yêu thích của 50 khán giả đối với 6 chương trình truyền hình:</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p:cNvSpPr/>
          <p:nvPr/>
        </p:nvSpPr>
        <p:spPr>
          <a:xfrm>
            <a:off x="5969330" y="2337870"/>
            <a:ext cx="2918637" cy="2169825"/>
          </a:xfrm>
          <a:prstGeom prst="rect">
            <a:avLst/>
          </a:prstGeom>
        </p:spPr>
        <p:txBody>
          <a:bodyPr wrap="square">
            <a:spAutoFit/>
          </a:bodyPr>
          <a:lstStyle/>
          <a:p>
            <a:pPr lvl="0" algn="just">
              <a:lnSpc>
                <a:spcPct val="150000"/>
              </a:lnSpc>
              <a:spcBef>
                <a:spcPts val="100"/>
              </a:spcBef>
              <a:spcAft>
                <a:spcPts val="100"/>
              </a:spcAft>
            </a:pPr>
            <a:r>
              <a:rPr lang="vi-VN" sz="1800">
                <a:ea typeface="Calibri" panose="020F0502020204030204" pitchFamily="34" charset="0"/>
                <a:cs typeface="Times New Roman" panose="02020603050405020304" pitchFamily="18" charset="0"/>
              </a:rPr>
              <a:t>Chương trình truyền hình được yêu thích nhất là chương trình C với số khán giả chọn cao nhất (12 khán giá chọn).</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0" name="Right Arrow 9"/>
          <p:cNvSpPr/>
          <p:nvPr/>
        </p:nvSpPr>
        <p:spPr>
          <a:xfrm>
            <a:off x="5726790" y="2532477"/>
            <a:ext cx="228656" cy="179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pic>
        <p:nvPicPr>
          <p:cNvPr id="2" name="Picture 1"/>
          <p:cNvPicPr>
            <a:picLocks noChangeAspect="1"/>
          </p:cNvPicPr>
          <p:nvPr/>
        </p:nvPicPr>
        <p:blipFill>
          <a:blip r:embed="rId4"/>
          <a:stretch>
            <a:fillRect/>
          </a:stretch>
        </p:blipFill>
        <p:spPr>
          <a:xfrm>
            <a:off x="249912" y="1213371"/>
            <a:ext cx="5315621" cy="3172674"/>
          </a:xfrm>
          <a:prstGeom prst="rect">
            <a:avLst/>
          </a:prstGeom>
        </p:spPr>
      </p:pic>
    </p:spTree>
    <p:extLst>
      <p:ext uri="{BB962C8B-B14F-4D97-AF65-F5344CB8AC3E}">
        <p14:creationId xmlns:p14="http://schemas.microsoft.com/office/powerpoint/2010/main" val="3019366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25" name="Rectangle 24"/>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sp>
        <p:nvSpPr>
          <p:cNvPr id="4" name="Rectangle 3"/>
          <p:cNvSpPr/>
          <p:nvPr/>
        </p:nvSpPr>
        <p:spPr>
          <a:xfrm>
            <a:off x="5814893" y="1032383"/>
            <a:ext cx="3054787" cy="1338828"/>
          </a:xfrm>
          <a:prstGeom prst="rect">
            <a:avLst/>
          </a:prstGeom>
        </p:spPr>
        <p:txBody>
          <a:bodyPr wrap="square">
            <a:spAutoFit/>
          </a:bodyPr>
          <a:lstStyle/>
          <a:p>
            <a:pPr lvl="0" algn="just">
              <a:lnSpc>
                <a:spcPct val="150000"/>
              </a:lnSpc>
            </a:pPr>
            <a:r>
              <a:rPr lang="vi-VN" sz="1800">
                <a:latin typeface="Arial" panose="020B0604020202020204" pitchFamily="34" charset="0"/>
              </a:rPr>
              <a:t>c) Nêu tên hai chương trình truyền hình được yêu thích ngang nhau.</a:t>
            </a:r>
            <a:endParaRPr lang="vi-VN" sz="1800">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8143026" y="4628932"/>
            <a:ext cx="858063" cy="572042"/>
          </a:xfrm>
          <a:prstGeom prst="rect">
            <a:avLst/>
          </a:prstGeom>
        </p:spPr>
      </p:pic>
      <p:sp>
        <p:nvSpPr>
          <p:cNvPr id="12" name="Rectangle 11"/>
          <p:cNvSpPr/>
          <p:nvPr/>
        </p:nvSpPr>
        <p:spPr>
          <a:xfrm>
            <a:off x="231624" y="219075"/>
            <a:ext cx="8638056"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800" b="1" i="0" u="none"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3 </a:t>
            </a:r>
            <a:r>
              <a:rPr kumimoji="0" lang="fr-FR" sz="1800" b="1" i="0" u="none"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1800" b="1" i="0" u="none"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tr.107) </a:t>
            </a:r>
            <a:r>
              <a:rPr kumimoji="0" lang="vi-VN" sz="1800" b="0" i="0" u="none" strike="noStrike" kern="0" cap="none" spc="0" normalizeH="0" baseline="0" noProof="0">
                <a:ln>
                  <a:noFill/>
                </a:ln>
                <a:solidFill>
                  <a:srgbClr val="000000"/>
                </a:solidFill>
                <a:effectLst/>
                <a:uLnTx/>
                <a:uFillTx/>
                <a:latin typeface="Arial"/>
                <a:cs typeface="Arial"/>
                <a:sym typeface="Arial"/>
              </a:rPr>
              <a:t>Bảng điều tra sau đây cho biết sự yêu thích của 50 khán giả đối với 6 chương trình truyền hình:</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p:cNvSpPr/>
          <p:nvPr/>
        </p:nvSpPr>
        <p:spPr>
          <a:xfrm>
            <a:off x="5972923" y="2371211"/>
            <a:ext cx="2918637" cy="1779974"/>
          </a:xfrm>
          <a:prstGeom prst="rect">
            <a:avLst/>
          </a:prstGeom>
        </p:spPr>
        <p:txBody>
          <a:bodyPr wrap="square">
            <a:spAutoFit/>
          </a:bodyPr>
          <a:lstStyle/>
          <a:p>
            <a:pPr lvl="0" algn="just">
              <a:lnSpc>
                <a:spcPct val="150000"/>
              </a:lnSpc>
              <a:spcBef>
                <a:spcPts val="100"/>
              </a:spcBef>
              <a:spcAft>
                <a:spcPts val="100"/>
              </a:spcAft>
            </a:pPr>
            <a:r>
              <a:rPr lang="vi-VN" sz="1800" smtClean="0">
                <a:ea typeface="Calibri" panose="020F0502020204030204" pitchFamily="34" charset="0"/>
                <a:cs typeface="Times New Roman" panose="02020603050405020304" pitchFamily="18" charset="0"/>
              </a:rPr>
              <a:t>Chương </a:t>
            </a:r>
            <a:r>
              <a:rPr lang="vi-VN" sz="1800">
                <a:ea typeface="Calibri" panose="020F0502020204030204" pitchFamily="34" charset="0"/>
                <a:cs typeface="Times New Roman" panose="02020603050405020304" pitchFamily="18" charset="0"/>
              </a:rPr>
              <a:t>trình A và B (đều có 8 khán giả chọn);</a:t>
            </a:r>
          </a:p>
          <a:p>
            <a:pPr lvl="0" algn="just">
              <a:lnSpc>
                <a:spcPct val="150000"/>
              </a:lnSpc>
              <a:spcBef>
                <a:spcPts val="100"/>
              </a:spcBef>
              <a:spcAft>
                <a:spcPts val="100"/>
              </a:spcAft>
            </a:pPr>
            <a:r>
              <a:rPr lang="vi-VN" sz="1800" smtClean="0">
                <a:ea typeface="Calibri" panose="020F0502020204030204" pitchFamily="34" charset="0"/>
                <a:cs typeface="Times New Roman" panose="02020603050405020304" pitchFamily="18" charset="0"/>
              </a:rPr>
              <a:t>Chương </a:t>
            </a:r>
            <a:r>
              <a:rPr lang="vi-VN" sz="1800">
                <a:ea typeface="Calibri" panose="020F0502020204030204" pitchFamily="34" charset="0"/>
                <a:cs typeface="Times New Roman" panose="02020603050405020304" pitchFamily="18" charset="0"/>
              </a:rPr>
              <a:t>trình E và G (đều có 6 khán giả chọn).</a:t>
            </a:r>
            <a:endParaRPr lang="vi-VN" sz="1800">
              <a:ea typeface="Calibri" panose="020F0502020204030204" pitchFamily="34" charset="0"/>
              <a:cs typeface="Times New Roman" panose="02020603050405020304" pitchFamily="18" charset="0"/>
            </a:endParaRPr>
          </a:p>
        </p:txBody>
      </p:sp>
      <p:sp>
        <p:nvSpPr>
          <p:cNvPr id="10" name="Right Arrow 9"/>
          <p:cNvSpPr/>
          <p:nvPr/>
        </p:nvSpPr>
        <p:spPr>
          <a:xfrm>
            <a:off x="5730383" y="2565818"/>
            <a:ext cx="228656" cy="179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pic>
        <p:nvPicPr>
          <p:cNvPr id="2" name="Picture 1"/>
          <p:cNvPicPr>
            <a:picLocks noChangeAspect="1"/>
          </p:cNvPicPr>
          <p:nvPr/>
        </p:nvPicPr>
        <p:blipFill>
          <a:blip r:embed="rId4"/>
          <a:stretch>
            <a:fillRect/>
          </a:stretch>
        </p:blipFill>
        <p:spPr>
          <a:xfrm>
            <a:off x="249912" y="1213371"/>
            <a:ext cx="5315621" cy="3172674"/>
          </a:xfrm>
          <a:prstGeom prst="rect">
            <a:avLst/>
          </a:prstGeom>
        </p:spPr>
      </p:pic>
      <p:sp>
        <p:nvSpPr>
          <p:cNvPr id="11" name="Right Arrow 10"/>
          <p:cNvSpPr/>
          <p:nvPr/>
        </p:nvSpPr>
        <p:spPr>
          <a:xfrm>
            <a:off x="5737325" y="3398421"/>
            <a:ext cx="228656" cy="179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spTree>
    <p:extLst>
      <p:ext uri="{BB962C8B-B14F-4D97-AF65-F5344CB8AC3E}">
        <p14:creationId xmlns:p14="http://schemas.microsoft.com/office/powerpoint/2010/main" val="4294320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25" name="Rectangle 24"/>
          <p:cNvSpPr/>
          <p:nvPr/>
        </p:nvSpPr>
        <p:spPr>
          <a:xfrm>
            <a:off x="106887" y="80110"/>
            <a:ext cx="8949524" cy="495959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7DFF2"/>
              </a:solidFill>
              <a:effectLst/>
              <a:uLnTx/>
              <a:uFillTx/>
              <a:latin typeface="Arial"/>
              <a:ea typeface="+mn-ea"/>
              <a:cs typeface="+mn-cs"/>
              <a:sym typeface="Arial"/>
            </a:endParaRPr>
          </a:p>
        </p:txBody>
      </p:sp>
      <p:sp>
        <p:nvSpPr>
          <p:cNvPr id="4" name="Rectangle 3"/>
          <p:cNvSpPr/>
          <p:nvPr/>
        </p:nvSpPr>
        <p:spPr>
          <a:xfrm>
            <a:off x="410565" y="325708"/>
            <a:ext cx="5386732" cy="507831"/>
          </a:xfrm>
          <a:prstGeom prst="rect">
            <a:avLst/>
          </a:prstGeom>
        </p:spPr>
        <p:txBody>
          <a:bodyPr wrap="square">
            <a:spAutoFit/>
          </a:bodyPr>
          <a:lstStyle/>
          <a:p>
            <a:pPr lvl="0" algn="just">
              <a:lnSpc>
                <a:spcPct val="150000"/>
              </a:lnSpc>
            </a:pPr>
            <a:r>
              <a:rPr lang="vi-VN" sz="1800" smtClean="0">
                <a:latin typeface="Arial" panose="020B0604020202020204" pitchFamily="34" charset="0"/>
              </a:rPr>
              <a:t>d) Vẽ biểu đồ cột biểu diễn bảng số liệu trên.</a:t>
            </a:r>
            <a:endParaRPr lang="vi-VN" sz="1800">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8143026" y="4628932"/>
            <a:ext cx="858063" cy="572042"/>
          </a:xfrm>
          <a:prstGeom prst="rect">
            <a:avLst/>
          </a:prstGeom>
        </p:spPr>
      </p:pic>
      <p:pic>
        <p:nvPicPr>
          <p:cNvPr id="2" name="Picture 1"/>
          <p:cNvPicPr>
            <a:picLocks noChangeAspect="1"/>
          </p:cNvPicPr>
          <p:nvPr/>
        </p:nvPicPr>
        <p:blipFill>
          <a:blip r:embed="rId4"/>
          <a:stretch>
            <a:fillRect/>
          </a:stretch>
        </p:blipFill>
        <p:spPr>
          <a:xfrm>
            <a:off x="1538950" y="977502"/>
            <a:ext cx="6085397" cy="3715438"/>
          </a:xfrm>
          <a:prstGeom prst="rect">
            <a:avLst/>
          </a:prstGeom>
        </p:spPr>
      </p:pic>
      <p:grpSp>
        <p:nvGrpSpPr>
          <p:cNvPr id="16" name="Google Shape;565;p52"/>
          <p:cNvGrpSpPr/>
          <p:nvPr/>
        </p:nvGrpSpPr>
        <p:grpSpPr>
          <a:xfrm>
            <a:off x="269296" y="4331786"/>
            <a:ext cx="673543" cy="594291"/>
            <a:chOff x="5919233" y="539506"/>
            <a:chExt cx="673543" cy="594291"/>
          </a:xfrm>
        </p:grpSpPr>
        <p:sp>
          <p:nvSpPr>
            <p:cNvPr id="1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04767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grpSp>
        <p:nvGrpSpPr>
          <p:cNvPr id="5" name="Group 4"/>
          <p:cNvGrpSpPr/>
          <p:nvPr/>
        </p:nvGrpSpPr>
        <p:grpSpPr>
          <a:xfrm>
            <a:off x="5041127" y="834888"/>
            <a:ext cx="3512397" cy="3872486"/>
            <a:chOff x="4578619" y="539506"/>
            <a:chExt cx="3664803" cy="4064502"/>
          </a:xfrm>
        </p:grpSpPr>
        <p:pic>
          <p:nvPicPr>
            <p:cNvPr id="1026" name="Google Shape;1026;p68"/>
            <p:cNvPicPr preferRelativeResize="0"/>
            <p:nvPr/>
          </p:nvPicPr>
          <p:blipFill>
            <a:blip r:embed="rId3">
              <a:alphaModFix/>
            </a:blip>
            <a:stretch>
              <a:fillRect/>
            </a:stretch>
          </p:blipFill>
          <p:spPr>
            <a:xfrm>
              <a:off x="5006056" y="539506"/>
              <a:ext cx="3173443" cy="4064502"/>
            </a:xfrm>
            <a:prstGeom prst="rect">
              <a:avLst/>
            </a:prstGeom>
            <a:noFill/>
            <a:ln>
              <a:noFill/>
            </a:ln>
          </p:spPr>
        </p:pic>
        <p:grpSp>
          <p:nvGrpSpPr>
            <p:cNvPr id="1027" name="Google Shape;1027;p68"/>
            <p:cNvGrpSpPr/>
            <p:nvPr/>
          </p:nvGrpSpPr>
          <p:grpSpPr>
            <a:xfrm>
              <a:off x="4937386" y="547254"/>
              <a:ext cx="3306036" cy="1718436"/>
              <a:chOff x="-1925205" y="1138554"/>
              <a:chExt cx="3306036" cy="1718436"/>
            </a:xfrm>
          </p:grpSpPr>
          <p:sp>
            <p:nvSpPr>
              <p:cNvPr id="1028" name="Google Shape;1028;p68"/>
              <p:cNvSpPr/>
              <p:nvPr/>
            </p:nvSpPr>
            <p:spPr>
              <a:xfrm flipH="1">
                <a:off x="789437" y="2628390"/>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8"/>
              <p:cNvSpPr/>
              <p:nvPr/>
            </p:nvSpPr>
            <p:spPr>
              <a:xfrm flipH="1">
                <a:off x="1152231" y="143579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8"/>
              <p:cNvSpPr/>
              <p:nvPr/>
            </p:nvSpPr>
            <p:spPr>
              <a:xfrm>
                <a:off x="598913" y="113855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8"/>
              <p:cNvSpPr/>
              <p:nvPr/>
            </p:nvSpPr>
            <p:spPr>
              <a:xfrm>
                <a:off x="-1925205" y="192326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2" name="Google Shape;1032;p68"/>
            <p:cNvPicPr preferRelativeResize="0"/>
            <p:nvPr/>
          </p:nvPicPr>
          <p:blipFill>
            <a:blip r:embed="rId4">
              <a:alphaModFix/>
            </a:blip>
            <a:stretch>
              <a:fillRect/>
            </a:stretch>
          </p:blipFill>
          <p:spPr>
            <a:xfrm>
              <a:off x="4578619" y="3381900"/>
              <a:ext cx="1828800" cy="1222099"/>
            </a:xfrm>
            <a:prstGeom prst="rect">
              <a:avLst/>
            </a:prstGeom>
            <a:noFill/>
            <a:ln>
              <a:noFill/>
            </a:ln>
          </p:spPr>
        </p:pic>
      </p:grpSp>
      <p:pic>
        <p:nvPicPr>
          <p:cNvPr id="4" name="Picture 3"/>
          <p:cNvPicPr>
            <a:picLocks noChangeAspect="1"/>
          </p:cNvPicPr>
          <p:nvPr/>
        </p:nvPicPr>
        <p:blipFill>
          <a:blip r:embed="rId5"/>
          <a:stretch>
            <a:fillRect/>
          </a:stretch>
        </p:blipFill>
        <p:spPr>
          <a:xfrm>
            <a:off x="571488" y="3445354"/>
            <a:ext cx="3814108" cy="967619"/>
          </a:xfrm>
          <a:prstGeom prst="rect">
            <a:avLst/>
          </a:prstGeom>
        </p:spPr>
      </p:pic>
      <p:sp>
        <p:nvSpPr>
          <p:cNvPr id="24" name="Google Shape;453;p45"/>
          <p:cNvSpPr txBox="1">
            <a:spLocks noGrp="1"/>
          </p:cNvSpPr>
          <p:nvPr>
            <p:ph type="title"/>
          </p:nvPr>
        </p:nvSpPr>
        <p:spPr>
          <a:xfrm>
            <a:off x="96782" y="467723"/>
            <a:ext cx="5023200" cy="20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smtClean="0">
                <a:latin typeface="+mj-lt"/>
              </a:rPr>
              <a:t>VẬN DỤNG</a:t>
            </a:r>
            <a:endParaRPr sz="5000" b="1">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2694965" y="2872982"/>
            <a:ext cx="7032364"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LỰA CHỌN </a:t>
            </a:r>
            <a:r>
              <a:rPr lang="en-US" sz="3800" b="1" smtClean="0">
                <a:latin typeface="+mj-lt"/>
              </a:rPr>
              <a:t/>
            </a:r>
            <a:br>
              <a:rPr lang="en-US" sz="3800" b="1" smtClean="0">
                <a:latin typeface="+mj-lt"/>
              </a:rPr>
            </a:br>
            <a:r>
              <a:rPr lang="en-US" sz="3800" b="1" smtClean="0">
                <a:latin typeface="+mj-lt"/>
              </a:rPr>
              <a:t>DẠNG BIỂU ĐỒ ĐỂ </a:t>
            </a:r>
            <a:br>
              <a:rPr lang="en-US" sz="3800" b="1" smtClean="0">
                <a:latin typeface="+mj-lt"/>
              </a:rPr>
            </a:br>
            <a:r>
              <a:rPr lang="en-US" sz="3800" b="1" smtClean="0">
                <a:latin typeface="+mj-lt"/>
              </a:rPr>
              <a:t>BIỂU DIỄN DỮ LIỆU</a:t>
            </a:r>
            <a:endParaRPr sz="3800" b="1">
              <a:latin typeface="+mj-lt"/>
            </a:endParaRPr>
          </a:p>
        </p:txBody>
      </p:sp>
      <p:sp>
        <p:nvSpPr>
          <p:cNvPr id="256" name="Google Shape;256;p38"/>
          <p:cNvSpPr txBox="1">
            <a:spLocks noGrp="1"/>
          </p:cNvSpPr>
          <p:nvPr>
            <p:ph type="title" idx="2"/>
          </p:nvPr>
        </p:nvSpPr>
        <p:spPr>
          <a:xfrm>
            <a:off x="5680144" y="803081"/>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a:latin typeface="+mj-lt"/>
              </a:rPr>
              <a:t>01</a:t>
            </a:r>
            <a:endParaRPr sz="4200" b="1">
              <a:latin typeface="+mj-lt"/>
            </a:endParaRPr>
          </a:p>
        </p:txBody>
      </p:sp>
      <p:pic>
        <p:nvPicPr>
          <p:cNvPr id="13" name="Google Shape;1026;p68"/>
          <p:cNvPicPr preferRelativeResize="0"/>
          <p:nvPr/>
        </p:nvPicPr>
        <p:blipFill>
          <a:blip r:embed="rId3">
            <a:alphaModFix/>
          </a:blip>
          <a:stretch>
            <a:fillRect/>
          </a:stretch>
        </p:blipFill>
        <p:spPr>
          <a:xfrm flipH="1">
            <a:off x="586004" y="850789"/>
            <a:ext cx="3015937" cy="370797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 name="Group 4"/>
          <p:cNvGrpSpPr/>
          <p:nvPr/>
        </p:nvGrpSpPr>
        <p:grpSpPr>
          <a:xfrm>
            <a:off x="411756" y="449814"/>
            <a:ext cx="2934948" cy="624912"/>
            <a:chOff x="398182" y="258333"/>
            <a:chExt cx="2596892" cy="624912"/>
          </a:xfrm>
        </p:grpSpPr>
        <p:sp>
          <p:nvSpPr>
            <p:cNvPr id="17" name="Pentagon 16"/>
            <p:cNvSpPr/>
            <p:nvPr/>
          </p:nvSpPr>
          <p:spPr>
            <a:xfrm>
              <a:off x="398182" y="258333"/>
              <a:ext cx="2547641" cy="624912"/>
            </a:xfrm>
            <a:prstGeom prst="homePlate">
              <a:avLst/>
            </a:prstGeom>
            <a:solidFill>
              <a:schemeClr val="accent4">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434758" y="289441"/>
              <a:ext cx="2560316" cy="504305"/>
            </a:xfrm>
            <a:prstGeom prst="rect">
              <a:avLst/>
            </a:prstGeom>
          </p:spPr>
          <p:txBody>
            <a:bodyPr wrap="none">
              <a:spAutoFit/>
            </a:bodyPr>
            <a:lstStyle/>
            <a:p>
              <a:pPr lvl="0">
                <a:lnSpc>
                  <a:spcPct val="150000"/>
                </a:lnSpc>
              </a:pPr>
              <a:r>
                <a:rPr lang="fr-FR" sz="20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4 </a:t>
              </a:r>
              <a:r>
                <a:rPr lang="fr-FR" sz="20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tr.107)</a:t>
              </a:r>
              <a:endParaRPr lang="en-US" sz="2000" dirty="0">
                <a:solidFill>
                  <a:srgbClr val="D7DFF2">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Rectangle 5"/>
          <p:cNvSpPr/>
          <p:nvPr/>
        </p:nvSpPr>
        <p:spPr>
          <a:xfrm>
            <a:off x="328715" y="1232095"/>
            <a:ext cx="8083766" cy="958660"/>
          </a:xfrm>
          <a:prstGeom prst="rect">
            <a:avLst/>
          </a:prstGeom>
        </p:spPr>
        <p:txBody>
          <a:bodyPr wrap="square">
            <a:spAutoFit/>
          </a:bodyPr>
          <a:lstStyle/>
          <a:p>
            <a:pPr algn="just">
              <a:lnSpc>
                <a:spcPct val="150000"/>
              </a:lnSpc>
            </a:pPr>
            <a:r>
              <a:rPr lang="vi-VN" sz="2000">
                <a:latin typeface="+mn-lt"/>
              </a:rPr>
              <a:t>Thu thập bốn loại biểu đồ khác nhau đã được xuất bản và trưng bày trong lớp của em. Hãy tìm hiểu những thông tin trong các biểu đồ </a:t>
            </a:r>
            <a:r>
              <a:rPr lang="vi-VN" sz="2000">
                <a:latin typeface="+mn-lt"/>
              </a:rPr>
              <a:t>đó</a:t>
            </a:r>
            <a:r>
              <a:rPr lang="vi-VN" sz="2000" smtClean="0">
                <a:latin typeface="+mn-lt"/>
              </a:rPr>
              <a:t>.</a:t>
            </a:r>
            <a:endParaRPr lang="vi-VN" sz="2000">
              <a:latin typeface="+mn-lt"/>
            </a:endParaRPr>
          </a:p>
        </p:txBody>
      </p:sp>
      <p:grpSp>
        <p:nvGrpSpPr>
          <p:cNvPr id="26" name="Google Shape;565;p52"/>
          <p:cNvGrpSpPr/>
          <p:nvPr/>
        </p:nvGrpSpPr>
        <p:grpSpPr>
          <a:xfrm>
            <a:off x="8265742" y="368785"/>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9" name="Rectangle 28"/>
          <p:cNvSpPr/>
          <p:nvPr/>
        </p:nvSpPr>
        <p:spPr>
          <a:xfrm>
            <a:off x="4361454" y="242535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1" name="Rectangle 10"/>
          <p:cNvSpPr/>
          <p:nvPr/>
        </p:nvSpPr>
        <p:spPr>
          <a:xfrm>
            <a:off x="411756" y="2906182"/>
            <a:ext cx="4483511" cy="496996"/>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fr-FR" sz="2000">
                <a:latin typeface="+mn-lt"/>
                <a:ea typeface="Arial" panose="020B0604020202020204" pitchFamily="34" charset="0"/>
                <a:cs typeface="Times New Roman" panose="02020603050405020304" pitchFamily="18" charset="0"/>
              </a:rPr>
              <a:t>Học sinh thực hiện theo yêu cầu.</a:t>
            </a:r>
            <a:endParaRPr lang="en-US" sz="2000">
              <a:effectLst/>
              <a:latin typeface="+mn-lt"/>
              <a:ea typeface="Arial" panose="020B0604020202020204" pitchFamily="34" charset="0"/>
              <a:cs typeface="Times New Roman" panose="02020603050405020304" pitchFamily="18" charset="0"/>
            </a:endParaRPr>
          </a:p>
        </p:txBody>
      </p:sp>
      <p:sp>
        <p:nvSpPr>
          <p:cNvPr id="15" name="Freeform 8"/>
          <p:cNvSpPr/>
          <p:nvPr/>
        </p:nvSpPr>
        <p:spPr>
          <a:xfrm flipH="1">
            <a:off x="7900415" y="3154680"/>
            <a:ext cx="876293" cy="1830324"/>
          </a:xfrm>
          <a:custGeom>
            <a:avLst/>
            <a:gdLst/>
            <a:ahLst/>
            <a:cxnLst/>
            <a:rect l="l" t="t" r="r" b="b"/>
            <a:pathLst>
              <a:path w="1687068" h="4114800">
                <a:moveTo>
                  <a:pt x="0" y="0"/>
                </a:moveTo>
                <a:lnTo>
                  <a:pt x="1687068" y="0"/>
                </a:lnTo>
                <a:lnTo>
                  <a:pt x="1687068" y="4114800"/>
                </a:lnTo>
                <a:lnTo>
                  <a:pt x="0" y="4114800"/>
                </a:lnTo>
                <a:lnTo>
                  <a:pt x="0" y="0"/>
                </a:lnTo>
                <a:close/>
              </a:path>
            </a:pathLst>
          </a:custGeom>
          <a:blipFill>
            <a:blip r:embed="rId3">
              <a:extLst>
                <a:ext uri="{96DAC541-7B7A-43D3-8B79-37D633B846F1}">
                  <asvg:svgBlip xmlns=""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5" name="Group 14"/>
          <p:cNvGrpSpPr/>
          <p:nvPr/>
        </p:nvGrpSpPr>
        <p:grpSpPr>
          <a:xfrm>
            <a:off x="3299692" y="355381"/>
            <a:ext cx="2728011" cy="624912"/>
            <a:chOff x="398182" y="276621"/>
            <a:chExt cx="2728011" cy="624912"/>
          </a:xfrm>
        </p:grpSpPr>
        <p:sp>
          <p:nvSpPr>
            <p:cNvPr id="16" name="Pentagon 15"/>
            <p:cNvSpPr/>
            <p:nvPr/>
          </p:nvSpPr>
          <p:spPr>
            <a:xfrm>
              <a:off x="398182" y="276621"/>
              <a:ext cx="2728011" cy="624912"/>
            </a:xfrm>
            <a:prstGeom prst="homePlate">
              <a:avLst/>
            </a:prstGeom>
            <a:solidFill>
              <a:schemeClr val="accent4">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407326" y="307729"/>
              <a:ext cx="2560316" cy="504305"/>
            </a:xfrm>
            <a:prstGeom prst="rect">
              <a:avLst/>
            </a:prstGeom>
          </p:spPr>
          <p:txBody>
            <a:bodyPr wrap="none">
              <a:spAutoFit/>
            </a:bodyPr>
            <a:lstStyle/>
            <a:p>
              <a:pPr lvl="0">
                <a:lnSpc>
                  <a:spcPct val="150000"/>
                </a:lnSpc>
              </a:pPr>
              <a:r>
                <a:rPr lang="fr-FR" sz="20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5 </a:t>
              </a:r>
              <a:r>
                <a:rPr lang="fr-FR" sz="20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20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tr.107)</a:t>
              </a:r>
              <a:endParaRPr lang="en-US" sz="2000" dirty="0">
                <a:solidFill>
                  <a:srgbClr val="D7DFF2">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Rectangle 17"/>
          <p:cNvSpPr/>
          <p:nvPr/>
        </p:nvSpPr>
        <p:spPr>
          <a:xfrm>
            <a:off x="434599" y="1139782"/>
            <a:ext cx="8458201" cy="1420325"/>
          </a:xfrm>
          <a:prstGeom prst="rect">
            <a:avLst/>
          </a:prstGeom>
        </p:spPr>
        <p:txBody>
          <a:bodyPr wrap="square">
            <a:spAutoFit/>
          </a:bodyPr>
          <a:lstStyle/>
          <a:p>
            <a:pPr algn="just">
              <a:lnSpc>
                <a:spcPct val="150000"/>
              </a:lnSpc>
            </a:pPr>
            <a:r>
              <a:rPr lang="vi-VN" sz="2000">
                <a:latin typeface="+mn-lt"/>
              </a:rPr>
              <a:t>Cùng với các bạn trong tổ thảo luận để tìm ra thêm ba tình huống có thể thu thập được dữ liệu. Hãy sắp xếp các dữ liệu đó vào các bảng và biểu diễn chúng bằng dạng biểu đồ thích hợp.</a:t>
            </a:r>
            <a:endParaRPr lang="en-US" sz="2000">
              <a:latin typeface="+mn-lt"/>
            </a:endParaRPr>
          </a:p>
        </p:txBody>
      </p:sp>
      <p:grpSp>
        <p:nvGrpSpPr>
          <p:cNvPr id="25" name="Google Shape;700;p56"/>
          <p:cNvGrpSpPr/>
          <p:nvPr/>
        </p:nvGrpSpPr>
        <p:grpSpPr>
          <a:xfrm>
            <a:off x="8388334" y="16549"/>
            <a:ext cx="733068" cy="572922"/>
            <a:chOff x="1089495" y="1089091"/>
            <a:chExt cx="733068" cy="572922"/>
          </a:xfrm>
        </p:grpSpPr>
        <p:sp>
          <p:nvSpPr>
            <p:cNvPr id="26" name="Google Shape;701;p56"/>
            <p:cNvSpPr/>
            <p:nvPr/>
          </p:nvSpPr>
          <p:spPr>
            <a:xfrm>
              <a:off x="1593963" y="10890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02;p56"/>
            <p:cNvSpPr/>
            <p:nvPr/>
          </p:nvSpPr>
          <p:spPr>
            <a:xfrm>
              <a:off x="10894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97;p56"/>
          <p:cNvGrpSpPr/>
          <p:nvPr/>
        </p:nvGrpSpPr>
        <p:grpSpPr>
          <a:xfrm flipH="1">
            <a:off x="271473" y="299917"/>
            <a:ext cx="667594" cy="582997"/>
            <a:chOff x="7580093" y="2048936"/>
            <a:chExt cx="667594" cy="582997"/>
          </a:xfrm>
        </p:grpSpPr>
        <p:sp>
          <p:nvSpPr>
            <p:cNvPr id="29"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Rectangle 18"/>
          <p:cNvSpPr/>
          <p:nvPr/>
        </p:nvSpPr>
        <p:spPr>
          <a:xfrm>
            <a:off x="4287634" y="2703317"/>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1" name="Rectangle 20"/>
          <p:cNvSpPr/>
          <p:nvPr/>
        </p:nvSpPr>
        <p:spPr>
          <a:xfrm>
            <a:off x="434599" y="3278119"/>
            <a:ext cx="4483511" cy="496996"/>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fr-FR" sz="2000">
                <a:latin typeface="+mn-lt"/>
                <a:ea typeface="Arial" panose="020B0604020202020204" pitchFamily="34" charset="0"/>
                <a:cs typeface="Times New Roman" panose="02020603050405020304" pitchFamily="18" charset="0"/>
              </a:rPr>
              <a:t>Học sinh thực hiện theo yêu cầu.</a:t>
            </a:r>
            <a:endParaRPr lang="en-US" sz="2000">
              <a:effectLst/>
              <a:latin typeface="+mn-lt"/>
              <a:ea typeface="Arial" panose="020B0604020202020204" pitchFamily="34" charset="0"/>
              <a:cs typeface="Times New Roman" panose="02020603050405020304" pitchFamily="18" charset="0"/>
            </a:endParaRPr>
          </a:p>
        </p:txBody>
      </p:sp>
      <p:pic>
        <p:nvPicPr>
          <p:cNvPr id="22" name="Picture 21"/>
          <p:cNvPicPr>
            <a:picLocks noChangeAspect="1"/>
          </p:cNvPicPr>
          <p:nvPr/>
        </p:nvPicPr>
        <p:blipFill>
          <a:blip r:embed="rId3"/>
          <a:stretch>
            <a:fillRect/>
          </a:stretch>
        </p:blipFill>
        <p:spPr>
          <a:xfrm>
            <a:off x="7222323" y="3278119"/>
            <a:ext cx="1394611" cy="17178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fade">
                                      <p:cBhvr>
                                        <p:cTn id="2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6" name="Google Shape;736;p58"/>
          <p:cNvGrpSpPr/>
          <p:nvPr/>
        </p:nvGrpSpPr>
        <p:grpSpPr>
          <a:xfrm flipH="1">
            <a:off x="8476406" y="1830054"/>
            <a:ext cx="667594" cy="582997"/>
            <a:chOff x="7580093" y="2048936"/>
            <a:chExt cx="667594" cy="582997"/>
          </a:xfrm>
        </p:grpSpPr>
        <p:sp>
          <p:nvSpPr>
            <p:cNvPr id="737" name="Google Shape;737;p58"/>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8"/>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p:cNvGrpSpPr/>
          <p:nvPr/>
        </p:nvGrpSpPr>
        <p:grpSpPr>
          <a:xfrm>
            <a:off x="3246899" y="343215"/>
            <a:ext cx="2685911" cy="624912"/>
            <a:chOff x="398182" y="294909"/>
            <a:chExt cx="2685911" cy="624912"/>
          </a:xfrm>
        </p:grpSpPr>
        <p:sp>
          <p:nvSpPr>
            <p:cNvPr id="9" name="Pentagon 8"/>
            <p:cNvSpPr/>
            <p:nvPr/>
          </p:nvSpPr>
          <p:spPr>
            <a:xfrm>
              <a:off x="398182" y="294909"/>
              <a:ext cx="2685911" cy="624912"/>
            </a:xfrm>
            <a:prstGeom prst="homePlate">
              <a:avLst/>
            </a:prstGeom>
            <a:solidFill>
              <a:schemeClr val="accent4">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398182" y="316873"/>
              <a:ext cx="2560316" cy="504305"/>
            </a:xfrm>
            <a:prstGeom prst="rect">
              <a:avLst/>
            </a:prstGeom>
          </p:spPr>
          <p:txBody>
            <a:bodyPr wrap="none">
              <a:spAutoFit/>
            </a:bodyPr>
            <a:lstStyle/>
            <a:p>
              <a:pPr lvl="0">
                <a:lnSpc>
                  <a:spcPct val="150000"/>
                </a:lnSpc>
              </a:pPr>
              <a:r>
                <a:rPr lang="fr-FR" sz="20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6</a:t>
              </a:r>
              <a:r>
                <a:rPr lang="fr-FR" sz="20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20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tr.108</a:t>
              </a:r>
              <a:r>
                <a:rPr lang="fr-FR" sz="20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a:t>
              </a:r>
              <a:endParaRPr lang="en-US" sz="2000" dirty="0">
                <a:solidFill>
                  <a:srgbClr val="D7DFF2">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Rectangle 10"/>
          <p:cNvSpPr/>
          <p:nvPr/>
        </p:nvSpPr>
        <p:spPr>
          <a:xfrm>
            <a:off x="415132" y="1079270"/>
            <a:ext cx="8349447" cy="958660"/>
          </a:xfrm>
          <a:prstGeom prst="rect">
            <a:avLst/>
          </a:prstGeom>
        </p:spPr>
        <p:txBody>
          <a:bodyPr wrap="square">
            <a:spAutoFit/>
          </a:bodyPr>
          <a:lstStyle/>
          <a:p>
            <a:pPr algn="just">
              <a:lnSpc>
                <a:spcPct val="150000"/>
              </a:lnSpc>
            </a:pPr>
            <a:r>
              <a:rPr lang="vi-VN" sz="2000">
                <a:latin typeface="+mn-lt"/>
              </a:rPr>
              <a:t>Số liệu về số lớp học cấp trung học cơ sở của 5 tỉnh Tây Nguyên tính đến ngày 30/9/2021 được cho trong bảng thống kê sau:</a:t>
            </a:r>
            <a:endParaRPr lang="en-US" sz="2000">
              <a:latin typeface="+mn-lt"/>
            </a:endParaRPr>
          </a:p>
        </p:txBody>
      </p:sp>
      <p:pic>
        <p:nvPicPr>
          <p:cNvPr id="4" name="Picture 3"/>
          <p:cNvPicPr>
            <a:picLocks noChangeAspect="1"/>
          </p:cNvPicPr>
          <p:nvPr/>
        </p:nvPicPr>
        <p:blipFill>
          <a:blip r:embed="rId3"/>
          <a:stretch>
            <a:fillRect/>
          </a:stretch>
        </p:blipFill>
        <p:spPr>
          <a:xfrm rot="19593146">
            <a:off x="395550" y="144797"/>
            <a:ext cx="640135" cy="725487"/>
          </a:xfrm>
          <a:prstGeom prst="rect">
            <a:avLst/>
          </a:prstGeom>
        </p:spPr>
      </p:pic>
      <p:pic>
        <p:nvPicPr>
          <p:cNvPr id="5" name="Picture 4"/>
          <p:cNvPicPr>
            <a:picLocks noChangeAspect="1"/>
          </p:cNvPicPr>
          <p:nvPr/>
        </p:nvPicPr>
        <p:blipFill>
          <a:blip r:embed="rId4"/>
          <a:stretch>
            <a:fillRect/>
          </a:stretch>
        </p:blipFill>
        <p:spPr>
          <a:xfrm flipH="1">
            <a:off x="169969" y="3092230"/>
            <a:ext cx="703820" cy="194604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785" y="2210569"/>
            <a:ext cx="7128138" cy="25373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6" name="Google Shape;736;p58"/>
          <p:cNvGrpSpPr/>
          <p:nvPr/>
        </p:nvGrpSpPr>
        <p:grpSpPr>
          <a:xfrm flipH="1">
            <a:off x="8306943" y="4446117"/>
            <a:ext cx="667594" cy="582997"/>
            <a:chOff x="7580093" y="2048936"/>
            <a:chExt cx="667594" cy="582997"/>
          </a:xfrm>
        </p:grpSpPr>
        <p:sp>
          <p:nvSpPr>
            <p:cNvPr id="737" name="Google Shape;737;p58"/>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58"/>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555556" y="283506"/>
            <a:ext cx="8085184" cy="969496"/>
          </a:xfrm>
          <a:prstGeom prst="rect">
            <a:avLst/>
          </a:prstGeom>
        </p:spPr>
        <p:txBody>
          <a:bodyPr wrap="square">
            <a:spAutoFit/>
          </a:bodyPr>
          <a:lstStyle/>
          <a:p>
            <a:pPr algn="just">
              <a:lnSpc>
                <a:spcPct val="150000"/>
              </a:lnSpc>
            </a:pPr>
            <a:r>
              <a:rPr lang="vi-VN" sz="1900">
                <a:latin typeface="+mn-lt"/>
              </a:rPr>
              <a:t>a) Số liệu từ bảng thống kê trên được biểu diễn vào biểu đồ cột như sau. Hãy tìm các giá trị của P, Q, R trong biểu </a:t>
            </a:r>
            <a:r>
              <a:rPr lang="vi-VN" sz="1900">
                <a:latin typeface="+mn-lt"/>
              </a:rPr>
              <a:t>đồ</a:t>
            </a:r>
            <a:r>
              <a:rPr lang="vi-VN" sz="1900" smtClean="0">
                <a:latin typeface="+mn-lt"/>
              </a:rPr>
              <a:t>.</a:t>
            </a:r>
            <a:endParaRPr lang="vi-VN" sz="1900">
              <a:latin typeface="+mn-lt"/>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9156" y="1403735"/>
            <a:ext cx="8101584" cy="3131888"/>
          </a:xfrm>
          <a:prstGeom prst="rect">
            <a:avLst/>
          </a:prstGeom>
        </p:spPr>
      </p:pic>
      <p:sp>
        <p:nvSpPr>
          <p:cNvPr id="7" name="Rectangle 6"/>
          <p:cNvSpPr/>
          <p:nvPr/>
        </p:nvSpPr>
        <p:spPr>
          <a:xfrm>
            <a:off x="3004742" y="2439997"/>
            <a:ext cx="732893" cy="353943"/>
          </a:xfrm>
          <a:prstGeom prst="rect">
            <a:avLst/>
          </a:prstGeom>
          <a:solidFill>
            <a:schemeClr val="accent6"/>
          </a:solidFill>
        </p:spPr>
        <p:txBody>
          <a:bodyPr wrap="none">
            <a:spAutoFit/>
          </a:bodyPr>
          <a:lstStyle/>
          <a:p>
            <a:r>
              <a:rPr lang="fr-FR" sz="1700" b="1">
                <a:solidFill>
                  <a:srgbClr val="FF0000"/>
                </a:solidFill>
                <a:latin typeface="+mn-lt"/>
                <a:ea typeface="Times New Roman" panose="02020603050405020304" pitchFamily="18" charset="0"/>
              </a:rPr>
              <a:t>2 692</a:t>
            </a:r>
            <a:endParaRPr lang="en-US" sz="1700" b="1">
              <a:solidFill>
                <a:srgbClr val="FF0000"/>
              </a:solidFill>
              <a:latin typeface="+mn-lt"/>
            </a:endParaRPr>
          </a:p>
        </p:txBody>
      </p:sp>
      <p:sp>
        <p:nvSpPr>
          <p:cNvPr id="13" name="Rectangle 12"/>
          <p:cNvSpPr/>
          <p:nvPr/>
        </p:nvSpPr>
        <p:spPr>
          <a:xfrm>
            <a:off x="4364150" y="2070665"/>
            <a:ext cx="732893" cy="353943"/>
          </a:xfrm>
          <a:prstGeom prst="rect">
            <a:avLst/>
          </a:prstGeom>
          <a:solidFill>
            <a:schemeClr val="accent6"/>
          </a:solidFill>
        </p:spPr>
        <p:txBody>
          <a:bodyPr wrap="none">
            <a:spAutoFit/>
          </a:bodyPr>
          <a:lstStyle/>
          <a:p>
            <a:r>
              <a:rPr lang="fr-FR" sz="1700" b="1">
                <a:solidFill>
                  <a:srgbClr val="FF0000"/>
                </a:solidFill>
                <a:latin typeface="+mn-lt"/>
                <a:ea typeface="Times New Roman" panose="02020603050405020304" pitchFamily="18" charset="0"/>
              </a:rPr>
              <a:t>3 633</a:t>
            </a:r>
            <a:endParaRPr lang="en-US" sz="1700" b="1">
              <a:solidFill>
                <a:srgbClr val="FF0000"/>
              </a:solidFill>
              <a:latin typeface="+mn-lt"/>
            </a:endParaRPr>
          </a:p>
        </p:txBody>
      </p:sp>
      <p:sp>
        <p:nvSpPr>
          <p:cNvPr id="14" name="Rectangle 13"/>
          <p:cNvSpPr/>
          <p:nvPr/>
        </p:nvSpPr>
        <p:spPr>
          <a:xfrm>
            <a:off x="7122590" y="2520505"/>
            <a:ext cx="732893" cy="353943"/>
          </a:xfrm>
          <a:prstGeom prst="rect">
            <a:avLst/>
          </a:prstGeom>
          <a:solidFill>
            <a:schemeClr val="accent6"/>
          </a:solidFill>
        </p:spPr>
        <p:txBody>
          <a:bodyPr wrap="none">
            <a:spAutoFit/>
          </a:bodyPr>
          <a:lstStyle/>
          <a:p>
            <a:r>
              <a:rPr lang="fr-FR" sz="1700" b="1">
                <a:solidFill>
                  <a:srgbClr val="FF0000"/>
                </a:solidFill>
                <a:latin typeface="+mn-lt"/>
                <a:ea typeface="Times New Roman" panose="02020603050405020304" pitchFamily="18" charset="0"/>
              </a:rPr>
              <a:t>2 501</a:t>
            </a:r>
            <a:endParaRPr lang="en-US" sz="1700" b="1">
              <a:solidFill>
                <a:srgbClr val="FF0000"/>
              </a:solidFill>
              <a:latin typeface="+mn-lt"/>
            </a:endParaRPr>
          </a:p>
        </p:txBody>
      </p:sp>
    </p:spTree>
    <p:extLst>
      <p:ext uri="{BB962C8B-B14F-4D97-AF65-F5344CB8AC3E}">
        <p14:creationId xmlns:p14="http://schemas.microsoft.com/office/powerpoint/2010/main" val="328385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3"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6" name="Google Shape;736;p58"/>
          <p:cNvGrpSpPr/>
          <p:nvPr/>
        </p:nvGrpSpPr>
        <p:grpSpPr>
          <a:xfrm flipH="1">
            <a:off x="8306943" y="4446117"/>
            <a:ext cx="667594" cy="582997"/>
            <a:chOff x="7580093" y="2048936"/>
            <a:chExt cx="667594" cy="582997"/>
          </a:xfrm>
        </p:grpSpPr>
        <p:sp>
          <p:nvSpPr>
            <p:cNvPr id="737" name="Google Shape;737;p58"/>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58"/>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555556" y="91482"/>
            <a:ext cx="8085184" cy="915315"/>
          </a:xfrm>
          <a:prstGeom prst="rect">
            <a:avLst/>
          </a:prstGeom>
        </p:spPr>
        <p:txBody>
          <a:bodyPr wrap="square">
            <a:spAutoFit/>
          </a:bodyPr>
          <a:lstStyle/>
          <a:p>
            <a:pPr lvl="0" algn="just">
              <a:lnSpc>
                <a:spcPct val="150000"/>
              </a:lnSpc>
            </a:pPr>
            <a:r>
              <a:rPr lang="vi-VN" sz="1900" smtClean="0">
                <a:latin typeface="Arial" panose="020B0604020202020204" pitchFamily="34" charset="0"/>
              </a:rPr>
              <a:t>b</a:t>
            </a:r>
            <a:r>
              <a:rPr lang="vi-VN" sz="1900">
                <a:latin typeface="Arial" panose="020B0604020202020204" pitchFamily="34" charset="0"/>
              </a:rPr>
              <a:t>) Biểu đồ cột ở câu a) được chuyển sang biểu đồ hình quạt tròn như dưới đây. Hãy tìm các giá trị của x, y, z, t, m trong biểu đồ.</a:t>
            </a:r>
            <a:endPar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5193792" y="2257069"/>
            <a:ext cx="3446566" cy="2417648"/>
          </a:xfrm>
          <a:prstGeom prst="rect">
            <a:avLst/>
          </a:prstGeom>
        </p:spPr>
      </p:pic>
      <p:sp>
        <p:nvSpPr>
          <p:cNvPr id="11" name="Rectangle 10"/>
          <p:cNvSpPr/>
          <p:nvPr/>
        </p:nvSpPr>
        <p:spPr>
          <a:xfrm>
            <a:off x="555556" y="1077705"/>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5" name="Rectangle 4"/>
          <p:cNvSpPr/>
          <p:nvPr/>
        </p:nvSpPr>
        <p:spPr>
          <a:xfrm>
            <a:off x="1215430" y="1006797"/>
            <a:ext cx="7424928" cy="948978"/>
          </a:xfrm>
          <a:prstGeom prst="rect">
            <a:avLst/>
          </a:prstGeom>
        </p:spPr>
        <p:txBody>
          <a:bodyPr wrap="square">
            <a:spAutoFit/>
          </a:bodyPr>
          <a:lstStyle/>
          <a:p>
            <a:pPr marL="30480" marR="30480" algn="just">
              <a:lnSpc>
                <a:spcPct val="150000"/>
              </a:lnSpc>
              <a:spcBef>
                <a:spcPts val="100"/>
              </a:spcBef>
              <a:spcAft>
                <a:spcPts val="100"/>
              </a:spcAft>
            </a:pPr>
            <a:r>
              <a:rPr lang="fr-FR" sz="1800" smtClean="0">
                <a:latin typeface="+mj-lt"/>
                <a:ea typeface="Times New Roman" panose="02020603050405020304" pitchFamily="18" charset="0"/>
                <a:cs typeface="Times New Roman" panose="02020603050405020304" pitchFamily="18" charset="0"/>
              </a:rPr>
              <a:t>Tổng </a:t>
            </a:r>
            <a:r>
              <a:rPr lang="fr-FR" sz="1800">
                <a:latin typeface="+mj-lt"/>
                <a:ea typeface="Times New Roman" panose="02020603050405020304" pitchFamily="18" charset="0"/>
                <a:cs typeface="Times New Roman" panose="02020603050405020304" pitchFamily="18" charset="0"/>
              </a:rPr>
              <a:t>số lớp học cấp trung học cơ sở của 5 tỉnh Tây Nguyên là:</a:t>
            </a:r>
            <a:endParaRPr lang="en-US" sz="1800">
              <a:effectLst/>
              <a:latin typeface="+mj-lt"/>
              <a:ea typeface="Arial" panose="020B0604020202020204" pitchFamily="34" charset="0"/>
              <a:cs typeface="Times New Roman" panose="02020603050405020304" pitchFamily="18" charset="0"/>
            </a:endParaRPr>
          </a:p>
          <a:p>
            <a:pPr marL="30480" marR="30480" algn="ctr">
              <a:lnSpc>
                <a:spcPct val="150000"/>
              </a:lnSpc>
              <a:spcBef>
                <a:spcPts val="100"/>
              </a:spcBef>
              <a:spcAft>
                <a:spcPts val="100"/>
              </a:spcAft>
            </a:pPr>
            <a:r>
              <a:rPr lang="en-US" sz="1800">
                <a:latin typeface="+mj-lt"/>
                <a:ea typeface="Times New Roman" panose="02020603050405020304" pitchFamily="18" charset="0"/>
                <a:cs typeface="Times New Roman" panose="02020603050405020304" pitchFamily="18" charset="0"/>
              </a:rPr>
              <a:t>1 249 + 2 692 + 3 633 + 1 234 + 2 501 = 11 309 (lớp </a:t>
            </a:r>
            <a:r>
              <a:rPr lang="en-US" sz="1800">
                <a:latin typeface="+mj-lt"/>
                <a:ea typeface="Times New Roman" panose="02020603050405020304" pitchFamily="18" charset="0"/>
                <a:cs typeface="Times New Roman" panose="02020603050405020304" pitchFamily="18" charset="0"/>
              </a:rPr>
              <a:t>học</a:t>
            </a:r>
            <a:r>
              <a:rPr lang="en-US" sz="1800" smtClean="0">
                <a:latin typeface="+mj-lt"/>
                <a:ea typeface="Times New Roman" panose="02020603050405020304" pitchFamily="18" charset="0"/>
                <a:cs typeface="Times New Roman" panose="02020603050405020304" pitchFamily="18" charset="0"/>
              </a:rPr>
              <a:t>).</a:t>
            </a:r>
            <a:endParaRPr lang="en-US" sz="180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1730332" y="1895770"/>
                <a:ext cx="4572000" cy="3151632"/>
              </a:xfrm>
              <a:prstGeom prst="rect">
                <a:avLst/>
              </a:prstGeom>
            </p:spPr>
            <p:txBody>
              <a:bodyPr>
                <a:spAutoFit/>
              </a:bodyPr>
              <a:lstStyle/>
              <a:p>
                <a:pPr lvl="0">
                  <a:lnSpc>
                    <a:spcPct val="150000"/>
                  </a:lnSpc>
                  <a:spcBef>
                    <a:spcPts val="100"/>
                  </a:spcBef>
                  <a:spcAft>
                    <a:spcPts val="100"/>
                  </a:spcAft>
                </a:pPr>
                <a14:m>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𝑥</m:t>
                    </m:r>
                    <m:r>
                      <a:rPr lang="en-US" sz="1800" i="1"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2692</m:t>
                        </m:r>
                      </m:num>
                      <m:den>
                        <m:r>
                          <a:rPr lang="en-US" sz="1800" i="1">
                            <a:latin typeface="Cambria Math" panose="02040503050406030204" pitchFamily="18" charset="0"/>
                            <a:ea typeface="Arial" panose="020B0604020202020204" pitchFamily="34" charset="0"/>
                            <a:cs typeface="Times New Roman" panose="02020603050405020304" pitchFamily="18" charset="0"/>
                          </a:rPr>
                          <m:t>11 309</m:t>
                        </m:r>
                      </m:den>
                    </m:f>
                    <m:r>
                      <a:rPr lang="en-US" sz="1800" i="1">
                        <a:latin typeface="Cambria Math" panose="02040503050406030204" pitchFamily="18" charset="0"/>
                        <a:ea typeface="Arial" panose="020B0604020202020204" pitchFamily="34" charset="0"/>
                        <a:cs typeface="Times New Roman" panose="02020603050405020304" pitchFamily="18" charset="0"/>
                      </a:rPr>
                      <m:t>.100%≈24%</m:t>
                    </m:r>
                  </m:oMath>
                </a14:m>
                <a:r>
                  <a:rPr lang="en-US" sz="1800">
                    <a:ea typeface="Arial" panose="020B0604020202020204" pitchFamily="34" charset="0"/>
                    <a:cs typeface="Times New Roman" panose="02020603050405020304" pitchFamily="18" charset="0"/>
                  </a:rPr>
                  <a:t> </a:t>
                </a:r>
              </a:p>
              <a:p>
                <a:pPr lvl="0">
                  <a:lnSpc>
                    <a:spcPct val="150000"/>
                  </a:lnSpc>
                  <a:spcBef>
                    <a:spcPts val="100"/>
                  </a:spcBef>
                  <a:spcAft>
                    <a:spcPts val="100"/>
                  </a:spcAft>
                </a:pP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𝑦</m:t>
                    </m:r>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3 633</m:t>
                        </m:r>
                      </m:num>
                      <m:den>
                        <m:r>
                          <a:rPr lang="en-US" sz="1800" i="1">
                            <a:latin typeface="Cambria Math" panose="02040503050406030204" pitchFamily="18" charset="0"/>
                            <a:ea typeface="Arial" panose="020B0604020202020204" pitchFamily="34" charset="0"/>
                            <a:cs typeface="Times New Roman" panose="02020603050405020304" pitchFamily="18" charset="0"/>
                          </a:rPr>
                          <m:t>11 309</m:t>
                        </m:r>
                      </m:den>
                    </m:f>
                    <m:r>
                      <a:rPr lang="en-US" sz="1800" i="1">
                        <a:latin typeface="Cambria Math" panose="02040503050406030204" pitchFamily="18" charset="0"/>
                        <a:ea typeface="Arial" panose="020B0604020202020204" pitchFamily="34" charset="0"/>
                        <a:cs typeface="Times New Roman" panose="02020603050405020304" pitchFamily="18" charset="0"/>
                      </a:rPr>
                      <m:t>.100%≈32%</m:t>
                    </m:r>
                  </m:oMath>
                </a14:m>
                <a:r>
                  <a:rPr lang="en-US" sz="1800">
                    <a:ea typeface="Dotum" panose="020B0600000101010101" pitchFamily="34" charset="-127"/>
                    <a:cs typeface="Times New Roman" panose="02020603050405020304" pitchFamily="18" charset="0"/>
                  </a:rPr>
                  <a:t> </a:t>
                </a:r>
                <a:endParaRPr lang="en-US" sz="1800">
                  <a:ea typeface="Dotum" panose="020B0600000101010101" pitchFamily="34" charset="-127"/>
                  <a:cs typeface="Times New Roman" panose="02020603050405020304" pitchFamily="18" charset="0"/>
                </a:endParaRPr>
              </a:p>
              <a:p>
                <a:pPr lvl="0">
                  <a:lnSpc>
                    <a:spcPct val="150000"/>
                  </a:lnSpc>
                  <a:spcBef>
                    <a:spcPts val="100"/>
                  </a:spcBef>
                  <a:spcAft>
                    <a:spcPts val="100"/>
                  </a:spcAft>
                </a:pP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𝑧</m:t>
                    </m:r>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1 234</m:t>
                        </m:r>
                      </m:num>
                      <m:den>
                        <m:r>
                          <a:rPr lang="en-US" sz="1800" i="1">
                            <a:latin typeface="Cambria Math" panose="02040503050406030204" pitchFamily="18" charset="0"/>
                            <a:ea typeface="Arial" panose="020B0604020202020204" pitchFamily="34" charset="0"/>
                            <a:cs typeface="Times New Roman" panose="02020603050405020304" pitchFamily="18" charset="0"/>
                          </a:rPr>
                          <m:t>11 309</m:t>
                        </m:r>
                      </m:den>
                    </m:f>
                    <m:r>
                      <a:rPr lang="en-US" sz="1800" i="1">
                        <a:latin typeface="Cambria Math" panose="02040503050406030204" pitchFamily="18" charset="0"/>
                        <a:ea typeface="Arial" panose="020B0604020202020204" pitchFamily="34" charset="0"/>
                        <a:cs typeface="Times New Roman" panose="02020603050405020304" pitchFamily="18" charset="0"/>
                      </a:rPr>
                      <m:t>.100%≈11%</m:t>
                    </m:r>
                  </m:oMath>
                </a14:m>
                <a:r>
                  <a:rPr lang="en-US" sz="1800" smtClean="0">
                    <a:ea typeface="Arial" panose="020B060402020202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a:p>
                <a:pPr lvl="0">
                  <a:lnSpc>
                    <a:spcPct val="150000"/>
                  </a:lnSpc>
                  <a:spcBef>
                    <a:spcPts val="100"/>
                  </a:spcBef>
                  <a:spcAft>
                    <a:spcPts val="100"/>
                  </a:spcAft>
                </a:pP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𝑡</m:t>
                    </m:r>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2 501</m:t>
                        </m:r>
                      </m:num>
                      <m:den>
                        <m:r>
                          <a:rPr lang="en-US" sz="1800" i="1">
                            <a:latin typeface="Cambria Math" panose="02040503050406030204" pitchFamily="18" charset="0"/>
                            <a:ea typeface="Arial" panose="020B0604020202020204" pitchFamily="34" charset="0"/>
                            <a:cs typeface="Times New Roman" panose="02020603050405020304" pitchFamily="18" charset="0"/>
                          </a:rPr>
                          <m:t>11 309</m:t>
                        </m:r>
                      </m:den>
                    </m:f>
                    <m:r>
                      <a:rPr lang="en-US" sz="1800" i="1">
                        <a:latin typeface="Cambria Math" panose="02040503050406030204" pitchFamily="18" charset="0"/>
                        <a:ea typeface="Arial" panose="020B0604020202020204" pitchFamily="34" charset="0"/>
                        <a:cs typeface="Times New Roman" panose="02020603050405020304" pitchFamily="18" charset="0"/>
                      </a:rPr>
                      <m:t>.100%≈22%</m:t>
                    </m:r>
                  </m:oMath>
                </a14:m>
                <a:r>
                  <a:rPr lang="en-US" sz="1800">
                    <a:ea typeface="Times New Roman" panose="02020603050405020304" pitchFamily="18"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pP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𝑚</m:t>
                    </m:r>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1249</m:t>
                        </m:r>
                      </m:num>
                      <m:den>
                        <m:r>
                          <a:rPr lang="en-US" sz="1800" i="1">
                            <a:latin typeface="Cambria Math" panose="02040503050406030204" pitchFamily="18" charset="0"/>
                            <a:ea typeface="Arial" panose="020B0604020202020204" pitchFamily="34" charset="0"/>
                            <a:cs typeface="Times New Roman" panose="02020603050405020304" pitchFamily="18" charset="0"/>
                          </a:rPr>
                          <m:t>11 309</m:t>
                        </m:r>
                      </m:den>
                    </m:f>
                    <m:r>
                      <a:rPr lang="en-US" sz="1800" i="1">
                        <a:latin typeface="Cambria Math" panose="02040503050406030204" pitchFamily="18" charset="0"/>
                        <a:ea typeface="Arial" panose="020B0604020202020204" pitchFamily="34" charset="0"/>
                        <a:cs typeface="Times New Roman" panose="02020603050405020304" pitchFamily="18" charset="0"/>
                      </a:rPr>
                      <m:t>.100%≈11%</m:t>
                    </m:r>
                  </m:oMath>
                </a14:m>
                <a:r>
                  <a:rPr lang="en-US" sz="1800">
                    <a:ea typeface="Dotum" panose="020B0600000101010101" pitchFamily="34" charset="-127"/>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730332" y="1895770"/>
                <a:ext cx="4572000" cy="3151632"/>
              </a:xfrm>
              <a:prstGeom prst="rect">
                <a:avLst/>
              </a:prstGeom>
              <a:blipFill>
                <a:blip r:embed="rId5"/>
                <a:stretch>
                  <a:fillRect l="-400"/>
                </a:stretch>
              </a:blipFill>
            </p:spPr>
            <p:txBody>
              <a:bodyPr/>
              <a:lstStyle/>
              <a:p>
                <a:r>
                  <a:rPr lang="en-US">
                    <a:noFill/>
                  </a:rPr>
                  <a:t> </a:t>
                </a:r>
              </a:p>
            </p:txBody>
          </p:sp>
        </mc:Fallback>
      </mc:AlternateContent>
      <p:sp>
        <p:nvSpPr>
          <p:cNvPr id="8" name="Rectangle 7"/>
          <p:cNvSpPr/>
          <p:nvPr/>
        </p:nvSpPr>
        <p:spPr>
          <a:xfrm>
            <a:off x="555556" y="2072403"/>
            <a:ext cx="979755" cy="369332"/>
          </a:xfrm>
          <a:prstGeom prst="rect">
            <a:avLst/>
          </a:prstGeom>
        </p:spPr>
        <p:txBody>
          <a:bodyPr wrap="none">
            <a:spAutoFit/>
          </a:bodyPr>
          <a:lstStyle/>
          <a:p>
            <a:r>
              <a:rPr lang="en-US" sz="1800">
                <a:ea typeface="Arial" panose="020B0604020202020204" pitchFamily="34" charset="0"/>
                <a:cs typeface="Times New Roman" panose="02020603050405020304" pitchFamily="18" charset="0"/>
              </a:rPr>
              <a:t>Suy ra: </a:t>
            </a:r>
            <a:endParaRPr lang="en-US"/>
          </a:p>
        </p:txBody>
      </p:sp>
    </p:spTree>
    <p:extLst>
      <p:ext uri="{BB962C8B-B14F-4D97-AF65-F5344CB8AC3E}">
        <p14:creationId xmlns:p14="http://schemas.microsoft.com/office/powerpoint/2010/main" val="162496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5" grpId="0"/>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6" name="Google Shape;736;p58"/>
          <p:cNvGrpSpPr/>
          <p:nvPr/>
        </p:nvGrpSpPr>
        <p:grpSpPr>
          <a:xfrm flipH="1">
            <a:off x="8365122" y="90599"/>
            <a:ext cx="667594" cy="582997"/>
            <a:chOff x="7580093" y="2048936"/>
            <a:chExt cx="667594" cy="582997"/>
          </a:xfrm>
        </p:grpSpPr>
        <p:sp>
          <p:nvSpPr>
            <p:cNvPr id="737" name="Google Shape;737;p58"/>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58"/>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186098" y="27432"/>
            <a:ext cx="4712968" cy="4847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700" noProof="0" smtClean="0">
                <a:latin typeface="Arial" panose="020B0604020202020204" pitchFamily="34" charset="0"/>
              </a:rPr>
              <a:t>c) So sánh ý nghĩa của hai loại biểu đồ trên.</a:t>
            </a:r>
            <a:endParaRPr kumimoji="0" lang="vi-VN" sz="17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sp>
        <p:nvSpPr>
          <p:cNvPr id="11" name="Rectangle 10"/>
          <p:cNvSpPr/>
          <p:nvPr/>
        </p:nvSpPr>
        <p:spPr>
          <a:xfrm>
            <a:off x="4393282" y="444996"/>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8" name="Rectangle 7"/>
          <p:cNvSpPr/>
          <p:nvPr/>
        </p:nvSpPr>
        <p:spPr>
          <a:xfrm>
            <a:off x="153220" y="734601"/>
            <a:ext cx="8821317" cy="4408899"/>
          </a:xfrm>
          <a:prstGeom prst="rect">
            <a:avLst/>
          </a:prstGeom>
        </p:spPr>
        <p:txBody>
          <a:bodyPr wrap="square">
            <a:spAutoFit/>
          </a:bodyPr>
          <a:lstStyle/>
          <a:p>
            <a:pPr lvl="0" algn="just">
              <a:lnSpc>
                <a:spcPct val="150000"/>
              </a:lnSpc>
            </a:pPr>
            <a:r>
              <a:rPr lang="en-US" sz="1700" smtClean="0">
                <a:ea typeface="Arial" panose="020B0604020202020204" pitchFamily="34" charset="0"/>
                <a:cs typeface="Times New Roman" panose="02020603050405020304" pitchFamily="18" charset="0"/>
              </a:rPr>
              <a:t>- </a:t>
            </a:r>
            <a:r>
              <a:rPr lang="vi-VN" sz="1700" smtClean="0">
                <a:ea typeface="Arial" panose="020B0604020202020204" pitchFamily="34" charset="0"/>
                <a:cs typeface="Times New Roman" panose="02020603050405020304" pitchFamily="18" charset="0"/>
              </a:rPr>
              <a:t>Biểu </a:t>
            </a:r>
            <a:r>
              <a:rPr lang="vi-VN" sz="1700">
                <a:ea typeface="Arial" panose="020B0604020202020204" pitchFamily="34" charset="0"/>
                <a:cs typeface="Times New Roman" panose="02020603050405020304" pitchFamily="18" charset="0"/>
              </a:rPr>
              <a:t>đồ cột cho ta thấy sự so sánh hơn kém tuyệt đối của các dữ liệu (số lớp học cấp trung học cở sở của 5 tỉnh Tây Nguyên)</a:t>
            </a:r>
          </a:p>
          <a:p>
            <a:pPr lvl="0" algn="just">
              <a:lnSpc>
                <a:spcPct val="150000"/>
              </a:lnSpc>
            </a:pPr>
            <a:r>
              <a:rPr lang="vi-VN" sz="1700">
                <a:ea typeface="Arial" panose="020B0604020202020204" pitchFamily="34" charset="0"/>
                <a:cs typeface="Times New Roman" panose="02020603050405020304" pitchFamily="18" charset="0"/>
              </a:rPr>
              <a:t>Ví dụ: Đắk Lắk có đông số lớp học nhất, số lớp học của Đắk Lắk nhiều hơn số lớp học của Đắk Nông là: 3 633 – 1 234 = 2 399 (lớp).</a:t>
            </a:r>
          </a:p>
          <a:p>
            <a:pPr lvl="0" algn="just">
              <a:lnSpc>
                <a:spcPct val="150000"/>
              </a:lnSpc>
            </a:pPr>
            <a:r>
              <a:rPr lang="en-US" sz="1700" smtClean="0">
                <a:ea typeface="Arial" panose="020B0604020202020204" pitchFamily="34" charset="0"/>
                <a:cs typeface="Times New Roman" panose="02020603050405020304" pitchFamily="18" charset="0"/>
              </a:rPr>
              <a:t>-</a:t>
            </a:r>
            <a:r>
              <a:rPr lang="vi-VN" sz="1700" smtClean="0">
                <a:ea typeface="Arial" panose="020B0604020202020204" pitchFamily="34" charset="0"/>
                <a:cs typeface="Times New Roman" panose="02020603050405020304" pitchFamily="18" charset="0"/>
              </a:rPr>
              <a:t> </a:t>
            </a:r>
            <a:r>
              <a:rPr lang="vi-VN" sz="1700">
                <a:ea typeface="Arial" panose="020B0604020202020204" pitchFamily="34" charset="0"/>
                <a:cs typeface="Times New Roman" panose="02020603050405020304" pitchFamily="18" charset="0"/>
              </a:rPr>
              <a:t>Biểu đồ hình quạt </a:t>
            </a:r>
            <a:r>
              <a:rPr lang="vi-VN" sz="1700">
                <a:ea typeface="Arial" panose="020B0604020202020204" pitchFamily="34" charset="0"/>
                <a:cs typeface="Times New Roman" panose="02020603050405020304" pitchFamily="18" charset="0"/>
              </a:rPr>
              <a:t>tròn </a:t>
            </a:r>
            <a:r>
              <a:rPr lang="vi-VN" sz="1700" smtClean="0">
                <a:ea typeface="Arial" panose="020B0604020202020204" pitchFamily="34" charset="0"/>
                <a:cs typeface="Times New Roman" panose="02020603050405020304" pitchFamily="18" charset="0"/>
              </a:rPr>
              <a:t>cho </a:t>
            </a:r>
            <a:r>
              <a:rPr lang="vi-VN" sz="1700">
                <a:ea typeface="Arial" panose="020B0604020202020204" pitchFamily="34" charset="0"/>
                <a:cs typeface="Times New Roman" panose="02020603050405020304" pitchFamily="18" charset="0"/>
              </a:rPr>
              <a:t>ta biết:</a:t>
            </a:r>
          </a:p>
          <a:p>
            <a:pPr lvl="0" algn="just">
              <a:lnSpc>
                <a:spcPct val="150000"/>
              </a:lnSpc>
            </a:pPr>
            <a:r>
              <a:rPr lang="vi-VN" sz="1700" smtClean="0">
                <a:ea typeface="Arial" panose="020B0604020202020204" pitchFamily="34" charset="0"/>
                <a:cs typeface="Times New Roman" panose="02020603050405020304" pitchFamily="18" charset="0"/>
              </a:rPr>
              <a:t>•</a:t>
            </a:r>
            <a:r>
              <a:rPr lang="en-US" sz="1700" smtClean="0">
                <a:ea typeface="Arial" panose="020B0604020202020204" pitchFamily="34" charset="0"/>
                <a:cs typeface="Times New Roman" panose="02020603050405020304" pitchFamily="18" charset="0"/>
              </a:rPr>
              <a:t> </a:t>
            </a:r>
            <a:r>
              <a:rPr lang="en-US" sz="1700">
                <a:ea typeface="Arial" panose="020B0604020202020204" pitchFamily="34" charset="0"/>
                <a:cs typeface="Times New Roman" panose="02020603050405020304" pitchFamily="18" charset="0"/>
              </a:rPr>
              <a:t>S</a:t>
            </a:r>
            <a:r>
              <a:rPr lang="vi-VN" sz="1700" smtClean="0">
                <a:ea typeface="Arial" panose="020B0604020202020204" pitchFamily="34" charset="0"/>
                <a:cs typeface="Times New Roman" panose="02020603050405020304" pitchFamily="18" charset="0"/>
              </a:rPr>
              <a:t>ự </a:t>
            </a:r>
            <a:r>
              <a:rPr lang="vi-VN" sz="1700">
                <a:ea typeface="Arial" panose="020B0604020202020204" pitchFamily="34" charset="0"/>
                <a:cs typeface="Times New Roman" panose="02020603050405020304" pitchFamily="18" charset="0"/>
              </a:rPr>
              <a:t>so sánh hơn kém tương đối của các dữ liệu (số lớp học cấp trung học cơ sở của 5 tỉnh Tây Nguyên).</a:t>
            </a:r>
          </a:p>
          <a:p>
            <a:pPr lvl="0" algn="just">
              <a:lnSpc>
                <a:spcPct val="150000"/>
              </a:lnSpc>
            </a:pPr>
            <a:r>
              <a:rPr lang="vi-VN" sz="1700" smtClean="0">
                <a:ea typeface="Arial" panose="020B0604020202020204" pitchFamily="34" charset="0"/>
                <a:cs typeface="Times New Roman" panose="02020603050405020304" pitchFamily="18" charset="0"/>
              </a:rPr>
              <a:t>•</a:t>
            </a:r>
            <a:r>
              <a:rPr lang="en-US" sz="1700" smtClean="0">
                <a:ea typeface="Arial" panose="020B0604020202020204" pitchFamily="34" charset="0"/>
                <a:cs typeface="Times New Roman" panose="02020603050405020304" pitchFamily="18" charset="0"/>
              </a:rPr>
              <a:t> </a:t>
            </a:r>
            <a:r>
              <a:rPr lang="en-US" sz="1700">
                <a:ea typeface="Arial" panose="020B0604020202020204" pitchFamily="34" charset="0"/>
                <a:cs typeface="Times New Roman" panose="02020603050405020304" pitchFamily="18" charset="0"/>
              </a:rPr>
              <a:t>T</a:t>
            </a:r>
            <a:r>
              <a:rPr lang="vi-VN" sz="1700" smtClean="0">
                <a:ea typeface="Arial" panose="020B0604020202020204" pitchFamily="34" charset="0"/>
                <a:cs typeface="Times New Roman" panose="02020603050405020304" pitchFamily="18" charset="0"/>
              </a:rPr>
              <a:t>ỉ </a:t>
            </a:r>
            <a:r>
              <a:rPr lang="vi-VN" sz="1700">
                <a:ea typeface="Arial" panose="020B0604020202020204" pitchFamily="34" charset="0"/>
                <a:cs typeface="Times New Roman" panose="02020603050405020304" pitchFamily="18" charset="0"/>
              </a:rPr>
              <a:t>lệ </a:t>
            </a:r>
            <a:r>
              <a:rPr lang="vi-VN" sz="1700">
                <a:ea typeface="Arial" panose="020B0604020202020204" pitchFamily="34" charset="0"/>
                <a:cs typeface="Times New Roman" panose="02020603050405020304" pitchFamily="18" charset="0"/>
              </a:rPr>
              <a:t>phần </a:t>
            </a:r>
            <a:r>
              <a:rPr lang="vi-VN" sz="1700" smtClean="0">
                <a:ea typeface="Arial" panose="020B0604020202020204" pitchFamily="34" charset="0"/>
                <a:cs typeface="Times New Roman" panose="02020603050405020304" pitchFamily="18" charset="0"/>
              </a:rPr>
              <a:t>trăm </a:t>
            </a:r>
            <a:r>
              <a:rPr lang="vi-VN" sz="1700">
                <a:ea typeface="Arial" panose="020B0604020202020204" pitchFamily="34" charset="0"/>
                <a:cs typeface="Times New Roman" panose="02020603050405020304" pitchFamily="18" charset="0"/>
              </a:rPr>
              <a:t>của mỗi dữ liệu so với toàn thể (số lớp học của mỗi tỉnh so với toàn thể khu vực). </a:t>
            </a:r>
          </a:p>
          <a:p>
            <a:pPr lvl="0" algn="just">
              <a:lnSpc>
                <a:spcPct val="150000"/>
              </a:lnSpc>
            </a:pPr>
            <a:r>
              <a:rPr lang="vi-VN" sz="1700">
                <a:ea typeface="Arial" panose="020B0604020202020204" pitchFamily="34" charset="0"/>
                <a:cs typeface="Times New Roman" panose="02020603050405020304" pitchFamily="18" charset="0"/>
              </a:rPr>
              <a:t>Ví dụ: Đắk Lắk có số lớp học chiếm 32% so với tổng số lớp học của khu vực Tây Nguyên và nhiều gấp khoảng 3 lần số lớp học của Kon Tum hay Đắk Nông.</a:t>
            </a:r>
            <a:endParaRPr lang="vi-VN" sz="17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5555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anim calcmode="lin" valueType="num">
                                      <p:cBhvr>
                                        <p:cTn id="2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8">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anim calcmode="lin" valueType="num">
                                      <p:cBhvr>
                                        <p:cTn id="3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8">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anim calcmode="lin" valueType="num">
                                      <p:cBhvr>
                                        <p:cTn id="38"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randombar(horizontal)">
                                      <p:cBhvr>
                                        <p:cTn id="4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grpSp>
        <p:nvGrpSpPr>
          <p:cNvPr id="993" name="Google Shape;993;p67"/>
          <p:cNvGrpSpPr/>
          <p:nvPr/>
        </p:nvGrpSpPr>
        <p:grpSpPr>
          <a:xfrm rot="5400000">
            <a:off x="1278724" y="3201734"/>
            <a:ext cx="661955" cy="2692761"/>
            <a:chOff x="484632" y="2025542"/>
            <a:chExt cx="661955" cy="2692761"/>
          </a:xfrm>
        </p:grpSpPr>
        <p:sp>
          <p:nvSpPr>
            <p:cNvPr id="994" name="Google Shape;994;p67"/>
            <p:cNvSpPr/>
            <p:nvPr/>
          </p:nvSpPr>
          <p:spPr>
            <a:xfrm flipH="1">
              <a:off x="598925" y="202554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7"/>
            <p:cNvSpPr/>
            <p:nvPr/>
          </p:nvSpPr>
          <p:spPr>
            <a:xfrm>
              <a:off x="484632" y="448970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7"/>
            <p:cNvSpPr/>
            <p:nvPr/>
          </p:nvSpPr>
          <p:spPr>
            <a:xfrm flipH="1">
              <a:off x="917987" y="41971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7"/>
            <p:cNvSpPr/>
            <p:nvPr/>
          </p:nvSpPr>
          <p:spPr>
            <a:xfrm>
              <a:off x="598920" y="37936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Title 2"/>
          <p:cNvSpPr>
            <a:spLocks noGrp="1"/>
          </p:cNvSpPr>
          <p:nvPr>
            <p:ph type="title"/>
          </p:nvPr>
        </p:nvSpPr>
        <p:spPr>
          <a:xfrm>
            <a:off x="2135220" y="495816"/>
            <a:ext cx="4911329" cy="375900"/>
          </a:xfrm>
        </p:spPr>
        <p:txBody>
          <a:bodyPr/>
          <a:lstStyle/>
          <a:p>
            <a:r>
              <a:rPr lang="vi-VN" sz="3200" b="1">
                <a:latin typeface="+mn-lt"/>
              </a:rPr>
              <a:t>HƯỚNG DẪN VỀ NHÀ</a:t>
            </a:r>
          </a:p>
        </p:txBody>
      </p:sp>
      <p:grpSp>
        <p:nvGrpSpPr>
          <p:cNvPr id="80" name="Group 79"/>
          <p:cNvGrpSpPr/>
          <p:nvPr/>
        </p:nvGrpSpPr>
        <p:grpSpPr>
          <a:xfrm>
            <a:off x="245032" y="1489694"/>
            <a:ext cx="2598752" cy="2004714"/>
            <a:chOff x="918432" y="3568797"/>
            <a:chExt cx="5422223" cy="4239967"/>
          </a:xfrm>
          <a:solidFill>
            <a:schemeClr val="accent4">
              <a:lumMod val="40000"/>
              <a:lumOff val="60000"/>
            </a:schemeClr>
          </a:solidFill>
        </p:grpSpPr>
        <p:grpSp>
          <p:nvGrpSpPr>
            <p:cNvPr id="81" name="Group 3"/>
            <p:cNvGrpSpPr/>
            <p:nvPr/>
          </p:nvGrpSpPr>
          <p:grpSpPr>
            <a:xfrm>
              <a:off x="918432" y="3568797"/>
              <a:ext cx="5422223" cy="4239967"/>
              <a:chOff x="-3810" y="0"/>
              <a:chExt cx="3189543" cy="3100688"/>
            </a:xfrm>
            <a:grpFill/>
          </p:grpSpPr>
          <p:sp>
            <p:nvSpPr>
              <p:cNvPr id="8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8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82" name="Rectangle 81"/>
            <p:cNvSpPr/>
            <p:nvPr/>
          </p:nvSpPr>
          <p:spPr>
            <a:xfrm>
              <a:off x="1103295" y="4546015"/>
              <a:ext cx="4994699" cy="214812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thức </a:t>
              </a:r>
              <a:r>
                <a:rPr lang="pt-BR" sz="2000">
                  <a:solidFill>
                    <a:prstClr val="black"/>
                  </a:solidFill>
                  <a:ea typeface="Calibri" panose="020F0502020204030204" pitchFamily="34" charset="0"/>
                  <a:cs typeface="Times New Roman" panose="02020603050405020304" pitchFamily="18" charset="0"/>
                </a:rPr>
                <a:t>trong </a:t>
              </a:r>
              <a:r>
                <a:rPr lang="pt-BR" sz="2000" smtClean="0">
                  <a:solidFill>
                    <a:prstClr val="black"/>
                  </a:solidFill>
                  <a:ea typeface="Calibri" panose="020F0502020204030204" pitchFamily="34" charset="0"/>
                  <a:cs typeface="Times New Roman" panose="02020603050405020304" pitchFamily="18" charset="0"/>
                </a:rPr>
                <a:t>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85" name="Group 84"/>
          <p:cNvGrpSpPr/>
          <p:nvPr/>
        </p:nvGrpSpPr>
        <p:grpSpPr>
          <a:xfrm>
            <a:off x="3277547" y="1489695"/>
            <a:ext cx="2590097" cy="2004714"/>
            <a:chOff x="6840639" y="3553166"/>
            <a:chExt cx="5422223" cy="5001862"/>
          </a:xfrm>
          <a:solidFill>
            <a:schemeClr val="accent4">
              <a:lumMod val="40000"/>
              <a:lumOff val="60000"/>
            </a:schemeClr>
          </a:solidFill>
        </p:grpSpPr>
        <p:grpSp>
          <p:nvGrpSpPr>
            <p:cNvPr id="86" name="Group 3"/>
            <p:cNvGrpSpPr/>
            <p:nvPr/>
          </p:nvGrpSpPr>
          <p:grpSpPr>
            <a:xfrm>
              <a:off x="6840639" y="3553166"/>
              <a:ext cx="5422223" cy="5001862"/>
              <a:chOff x="-3810" y="-1"/>
              <a:chExt cx="3189543" cy="3657863"/>
            </a:xfrm>
            <a:grpFill/>
          </p:grpSpPr>
          <p:sp>
            <p:nvSpPr>
              <p:cNvPr id="8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8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87" name="Rectangle 86"/>
            <p:cNvSpPr/>
            <p:nvPr/>
          </p:nvSpPr>
          <p:spPr>
            <a:xfrm>
              <a:off x="7117476" y="4495227"/>
              <a:ext cx="4866388" cy="366854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a:t>
              </a:r>
              <a:r>
                <a:rPr lang="pt-BR" sz="2000" smtClean="0">
                  <a:solidFill>
                    <a:prstClr val="black"/>
                  </a:solidFill>
                  <a:ea typeface="Calibri" panose="020F0502020204030204" pitchFamily="34" charset="0"/>
                  <a:cs typeface="Times New Roman" panose="02020603050405020304" pitchFamily="18" charset="0"/>
                </a:rPr>
                <a:t>SBT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90" name="Group 89"/>
          <p:cNvGrpSpPr/>
          <p:nvPr/>
        </p:nvGrpSpPr>
        <p:grpSpPr>
          <a:xfrm>
            <a:off x="6300375" y="1464142"/>
            <a:ext cx="2588966" cy="2014257"/>
            <a:chOff x="12644694" y="3479846"/>
            <a:chExt cx="5422223" cy="4709752"/>
          </a:xfrm>
          <a:solidFill>
            <a:schemeClr val="accent4">
              <a:lumMod val="40000"/>
              <a:lumOff val="60000"/>
            </a:schemeClr>
          </a:solidFill>
        </p:grpSpPr>
        <p:grpSp>
          <p:nvGrpSpPr>
            <p:cNvPr id="91" name="Group 3"/>
            <p:cNvGrpSpPr/>
            <p:nvPr/>
          </p:nvGrpSpPr>
          <p:grpSpPr>
            <a:xfrm>
              <a:off x="12644694" y="3479846"/>
              <a:ext cx="5422223" cy="4709752"/>
              <a:chOff x="-3810" y="0"/>
              <a:chExt cx="3189543" cy="3444242"/>
            </a:xfrm>
            <a:grpFill/>
          </p:grpSpPr>
          <p:sp>
            <p:nvSpPr>
              <p:cNvPr id="9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9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92" name="Rectangle 91"/>
            <p:cNvSpPr/>
            <p:nvPr/>
          </p:nvSpPr>
          <p:spPr>
            <a:xfrm>
              <a:off x="12756289" y="4081525"/>
              <a:ext cx="5196871" cy="345430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Bài 3. Phân </a:t>
              </a:r>
              <a:r>
                <a:rPr lang="vi-VN" sz="2000" b="1" i="1">
                  <a:solidFill>
                    <a:prstClr val="black"/>
                  </a:solidFill>
                  <a:ea typeface="Calibri" panose="020F0502020204030204" pitchFamily="34" charset="0"/>
                  <a:cs typeface="Times New Roman" panose="02020603050405020304" pitchFamily="18" charset="0"/>
                </a:rPr>
                <a:t>tích </a:t>
              </a:r>
              <a:endParaRPr lang="en-US" sz="2000" b="1" i="1" smtClean="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smtClean="0">
                  <a:solidFill>
                    <a:prstClr val="black"/>
                  </a:solidFill>
                  <a:ea typeface="Calibri" panose="020F0502020204030204" pitchFamily="34" charset="0"/>
                  <a:cs typeface="Times New Roman" panose="02020603050405020304" pitchFamily="18" charset="0"/>
                </a:rPr>
                <a:t>dữ </a:t>
              </a:r>
              <a:r>
                <a:rPr lang="vi-VN" sz="2000" b="1" i="1">
                  <a:solidFill>
                    <a:prstClr val="black"/>
                  </a:solidFill>
                  <a:ea typeface="Calibri" panose="020F0502020204030204" pitchFamily="34" charset="0"/>
                  <a:cs typeface="Times New Roman" panose="02020603050405020304" pitchFamily="18" charset="0"/>
                </a:rPr>
                <a:t>liệu</a:t>
              </a:r>
              <a:endParaRPr lang="pt-BR" sz="2000" b="1" i="1" dirty="0">
                <a:solidFill>
                  <a:prstClr val="black"/>
                </a:solidFill>
                <a:ea typeface="Calibri" panose="020F0502020204030204" pitchFamily="34" charset="0"/>
                <a:cs typeface="Times New Roman" panose="02020603050405020304" pitchFamily="18" charset="0"/>
              </a:endParaRPr>
            </a:p>
          </p:txBody>
        </p:sp>
      </p:grpSp>
      <p:pic>
        <p:nvPicPr>
          <p:cNvPr id="95" name="Picture 94"/>
          <p:cNvPicPr>
            <a:picLocks noChangeAspect="1"/>
          </p:cNvPicPr>
          <p:nvPr/>
        </p:nvPicPr>
        <p:blipFill>
          <a:blip r:embed="rId3"/>
          <a:stretch>
            <a:fillRect/>
          </a:stretch>
        </p:blipFill>
        <p:spPr>
          <a:xfrm>
            <a:off x="7752441" y="4204840"/>
            <a:ext cx="1065555" cy="710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barn(inVertical)">
                                      <p:cBhvr>
                                        <p:cTn id="15" dur="500"/>
                                        <p:tgtEl>
                                          <p:spTgt spid="8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randombar(horizontal)">
                                      <p:cBhvr>
                                        <p:cTn id="1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pic>
        <p:nvPicPr>
          <p:cNvPr id="1933" name="Google Shape;1933;p70"/>
          <p:cNvPicPr preferRelativeResize="0"/>
          <p:nvPr/>
        </p:nvPicPr>
        <p:blipFill>
          <a:blip r:embed="rId3">
            <a:alphaModFix/>
          </a:blip>
          <a:stretch>
            <a:fillRect/>
          </a:stretch>
        </p:blipFill>
        <p:spPr>
          <a:xfrm>
            <a:off x="6165907" y="1571167"/>
            <a:ext cx="2694477" cy="1751402"/>
          </a:xfrm>
          <a:prstGeom prst="rect">
            <a:avLst/>
          </a:prstGeom>
          <a:noFill/>
          <a:ln>
            <a:noFill/>
          </a:ln>
        </p:spPr>
      </p:pic>
      <p:pic>
        <p:nvPicPr>
          <p:cNvPr id="1934" name="Google Shape;1934;p70"/>
          <p:cNvPicPr preferRelativeResize="0"/>
          <p:nvPr/>
        </p:nvPicPr>
        <p:blipFill>
          <a:blip r:embed="rId4">
            <a:alphaModFix/>
          </a:blip>
          <a:stretch>
            <a:fillRect/>
          </a:stretch>
        </p:blipFill>
        <p:spPr>
          <a:xfrm>
            <a:off x="7046696" y="3664523"/>
            <a:ext cx="1813688" cy="1097281"/>
          </a:xfrm>
          <a:prstGeom prst="rect">
            <a:avLst/>
          </a:prstGeom>
          <a:noFill/>
          <a:ln>
            <a:noFill/>
          </a:ln>
        </p:spPr>
      </p:pic>
      <p:pic>
        <p:nvPicPr>
          <p:cNvPr id="1935" name="Google Shape;1935;p70"/>
          <p:cNvPicPr preferRelativeResize="0"/>
          <p:nvPr/>
        </p:nvPicPr>
        <p:blipFill>
          <a:blip r:embed="rId5">
            <a:alphaModFix/>
          </a:blip>
          <a:stretch>
            <a:fillRect/>
          </a:stretch>
        </p:blipFill>
        <p:spPr>
          <a:xfrm>
            <a:off x="5184186" y="3664523"/>
            <a:ext cx="1828797" cy="1356542"/>
          </a:xfrm>
          <a:prstGeom prst="rect">
            <a:avLst/>
          </a:prstGeom>
          <a:noFill/>
          <a:ln>
            <a:noFill/>
          </a:ln>
        </p:spPr>
      </p:pic>
      <p:pic>
        <p:nvPicPr>
          <p:cNvPr id="1936" name="Google Shape;1936;p70"/>
          <p:cNvPicPr preferRelativeResize="0"/>
          <p:nvPr/>
        </p:nvPicPr>
        <p:blipFill>
          <a:blip r:embed="rId6">
            <a:alphaModFix/>
          </a:blip>
          <a:stretch>
            <a:fillRect/>
          </a:stretch>
        </p:blipFill>
        <p:spPr>
          <a:xfrm>
            <a:off x="5251509" y="1787867"/>
            <a:ext cx="914400" cy="1376173"/>
          </a:xfrm>
          <a:prstGeom prst="rect">
            <a:avLst/>
          </a:prstGeom>
          <a:noFill/>
          <a:ln>
            <a:noFill/>
          </a:ln>
        </p:spPr>
      </p:pic>
      <p:sp>
        <p:nvSpPr>
          <p:cNvPr id="10" name="Rectangle 9"/>
          <p:cNvSpPr/>
          <p:nvPr/>
        </p:nvSpPr>
        <p:spPr>
          <a:xfrm>
            <a:off x="234908" y="388906"/>
            <a:ext cx="4852159" cy="3000821"/>
          </a:xfrm>
          <a:prstGeom prst="rect">
            <a:avLst/>
          </a:prstGeom>
        </p:spPr>
        <p:txBody>
          <a:bodyPr wrap="square">
            <a:spAutoFit/>
          </a:bodyPr>
          <a:lstStyle/>
          <a:p>
            <a:pPr lvl="0" algn="ctr">
              <a:lnSpc>
                <a:spcPct val="150000"/>
              </a:lnSpc>
              <a:buClrTx/>
              <a:defRPr/>
            </a:pPr>
            <a:r>
              <a:rPr lang="vi-VN" sz="4200" b="1">
                <a:solidFill>
                  <a:schemeClr val="bg1">
                    <a:lumMod val="10000"/>
                  </a:schemeClr>
                </a:solidFill>
                <a:sym typeface="Pangolin"/>
              </a:rPr>
              <a:t>CẢM ƠN CÁC EM </a:t>
            </a:r>
          </a:p>
          <a:p>
            <a:pPr lvl="0" algn="ctr">
              <a:lnSpc>
                <a:spcPct val="150000"/>
              </a:lnSpc>
              <a:buClrTx/>
              <a:defRPr/>
            </a:pPr>
            <a:r>
              <a:rPr lang="vi-VN" sz="4200" b="1">
                <a:solidFill>
                  <a:schemeClr val="bg1">
                    <a:lumMod val="10000"/>
                  </a:schemeClr>
                </a:solidFill>
                <a:sym typeface="Pangolin"/>
              </a:rPr>
              <a:t>ĐÃ THEO DÕI </a:t>
            </a:r>
            <a:r>
              <a:rPr lang="en-US" sz="4200" b="1" smtClean="0">
                <a:solidFill>
                  <a:schemeClr val="bg1">
                    <a:lumMod val="10000"/>
                  </a:schemeClr>
                </a:solidFill>
                <a:sym typeface="Pangolin"/>
              </a:rPr>
              <a:t>TIẾT</a:t>
            </a:r>
            <a:r>
              <a:rPr lang="vi-VN" sz="4200" b="1" smtClean="0">
                <a:solidFill>
                  <a:schemeClr val="bg1">
                    <a:lumMod val="10000"/>
                  </a:schemeClr>
                </a:solidFill>
                <a:sym typeface="Pangolin"/>
              </a:rPr>
              <a:t> </a:t>
            </a:r>
            <a:r>
              <a:rPr lang="vi-VN" sz="4200" b="1">
                <a:solidFill>
                  <a:schemeClr val="bg1">
                    <a:lumMod val="10000"/>
                  </a:schemeClr>
                </a:solidFill>
                <a:sym typeface="Pangolin"/>
              </a:rPr>
              <a:t>HỌC!</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04050" y="339483"/>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41"/>
          <p:cNvGrpSpPr/>
          <p:nvPr/>
        </p:nvGrpSpPr>
        <p:grpSpPr>
          <a:xfrm>
            <a:off x="8409794" y="4346863"/>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1"/>
          <p:cNvGrpSpPr/>
          <p:nvPr/>
        </p:nvGrpSpPr>
        <p:grpSpPr>
          <a:xfrm>
            <a:off x="0" y="3168398"/>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itle 21"/>
          <p:cNvSpPr>
            <a:spLocks noGrp="1"/>
          </p:cNvSpPr>
          <p:nvPr>
            <p:ph type="title" idx="4294967295"/>
          </p:nvPr>
        </p:nvSpPr>
        <p:spPr>
          <a:xfrm>
            <a:off x="534726" y="262354"/>
            <a:ext cx="1360666"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HĐKP </a:t>
            </a:r>
            <a:r>
              <a:rPr lang="nl-NL" sz="2100" b="1" kern="1200">
                <a:solidFill>
                  <a:srgbClr val="000000"/>
                </a:solidFill>
                <a:latin typeface="Arial" panose="020B0604020202020204" pitchFamily="34" charset="0"/>
                <a:ea typeface="+mn-ea"/>
                <a:cs typeface="Arial" panose="020B0604020202020204" pitchFamily="34" charset="0"/>
                <a:sym typeface="Arial"/>
              </a:rPr>
              <a:t>1:</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420426" y="784084"/>
            <a:ext cx="8440527" cy="553998"/>
          </a:xfrm>
          <a:prstGeom prst="rect">
            <a:avLst/>
          </a:prstGeom>
        </p:spPr>
        <p:txBody>
          <a:bodyPr wrap="square">
            <a:spAutoFit/>
          </a:bodyPr>
          <a:lstStyle/>
          <a:p>
            <a:pPr algn="just">
              <a:lnSpc>
                <a:spcPct val="150000"/>
              </a:lnSpc>
            </a:pPr>
            <a:r>
              <a:rPr lang="en-US" sz="2000">
                <a:ea typeface="Arial" panose="020B0604020202020204" pitchFamily="34" charset="0"/>
                <a:cs typeface="Times New Roman" panose="02020603050405020304" pitchFamily="18" charset="0"/>
              </a:rPr>
              <a:t>Ghép cặp các mục đích biểu diễn dữ liệu sau với loại biểu đồ phù hợp.</a:t>
            </a:r>
            <a:endParaRPr lang="en-US" sz="200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Lst>
          </a:blip>
          <a:stretch>
            <a:fillRect/>
          </a:stretch>
        </p:blipFill>
        <p:spPr>
          <a:xfrm>
            <a:off x="888850" y="1409545"/>
            <a:ext cx="7315200" cy="2590800"/>
          </a:xfrm>
          <a:prstGeom prst="rect">
            <a:avLst/>
          </a:prstGeom>
        </p:spPr>
      </p:pic>
      <p:sp>
        <p:nvSpPr>
          <p:cNvPr id="4" name="Rectangle 3"/>
          <p:cNvSpPr/>
          <p:nvPr/>
        </p:nvSpPr>
        <p:spPr>
          <a:xfrm>
            <a:off x="1172786" y="4017083"/>
            <a:ext cx="7031264" cy="1041311"/>
          </a:xfrm>
          <a:prstGeom prst="rect">
            <a:avLst/>
          </a:prstGeom>
        </p:spPr>
        <p:txBody>
          <a:bodyPr wrap="square">
            <a:spAutoFit/>
          </a:bodyPr>
          <a:lstStyle/>
          <a:p>
            <a:pPr>
              <a:lnSpc>
                <a:spcPct val="150000"/>
              </a:lnSpc>
              <a:spcBef>
                <a:spcPts val="100"/>
              </a:spcBef>
              <a:spcAft>
                <a:spcPts val="100"/>
              </a:spcAft>
            </a:pPr>
            <a:r>
              <a:rPr lang="en-US" sz="2000">
                <a:latin typeface="+mj-lt"/>
                <a:ea typeface="Arial" panose="020B0604020202020204" pitchFamily="34" charset="0"/>
                <a:cs typeface="Times New Roman" panose="02020603050405020304" pitchFamily="18" charset="0"/>
              </a:rPr>
              <a:t>Ta ghép cặp như sau: </a:t>
            </a:r>
          </a:p>
          <a:p>
            <a:pPr algn="ctr">
              <a:lnSpc>
                <a:spcPct val="150000"/>
              </a:lnSpc>
              <a:spcBef>
                <a:spcPts val="100"/>
              </a:spcBef>
              <a:spcAft>
                <a:spcPts val="100"/>
              </a:spcAft>
            </a:pPr>
            <a:r>
              <a:rPr lang="nl-NL" sz="2000">
                <a:latin typeface="+mj-lt"/>
                <a:ea typeface="Arial" panose="020B0604020202020204" pitchFamily="34" charset="0"/>
                <a:cs typeface="Times New Roman" panose="02020603050405020304" pitchFamily="18" charset="0"/>
              </a:rPr>
              <a:t>1 – D; 2 – C; 3 – B; 4 – E; 5 – A.</a:t>
            </a:r>
            <a:endParaRPr lang="en-US" sz="2000">
              <a:effectLst/>
              <a:latin typeface="+mj-lt"/>
              <a:ea typeface="Arial" panose="020B0604020202020204" pitchFamily="34" charset="0"/>
              <a:cs typeface="Times New Roman" panose="02020603050405020304" pitchFamily="18" charset="0"/>
            </a:endParaRPr>
          </a:p>
        </p:txBody>
      </p:sp>
      <p:sp>
        <p:nvSpPr>
          <p:cNvPr id="5" name="Right Arrow 4"/>
          <p:cNvSpPr/>
          <p:nvPr/>
        </p:nvSpPr>
        <p:spPr>
          <a:xfrm>
            <a:off x="684177" y="4203500"/>
            <a:ext cx="376314" cy="223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2" grpId="0"/>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13" name="Google Shape;258;p38"/>
          <p:cNvGrpSpPr/>
          <p:nvPr/>
        </p:nvGrpSpPr>
        <p:grpSpPr>
          <a:xfrm>
            <a:off x="391928" y="2670646"/>
            <a:ext cx="1269895" cy="2282221"/>
            <a:chOff x="769597" y="539500"/>
            <a:chExt cx="2218028" cy="4064502"/>
          </a:xfrm>
        </p:grpSpPr>
        <p:pic>
          <p:nvPicPr>
            <p:cNvPr id="14" name="Google Shape;259;p38"/>
            <p:cNvPicPr preferRelativeResize="0"/>
            <p:nvPr/>
          </p:nvPicPr>
          <p:blipFill>
            <a:blip r:embed="rId3">
              <a:alphaModFix/>
            </a:blip>
            <a:stretch>
              <a:fillRect/>
            </a:stretch>
          </p:blipFill>
          <p:spPr>
            <a:xfrm>
              <a:off x="807270" y="539500"/>
              <a:ext cx="2125541" cy="4064502"/>
            </a:xfrm>
            <a:prstGeom prst="rect">
              <a:avLst/>
            </a:prstGeom>
            <a:noFill/>
            <a:ln>
              <a:noFill/>
            </a:ln>
          </p:spPr>
        </p:pic>
        <p:grpSp>
          <p:nvGrpSpPr>
            <p:cNvPr id="15" name="Google Shape;260;p38"/>
            <p:cNvGrpSpPr/>
            <p:nvPr/>
          </p:nvGrpSpPr>
          <p:grpSpPr>
            <a:xfrm>
              <a:off x="769597" y="539500"/>
              <a:ext cx="2218028" cy="1653531"/>
              <a:chOff x="5413047" y="539500"/>
              <a:chExt cx="2218028" cy="1653531"/>
            </a:xfrm>
          </p:grpSpPr>
          <p:sp>
            <p:nvSpPr>
              <p:cNvPr id="16" name="Google Shape;261;p38"/>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7" name="Google Shape;262;p38"/>
              <p:cNvSpPr/>
              <p:nvPr/>
            </p:nvSpPr>
            <p:spPr>
              <a:xfrm>
                <a:off x="68784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8" name="Google Shape;263;p38"/>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9" name="Google Shape;264;p38"/>
              <p:cNvSpPr/>
              <p:nvPr/>
            </p:nvSpPr>
            <p:spPr>
              <a:xfrm>
                <a:off x="5413047" y="1964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grpSp>
      </p:grpSp>
      <p:sp>
        <p:nvSpPr>
          <p:cNvPr id="5" name="Rounded Rectangle 4"/>
          <p:cNvSpPr/>
          <p:nvPr/>
        </p:nvSpPr>
        <p:spPr>
          <a:xfrm>
            <a:off x="1892413" y="1071001"/>
            <a:ext cx="6830169" cy="35649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Biểu đồ cho chúng ta hình ảnh cụ thể về số liệu. Việc chọn loại biểu đồ phù hợp sẽ giúp chúng ta thể hiện số liệu thống kê một cách rõ ràng, trực quan, dễ đọc và dễ hiểu. </a:t>
            </a:r>
          </a:p>
          <a:p>
            <a:pPr algn="just">
              <a:lnSpc>
                <a:spcPct val="150000"/>
              </a:lnSpc>
            </a:pPr>
            <a:r>
              <a:rPr lang="vi-VN" sz="1800">
                <a:solidFill>
                  <a:srgbClr val="000000"/>
                </a:solidFill>
              </a:rPr>
              <a:t>- Ta thường chọn biểu đồ tranh khi số liệu ở dạng đơn giản và muốn tạo sự lôi cuốn, thu hút bằng hình ảnh.</a:t>
            </a:r>
          </a:p>
          <a:p>
            <a:pPr algn="just">
              <a:lnSpc>
                <a:spcPct val="150000"/>
              </a:lnSpc>
            </a:pPr>
            <a:r>
              <a:rPr lang="vi-VN" sz="1800">
                <a:solidFill>
                  <a:srgbClr val="000000"/>
                </a:solidFill>
              </a:rPr>
              <a:t>- Với những số liệu phức tạp hơn, số liệu lớn, sự sai khác giữa các số liệu cũng lớn và để thuận tiện trong việc so sánh thì ta thường chọn </a:t>
            </a:r>
            <a:r>
              <a:rPr lang="vi-VN" sz="1800" b="1">
                <a:solidFill>
                  <a:srgbClr val="000000"/>
                </a:solidFill>
              </a:rPr>
              <a:t>biểu đồ </a:t>
            </a:r>
            <a:r>
              <a:rPr lang="vi-VN" sz="1800" b="1">
                <a:solidFill>
                  <a:srgbClr val="000000"/>
                </a:solidFill>
              </a:rPr>
              <a:t>cột</a:t>
            </a:r>
            <a:r>
              <a:rPr lang="vi-VN" sz="1800" b="1" smtClean="0">
                <a:solidFill>
                  <a:srgbClr val="000000"/>
                </a:solidFill>
              </a:rPr>
              <a:t>.</a:t>
            </a:r>
            <a:endParaRPr lang="vi-VN" sz="1800" b="1">
              <a:solidFill>
                <a:srgbClr val="000000"/>
              </a:solidFill>
            </a:endParaRPr>
          </a:p>
        </p:txBody>
      </p:sp>
      <p:sp>
        <p:nvSpPr>
          <p:cNvPr id="3" name="Rectangle 2"/>
          <p:cNvSpPr/>
          <p:nvPr/>
        </p:nvSpPr>
        <p:spPr>
          <a:xfrm>
            <a:off x="3609499" y="267680"/>
            <a:ext cx="2258952" cy="584775"/>
          </a:xfrm>
          <a:prstGeom prst="rect">
            <a:avLst/>
          </a:prstGeom>
        </p:spPr>
        <p:txBody>
          <a:bodyPr wrap="none">
            <a:spAutoFit/>
          </a:bodyPr>
          <a:lstStyle/>
          <a:p>
            <a:pPr lvl="0" algn="ctr">
              <a:buClr>
                <a:srgbClr val="2D1549"/>
              </a:buClr>
              <a:buSzPts val="3000"/>
              <a:defRPr/>
            </a:pPr>
            <a:r>
              <a:rPr lang="en-US" sz="3200" b="1" smtClean="0">
                <a:solidFill>
                  <a:schemeClr val="bg1">
                    <a:lumMod val="25000"/>
                  </a:schemeClr>
                </a:solidFill>
                <a:cs typeface="Poppins"/>
                <a:sym typeface="Poppins"/>
              </a:rPr>
              <a:t>KẾT LUẬN</a:t>
            </a:r>
            <a:endParaRPr lang="en-US" sz="3200" b="1">
              <a:solidFill>
                <a:schemeClr val="bg1">
                  <a:lumMod val="25000"/>
                </a:schemeClr>
              </a:solidFill>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13" name="Google Shape;258;p38"/>
          <p:cNvGrpSpPr/>
          <p:nvPr/>
        </p:nvGrpSpPr>
        <p:grpSpPr>
          <a:xfrm>
            <a:off x="391928" y="2670646"/>
            <a:ext cx="1269895" cy="2282221"/>
            <a:chOff x="769597" y="539500"/>
            <a:chExt cx="2218028" cy="4064502"/>
          </a:xfrm>
        </p:grpSpPr>
        <p:pic>
          <p:nvPicPr>
            <p:cNvPr id="14" name="Google Shape;259;p38"/>
            <p:cNvPicPr preferRelativeResize="0"/>
            <p:nvPr/>
          </p:nvPicPr>
          <p:blipFill>
            <a:blip r:embed="rId3">
              <a:alphaModFix/>
            </a:blip>
            <a:stretch>
              <a:fillRect/>
            </a:stretch>
          </p:blipFill>
          <p:spPr>
            <a:xfrm>
              <a:off x="807270" y="539500"/>
              <a:ext cx="2125541" cy="4064502"/>
            </a:xfrm>
            <a:prstGeom prst="rect">
              <a:avLst/>
            </a:prstGeom>
            <a:noFill/>
            <a:ln>
              <a:noFill/>
            </a:ln>
          </p:spPr>
        </p:pic>
        <p:grpSp>
          <p:nvGrpSpPr>
            <p:cNvPr id="15" name="Google Shape;260;p38"/>
            <p:cNvGrpSpPr/>
            <p:nvPr/>
          </p:nvGrpSpPr>
          <p:grpSpPr>
            <a:xfrm>
              <a:off x="769597" y="539500"/>
              <a:ext cx="2218028" cy="1653531"/>
              <a:chOff x="5413047" y="539500"/>
              <a:chExt cx="2218028" cy="1653531"/>
            </a:xfrm>
          </p:grpSpPr>
          <p:sp>
            <p:nvSpPr>
              <p:cNvPr id="16" name="Google Shape;261;p38"/>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1"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62;p38"/>
              <p:cNvSpPr/>
              <p:nvPr/>
            </p:nvSpPr>
            <p:spPr>
              <a:xfrm>
                <a:off x="68784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1"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63;p38"/>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1"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64;p38"/>
              <p:cNvSpPr/>
              <p:nvPr/>
            </p:nvSpPr>
            <p:spPr>
              <a:xfrm>
                <a:off x="5413047" y="1964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1"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Rounded Rectangle 4"/>
          <p:cNvSpPr/>
          <p:nvPr/>
        </p:nvSpPr>
        <p:spPr>
          <a:xfrm>
            <a:off x="2131543" y="1268197"/>
            <a:ext cx="6517324" cy="336367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900">
                <a:solidFill>
                  <a:srgbClr val="000000"/>
                </a:solidFill>
              </a:rPr>
              <a:t>- Nếu muốn có sự so sánh một cách trực quan từng cặp số liệu của hai bộ dữ liệu cùng loại, người ta ghép hai biểu đồ cột thành một </a:t>
            </a:r>
            <a:r>
              <a:rPr lang="vi-VN" sz="1900" b="1">
                <a:solidFill>
                  <a:srgbClr val="000000"/>
                </a:solidFill>
              </a:rPr>
              <a:t>biểu đồ cột kép. </a:t>
            </a:r>
          </a:p>
          <a:p>
            <a:pPr lvl="0" algn="just">
              <a:lnSpc>
                <a:spcPct val="150000"/>
              </a:lnSpc>
            </a:pPr>
            <a:r>
              <a:rPr lang="vi-VN" sz="1900">
                <a:solidFill>
                  <a:srgbClr val="000000"/>
                </a:solidFill>
              </a:rPr>
              <a:t>- Để biểu thị tỉ lệ phần trăm của từng loại số liệu so </a:t>
            </a:r>
            <a:r>
              <a:rPr lang="vi-VN" sz="1900">
                <a:solidFill>
                  <a:srgbClr val="000000"/>
                </a:solidFill>
              </a:rPr>
              <a:t>với </a:t>
            </a:r>
            <a:r>
              <a:rPr lang="vi-VN" sz="1900" smtClean="0">
                <a:solidFill>
                  <a:srgbClr val="000000"/>
                </a:solidFill>
              </a:rPr>
              <a:t>toàn</a:t>
            </a:r>
            <a:r>
              <a:rPr lang="en-US" sz="1900" smtClean="0">
                <a:solidFill>
                  <a:srgbClr val="000000"/>
                </a:solidFill>
              </a:rPr>
              <a:t> </a:t>
            </a:r>
            <a:r>
              <a:rPr lang="vi-VN" sz="1900" smtClean="0">
                <a:solidFill>
                  <a:srgbClr val="000000"/>
                </a:solidFill>
              </a:rPr>
              <a:t>thể</a:t>
            </a:r>
            <a:r>
              <a:rPr lang="vi-VN" sz="1900">
                <a:solidFill>
                  <a:srgbClr val="000000"/>
                </a:solidFill>
              </a:rPr>
              <a:t>, ta thường sử dụng biểu đồ </a:t>
            </a:r>
            <a:r>
              <a:rPr lang="vi-VN" sz="1900" b="1">
                <a:solidFill>
                  <a:srgbClr val="000000"/>
                </a:solidFill>
              </a:rPr>
              <a:t>hình quạt tròn.</a:t>
            </a:r>
          </a:p>
          <a:p>
            <a:pPr lvl="0" algn="just">
              <a:lnSpc>
                <a:spcPct val="150000"/>
              </a:lnSpc>
            </a:pPr>
            <a:r>
              <a:rPr lang="vi-VN" sz="1900">
                <a:solidFill>
                  <a:srgbClr val="000000"/>
                </a:solidFill>
              </a:rPr>
              <a:t>- Khi biểu diễn sự thay đổi số liệu của một đối tượng theo thời gian, ta thường dùng </a:t>
            </a:r>
            <a:r>
              <a:rPr lang="vi-VN" sz="1900" b="1">
                <a:solidFill>
                  <a:srgbClr val="000000"/>
                </a:solidFill>
              </a:rPr>
              <a:t>biểu đồ đoạn thẳng.</a:t>
            </a:r>
            <a:endParaRPr lang="vi-VN" sz="1900" b="1">
              <a:solidFill>
                <a:srgbClr val="000000"/>
              </a:solidFill>
            </a:endParaRPr>
          </a:p>
        </p:txBody>
      </p:sp>
      <p:sp>
        <p:nvSpPr>
          <p:cNvPr id="11" name="Rectangle 10"/>
          <p:cNvSpPr/>
          <p:nvPr/>
        </p:nvSpPr>
        <p:spPr>
          <a:xfrm>
            <a:off x="3609499" y="267680"/>
            <a:ext cx="2258952" cy="584775"/>
          </a:xfrm>
          <a:prstGeom prst="rect">
            <a:avLst/>
          </a:prstGeom>
        </p:spPr>
        <p:txBody>
          <a:bodyPr wrap="none">
            <a:spAutoFit/>
          </a:bodyPr>
          <a:lstStyle/>
          <a:p>
            <a:pPr lvl="0" algn="ctr">
              <a:buClr>
                <a:srgbClr val="2D1549"/>
              </a:buClr>
              <a:buSzPts val="3000"/>
              <a:defRPr/>
            </a:pPr>
            <a:r>
              <a:rPr lang="en-US" sz="3200" b="1" smtClean="0">
                <a:solidFill>
                  <a:schemeClr val="bg1">
                    <a:lumMod val="25000"/>
                  </a:schemeClr>
                </a:solidFill>
                <a:cs typeface="Poppins"/>
                <a:sym typeface="Poppins"/>
              </a:rPr>
              <a:t>KẾT LUẬN</a:t>
            </a:r>
            <a:endParaRPr lang="en-US" sz="3200" b="1">
              <a:solidFill>
                <a:schemeClr val="bg1">
                  <a:lumMod val="25000"/>
                </a:schemeClr>
              </a:solidFill>
              <a:cs typeface="Poppins"/>
              <a:sym typeface="Poppins"/>
            </a:endParaRPr>
          </a:p>
        </p:txBody>
      </p:sp>
    </p:spTree>
    <p:extLst>
      <p:ext uri="{BB962C8B-B14F-4D97-AF65-F5344CB8AC3E}">
        <p14:creationId xmlns:p14="http://schemas.microsoft.com/office/powerpoint/2010/main" val="3158093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43"/>
          <p:cNvGrpSpPr/>
          <p:nvPr/>
        </p:nvGrpSpPr>
        <p:grpSpPr>
          <a:xfrm>
            <a:off x="0" y="35385"/>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p:cNvSpPr txBox="1"/>
          <p:nvPr/>
        </p:nvSpPr>
        <p:spPr>
          <a:xfrm>
            <a:off x="258001" y="653022"/>
            <a:ext cx="8570818" cy="1015663"/>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Bảng</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thống kê sau đây cho biết thời lượng tự học tại nhà trong 5 ngày của bạn Trí.</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8" name="Google Shape;735;p18"/>
          <p:cNvSpPr txBox="1">
            <a:spLocks noGrp="1"/>
          </p:cNvSpPr>
          <p:nvPr>
            <p:ph type="title"/>
          </p:nvPr>
        </p:nvSpPr>
        <p:spPr>
          <a:xfrm>
            <a:off x="3913433" y="323852"/>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1:</a:t>
            </a:r>
            <a:endParaRPr sz="2000">
              <a:solidFill>
                <a:schemeClr val="accent6"/>
              </a:solidFill>
              <a:highlight>
                <a:schemeClr val="accent1"/>
              </a:highlight>
              <a:latin typeface="+mj-lt"/>
            </a:endParaRPr>
          </a:p>
        </p:txBody>
      </p:sp>
      <p:sp>
        <p:nvSpPr>
          <p:cNvPr id="14" name="Rectangle 13"/>
          <p:cNvSpPr/>
          <p:nvPr/>
        </p:nvSpPr>
        <p:spPr>
          <a:xfrm>
            <a:off x="258001" y="3939371"/>
            <a:ext cx="8570818" cy="1015663"/>
          </a:xfrm>
          <a:prstGeom prst="rect">
            <a:avLst/>
          </a:prstGeom>
        </p:spPr>
        <p:txBody>
          <a:bodyPr wrap="square">
            <a:spAutoFit/>
          </a:bodyPr>
          <a:lstStyle/>
          <a:p>
            <a:pPr algn="just">
              <a:lnSpc>
                <a:spcPct val="150000"/>
              </a:lnSpc>
              <a:spcBef>
                <a:spcPts val="600"/>
              </a:spcBef>
              <a:spcAft>
                <a:spcPts val="800"/>
              </a:spcAft>
            </a:pPr>
            <a:r>
              <a:rPr lang="pt-BR" sz="2000" smtClean="0">
                <a:latin typeface="+mj-lt"/>
                <a:ea typeface="Arial" panose="020B0604020202020204" pitchFamily="34" charset="0"/>
                <a:cs typeface="Times New Roman" panose="02020603050405020304" pitchFamily="18" charset="0"/>
              </a:rPr>
              <a:t>Em hãy lựa chọn dạng biểu đồ thích hợp để biểu diễn dữ liệu từ bảng thống kê trên và vẽ biểu đồ đó.</a:t>
            </a:r>
            <a:endParaRPr lang="en-US" sz="20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043353" y="1689136"/>
            <a:ext cx="5123881" cy="22138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14" grpId="0"/>
    </p:bldLst>
  </p:timing>
</p:sld>
</file>

<file path=ppt/theme/theme1.xml><?xml version="1.0" encoding="utf-8"?>
<a:theme xmlns:a="http://schemas.openxmlformats.org/drawingml/2006/main" name="Pre-Calculus Lesson for High School: Algebra and equations by Slidesgo">
  <a:themeElements>
    <a:clrScheme name="Simple Light">
      <a:dk1>
        <a:srgbClr val="2D1549"/>
      </a:dk1>
      <a:lt1>
        <a:srgbClr val="D7DFF2"/>
      </a:lt1>
      <a:dk2>
        <a:srgbClr val="844EEA"/>
      </a:dk2>
      <a:lt2>
        <a:srgbClr val="4C2E8C"/>
      </a:lt2>
      <a:accent1>
        <a:srgbClr val="CE4D8E"/>
      </a:accent1>
      <a:accent2>
        <a:srgbClr val="D25A2C"/>
      </a:accent2>
      <a:accent3>
        <a:srgbClr val="D19670"/>
      </a:accent3>
      <a:accent4>
        <a:srgbClr val="FCDA23"/>
      </a:accent4>
      <a:accent5>
        <a:srgbClr val="FFFFFF"/>
      </a:accent5>
      <a:accent6>
        <a:srgbClr val="FFFFFF"/>
      </a:accent6>
      <a:hlink>
        <a:srgbClr val="2D1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754</TotalTime>
  <Words>3136</Words>
  <PresentationFormat>On-screen Show (16:9)</PresentationFormat>
  <Paragraphs>332</Paragraphs>
  <Slides>57</Slides>
  <Notes>57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57</vt:i4>
      </vt:variant>
    </vt:vector>
  </HeadingPairs>
  <TitlesOfParts>
    <vt:vector size="74" baseType="lpstr">
      <vt:lpstr>Wingdings</vt:lpstr>
      <vt:lpstr>Dotum</vt:lpstr>
      <vt:lpstr>Arial</vt:lpstr>
      <vt:lpstr>Anaheim</vt:lpstr>
      <vt:lpstr>Cambria Math</vt:lpstr>
      <vt:lpstr>Poppins SemiBold</vt:lpstr>
      <vt:lpstr>Times New Roman</vt:lpstr>
      <vt:lpstr>Pangolin</vt:lpstr>
      <vt:lpstr>Open Sans</vt:lpstr>
      <vt:lpstr>PT Sans</vt:lpstr>
      <vt:lpstr>Poppins</vt:lpstr>
      <vt:lpstr>Lato</vt:lpstr>
      <vt:lpstr>Lato Black</vt:lpstr>
      <vt:lpstr>Calibri</vt:lpstr>
      <vt:lpstr>Mukta</vt:lpstr>
      <vt:lpstr>Nunito Light</vt:lpstr>
      <vt:lpstr>Pre-Calculus Lesson for High School: Algebra and equations by Slidesgo</vt:lpstr>
      <vt:lpstr>PowerPoint Presentation</vt:lpstr>
      <vt:lpstr>KHỞI ĐỘNG</vt:lpstr>
      <vt:lpstr>PowerPoint Presentation</vt:lpstr>
      <vt:lpstr>01</vt:lpstr>
      <vt:lpstr>LỰA CHỌN  DẠNG BIỂU ĐỒ ĐỂ  BIỂU DIỄN DỮ LIỆU</vt:lpstr>
      <vt:lpstr>HĐKP 1:</vt:lpstr>
      <vt:lpstr>PowerPoint Presentation</vt:lpstr>
      <vt:lpstr>PowerPoint Presentation</vt:lpstr>
      <vt:lpstr>Ví dụ 1:</vt:lpstr>
      <vt:lpstr>PowerPoint Presentation</vt:lpstr>
      <vt:lpstr>PowerPoint Presentation</vt:lpstr>
      <vt:lpstr>PowerPoint Presentation</vt:lpstr>
      <vt:lpstr>PowerPoint Presentation</vt:lpstr>
      <vt:lpstr>PowerPoint Presentation</vt:lpstr>
      <vt:lpstr>PowerPoint Presentation</vt:lpstr>
      <vt:lpstr>CÁC DẠNG BIỂU DIỄN KHÁC NHAU CHO MỘT  TẬP DỮ LIỆU</vt:lpstr>
      <vt:lpstr>HĐKP 2:</vt:lpstr>
      <vt:lpstr>PowerPoint Presentation</vt:lpstr>
      <vt:lpstr>Ví dụ 2:</vt:lpstr>
      <vt:lpstr>PowerPoint Presentation</vt:lpstr>
      <vt:lpstr>Ví dụ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2023-10-03T09:03:05Z</dcterms:modified>
</cp:coreProperties>
</file>