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71" r:id="rId2"/>
    <p:sldId id="389" r:id="rId3"/>
    <p:sldId id="744" r:id="rId4"/>
    <p:sldId id="531" r:id="rId5"/>
    <p:sldId id="436" r:id="rId6"/>
    <p:sldId id="700" r:id="rId7"/>
    <p:sldId id="446" r:id="rId8"/>
    <p:sldId id="445" r:id="rId9"/>
    <p:sldId id="596" r:id="rId10"/>
    <p:sldId id="622" r:id="rId11"/>
    <p:sldId id="599" r:id="rId12"/>
    <p:sldId id="721" r:id="rId13"/>
    <p:sldId id="722" r:id="rId14"/>
    <p:sldId id="723" r:id="rId15"/>
    <p:sldId id="456" r:id="rId16"/>
    <p:sldId id="724" r:id="rId17"/>
    <p:sldId id="642" r:id="rId18"/>
    <p:sldId id="725" r:id="rId19"/>
    <p:sldId id="668" r:id="rId20"/>
    <p:sldId id="739" r:id="rId21"/>
    <p:sldId id="740" r:id="rId22"/>
    <p:sldId id="741" r:id="rId23"/>
    <p:sldId id="298" r:id="rId24"/>
    <p:sldId id="742" r:id="rId25"/>
    <p:sldId id="610" r:id="rId26"/>
    <p:sldId id="743" r:id="rId27"/>
    <p:sldId id="314" r:id="rId28"/>
    <p:sldId id="330" r:id="rId29"/>
    <p:sldId id="3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EE"/>
    <a:srgbClr val="C1F2B0"/>
    <a:srgbClr val="C5FFF8"/>
    <a:srgbClr val="6DB9EF"/>
    <a:srgbClr val="FFF5C2"/>
    <a:srgbClr val="FFE5E5"/>
    <a:srgbClr val="F3FDE8"/>
    <a:srgbClr val="398FCF"/>
    <a:srgbClr val="FDCEDF"/>
    <a:srgbClr val="F6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10" y="132"/>
      </p:cViewPr>
      <p:guideLst>
        <p:guide orient="horz" pos="2159"/>
        <p:guide pos="3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3655" y="8009017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542925" y="7902972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2553335" y="7992507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20" name="TextBox 40"/>
          <p:cNvSpPr txBox="1"/>
          <p:nvPr/>
        </p:nvSpPr>
        <p:spPr>
          <a:xfrm>
            <a:off x="2138680" y="7419272"/>
            <a:ext cx="9586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WONDERS </a:t>
            </a:r>
            <a:endParaRPr lang="en-US" sz="5000" b="1" dirty="0" smtClean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OF 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THE WORLD</a:t>
            </a:r>
            <a:endParaRPr lang="en-US" sz="5000" b="1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69181" y="8979535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3694481" y="9014937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24455" y="8810464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47015" y="1780540"/>
            <a:ext cx="11639550" cy="442976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/>
              <a:t>In reporting </a:t>
            </a:r>
            <a:r>
              <a:rPr lang="en-US" sz="3500" i="1">
                <a:highlight>
                  <a:srgbClr val="FFFF00"/>
                </a:highlight>
              </a:rPr>
              <a:t>Yes / No questions</a:t>
            </a:r>
            <a:r>
              <a:rPr lang="en-US" sz="3500"/>
              <a:t>, we often use the verb </a:t>
            </a:r>
            <a:r>
              <a:rPr lang="en-US" sz="3500" i="1">
                <a:highlight>
                  <a:srgbClr val="FFFF00"/>
                </a:highlight>
              </a:rPr>
              <a:t>ask</a:t>
            </a:r>
            <a:r>
              <a:rPr lang="en-US" sz="3500"/>
              <a:t> or </a:t>
            </a:r>
            <a:r>
              <a:rPr lang="en-US" sz="3500" i="1">
                <a:highlight>
                  <a:srgbClr val="FFFF00"/>
                </a:highlight>
              </a:rPr>
              <a:t>want to know</a:t>
            </a:r>
            <a:r>
              <a:rPr lang="en-US" sz="3500"/>
              <a:t>; we use the word order of statements. </a:t>
            </a:r>
          </a:p>
          <a:p>
            <a:pPr algn="just"/>
            <a:r>
              <a:rPr lang="en-US" sz="3500"/>
              <a:t>In reporting </a:t>
            </a:r>
            <a:r>
              <a:rPr lang="en-US" sz="3500" i="1">
                <a:highlight>
                  <a:srgbClr val="FFFF00"/>
                </a:highlight>
              </a:rPr>
              <a:t>Yes / No questions</a:t>
            </a:r>
            <a:r>
              <a:rPr lang="en-US" sz="3500"/>
              <a:t>, we normally use</a:t>
            </a:r>
            <a:r>
              <a:rPr lang="en-US" sz="3500" i="1">
                <a:highlight>
                  <a:srgbClr val="FFFF00"/>
                </a:highlight>
              </a:rPr>
              <a:t> if / whether + clause.</a:t>
            </a:r>
          </a:p>
          <a:p>
            <a:pPr algn="just"/>
            <a:r>
              <a:rPr lang="en-US" sz="3500" b="1">
                <a:solidFill>
                  <a:srgbClr val="398FCF"/>
                </a:solidFill>
              </a:rPr>
              <a:t>Example:</a:t>
            </a:r>
          </a:p>
          <a:p>
            <a:pPr algn="just"/>
            <a:r>
              <a:rPr lang="en-US" sz="3500"/>
              <a:t>Anna: “Do you plan to climb any mountains this summer, Joe?”</a:t>
            </a:r>
          </a:p>
          <a:p>
            <a:pPr algn="just"/>
            <a:r>
              <a:rPr lang="en-US" sz="3500"/>
              <a:t>→ Anna </a:t>
            </a:r>
            <a:r>
              <a:rPr lang="en-US" sz="3500" b="1"/>
              <a:t>asked</a:t>
            </a:r>
            <a:r>
              <a:rPr lang="en-US" sz="3500"/>
              <a:t> Joe </a:t>
            </a:r>
            <a:r>
              <a:rPr lang="en-US" sz="3500" b="1"/>
              <a:t>if / whether</a:t>
            </a:r>
            <a:r>
              <a:rPr lang="en-US" sz="3500"/>
              <a:t> he planned to climb any mountains that summer.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3063875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told me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wanted to know</a:t>
            </a:r>
            <a:r>
              <a:rPr lang="en-US" sz="320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063875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to me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questions me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 </a:t>
            </a:r>
            <a:r>
              <a:rPr lang="en-US" sz="3200"/>
              <a:t>“Will pollution endanger the wildlife here?” Kate asked.</a:t>
            </a:r>
          </a:p>
          <a:p>
            <a:pPr algn="just"/>
            <a:r>
              <a:rPr lang="en-US" sz="3200"/>
              <a:t>→ Kate ______ if pollution would endanger the wildlife there.</a:t>
            </a:r>
          </a:p>
        </p:txBody>
      </p:sp>
      <p:sp>
        <p:nvSpPr>
          <p:cNvPr id="10" name="Oval 9"/>
          <p:cNvSpPr/>
          <p:nvPr/>
        </p:nvSpPr>
        <p:spPr>
          <a:xfrm>
            <a:off x="1106805" y="364109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70840" y="4284980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 </a:t>
            </a:r>
            <a:r>
              <a:rPr lang="en-US" sz="3200"/>
              <a:t>“Are you enjoying your flight?” the stewardess asked me.</a:t>
            </a:r>
          </a:p>
          <a:p>
            <a:pPr algn="just"/>
            <a:r>
              <a:rPr lang="en-US" sz="3200"/>
              <a:t>→ The stewardess asked me if I ______my flight.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409565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am enjoying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enjoyed  </a:t>
            </a:r>
            <a:r>
              <a:rPr lang="en-US" sz="32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409565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was enjoying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would enjoy</a:t>
            </a:r>
          </a:p>
        </p:txBody>
      </p:sp>
      <p:sp>
        <p:nvSpPr>
          <p:cNvPr id="30" name="Oval 29"/>
          <p:cNvSpPr/>
          <p:nvPr/>
        </p:nvSpPr>
        <p:spPr>
          <a:xfrm>
            <a:off x="6953250" y="544893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3063875"/>
            <a:ext cx="498919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was Ganh Da Dia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whether Ganh Da Dia was</a:t>
            </a:r>
            <a:r>
              <a:rPr lang="en-US" sz="320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063875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if Ganh Da Dia is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if it is Ganh Da Dia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 </a:t>
            </a:r>
            <a:r>
              <a:rPr lang="en-US" sz="3200"/>
              <a:t>“Is Ganh Da Dia in Phu Yen Province, Phong?” </a:t>
            </a:r>
          </a:p>
          <a:p>
            <a:pPr algn="just"/>
            <a:r>
              <a:rPr lang="en-US" sz="3200"/>
              <a:t>→ She asked Phong ______ in Phu Yen Province.</a:t>
            </a:r>
          </a:p>
        </p:txBody>
      </p:sp>
      <p:sp>
        <p:nvSpPr>
          <p:cNvPr id="10" name="Oval 9"/>
          <p:cNvSpPr/>
          <p:nvPr/>
        </p:nvSpPr>
        <p:spPr>
          <a:xfrm>
            <a:off x="1106805" y="364109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70840" y="4284980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“Can I take a photo inside the cave?” he said to the guide.</a:t>
            </a:r>
          </a:p>
          <a:p>
            <a:pPr algn="just"/>
            <a:r>
              <a:rPr lang="en-US" sz="3200"/>
              <a:t>→ He ______ the guide if he could take a photo inside the cave.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409565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asked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advised</a:t>
            </a:r>
            <a:r>
              <a:rPr lang="en-US" sz="32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409565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ordered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552259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6130" y="1097915"/>
            <a:ext cx="1132268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1475" y="3063875"/>
            <a:ext cx="11257915" cy="2061210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was the weather good in Sa Pa in the winter?</a:t>
            </a:r>
          </a:p>
          <a:p>
            <a:r>
              <a:rPr lang="en-US" sz="3200">
                <a:solidFill>
                  <a:schemeClr val="tx1"/>
                </a:solidFill>
              </a:rPr>
              <a:t>B. if the weather is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C. whether was the weather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D. if the weather was good in Sa Pa in the winter.</a:t>
            </a:r>
            <a:r>
              <a:rPr lang="en-US" sz="3200"/>
              <a:t> 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“Is the weather good in Sa Pa in the winter?” </a:t>
            </a:r>
          </a:p>
          <a:p>
            <a:pPr algn="just"/>
            <a:r>
              <a:rPr lang="en-US" sz="3200"/>
              <a:t>→ She wanted to know_____________________</a:t>
            </a:r>
          </a:p>
        </p:txBody>
      </p:sp>
      <p:sp>
        <p:nvSpPr>
          <p:cNvPr id="10" name="Oval 9"/>
          <p:cNvSpPr/>
          <p:nvPr/>
        </p:nvSpPr>
        <p:spPr>
          <a:xfrm>
            <a:off x="370840" y="455231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bldLvl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Review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Rumour Detective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78990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Grammar Explanation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273425"/>
            <a:ext cx="6327775" cy="13411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following reported questions.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Rewrite the sentences in reported questions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Read the passage and underline the Yes/No questions. Then write them in reported questions.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1315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“Are you excited about your upcoming trip to Mui Ne?”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555" y="3429000"/>
            <a:ext cx="1106614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“Do you often meet Angela at school?”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31190" y="5070475"/>
            <a:ext cx="1106487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“Will you visit Giang Dien Waterfall next week?”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0" y="2576195"/>
            <a:ext cx="10666095" cy="807720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He asked the children if they were _______________________.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8065" y="4249420"/>
            <a:ext cx="10666095" cy="58356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spAutoFit/>
          </a:bodyPr>
          <a:lstStyle/>
          <a:p>
            <a:r>
              <a:rPr lang="en-US" sz="3200"/>
              <a:t>She asked us whether we ______________________________.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028065" y="5726430"/>
            <a:ext cx="10666095" cy="825500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She wanted to know if Mark____________________________.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619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68605" y="43256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68605" y="59893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4225290" y="2954655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excited about their up-coming trip to Mui Ne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330190" y="4122420"/>
            <a:ext cx="49733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met Angela at school.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840990" y="6064885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visit Giang Dien Waterfall the following week.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0" grpId="1" animBg="1"/>
      <p:bldP spid="31" grpId="0" animBg="1"/>
      <p:bldP spid="31" grpId="1" animBg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1315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</a:t>
            </a:r>
            <a:r>
              <a:rPr lang="en-US" sz="3200"/>
              <a:t> “Is Con Dao National Park rich in flora and fauna?”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555" y="4292600"/>
            <a:ext cx="1106614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5.</a:t>
            </a:r>
            <a:r>
              <a:rPr lang="en-US" sz="3200"/>
              <a:t> “Can we go to the campsite by bike?”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0" y="2576195"/>
            <a:ext cx="10666095" cy="1028700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I asked the teacher ___________________________________.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8065" y="5113020"/>
            <a:ext cx="10666095" cy="121475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Arthur wanted to know ______________________________.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619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68605" y="51892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1278890" y="3005455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Con Dao National Park was rich in flora and fauna.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031490" y="5619750"/>
            <a:ext cx="49733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they could go to the camp site by bike.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4" grpId="0" animBg="1"/>
      <p:bldP spid="14" grpId="1" animBg="1"/>
      <p:bldP spid="30" grpId="0" animBg="1"/>
      <p:bldP spid="30" grpId="1" animBg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“Are you still working from home?” I asked my dad.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0" y="2576195"/>
            <a:ext cx="10666095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6192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1028065" y="2526030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asked my dad if / whether he was still working from home.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29920" y="32988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</a:t>
            </a:r>
            <a:r>
              <a:rPr lang="en-US" sz="3200"/>
              <a:t>. “Do you have to pack your suitcase, Anne?” said Mark.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28065" y="4198620"/>
            <a:ext cx="10666095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6700" y="428434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1028065" y="4144645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Anne if / whether she had to pack her suitcase.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28015" y="504253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Lan: “Are you interested in visiting Phu Quoc Island, Tom?”.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30605" y="5698490"/>
            <a:ext cx="10666095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69240" y="601535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9"/>
          <p:cNvSpPr txBox="1"/>
          <p:nvPr/>
        </p:nvSpPr>
        <p:spPr>
          <a:xfrm>
            <a:off x="1106805" y="5637530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asked / wanted to know if / whether Tom was interested </a:t>
            </a:r>
          </a:p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visiting Phu Quoc Island.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6" grpId="0"/>
      <p:bldP spid="36" grpId="1"/>
      <p:bldP spid="11" grpId="0" animBg="1"/>
      <p:bldP spid="11" grpId="1" animBg="1"/>
      <p:bldP spid="19" grpId="0" animBg="1"/>
      <p:bldP spid="19" grpId="1" animBg="1"/>
      <p:bldP spid="21" grpId="0"/>
      <p:bldP spid="21" grpId="1"/>
      <p:bldP spid="23" grpId="0" animBg="1"/>
      <p:bldP spid="23" grpId="1" animBg="1"/>
      <p:bldP spid="24" grpId="0" animBg="1"/>
      <p:bldP spid="24" grpId="1" animBg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 </a:t>
            </a:r>
            <a:r>
              <a:rPr lang="en-US" sz="3200"/>
              <a:t>“Can we afford to go to Niagara Falls, Mum?” said Kay.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6192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29920" y="36925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5</a:t>
            </a:r>
            <a:r>
              <a:rPr lang="en-US" sz="3200"/>
              <a:t>. . “Will they visit Sa Pa and climb Mount Fansipan this summer?”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76300" y="4436110"/>
            <a:ext cx="10666095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6700" y="467804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1028065" y="4424045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asked / wanted to know if/ whether they would visit Sa Pa </a:t>
            </a:r>
          </a:p>
          <a:p>
            <a:pPr algn="l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climb Fansipan that summer.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78205" y="2436495"/>
            <a:ext cx="10666095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80770" y="2360295"/>
            <a:ext cx="104635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 asked her mum if / whether they could afford to </a:t>
            </a:r>
          </a:p>
          <a:p>
            <a:pPr algn="just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Niagara Falls.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5" grpId="0" animBg="1"/>
      <p:bldP spid="5" grpId="1" animBg="1"/>
      <p:bldP spid="21" grpId="0"/>
      <p:bldP spid="21" grpId="1"/>
      <p:bldP spid="3" grpId="0" animBg="1"/>
      <p:bldP spid="3" grpId="1" animBg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Yes/No 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10" name="Flowchart: Display 9"/>
          <p:cNvSpPr/>
          <p:nvPr/>
        </p:nvSpPr>
        <p:spPr>
          <a:xfrm>
            <a:off x="179705" y="2204720"/>
            <a:ext cx="11827510" cy="4203700"/>
          </a:xfrm>
          <a:prstGeom prst="flowChartDisplay">
            <a:avLst/>
          </a:prstGeom>
          <a:solidFill>
            <a:srgbClr val="C5FFF8"/>
          </a:solidFill>
          <a:ln>
            <a:noFill/>
          </a:ln>
          <a:effectLst>
            <a:outerShdw blurRad="393700" dist="508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>
                <a:solidFill>
                  <a:schemeClr val="tx1"/>
                </a:solidFill>
              </a:rPr>
              <a:t>A tour guide is taking a group of tourists to visit Tonle Sap Lake in Cambodia. The guide said to them: “Is it your first time here?” Some said yes and some said no. Olivia asked the guide: “Do the people live on fishing?” He said most of them did. Then Mark said: “Do their children go to school on land?” “Yes, they do,” said the guide. ...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005" y="4071620"/>
            <a:ext cx="4051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7905" y="592582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68525" y="4935220"/>
            <a:ext cx="3357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89525" y="5392420"/>
            <a:ext cx="491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36025" y="447802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50423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051" y="0"/>
            <a:ext cx="12852400" cy="85680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74503" y="2225055"/>
            <a:ext cx="787400" cy="709295"/>
            <a:chOff x="2180974" y="148629"/>
            <a:chExt cx="712319" cy="709214"/>
          </a:xfrm>
        </p:grpSpPr>
        <p:sp>
          <p:nvSpPr>
            <p:cNvPr id="13" name="Oval 1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4" name="Chord 1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39"/>
          <p:cNvSpPr txBox="1"/>
          <p:nvPr/>
        </p:nvSpPr>
        <p:spPr>
          <a:xfrm>
            <a:off x="443773" y="2119010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54183" y="2208545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2039528" y="1635310"/>
            <a:ext cx="9586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WONDERS </a:t>
            </a:r>
            <a:endParaRPr lang="en-US" sz="5000" b="1" dirty="0" smtClean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OF 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THE WORLD</a:t>
            </a:r>
            <a:endParaRPr lang="en-US" sz="5000" b="1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0029" y="3195573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5"/>
          <p:cNvSpPr txBox="1"/>
          <p:nvPr/>
        </p:nvSpPr>
        <p:spPr>
          <a:xfrm>
            <a:off x="3595329" y="323097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25303" y="3026502"/>
            <a:ext cx="990895" cy="941618"/>
            <a:chOff x="2766630" y="1746890"/>
            <a:chExt cx="990895" cy="9416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Yes/No 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31190" y="197675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32" name="Right Arrow 31"/>
          <p:cNvSpPr/>
          <p:nvPr/>
        </p:nvSpPr>
        <p:spPr>
          <a:xfrm>
            <a:off x="193358" y="320611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88010" y="414528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8" name="Right Arrow 7"/>
          <p:cNvSpPr/>
          <p:nvPr/>
        </p:nvSpPr>
        <p:spPr>
          <a:xfrm>
            <a:off x="193358" y="52978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31190" y="72415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Mark said: “Do their children go to school on land?”</a:t>
            </a:r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>
            <a:off x="236538" y="78251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892810" y="2725420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130425" y="2646045"/>
            <a:ext cx="74491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guide asked them / wanted to know </a:t>
            </a:r>
          </a:p>
          <a:p>
            <a:pPr algn="just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it was their first time there.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92810" y="4922520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574925" y="4875530"/>
            <a:ext cx="74491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Olivia asked / wanted to know </a:t>
            </a:r>
          </a:p>
          <a:p>
            <a:pPr algn="just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the people there lived on fishing.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9" grpId="1" animBg="1"/>
      <p:bldP spid="18" grpId="1" animBg="1"/>
      <p:bldP spid="19" grpId="0"/>
      <p:bldP spid="19" grpId="1"/>
      <p:bldP spid="23" grpId="1" animBg="1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" y="-2222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Yes/No 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3358" y="398716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09600" y="283845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Mark said: “Do their children go to school on land?”</a:t>
            </a:r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>
            <a:off x="236538" y="78251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892810" y="3506470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130425" y="3427095"/>
            <a:ext cx="78936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/ wanted to know </a:t>
            </a:r>
          </a:p>
          <a:p>
            <a:pPr algn="ctr"/>
            <a:r>
              <a:rPr lang="en-US" sz="32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their children went to school on land.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8" grpId="1" animBg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Review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Rumour Detective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78990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Grammar Explanation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273425"/>
            <a:ext cx="6327775" cy="13411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following reported questions.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Rewrite the sentences in reported questions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Read the passage and underline the Yes/No questions. Then write them in reported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4894580"/>
            <a:ext cx="6315075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two groups. Take turns to give and change the Yes/No questions into reported speech.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Yes/No questions into reported speech.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9285" y="1964055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2 groups.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1825" y="2434590"/>
            <a:ext cx="106673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the example.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08280" y="2916555"/>
            <a:ext cx="7461885" cy="1600835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A: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“Is the Atacama Desert in Chile?”</a:t>
            </a:r>
          </a:p>
        </p:txBody>
      </p:sp>
      <p:sp>
        <p:nvSpPr>
          <p:cNvPr id="9" name="Cloud Callout 8"/>
          <p:cNvSpPr/>
          <p:nvPr/>
        </p:nvSpPr>
        <p:spPr>
          <a:xfrm flipH="1">
            <a:off x="4525010" y="4536440"/>
            <a:ext cx="7487920" cy="1677035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B: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She asked if the Atacama Desert was in Chile.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4" grpId="0" animBg="1"/>
      <p:bldP spid="4" grpId="1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Yes/No questions into reported speech.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1925" y="20046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independently and prepare for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5575" y="2710815"/>
            <a:ext cx="118294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A gives three Yes / No questions, and group B changes them into reported questions.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7325" y="4031615"/>
            <a:ext cx="106673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Then swap roles.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questions into direct questions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1925" y="20046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pairs.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35" y="25844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student makes a reported Yes / No question, and the other turns it into a direct question.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78130" y="3726815"/>
            <a:ext cx="118192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27635" y="4357370"/>
            <a:ext cx="7170420" cy="1328420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A: </a:t>
            </a:r>
            <a:r>
              <a:rPr lang="en-US" sz="3000">
                <a:solidFill>
                  <a:schemeClr val="tx1"/>
                </a:solidFill>
              </a:rPr>
              <a:t>She asked me if / whether I lived near the sea.</a:t>
            </a:r>
          </a:p>
        </p:txBody>
      </p:sp>
      <p:sp>
        <p:nvSpPr>
          <p:cNvPr id="12" name="Cloud Callout 11"/>
          <p:cNvSpPr/>
          <p:nvPr/>
        </p:nvSpPr>
        <p:spPr>
          <a:xfrm flipH="1">
            <a:off x="5634990" y="5488940"/>
            <a:ext cx="6462395" cy="984250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B:</a:t>
            </a:r>
            <a:r>
              <a:rPr lang="en-US" sz="3000">
                <a:solidFill>
                  <a:schemeClr val="tx1"/>
                </a:solidFill>
              </a:rPr>
              <a:t> “Do you live near the sea?” </a:t>
            </a:r>
            <a:endParaRPr lang="en-US" sz="3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Review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Rumour Detective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78990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Grammar Explanation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273425"/>
            <a:ext cx="6327775" cy="13411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following reported questions.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Rewrite the sentences in reported questions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Read the passage and underline the Yes/No questions. Then write them in reported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4894580"/>
            <a:ext cx="6315075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two groups. Take turns to give and change the Yes/No questions into reported speech.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Change Yes / No questions into reported speech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Yes/No questions in Reported Speech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Change Yes / No questions into reported speech</a:t>
            </a:r>
          </a:p>
        </p:txBody>
      </p:sp>
    </p:spTree>
    <p:extLst>
      <p:ext uri="{BB962C8B-B14F-4D97-AF65-F5344CB8AC3E}">
        <p14:creationId xmlns:p14="http://schemas.microsoft.com/office/powerpoint/2010/main" val="24582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905" y="3611880"/>
            <a:ext cx="2207260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Review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Rumour Detective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78990"/>
            <a:ext cx="6329680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Grammar Explanation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273425"/>
            <a:ext cx="6327775" cy="13411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following reported questions.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Rewrite the sentences in reported questions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Read the passage and underline the Yes/No questions. Then write them in reported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4894580"/>
            <a:ext cx="6315075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two groups. Take turns to give and change the Yes/No questions into reported speech.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3535" y="2541905"/>
            <a:ext cx="702310" cy="1069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17165" y="3912870"/>
            <a:ext cx="800100" cy="1111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153289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- </a:t>
            </a:r>
            <a:r>
              <a:rPr lang="en-US" sz="4500" dirty="0"/>
              <a:t>Recall the rules of changing statements and Wh-questions into reported speech.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10782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dirty="0"/>
              <a:t>- Look at the examples: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804545" y="179832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Statements: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‘I’m tired,’ I said.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-&gt; </a:t>
            </a:r>
            <a:r>
              <a:rPr lang="en-US" sz="4500" b="1" dirty="0"/>
              <a:t>I told them (that) I was tired.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45305" y="3851910"/>
            <a:ext cx="372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TextBox 20"/>
          <p:cNvSpPr txBox="1"/>
          <p:nvPr/>
        </p:nvSpPr>
        <p:spPr>
          <a:xfrm>
            <a:off x="861060" y="39865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Wh-questions: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He said, 'What time does the film begin?'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=&gt; He </a:t>
            </a:r>
            <a:r>
              <a:rPr lang="en-US" sz="4500" b="1" dirty="0"/>
              <a:t>wanted to know what time the films began.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67305" y="5976620"/>
            <a:ext cx="8728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16330" y="6714490"/>
            <a:ext cx="1344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794fd54cdd1c630a06c25c76826d0c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2250" y="-7620"/>
            <a:ext cx="12414250" cy="685990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7800" y="1303020"/>
            <a:ext cx="1201420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1500" b="1" dirty="0">
                <a:solidFill>
                  <a:srgbClr val="F9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Rumour Detective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87095"/>
            <a:ext cx="6885305" cy="2707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/>
              <a:t>- </a:t>
            </a:r>
            <a:r>
              <a:rPr lang="en-US" sz="3200" dirty="0"/>
              <a:t>Work in teams</a:t>
            </a: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dirty="0"/>
              <a:t>- One team prepares a short story with several characters and events</a:t>
            </a:r>
          </a:p>
          <a:p>
            <a:pPr algn="just">
              <a:lnSpc>
                <a:spcPct val="100000"/>
              </a:lnSpc>
            </a:pPr>
            <a:endParaRPr lang="en-US" sz="3200" dirty="0"/>
          </a:p>
          <a:p>
            <a:pPr algn="just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64109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4935220" y="2352040"/>
            <a:ext cx="6885305" cy="2707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 other team act as “rumor detectives” who listen to the story and then ask questions using </a:t>
            </a:r>
            <a:r>
              <a:rPr lang="en-US" sz="3200" b="1" dirty="0"/>
              <a:t>Wh- questions using reported speech</a:t>
            </a:r>
            <a:r>
              <a:rPr lang="en-US" sz="3200" dirty="0"/>
              <a:t> to clarify the details.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4935220" y="4820285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 storytelling team can only answer using reported speech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986020" y="5725160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/>
              <a:t>Ex: </a:t>
            </a:r>
            <a:r>
              <a:rPr lang="en-US" sz="3200" dirty="0"/>
              <a:t>He said that she had gone to the store.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1849</Words>
  <Application>Microsoft Office PowerPoint</Application>
  <PresentationFormat>Widescreen</PresentationFormat>
  <Paragraphs>272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310</cp:revision>
  <dcterms:created xsi:type="dcterms:W3CDTF">2020-12-09T02:04:00Z</dcterms:created>
  <dcterms:modified xsi:type="dcterms:W3CDTF">2025-01-13T15:08:01Z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1033-12.2.0.13359</vt:lpwstr>
  </property>
</Properties>
</file>