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76" r:id="rId2"/>
    <p:sldId id="370" r:id="rId3"/>
    <p:sldId id="372" r:id="rId4"/>
    <p:sldId id="371" r:id="rId5"/>
    <p:sldId id="373" r:id="rId6"/>
    <p:sldId id="374" r:id="rId7"/>
    <p:sldId id="256" r:id="rId8"/>
    <p:sldId id="275" r:id="rId9"/>
    <p:sldId id="281" r:id="rId10"/>
    <p:sldId id="315" r:id="rId11"/>
    <p:sldId id="316" r:id="rId12"/>
    <p:sldId id="317" r:id="rId13"/>
    <p:sldId id="333" r:id="rId14"/>
    <p:sldId id="347" r:id="rId15"/>
    <p:sldId id="348" r:id="rId16"/>
    <p:sldId id="349" r:id="rId17"/>
    <p:sldId id="283" r:id="rId18"/>
    <p:sldId id="361" r:id="rId19"/>
    <p:sldId id="336" r:id="rId20"/>
    <p:sldId id="337" r:id="rId21"/>
    <p:sldId id="367" r:id="rId22"/>
    <p:sldId id="340" r:id="rId23"/>
    <p:sldId id="341" r:id="rId24"/>
    <p:sldId id="362" r:id="rId25"/>
    <p:sldId id="363" r:id="rId26"/>
    <p:sldId id="364" r:id="rId27"/>
    <p:sldId id="365" r:id="rId28"/>
    <p:sldId id="366" r:id="rId29"/>
    <p:sldId id="377" r:id="rId30"/>
    <p:sldId id="380" r:id="rId31"/>
    <p:sldId id="378" r:id="rId32"/>
    <p:sldId id="3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D2C7B5"/>
    <a:srgbClr val="0FB7BD"/>
    <a:srgbClr val="48C0B6"/>
    <a:srgbClr val="00A9A5"/>
    <a:srgbClr val="FFDAAB"/>
    <a:srgbClr val="F7941E"/>
    <a:srgbClr val="CBEAF0"/>
    <a:srgbClr val="FBB040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VOCABULARY</a:t>
          </a:r>
          <a:endParaRPr lang="en-US" sz="4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PRONUNCIATION</a:t>
          </a:r>
          <a:endParaRPr lang="en-US" sz="4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 custScaleX="1363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VOCABULARY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1675" y="1871997"/>
          <a:ext cx="5950799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PRONUNCIATION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758" y="1931080"/>
        <a:ext cx="5832633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9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3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32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4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91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4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48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It’s necessary to preview the show! </a:t>
            </a:r>
          </a:p>
          <a:p>
            <a:r>
              <a:rPr lang="en-US" smtClean="0"/>
              <a:t>tranvanbinhtv@gmail.com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2953A-827B-4BBE-811F-BA0BE8939B62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9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3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5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51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14.jpe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29.png"/><Relationship Id="rId5" Type="http://schemas.microsoft.com/office/2007/relationships/media" Target="../media/media13.mp3"/><Relationship Id="rId10" Type="http://schemas.openxmlformats.org/officeDocument/2006/relationships/image" Target="../media/image14.jpeg"/><Relationship Id="rId4" Type="http://schemas.openxmlformats.org/officeDocument/2006/relationships/video" Target="../media/media12.mp4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7.mp3"/><Relationship Id="rId7" Type="http://schemas.openxmlformats.org/officeDocument/2006/relationships/image" Target="../media/image33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7.mp3"/><Relationship Id="rId7" Type="http://schemas.openxmlformats.org/officeDocument/2006/relationships/image" Target="../media/image31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7.mp3"/><Relationship Id="rId7" Type="http://schemas.openxmlformats.org/officeDocument/2006/relationships/image" Target="../media/image31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7.mp3"/><Relationship Id="rId7" Type="http://schemas.openxmlformats.org/officeDocument/2006/relationships/image" Target="../media/image34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7.mp3"/><Relationship Id="rId7" Type="http://schemas.openxmlformats.org/officeDocument/2006/relationships/image" Target="../media/image35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2" y="472496"/>
            <a:ext cx="2161308" cy="1941372"/>
          </a:xfrm>
          <a:prstGeom prst="rect">
            <a:avLst/>
          </a:prstGeom>
        </p:spPr>
      </p:pic>
      <p:pic>
        <p:nvPicPr>
          <p:cNvPr id="5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2" y="126770"/>
            <a:ext cx="11841018" cy="67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44344" y="2179780"/>
            <a:ext cx="48968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61506" y="1135405"/>
            <a:ext cx="70542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HIEP AN 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SCHOOL</a:t>
            </a:r>
            <a:endParaRPr lang="vi-VN" sz="3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9077" y="4920757"/>
            <a:ext cx="5052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1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7219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smtClean="0">
                <a:solidFill>
                  <a:srgbClr val="F7941E"/>
                </a:solidFill>
              </a:rPr>
              <a:t>(a) actress </a:t>
            </a:r>
            <a:r>
              <a:rPr lang="vi-VN" sz="4400" b="1" dirty="0">
                <a:solidFill>
                  <a:srgbClr val="F7941E"/>
                </a:solidFill>
              </a:rPr>
              <a:t>(n)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4666" y="4405002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8710" y="3230634"/>
            <a:ext cx="2032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æktrəs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Occupation Clipart - actress-in-red-dress-long-har-clipart - Classroom  Clipart">
            <a:extLst>
              <a:ext uri="{FF2B5EF4-FFF2-40B4-BE49-F238E27FC236}">
                <a16:creationId xmlns:a16="http://schemas.microsoft.com/office/drawing/2014/main" id="{6909E94D-A6D6-4399-8FC5-1B8A3B4DB3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225" r="7495" b="13830"/>
          <a:stretch/>
        </p:blipFill>
        <p:spPr bwMode="auto">
          <a:xfrm>
            <a:off x="6802244" y="1906859"/>
            <a:ext cx="4438186" cy="291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ctress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3415" y="5699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68368" y="1626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smtClean="0">
                <a:solidFill>
                  <a:srgbClr val="F7941E"/>
                </a:solidFill>
              </a:rPr>
              <a:t>(an) artist</a:t>
            </a:r>
            <a:r>
              <a:rPr lang="vi-VN" sz="4800" b="1" dirty="0" smtClean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</a:t>
            </a:r>
            <a:r>
              <a:rPr lang="vi-VN" sz="4400" b="1" dirty="0" smtClean="0">
                <a:solidFill>
                  <a:srgbClr val="F7941E"/>
                </a:solidFill>
              </a:rPr>
              <a:t>)</a:t>
            </a:r>
            <a:r>
              <a:rPr lang="en-US" sz="4400" b="1" dirty="0" smtClean="0">
                <a:solidFill>
                  <a:srgbClr val="F7941E"/>
                </a:solidFill>
              </a:rPr>
              <a:t>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9475" y="4260625"/>
            <a:ext cx="325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 sĩ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3854" y="3110910"/>
            <a:ext cx="1742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ɑːtɪst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17143" r="9859" b="11652"/>
          <a:stretch/>
        </p:blipFill>
        <p:spPr>
          <a:xfrm>
            <a:off x="6903998" y="2527879"/>
            <a:ext cx="4873084" cy="4330121"/>
          </a:xfrm>
          <a:prstGeom prst="rect">
            <a:avLst/>
          </a:prstGeom>
        </p:spPr>
      </p:pic>
      <p:pic>
        <p:nvPicPr>
          <p:cNvPr id="4" name="artis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8673" y="5534128"/>
            <a:ext cx="952759" cy="9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21092" y="183395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composer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</a:t>
            </a:r>
            <a:r>
              <a:rPr lang="vi-VN" sz="4400" b="1" dirty="0" smtClean="0">
                <a:solidFill>
                  <a:srgbClr val="F7941E"/>
                </a:solidFill>
              </a:rPr>
              <a:t>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6144" y="4591716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5139" y="3432920"/>
            <a:ext cx="2872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kəmˈ</a:t>
            </a:r>
            <a:r>
              <a:rPr lang="en-US" sz="3600" b="1" dirty="0" err="1" smtClean="0">
                <a:solidFill>
                  <a:srgbClr val="0FB7BD"/>
                </a:solidFill>
              </a:rPr>
              <a:t>pəʊzər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mpos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0256" y="5750512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69" y="1833952"/>
            <a:ext cx="3982101" cy="2982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1833952"/>
            <a:ext cx="1953219" cy="29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puppet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4" y="470414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2939" y="3650301"/>
            <a:ext cx="1741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pʌpɪt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0B4DB-6058-48FB-B92C-8ACE048D8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181" y="1950126"/>
            <a:ext cx="2185940" cy="34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46 Hand Puppet Illustrations &amp;amp; Clip Art - iStock">
            <a:extLst>
              <a:ext uri="{FF2B5EF4-FFF2-40B4-BE49-F238E27FC236}">
                <a16:creationId xmlns:a16="http://schemas.microsoft.com/office/drawing/2014/main" id="{9BE990CA-B3BD-41E5-B791-1769BA567B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64" y="2197115"/>
            <a:ext cx="2509245" cy="303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uppe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4409" y="57579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portrait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7876" y="448000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1285" y="3159757"/>
            <a:ext cx="2004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pɔːtrət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ortrai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6922" y="5717023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21" y="1505231"/>
            <a:ext cx="3589366" cy="448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5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5662" y="1549971"/>
            <a:ext cx="635573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photography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8074" y="449682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1557" y="3190536"/>
            <a:ext cx="365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fəˈ</a:t>
            </a:r>
            <a:r>
              <a:rPr lang="en-US" sz="3600" b="1" dirty="0" err="1" smtClean="0">
                <a:solidFill>
                  <a:srgbClr val="0FB7BD"/>
                </a:solidFill>
              </a:rPr>
              <a:t>tɒɡrəfi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7239" r="4963" b="6519"/>
          <a:stretch/>
        </p:blipFill>
        <p:spPr>
          <a:xfrm>
            <a:off x="6232010" y="2207412"/>
            <a:ext cx="5447034" cy="3258910"/>
          </a:xfrm>
          <a:prstGeom prst="rect">
            <a:avLst/>
          </a:prstGeom>
        </p:spPr>
      </p:pic>
      <p:pic>
        <p:nvPicPr>
          <p:cNvPr id="4" name="photograph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3861" y="5719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5800" y="150769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perform</a:t>
            </a:r>
            <a:r>
              <a:rPr lang="vi-VN" sz="4800" b="1" dirty="0">
                <a:solidFill>
                  <a:srgbClr val="F7941E"/>
                </a:solidFill>
              </a:rPr>
              <a:t> </a:t>
            </a:r>
            <a:r>
              <a:rPr lang="vi-VN" sz="4400" b="1" dirty="0">
                <a:solidFill>
                  <a:srgbClr val="F7941E"/>
                </a:solidFill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5918" y="486237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0893" y="3175892"/>
            <a:ext cx="2040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pəˈfɔːm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782"/>
          <a:stretch/>
        </p:blipFill>
        <p:spPr>
          <a:xfrm>
            <a:off x="5729098" y="1507697"/>
            <a:ext cx="5917305" cy="4001005"/>
          </a:xfrm>
          <a:prstGeom prst="rect">
            <a:avLst/>
          </a:prstGeom>
        </p:spPr>
      </p:pic>
      <p:pic>
        <p:nvPicPr>
          <p:cNvPr id="4" name="perform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8164" y="5760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385071"/>
              </p:ext>
            </p:extLst>
          </p:nvPr>
        </p:nvGraphicFramePr>
        <p:xfrm>
          <a:off x="988112" y="1170925"/>
          <a:ext cx="10199291" cy="545380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81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6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24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concert hall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</a:t>
                      </a: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b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kɒnsət 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hɔːl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phòng hòa nhạc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actress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æktrəs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 diễn viên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artist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ɑːtɪst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họa sĩ,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composer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kəmˈ</a:t>
                      </a: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pəʊzər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puppet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</a:t>
                      </a: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b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pʌpɪt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portrait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GB" sz="3200" b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pɔːtrət</a:t>
                      </a:r>
                      <a:r>
                        <a:rPr lang="en-GB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013061053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photography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/fə</a:t>
                      </a:r>
                      <a:r>
                        <a:rPr lang="en-GB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GB" sz="3200" b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tɒɡrəfi</a:t>
                      </a:r>
                      <a:r>
                        <a:rPr lang="en-GB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nhiếp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4241854802"/>
                  </a:ext>
                </a:extLst>
              </a:tr>
              <a:tr h="60769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perform (v)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pəˈfɔːm</a:t>
                      </a:r>
                      <a:r>
                        <a:rPr lang="en-GB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GB" sz="32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301211487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xconcer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1896190"/>
            <a:ext cx="406400" cy="406400"/>
          </a:xfrm>
          <a:prstGeom prst="rect">
            <a:avLst/>
          </a:prstGeom>
        </p:spPr>
      </p:pic>
      <p:pic>
        <p:nvPicPr>
          <p:cNvPr id="3" name="hall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1896190"/>
            <a:ext cx="406400" cy="406400"/>
          </a:xfrm>
          <a:prstGeom prst="rect">
            <a:avLst/>
          </a:prstGeom>
        </p:spPr>
      </p:pic>
      <p:pic>
        <p:nvPicPr>
          <p:cNvPr id="4" name="actress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2526005"/>
            <a:ext cx="406400" cy="406400"/>
          </a:xfrm>
          <a:prstGeom prst="rect">
            <a:avLst/>
          </a:prstGeom>
        </p:spPr>
      </p:pic>
      <p:pic>
        <p:nvPicPr>
          <p:cNvPr id="7" name="artist__gb_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3179149"/>
            <a:ext cx="406400" cy="406400"/>
          </a:xfrm>
          <a:prstGeom prst="rect">
            <a:avLst/>
          </a:prstGeom>
        </p:spPr>
      </p:pic>
      <p:pic>
        <p:nvPicPr>
          <p:cNvPr id="8" name="composer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3745289"/>
            <a:ext cx="406400" cy="406400"/>
          </a:xfrm>
          <a:prstGeom prst="rect">
            <a:avLst/>
          </a:prstGeom>
        </p:spPr>
      </p:pic>
      <p:pic>
        <p:nvPicPr>
          <p:cNvPr id="9" name="puppet__gb_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4375104"/>
            <a:ext cx="406400" cy="406400"/>
          </a:xfrm>
          <a:prstGeom prst="rect">
            <a:avLst/>
          </a:prstGeom>
        </p:spPr>
      </p:pic>
      <p:pic>
        <p:nvPicPr>
          <p:cNvPr id="10" name="portrait__gb_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4923971"/>
            <a:ext cx="406400" cy="406400"/>
          </a:xfrm>
          <a:prstGeom prst="rect">
            <a:avLst/>
          </a:prstGeom>
        </p:spPr>
      </p:pic>
      <p:pic>
        <p:nvPicPr>
          <p:cNvPr id="12" name="photography__gb_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5514828"/>
            <a:ext cx="406400" cy="406400"/>
          </a:xfrm>
          <a:prstGeom prst="rect">
            <a:avLst/>
          </a:prstGeom>
        </p:spPr>
      </p:pic>
      <p:pic>
        <p:nvPicPr>
          <p:cNvPr id="13" name="perform__gb_2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567" y="6105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38100"/>
            <a:ext cx="10925175" cy="1184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9767" y="-83958"/>
            <a:ext cx="97850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 these words and phrases, then write them in the correct columns.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7882"/>
              </p:ext>
            </p:extLst>
          </p:nvPr>
        </p:nvGraphicFramePr>
        <p:xfrm>
          <a:off x="2366838" y="2912330"/>
          <a:ext cx="7765452" cy="385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2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9752">
                <a:tc gridSpan="2">
                  <a:txBody>
                    <a:bodyPr/>
                    <a:lstStyle/>
                    <a:p>
                      <a:r>
                        <a:rPr lang="en-US" sz="3200" b="1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Write</a:t>
                      </a:r>
                      <a:r>
                        <a:rPr lang="en-US" sz="32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them in the correct columns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People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Places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52372" y="1386337"/>
            <a:ext cx="2776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6142" y="1853632"/>
            <a:ext cx="2521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artist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97360" y="1373031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1712" y="2314127"/>
            <a:ext cx="2724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uppet theatre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0238" y="980459"/>
            <a:ext cx="1950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gallery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0240" y="1807395"/>
            <a:ext cx="211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concert hall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0240" y="2264999"/>
            <a:ext cx="1667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musician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71712" y="1011448"/>
            <a:ext cx="1303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actress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48897" y="139679"/>
            <a:ext cx="660877" cy="64440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1312596" y="114299"/>
            <a:ext cx="71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ex 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0369" y="616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2222 L 0.18086 -0.02222 C 0.26107 -0.02222 0.35977 0.1044 0.35977 0.20764 L 0.35977 0.43796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65 0.00601 L -0.0056 0.00601 C 0.01406 0.00601 0.04075 0.10879 0.04075 0.19328 L 0.04075 0.38379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125 L 0.17799 -0.0125 C 0.25755 -0.0125 0.35625 0.10394 0.35625 0.19884 L 0.35625 0.41181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1 0.03958 L -0.01536 0.03958 C 0.0073 0.03958 0.03542 0.12106 0.03542 0.18773 L 0.03542 0.3368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95 0.00879 L -0.15873 0.00879 C -0.2043 0.00879 -0.26133 0.1699 -0.26133 0.30277 L -0.26133 0.6002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2 0.03195 L -0.14804 0.03195 C -0.20208 0.03195 -0.26731 0.19237 -0.26731 0.32709 L -0.26731 0.6252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49 0.07848 L -0.1599 0.07848 C -0.19961 0.07848 -0.24896 0.22894 -0.24896 0.35371 L -0.24896 0.6356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4 -0.07569 L 0.02904 -0.07569 C 0.03281 -0.07569 0.0375 0.05695 0.0375 0.16667 L 0.0375 0.41158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3" y="1294527"/>
            <a:ext cx="9122418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Match a word in A with a word or phrase in 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2322832D-B0A4-4440-9EB4-9AEF05D2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829617"/>
              </p:ext>
            </p:extLst>
          </p:nvPr>
        </p:nvGraphicFramePr>
        <p:xfrm>
          <a:off x="1984091" y="1865636"/>
          <a:ext cx="8128000" cy="4587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97844">
                  <a:extLst>
                    <a:ext uri="{9D8B030D-6E8A-4147-A177-3AD203B41FA5}">
                      <a16:colId xmlns:a16="http://schemas.microsoft.com/office/drawing/2014/main" val="2195942287"/>
                    </a:ext>
                  </a:extLst>
                </a:gridCol>
                <a:gridCol w="3030156">
                  <a:extLst>
                    <a:ext uri="{9D8B030D-6E8A-4147-A177-3AD203B41FA5}">
                      <a16:colId xmlns:a16="http://schemas.microsoft.com/office/drawing/2014/main" val="4199349852"/>
                    </a:ext>
                  </a:extLst>
                </a:gridCol>
              </a:tblGrid>
              <a:tr h="294121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7051"/>
                  </a:ext>
                </a:extLst>
              </a:tr>
              <a:tr h="2647093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compose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paint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perform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play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take</a:t>
                      </a:r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show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a photo</a:t>
                      </a:r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the 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guitar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a </a:t>
                      </a:r>
                      <a:r>
                        <a:rPr lang="en-US" sz="3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portrait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music</a:t>
                      </a:r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890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79E689-CB6F-4241-8BE4-6DF29084ECAA}"/>
              </a:ext>
            </a:extLst>
          </p:cNvPr>
          <p:cNvCxnSpPr/>
          <p:nvPr/>
        </p:nvCxnSpPr>
        <p:spPr>
          <a:xfrm>
            <a:off x="4138259" y="3020038"/>
            <a:ext cx="2962337" cy="30938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5C3861-95BB-435B-8921-0381FF3FE36C}"/>
              </a:ext>
            </a:extLst>
          </p:cNvPr>
          <p:cNvCxnSpPr/>
          <p:nvPr/>
        </p:nvCxnSpPr>
        <p:spPr>
          <a:xfrm>
            <a:off x="3668446" y="3812079"/>
            <a:ext cx="3432150" cy="146364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BED67C-E02A-4F90-B35B-CA013BE9205B}"/>
              </a:ext>
            </a:extLst>
          </p:cNvPr>
          <p:cNvCxnSpPr/>
          <p:nvPr/>
        </p:nvCxnSpPr>
        <p:spPr>
          <a:xfrm flipV="1">
            <a:off x="4063990" y="3015078"/>
            <a:ext cx="3036606" cy="156422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CD2E898-F1E1-43D6-B8D5-DFE218A25647}"/>
              </a:ext>
            </a:extLst>
          </p:cNvPr>
          <p:cNvCxnSpPr/>
          <p:nvPr/>
        </p:nvCxnSpPr>
        <p:spPr>
          <a:xfrm flipV="1">
            <a:off x="3433166" y="4626875"/>
            <a:ext cx="3667430" cy="744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D2E898-F1E1-43D6-B8D5-DFE218A25647}"/>
              </a:ext>
            </a:extLst>
          </p:cNvPr>
          <p:cNvCxnSpPr/>
          <p:nvPr/>
        </p:nvCxnSpPr>
        <p:spPr>
          <a:xfrm flipV="1">
            <a:off x="3433166" y="3716457"/>
            <a:ext cx="3667430" cy="235131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0"/>
            <a:ext cx="4498110" cy="4158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95704" y="4664421"/>
            <a:ext cx="3226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her job?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7820" y="5462522"/>
            <a:ext cx="3222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She is a singer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4" y="505879"/>
            <a:ext cx="10449658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Underline the correct word to complete each sentence.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852" y="5530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288" y="4310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8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-12693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11C31-F567-4DF6-B9B4-66817348BA9C}"/>
              </a:ext>
            </a:extLst>
          </p:cNvPr>
          <p:cNvSpPr txBox="1"/>
          <p:nvPr/>
        </p:nvSpPr>
        <p:spPr>
          <a:xfrm>
            <a:off x="347681" y="1395809"/>
            <a:ext cx="114966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little girl’s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drawing/ photography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her kitten shows a lot of talent.</a:t>
            </a:r>
          </a:p>
          <a:p>
            <a:pPr marL="457200" indent="-4572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Cao was a great Vietnamese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scientist/ composer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He was also a painter and poet.</a:t>
            </a:r>
          </a:p>
          <a:p>
            <a:pPr marL="457200" indent="-4572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Louvre in Paris is the world’s largest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museum/ puppet theater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orchestra will perform its final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portrait/ concert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season tomorrow.</a:t>
            </a:r>
          </a:p>
          <a:p>
            <a:pPr marL="457200" indent="-457200"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you see the film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 Jungle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TV last night? The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photography/ drawing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excellent.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7421AD-ED69-4311-9D88-28785BA19DDB}"/>
              </a:ext>
            </a:extLst>
          </p:cNvPr>
          <p:cNvCxnSpPr/>
          <p:nvPr/>
        </p:nvCxnSpPr>
        <p:spPr>
          <a:xfrm flipV="1">
            <a:off x="3535140" y="1893455"/>
            <a:ext cx="1258533" cy="150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E6B2E5-7686-4C42-A210-248A126A23FD}"/>
              </a:ext>
            </a:extLst>
          </p:cNvPr>
          <p:cNvCxnSpPr/>
          <p:nvPr/>
        </p:nvCxnSpPr>
        <p:spPr>
          <a:xfrm>
            <a:off x="8018444" y="2896763"/>
            <a:ext cx="13674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379A03-233E-4ADF-9B09-3F7D00FBB722}"/>
              </a:ext>
            </a:extLst>
          </p:cNvPr>
          <p:cNvCxnSpPr/>
          <p:nvPr/>
        </p:nvCxnSpPr>
        <p:spPr>
          <a:xfrm>
            <a:off x="8375349" y="4836460"/>
            <a:ext cx="1104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1787A8-4A2F-4A39-B2E5-4EC61D1C11B0}"/>
              </a:ext>
            </a:extLst>
          </p:cNvPr>
          <p:cNvCxnSpPr/>
          <p:nvPr/>
        </p:nvCxnSpPr>
        <p:spPr>
          <a:xfrm flipV="1">
            <a:off x="7752878" y="3833091"/>
            <a:ext cx="1381886" cy="33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61E022-8D2A-45AC-A117-EC78C4CCC4AA}"/>
              </a:ext>
            </a:extLst>
          </p:cNvPr>
          <p:cNvCxnSpPr/>
          <p:nvPr/>
        </p:nvCxnSpPr>
        <p:spPr>
          <a:xfrm>
            <a:off x="1079929" y="6278559"/>
            <a:ext cx="18347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Beck, Jennifer / Music &amp;amp; Arts">
            <a:extLst>
              <a:ext uri="{FF2B5EF4-FFF2-40B4-BE49-F238E27FC236}">
                <a16:creationId xmlns:a16="http://schemas.microsoft.com/office/drawing/2014/main" id="{CB3558A3-2C4B-4D01-ADFB-D8D80700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986" y="5574287"/>
            <a:ext cx="1503014" cy="128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1" y="5257801"/>
            <a:ext cx="8386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/ʃ/: musician, show, share, nation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/ʒ/: television,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visual, unusual, decision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7 Track 2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462655" y="4449847"/>
            <a:ext cx="609600" cy="609600"/>
          </a:xfrm>
          <a:prstGeom prst="rect">
            <a:avLst/>
          </a:prstGeom>
        </p:spPr>
      </p:pic>
      <p:pic>
        <p:nvPicPr>
          <p:cNvPr id="6" name="phụ âm (online-video-cutter.com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379807" y="1155043"/>
            <a:ext cx="7152005" cy="380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83"/>
            <a:ext cx="12192000" cy="108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8334" y="131465"/>
            <a:ext cx="460217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pic>
        <p:nvPicPr>
          <p:cNvPr id="10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97" y="-139697"/>
            <a:ext cx="1341734" cy="13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83807" y="-92703"/>
            <a:ext cx="32480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unit 4 lesson 2 ex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9474" y="282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0645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1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59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842" y="995961"/>
            <a:ext cx="10890258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 the words. Pay attention to the sounds </a:t>
            </a:r>
            <a:r>
              <a:rPr lang="en-US" sz="3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/ʃ/ </a:t>
            </a:r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/ʒ</a:t>
            </a:r>
            <a:r>
              <a:rPr lang="en-US" sz="3400" b="1" dirty="0" smtClean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3570" y="1096107"/>
            <a:ext cx="659272" cy="68815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483" y="1116029"/>
            <a:ext cx="3970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224BE13-6A06-4482-94D1-E5C31D4CC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253749"/>
              </p:ext>
            </p:extLst>
          </p:nvPr>
        </p:nvGraphicFramePr>
        <p:xfrm>
          <a:off x="3221894" y="1870500"/>
          <a:ext cx="560447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02238">
                  <a:extLst>
                    <a:ext uri="{9D8B030D-6E8A-4147-A177-3AD203B41FA5}">
                      <a16:colId xmlns:a16="http://schemas.microsoft.com/office/drawing/2014/main" val="594161866"/>
                    </a:ext>
                  </a:extLst>
                </a:gridCol>
                <a:gridCol w="2802238">
                  <a:extLst>
                    <a:ext uri="{9D8B030D-6E8A-4147-A177-3AD203B41FA5}">
                      <a16:colId xmlns:a16="http://schemas.microsoft.com/office/drawing/2014/main" val="4003255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/ʃ/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/ʒ/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82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</a:t>
                      </a: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televi</a:t>
                      </a: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unu</a:t>
                      </a: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deci</a:t>
                      </a:r>
                      <a:r>
                        <a:rPr lang="en-US" sz="3200" b="1" i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3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4174"/>
                  </a:ext>
                </a:extLst>
              </a:tr>
            </a:tbl>
          </a:graphicData>
        </a:graphic>
      </p:graphicFrame>
      <p:pic>
        <p:nvPicPr>
          <p:cNvPr id="4098" name="Picture 2" descr="Musical clipart Images, Stock Photos &amp;amp; Vectors | Shutterstock">
            <a:extLst>
              <a:ext uri="{FF2B5EF4-FFF2-40B4-BE49-F238E27FC236}">
                <a16:creationId xmlns:a16="http://schemas.microsoft.com/office/drawing/2014/main" id="{3AF6B7E0-8F6C-4179-8893-F917C22F1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"/>
          <a:stretch/>
        </p:blipFill>
        <p:spPr bwMode="auto">
          <a:xfrm>
            <a:off x="4224337" y="5578763"/>
            <a:ext cx="3885190" cy="13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x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1900" y="1731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4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-10187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434052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669281"/>
            <a:ext cx="651268" cy="65550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697603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993" y="1184963"/>
            <a:ext cx="1174252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finally came to a decision.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you watch the talent show on </a:t>
            </a: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T`V 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night?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share the pictures we took last week.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often paints in her leisure time.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a pleasure to listen to the musicians performing </a:t>
            </a: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yesterday.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71514" y="1756644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89" y="2711835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it 4 lesson 2 ex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3363" y="4784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01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-27986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646485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881715"/>
            <a:ext cx="651268" cy="6520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910036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190" y="2643289"/>
            <a:ext cx="6523607" cy="100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5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finally came to a decision</a:t>
            </a:r>
            <a:r>
              <a:rPr lang="en-US" sz="35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4207" y="3221945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901" y="4568344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707373" y="3575888"/>
            <a:ext cx="1582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07373" y="3676076"/>
            <a:ext cx="1582593" cy="14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unit 4 lesson 2 ex5.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4797" y="3242357"/>
            <a:ext cx="406400" cy="406400"/>
          </a:xfrm>
          <a:prstGeom prst="rect">
            <a:avLst/>
          </a:prstGeom>
        </p:spPr>
      </p:pic>
      <p:pic>
        <p:nvPicPr>
          <p:cNvPr id="2" name="unit 4 ex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29256" y="2440089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8CA6EB-4865-2B66-4851-3B07245742AA}"/>
              </a:ext>
            </a:extLst>
          </p:cNvPr>
          <p:cNvSpPr txBox="1"/>
          <p:nvPr/>
        </p:nvSpPr>
        <p:spPr>
          <a:xfrm>
            <a:off x="5220291" y="3781408"/>
            <a:ext cx="100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/ʒ/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4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-10187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434052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669281"/>
            <a:ext cx="651268" cy="65550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697603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284" y="2951890"/>
            <a:ext cx="117425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Did </a:t>
            </a:r>
            <a:r>
              <a:rPr lang="en-US" sz="3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watch the talent show on </a:t>
            </a:r>
            <a:r>
              <a:rPr lang="en-US" sz="34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 </a:t>
            </a:r>
            <a:r>
              <a:rPr lang="en-US" sz="3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night</a:t>
            </a:r>
            <a:r>
              <a:rPr lang="en-US" sz="34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71514" y="3931261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14" y="4756443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41BD5A-C408-4522-BAC0-ECFB0EA22E42}"/>
              </a:ext>
            </a:extLst>
          </p:cNvPr>
          <p:cNvCxnSpPr>
            <a:cxnSpLocks/>
          </p:cNvCxnSpPr>
          <p:nvPr/>
        </p:nvCxnSpPr>
        <p:spPr>
          <a:xfrm flipV="1">
            <a:off x="4939054" y="3845902"/>
            <a:ext cx="1086494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unit 4 lesson 2 ex5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11673" y="3439502"/>
            <a:ext cx="406400" cy="406400"/>
          </a:xfrm>
          <a:prstGeom prst="rect">
            <a:avLst/>
          </a:prstGeom>
        </p:spPr>
      </p:pic>
      <p:pic>
        <p:nvPicPr>
          <p:cNvPr id="4" name="unit 4 ex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3363" y="3096439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4939054" y="3992816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4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-10187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434052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669281"/>
            <a:ext cx="651268" cy="65550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697603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735" y="2709064"/>
            <a:ext cx="11742529" cy="2025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4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</a:t>
            </a:r>
            <a:r>
              <a:rPr lang="en-US" sz="3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the pictures we took last week.</a:t>
            </a:r>
          </a:p>
          <a:p>
            <a:pPr>
              <a:lnSpc>
                <a:spcPct val="200000"/>
              </a:lnSpc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22553" y="3721969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553" y="4734875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41BD5A-C408-4522-BAC0-ECFB0EA22E42}"/>
              </a:ext>
            </a:extLst>
          </p:cNvPr>
          <p:cNvCxnSpPr>
            <a:cxnSpLocks/>
          </p:cNvCxnSpPr>
          <p:nvPr/>
        </p:nvCxnSpPr>
        <p:spPr>
          <a:xfrm flipV="1">
            <a:off x="1624124" y="3624230"/>
            <a:ext cx="1086494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unit 4 lesson 2 ex5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4087" y="3217830"/>
            <a:ext cx="406400" cy="406400"/>
          </a:xfrm>
          <a:prstGeom prst="rect">
            <a:avLst/>
          </a:prstGeom>
        </p:spPr>
      </p:pic>
      <p:pic>
        <p:nvPicPr>
          <p:cNvPr id="14" name="unit 4 ex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0864" y="3163674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1624124" y="3721969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2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99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82853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874198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1109427"/>
            <a:ext cx="651268" cy="65550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137749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190" y="2818030"/>
            <a:ext cx="80970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4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She </a:t>
            </a:r>
            <a:r>
              <a:rPr lang="en-US" sz="3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 paints in her leisure time</a:t>
            </a:r>
            <a:r>
              <a:rPr lang="en-US" sz="34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3621" y="3631075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314" y="4688417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E9FFEA-589D-4CF9-AD6D-FC0338342084}"/>
              </a:ext>
            </a:extLst>
          </p:cNvPr>
          <p:cNvCxnSpPr>
            <a:cxnSpLocks/>
          </p:cNvCxnSpPr>
          <p:nvPr/>
        </p:nvCxnSpPr>
        <p:spPr>
          <a:xfrm>
            <a:off x="885672" y="3707681"/>
            <a:ext cx="638328" cy="53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42C640-34C2-4516-91E8-B9E3598D1502}"/>
              </a:ext>
            </a:extLst>
          </p:cNvPr>
          <p:cNvCxnSpPr>
            <a:cxnSpLocks/>
          </p:cNvCxnSpPr>
          <p:nvPr/>
        </p:nvCxnSpPr>
        <p:spPr>
          <a:xfrm>
            <a:off x="5003737" y="3801779"/>
            <a:ext cx="9537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42C640-34C2-4516-91E8-B9E3598D1502}"/>
              </a:ext>
            </a:extLst>
          </p:cNvPr>
          <p:cNvCxnSpPr>
            <a:cxnSpLocks/>
          </p:cNvCxnSpPr>
          <p:nvPr/>
        </p:nvCxnSpPr>
        <p:spPr>
          <a:xfrm flipV="1">
            <a:off x="5031445" y="3707681"/>
            <a:ext cx="95371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unit 4 lesson 2 ex5.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9316" y="3387416"/>
            <a:ext cx="406400" cy="406400"/>
          </a:xfrm>
          <a:prstGeom prst="rect">
            <a:avLst/>
          </a:prstGeom>
        </p:spPr>
      </p:pic>
      <p:pic>
        <p:nvPicPr>
          <p:cNvPr id="15" name="unit 4 ex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3363" y="3096439"/>
            <a:ext cx="406400" cy="40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770505" y="3905737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CA6EB-4865-2B66-4851-3B07245742AA}"/>
              </a:ext>
            </a:extLst>
          </p:cNvPr>
          <p:cNvSpPr txBox="1"/>
          <p:nvPr/>
        </p:nvSpPr>
        <p:spPr>
          <a:xfrm>
            <a:off x="5174109" y="3895877"/>
            <a:ext cx="100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/ʒ/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60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-27986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655721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890950"/>
            <a:ext cx="651268" cy="65550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919272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102" y="2473861"/>
            <a:ext cx="11742529" cy="92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It 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a pleasure to listen to the musicians performing </a:t>
            </a: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yesterday.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86127" y="3942177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14" y="4894986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26B594-B4AA-4983-B3B2-5F7428028415}"/>
              </a:ext>
            </a:extLst>
          </p:cNvPr>
          <p:cNvCxnSpPr>
            <a:cxnSpLocks/>
          </p:cNvCxnSpPr>
          <p:nvPr/>
        </p:nvCxnSpPr>
        <p:spPr>
          <a:xfrm>
            <a:off x="5881373" y="3327150"/>
            <a:ext cx="142459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DC372F-C996-40CB-BE79-E078192921B5}"/>
              </a:ext>
            </a:extLst>
          </p:cNvPr>
          <p:cNvCxnSpPr>
            <a:cxnSpLocks/>
          </p:cNvCxnSpPr>
          <p:nvPr/>
        </p:nvCxnSpPr>
        <p:spPr>
          <a:xfrm flipV="1">
            <a:off x="1982494" y="3445165"/>
            <a:ext cx="1324124" cy="4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DC372F-C996-40CB-BE79-E078192921B5}"/>
              </a:ext>
            </a:extLst>
          </p:cNvPr>
          <p:cNvCxnSpPr>
            <a:cxnSpLocks/>
          </p:cNvCxnSpPr>
          <p:nvPr/>
        </p:nvCxnSpPr>
        <p:spPr>
          <a:xfrm flipV="1">
            <a:off x="1998739" y="3354858"/>
            <a:ext cx="13078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unit 4 lesson 2 ex5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77088" y="2948458"/>
            <a:ext cx="406400" cy="406400"/>
          </a:xfrm>
          <a:prstGeom prst="rect">
            <a:avLst/>
          </a:prstGeom>
        </p:spPr>
      </p:pic>
      <p:pic>
        <p:nvPicPr>
          <p:cNvPr id="15" name="unit 4 ex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3888" y="3648889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8CA6EB-4865-2B66-4851-3B07245742AA}"/>
              </a:ext>
            </a:extLst>
          </p:cNvPr>
          <p:cNvSpPr txBox="1"/>
          <p:nvPr/>
        </p:nvSpPr>
        <p:spPr>
          <a:xfrm>
            <a:off x="2393963" y="3697260"/>
            <a:ext cx="100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/ʒ/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6509236" y="3649789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8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4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-10187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434052"/>
            <a:ext cx="1114954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repeat, and single –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 with the sound /ʃ/ and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underline the words with the sound /ʒ/.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190" y="669281"/>
            <a:ext cx="651268" cy="65550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697603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993" y="1184963"/>
            <a:ext cx="1174252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finally came to a decision.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you watch the talent show on </a:t>
            </a: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T`V </a:t>
            </a: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night?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share the pictures we took last week.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often paints in her leisure </a:t>
            </a: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time.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320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a pleasure to listen to the musicians performing yesterday.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71514" y="1756644"/>
            <a:ext cx="2230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 and /ʒ/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89" y="2711835"/>
            <a:ext cx="2344711" cy="1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unit 4 lesson 2 ex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322" y="2447884"/>
            <a:ext cx="406400" cy="4064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185457" y="2026952"/>
            <a:ext cx="1582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85457" y="2127140"/>
            <a:ext cx="1582593" cy="14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41BD5A-C408-4522-BAC0-ECFB0EA22E42}"/>
              </a:ext>
            </a:extLst>
          </p:cNvPr>
          <p:cNvCxnSpPr>
            <a:cxnSpLocks/>
          </p:cNvCxnSpPr>
          <p:nvPr/>
        </p:nvCxnSpPr>
        <p:spPr>
          <a:xfrm flipV="1">
            <a:off x="4681556" y="3014630"/>
            <a:ext cx="1086494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41BD5A-C408-4522-BAC0-ECFB0EA22E42}"/>
              </a:ext>
            </a:extLst>
          </p:cNvPr>
          <p:cNvCxnSpPr>
            <a:cxnSpLocks/>
          </p:cNvCxnSpPr>
          <p:nvPr/>
        </p:nvCxnSpPr>
        <p:spPr>
          <a:xfrm flipV="1">
            <a:off x="1568705" y="4002921"/>
            <a:ext cx="1086494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9FFEA-589D-4CF9-AD6D-FC0338342084}"/>
              </a:ext>
            </a:extLst>
          </p:cNvPr>
          <p:cNvCxnSpPr>
            <a:cxnSpLocks/>
          </p:cNvCxnSpPr>
          <p:nvPr/>
        </p:nvCxnSpPr>
        <p:spPr>
          <a:xfrm>
            <a:off x="699501" y="4954590"/>
            <a:ext cx="638328" cy="53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42C640-34C2-4516-91E8-B9E3598D1502}"/>
              </a:ext>
            </a:extLst>
          </p:cNvPr>
          <p:cNvCxnSpPr>
            <a:cxnSpLocks/>
          </p:cNvCxnSpPr>
          <p:nvPr/>
        </p:nvCxnSpPr>
        <p:spPr>
          <a:xfrm>
            <a:off x="4605132" y="5048688"/>
            <a:ext cx="9537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42C640-34C2-4516-91E8-B9E3598D1502}"/>
              </a:ext>
            </a:extLst>
          </p:cNvPr>
          <p:cNvCxnSpPr>
            <a:cxnSpLocks/>
          </p:cNvCxnSpPr>
          <p:nvPr/>
        </p:nvCxnSpPr>
        <p:spPr>
          <a:xfrm flipV="1">
            <a:off x="4632840" y="4954590"/>
            <a:ext cx="95371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26B594-B4AA-4983-B3B2-5F7428028415}"/>
              </a:ext>
            </a:extLst>
          </p:cNvPr>
          <p:cNvCxnSpPr>
            <a:cxnSpLocks/>
          </p:cNvCxnSpPr>
          <p:nvPr/>
        </p:nvCxnSpPr>
        <p:spPr>
          <a:xfrm>
            <a:off x="5982973" y="5950278"/>
            <a:ext cx="142459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DC372F-C996-40CB-BE79-E078192921B5}"/>
              </a:ext>
            </a:extLst>
          </p:cNvPr>
          <p:cNvCxnSpPr>
            <a:cxnSpLocks/>
          </p:cNvCxnSpPr>
          <p:nvPr/>
        </p:nvCxnSpPr>
        <p:spPr>
          <a:xfrm flipV="1">
            <a:off x="2084094" y="6068293"/>
            <a:ext cx="1324124" cy="4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DC372F-C996-40CB-BE79-E078192921B5}"/>
              </a:ext>
            </a:extLst>
          </p:cNvPr>
          <p:cNvCxnSpPr>
            <a:cxnSpLocks/>
          </p:cNvCxnSpPr>
          <p:nvPr/>
        </p:nvCxnSpPr>
        <p:spPr>
          <a:xfrm flipV="1">
            <a:off x="2100339" y="5977986"/>
            <a:ext cx="13078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4717895" y="2925431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1568705" y="3952009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584334" y="4888743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99B257-D40E-277B-5E08-16DC3356C2CA}"/>
              </a:ext>
            </a:extLst>
          </p:cNvPr>
          <p:cNvSpPr txBox="1"/>
          <p:nvPr/>
        </p:nvSpPr>
        <p:spPr>
          <a:xfrm>
            <a:off x="6617229" y="5900097"/>
            <a:ext cx="868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/ʃ/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8CA6EB-4865-2B66-4851-3B07245742AA}"/>
              </a:ext>
            </a:extLst>
          </p:cNvPr>
          <p:cNvSpPr txBox="1"/>
          <p:nvPr/>
        </p:nvSpPr>
        <p:spPr>
          <a:xfrm>
            <a:off x="4724752" y="2054921"/>
            <a:ext cx="100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/ʒ/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8CA6EB-4865-2B66-4851-3B07245742AA}"/>
              </a:ext>
            </a:extLst>
          </p:cNvPr>
          <p:cNvSpPr txBox="1"/>
          <p:nvPr/>
        </p:nvSpPr>
        <p:spPr>
          <a:xfrm>
            <a:off x="4767948" y="4954590"/>
            <a:ext cx="100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/ʒ/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8CA6EB-4865-2B66-4851-3B07245742AA}"/>
              </a:ext>
            </a:extLst>
          </p:cNvPr>
          <p:cNvSpPr txBox="1"/>
          <p:nvPr/>
        </p:nvSpPr>
        <p:spPr>
          <a:xfrm>
            <a:off x="2557735" y="6097035"/>
            <a:ext cx="1000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/ʒ/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7239" r="4963" b="6519"/>
          <a:stretch/>
        </p:blipFill>
        <p:spPr>
          <a:xfrm>
            <a:off x="3067039" y="183106"/>
            <a:ext cx="5448322" cy="3258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0140" y="4156421"/>
            <a:ext cx="3443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he doing?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2410" y="5068163"/>
            <a:ext cx="4439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He is taking a photo.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7280" y="142875"/>
            <a:ext cx="6648045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a. Someone </a:t>
            </a:r>
            <a:r>
              <a:rPr lang="vi-VN" sz="3100" dirty="0">
                <a:latin typeface="+mj-lt"/>
                <a:cs typeface="Times New Roman" panose="02020603050405020304" pitchFamily="18" charset="0"/>
              </a:rPr>
              <a:t>who writes </a:t>
            </a:r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music</a:t>
            </a:r>
            <a:endParaRPr lang="en-US" sz="3100" dirty="0" smtClean="0">
              <a:latin typeface="+mj-lt"/>
            </a:endParaRPr>
          </a:p>
          <a:p>
            <a:endParaRPr lang="vi-VN" sz="31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b. woman who performs in plays, in movie, or on the TV</a:t>
            </a:r>
          </a:p>
          <a:p>
            <a:endParaRPr lang="vi-VN" sz="31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c. The </a:t>
            </a:r>
            <a:r>
              <a:rPr lang="vi-VN" sz="3100" dirty="0">
                <a:latin typeface="+mj-lt"/>
                <a:cs typeface="Times New Roman" panose="02020603050405020304" pitchFamily="18" charset="0"/>
              </a:rPr>
              <a:t>activity or job of taking </a:t>
            </a:r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photography</a:t>
            </a:r>
          </a:p>
          <a:p>
            <a:endParaRPr lang="vi-VN" sz="31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d. </a:t>
            </a:r>
            <a:r>
              <a:rPr lang="vi-VN" sz="3100" dirty="0">
                <a:latin typeface="+mj-lt"/>
                <a:cs typeface="Times New Roman" panose="02020603050405020304" pitchFamily="18" charset="0"/>
              </a:rPr>
              <a:t>A toy in the shape of a person or animal that you can move </a:t>
            </a:r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with strings </a:t>
            </a:r>
            <a:r>
              <a:rPr lang="vi-VN" sz="3100" dirty="0">
                <a:latin typeface="+mj-lt"/>
                <a:cs typeface="Times New Roman" panose="02020603050405020304" pitchFamily="18" charset="0"/>
              </a:rPr>
              <a:t>or by putting your hand </a:t>
            </a:r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inside</a:t>
            </a:r>
          </a:p>
          <a:p>
            <a:endParaRPr lang="vi-VN" sz="31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e. </a:t>
            </a:r>
            <a:r>
              <a:rPr lang="vi-VN" sz="3100" dirty="0">
                <a:latin typeface="+mj-lt"/>
                <a:cs typeface="Times New Roman" panose="02020603050405020304" pitchFamily="18" charset="0"/>
              </a:rPr>
              <a:t>Someone who makes art, especially paitings and </a:t>
            </a:r>
            <a:r>
              <a:rPr lang="vi-VN" sz="3100" dirty="0" smtClean="0">
                <a:latin typeface="+mj-lt"/>
                <a:cs typeface="Times New Roman" panose="02020603050405020304" pitchFamily="18" charset="0"/>
              </a:rPr>
              <a:t>drawings</a:t>
            </a:r>
            <a:endParaRPr lang="vi-VN" sz="3100" dirty="0">
              <a:latin typeface="+mj-lt"/>
              <a:cs typeface="Times New Roman" panose="02020603050405020304" pitchFamily="18" charset="0"/>
            </a:endParaRPr>
          </a:p>
          <a:p>
            <a:endParaRPr lang="vi-VN" sz="3100" dirty="0">
              <a:latin typeface="+mj-lt"/>
              <a:cs typeface="Times New Roman" panose="02020603050405020304" pitchFamily="18" charset="0"/>
            </a:endParaRPr>
          </a:p>
          <a:p>
            <a:endParaRPr lang="en-US" sz="31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6897" y="129659"/>
            <a:ext cx="2800767" cy="649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en-US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Photography</a:t>
            </a:r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Actress</a:t>
            </a:r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Artist</a:t>
            </a:r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Puppet</a:t>
            </a:r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3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C</a:t>
            </a:r>
            <a:r>
              <a:rPr lang="en-US" sz="3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omposer</a:t>
            </a:r>
            <a:endParaRPr lang="en-US" sz="31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14725" y="428625"/>
            <a:ext cx="2038350" cy="2390775"/>
          </a:xfrm>
          <a:prstGeom prst="line">
            <a:avLst/>
          </a:prstGeom>
          <a:ln w="57150">
            <a:solidFill>
              <a:srgbClr val="048DA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53993" y="3314788"/>
            <a:ext cx="3399082" cy="276816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994004" y="581025"/>
            <a:ext cx="2559071" cy="5591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4" idx="1"/>
          </p:cNvCxnSpPr>
          <p:nvPr/>
        </p:nvCxnSpPr>
        <p:spPr>
          <a:xfrm flipV="1">
            <a:off x="2266950" y="4128582"/>
            <a:ext cx="3210330" cy="5767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63543" y="1480035"/>
            <a:ext cx="3189532" cy="45067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omewor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214" y="0"/>
            <a:ext cx="7704137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514600" y="2895601"/>
            <a:ext cx="731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6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693" y="5275678"/>
            <a:ext cx="774746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 A closer look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2085" y="2977015"/>
            <a:ext cx="7747462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Find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more words with the sound /ʃ/ and 5 more words with the sound /ʒ/. Write them down and practice pronouncing the words.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72" y="4876077"/>
            <a:ext cx="2115127" cy="21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41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5715" name="WordArt 3"/>
          <p:cNvSpPr>
            <a:spLocks noChangeArrowheads="1" noChangeShapeType="1" noTextEdit="1"/>
          </p:cNvSpPr>
          <p:nvPr/>
        </p:nvSpPr>
        <p:spPr bwMode="auto">
          <a:xfrm>
            <a:off x="3100388" y="228600"/>
            <a:ext cx="6248400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616383"/>
              </a:avLst>
            </a:prstTxWarp>
          </a:bodyPr>
          <a:lstStyle/>
          <a:p>
            <a:pPr algn="ctr"/>
            <a:r>
              <a:rPr lang="en-US" sz="3600" kern="1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THANK YOU FOR ATTENTION!</a:t>
            </a:r>
          </a:p>
        </p:txBody>
      </p:sp>
      <p:sp>
        <p:nvSpPr>
          <p:cNvPr id="115716" name="WordArt 4"/>
          <p:cNvSpPr>
            <a:spLocks noChangeArrowheads="1" noChangeShapeType="1" noTextEdit="1"/>
          </p:cNvSpPr>
          <p:nvPr/>
        </p:nvSpPr>
        <p:spPr bwMode="auto">
          <a:xfrm rot="5400000">
            <a:off x="1104900" y="2247900"/>
            <a:ext cx="2971800" cy="1219200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.VnArial"/>
              </a:rPr>
              <a:t>the end</a:t>
            </a:r>
          </a:p>
        </p:txBody>
      </p:sp>
      <p:sp>
        <p:nvSpPr>
          <p:cNvPr id="115717" name="WordArt 5"/>
          <p:cNvSpPr>
            <a:spLocks noChangeArrowheads="1" noChangeShapeType="1" noTextEdit="1"/>
          </p:cNvSpPr>
          <p:nvPr/>
        </p:nvSpPr>
        <p:spPr bwMode="auto">
          <a:xfrm rot="5400000">
            <a:off x="8477250" y="2457450"/>
            <a:ext cx="2895600" cy="1485900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>
                <a:solidFill>
                  <a:srgbClr val="FF00FF"/>
                </a:soli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.VnArial"/>
              </a:rPr>
              <a:t>GOOD BYE!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57400" y="4572000"/>
            <a:ext cx="8610600" cy="2438400"/>
            <a:chOff x="960" y="3312"/>
            <a:chExt cx="4368" cy="1104"/>
          </a:xfrm>
        </p:grpSpPr>
        <p:pic>
          <p:nvPicPr>
            <p:cNvPr id="115719" name="Picture 7" descr="Bemua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0" y="3312"/>
              <a:ext cx="1872" cy="1056"/>
            </a:xfrm>
            <a:prstGeom prst="rect">
              <a:avLst/>
            </a:prstGeom>
            <a:noFill/>
          </p:spPr>
        </p:pic>
        <p:pic>
          <p:nvPicPr>
            <p:cNvPr id="115720" name="Picture 8" descr="Bemua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3312"/>
              <a:ext cx="1872" cy="1056"/>
            </a:xfrm>
            <a:prstGeom prst="rect">
              <a:avLst/>
            </a:prstGeom>
            <a:noFill/>
          </p:spPr>
        </p:pic>
        <p:pic>
          <p:nvPicPr>
            <p:cNvPr id="115721" name="Picture 9" descr="Bemua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6" y="3360"/>
              <a:ext cx="1872" cy="1056"/>
            </a:xfrm>
            <a:prstGeom prst="rect">
              <a:avLst/>
            </a:prstGeom>
            <a:noFill/>
          </p:spPr>
        </p:pic>
      </p:grpSp>
      <p:pic>
        <p:nvPicPr>
          <p:cNvPr id="115722" name="Picture 10" descr="tough_guy_drumming_hc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981200"/>
            <a:ext cx="2254250" cy="2667000"/>
          </a:xfrm>
          <a:prstGeom prst="rect">
            <a:avLst/>
          </a:prstGeom>
          <a:noFill/>
        </p:spPr>
      </p:pic>
      <p:pic>
        <p:nvPicPr>
          <p:cNvPr id="115723" name="Picture 11" descr="gypsy_woman_guitar_si_a_hc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2895600"/>
            <a:ext cx="1385888" cy="1943100"/>
          </a:xfrm>
          <a:prstGeom prst="rect">
            <a:avLst/>
          </a:prstGeom>
          <a:noFill/>
        </p:spPr>
      </p:pic>
      <p:pic>
        <p:nvPicPr>
          <p:cNvPr id="115724" name="Picture 12" descr="Orange_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1828800"/>
            <a:ext cx="1752600" cy="2057400"/>
          </a:xfrm>
          <a:prstGeom prst="rect">
            <a:avLst/>
          </a:prstGeom>
          <a:noFill/>
        </p:spPr>
      </p:pic>
      <p:pic>
        <p:nvPicPr>
          <p:cNvPr id="115725" name="Picture 13" descr="A5-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1295400"/>
            <a:ext cx="2427288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773352"/>
      </p:ext>
    </p:extLst>
  </p:cSld>
  <p:clrMapOvr>
    <a:masterClrMapping/>
  </p:clrMapOvr>
  <p:transition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  <p:bldP spid="115716" grpId="0" animBg="1"/>
      <p:bldP spid="1157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t="17143" r="9859" b="11652"/>
          <a:stretch/>
        </p:blipFill>
        <p:spPr>
          <a:xfrm>
            <a:off x="2706385" y="471054"/>
            <a:ext cx="5698706" cy="3223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1143" y="4313439"/>
            <a:ext cx="4309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boy doing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5982" y="5326781"/>
            <a:ext cx="3163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He is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painting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166505" y="240145"/>
            <a:ext cx="6802004" cy="36599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919459" y="4202602"/>
            <a:ext cx="3296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place is it?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9855" y="5089925"/>
            <a:ext cx="262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Art gallery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3" y="9236"/>
            <a:ext cx="4321628" cy="2382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3" y="2392218"/>
            <a:ext cx="4321628" cy="2087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7" y="-64655"/>
            <a:ext cx="5724469" cy="45442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9460" y="4742006"/>
            <a:ext cx="3296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place is it?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0807" y="5326781"/>
            <a:ext cx="4233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The Louvre in Paris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8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HOBBIES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6" y="1670264"/>
            <a:ext cx="7341615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7" y="1757476"/>
            <a:ext cx="7798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665281079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5981" y="2103074"/>
            <a:ext cx="107355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lexical items related to the topic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and arts.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Pronunciation: pronounce and recognize the sounds /ʃ/ and /ʒ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58717" y="1588819"/>
            <a:ext cx="61064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concert hall </a:t>
            </a:r>
            <a:r>
              <a:rPr lang="vi-VN" sz="4400" b="1" dirty="0">
                <a:solidFill>
                  <a:srgbClr val="F7941E"/>
                </a:solidFill>
              </a:rPr>
              <a:t>(n</a:t>
            </a:r>
            <a:r>
              <a:rPr lang="vi-VN" sz="4400" b="1" dirty="0" smtClean="0">
                <a:solidFill>
                  <a:srgbClr val="F7941E"/>
                </a:solidFill>
              </a:rPr>
              <a:t>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7409" y="439975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5947" y="2999844"/>
            <a:ext cx="2933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kɒnsət</a:t>
            </a:r>
            <a:r>
              <a:rPr lang="en-US" sz="3600" b="1" dirty="0" smtClean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ˌ</a:t>
            </a:r>
            <a:r>
              <a:rPr lang="en-US" sz="3600" b="1" dirty="0" err="1">
                <a:solidFill>
                  <a:srgbClr val="0FB7BD"/>
                </a:solidFill>
              </a:rPr>
              <a:t>hɔːl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95 Classical Music Hall Illustrations &amp;amp; Clip Art - iStock">
            <a:extLst>
              <a:ext uri="{FF2B5EF4-FFF2-40B4-BE49-F238E27FC236}">
                <a16:creationId xmlns:a16="http://schemas.microsoft.com/office/drawing/2014/main" id="{2AA6969D-B171-4D20-90B3-40D6AF1EE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40" y="2026790"/>
            <a:ext cx="5415591" cy="345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xconcer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3050" y="5486400"/>
            <a:ext cx="406400" cy="406400"/>
          </a:xfrm>
          <a:prstGeom prst="rect">
            <a:avLst/>
          </a:prstGeom>
        </p:spPr>
      </p:pic>
      <p:pic>
        <p:nvPicPr>
          <p:cNvPr id="4" name="hall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3050" y="548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4105</TotalTime>
  <Words>1170</Words>
  <Application>Microsoft Office PowerPoint</Application>
  <PresentationFormat>Widescreen</PresentationFormat>
  <Paragraphs>245</Paragraphs>
  <Slides>32</Slides>
  <Notes>21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.VnArial</vt:lpstr>
      <vt:lpstr>Arial</vt:lpstr>
      <vt:lpstr>Arial Black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246</cp:revision>
  <dcterms:created xsi:type="dcterms:W3CDTF">2020-12-09T02:04:09Z</dcterms:created>
  <dcterms:modified xsi:type="dcterms:W3CDTF">2024-11-08T15:13:59Z</dcterms:modified>
</cp:coreProperties>
</file>