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57" r:id="rId3"/>
    <p:sldId id="279" r:id="rId4"/>
    <p:sldId id="258" r:id="rId5"/>
    <p:sldId id="280" r:id="rId6"/>
    <p:sldId id="269" r:id="rId7"/>
    <p:sldId id="260" r:id="rId8"/>
    <p:sldId id="281" r:id="rId9"/>
    <p:sldId id="282" r:id="rId10"/>
    <p:sldId id="302" r:id="rId11"/>
    <p:sldId id="261" r:id="rId12"/>
    <p:sldId id="283" r:id="rId13"/>
    <p:sldId id="284" r:id="rId14"/>
    <p:sldId id="262" r:id="rId15"/>
    <p:sldId id="285" r:id="rId16"/>
    <p:sldId id="362" r:id="rId17"/>
    <p:sldId id="286" r:id="rId18"/>
    <p:sldId id="263" r:id="rId19"/>
    <p:sldId id="287" r:id="rId20"/>
    <p:sldId id="288" r:id="rId21"/>
    <p:sldId id="265" r:id="rId22"/>
    <p:sldId id="289" r:id="rId23"/>
    <p:sldId id="290" r:id="rId24"/>
    <p:sldId id="266" r:id="rId25"/>
    <p:sldId id="291" r:id="rId26"/>
    <p:sldId id="292" r:id="rId27"/>
    <p:sldId id="267" r:id="rId28"/>
    <p:sldId id="293" r:id="rId29"/>
    <p:sldId id="294" r:id="rId30"/>
    <p:sldId id="264" r:id="rId31"/>
    <p:sldId id="295" r:id="rId32"/>
    <p:sldId id="296" r:id="rId33"/>
    <p:sldId id="268" r:id="rId34"/>
    <p:sldId id="297" r:id="rId35"/>
    <p:sldId id="298" r:id="rId36"/>
    <p:sldId id="271" r:id="rId37"/>
    <p:sldId id="299" r:id="rId38"/>
    <p:sldId id="274" r:id="rId39"/>
    <p:sldId id="300" r:id="rId40"/>
    <p:sldId id="276" r:id="rId41"/>
    <p:sldId id="30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7" d="100"/>
          <a:sy n="67" d="100"/>
        </p:scale>
        <p:origin x="5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00251-906C-4676-8A98-56B61B3B9041}" type="datetimeFigureOut">
              <a:rPr lang="en-US" smtClean="0"/>
              <a:t>10/12/2024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14C8F-9758-4177-B3E1-61F50C3DA300}" type="slidenum">
              <a:rPr lang="en-US" smtClean="0"/>
              <a:t>‹#›</a:t>
            </a:fld>
            <a:endParaRPr lang="en-US"/>
          </a:p>
        </p:txBody>
      </p:sp>
    </p:spTree>
    <p:extLst>
      <p:ext uri="{BB962C8B-B14F-4D97-AF65-F5344CB8AC3E}">
        <p14:creationId xmlns:p14="http://schemas.microsoft.com/office/powerpoint/2010/main" val="83208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5F2E734-EA25-4199-932E-F98B54732FFE}"/>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66E921-F2F8-44FC-9AB8-B1F01D607E71}" type="slidenum">
              <a:rPr kumimoji="0" lang="en-US" alt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5539" name="Rectangle 2">
            <a:extLst>
              <a:ext uri="{FF2B5EF4-FFF2-40B4-BE49-F238E27FC236}">
                <a16:creationId xmlns:a16="http://schemas.microsoft.com/office/drawing/2014/main" id="{DB27AF6E-F5C7-4332-8B33-21E0EDE00429}"/>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17A67D52-A4C6-4A36-9015-E7BDC2BBDD81}"/>
              </a:ext>
            </a:extLst>
          </p:cNvPr>
          <p:cNvSpPr>
            <a:spLocks noGrp="1" noChangeArrowheads="1"/>
          </p:cNvSpPr>
          <p:nvPr>
            <p:ph type="body" idx="1"/>
          </p:nvPr>
        </p:nvSpPr>
        <p:spPr>
          <a:noFill/>
        </p:spPr>
        <p:txBody>
          <a:bodyPr/>
          <a:lstStyle/>
          <a:p>
            <a:pPr eaLnBrk="1" hangingPunct="1"/>
            <a:endParaRPr lang="vi-VN"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2107" y="126687"/>
            <a:ext cx="567526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2. HÌNH CHIẾU VUÔNG GÓC</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270344" y="715617"/>
            <a:ext cx="5732891" cy="3291840"/>
          </a:xfrm>
          <a:prstGeom prst="rect">
            <a:avLst/>
          </a:prstGeom>
        </p:spPr>
      </p:pic>
      <p:pic>
        <p:nvPicPr>
          <p:cNvPr id="7" name="Picture 6"/>
          <p:cNvPicPr>
            <a:picLocks noChangeAspect="1"/>
          </p:cNvPicPr>
          <p:nvPr/>
        </p:nvPicPr>
        <p:blipFill>
          <a:blip r:embed="rId4"/>
          <a:stretch>
            <a:fillRect/>
          </a:stretch>
        </p:blipFill>
        <p:spPr>
          <a:xfrm>
            <a:off x="341201" y="4134721"/>
            <a:ext cx="5591175" cy="2552325"/>
          </a:xfrm>
          <a:prstGeom prst="rect">
            <a:avLst/>
          </a:prstGeom>
        </p:spPr>
      </p:pic>
      <p:pic>
        <p:nvPicPr>
          <p:cNvPr id="8" name="Picture 7"/>
          <p:cNvPicPr>
            <a:picLocks noChangeAspect="1"/>
          </p:cNvPicPr>
          <p:nvPr/>
        </p:nvPicPr>
        <p:blipFill>
          <a:blip r:embed="rId5"/>
          <a:stretch>
            <a:fillRect/>
          </a:stretch>
        </p:blipFill>
        <p:spPr>
          <a:xfrm>
            <a:off x="6188764" y="715617"/>
            <a:ext cx="5809754" cy="588396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24" name="Picture 4" descr="midbackgnd6">
            <a:extLst>
              <a:ext uri="{FF2B5EF4-FFF2-40B4-BE49-F238E27FC236}">
                <a16:creationId xmlns:a16="http://schemas.microsoft.com/office/drawing/2014/main" id="{F5C125D2-68E8-42A1-9169-173E951452EF}"/>
              </a:ext>
            </a:extLst>
          </p:cNvPr>
          <p:cNvPicPr>
            <a:picLocks noChangeAspect="1" noChangeArrowheads="1"/>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Hình ảnh 3">
            <a:extLst>
              <a:ext uri="{FF2B5EF4-FFF2-40B4-BE49-F238E27FC236}">
                <a16:creationId xmlns:a16="http://schemas.microsoft.com/office/drawing/2014/main" id="{317258AE-525D-05A3-44A6-3A57CB57DBC6}"/>
              </a:ext>
            </a:extLst>
          </p:cNvPr>
          <p:cNvPicPr>
            <a:picLocks noChangeAspect="1"/>
          </p:cNvPicPr>
          <p:nvPr/>
        </p:nvPicPr>
        <p:blipFill>
          <a:blip r:embed="rId4"/>
          <a:stretch>
            <a:fillRect/>
          </a:stretch>
        </p:blipFill>
        <p:spPr>
          <a:xfrm>
            <a:off x="3468029" y="1222375"/>
            <a:ext cx="8723971" cy="5634231"/>
          </a:xfrm>
          <a:prstGeom prst="rect">
            <a:avLst/>
          </a:prstGeom>
        </p:spPr>
      </p:pic>
      <p:sp>
        <p:nvSpPr>
          <p:cNvPr id="6" name="Hộp Văn bản 5">
            <a:extLst>
              <a:ext uri="{FF2B5EF4-FFF2-40B4-BE49-F238E27FC236}">
                <a16:creationId xmlns:a16="http://schemas.microsoft.com/office/drawing/2014/main" id="{366C4019-AD79-F591-3F6A-54142651C59E}"/>
              </a:ext>
            </a:extLst>
          </p:cNvPr>
          <p:cNvSpPr txBox="1"/>
          <p:nvPr/>
        </p:nvSpPr>
        <p:spPr>
          <a:xfrm>
            <a:off x="3592551" y="5814045"/>
            <a:ext cx="4237463" cy="646331"/>
          </a:xfrm>
          <a:prstGeom prst="rect">
            <a:avLst/>
          </a:prstGeom>
          <a:noFill/>
        </p:spPr>
        <p:txBody>
          <a:bodyPr wrap="square">
            <a:spAutoFit/>
          </a:bodyPr>
          <a:lstStyle/>
          <a:p>
            <a:r>
              <a:rPr lang="vi-VN" sz="3600" dirty="0">
                <a:solidFill>
                  <a:srgbClr val="FF0000"/>
                </a:solidFill>
                <a:latin typeface="Times New Roman" panose="02020603050405020304" pitchFamily="18" charset="0"/>
                <a:cs typeface="Times New Roman" panose="02020603050405020304" pitchFamily="18" charset="0"/>
              </a:rPr>
              <a:t>hình chiếu vuông góc</a:t>
            </a:r>
            <a:endParaRPr lang="vi-VN" sz="3600" dirty="0">
              <a:solidFill>
                <a:srgbClr val="FF0000"/>
              </a:solidFill>
            </a:endParaRPr>
          </a:p>
        </p:txBody>
      </p:sp>
      <p:sp>
        <p:nvSpPr>
          <p:cNvPr id="8" name="Hộp Văn bản 7">
            <a:extLst>
              <a:ext uri="{FF2B5EF4-FFF2-40B4-BE49-F238E27FC236}">
                <a16:creationId xmlns:a16="http://schemas.microsoft.com/office/drawing/2014/main" id="{3DBB2693-F4FB-D8E7-8852-007619971C01}"/>
              </a:ext>
            </a:extLst>
          </p:cNvPr>
          <p:cNvSpPr txBox="1"/>
          <p:nvPr/>
        </p:nvSpPr>
        <p:spPr>
          <a:xfrm>
            <a:off x="7893204" y="1311585"/>
            <a:ext cx="4371278" cy="646331"/>
          </a:xfrm>
          <a:prstGeom prst="rect">
            <a:avLst/>
          </a:prstGeom>
          <a:noFill/>
        </p:spPr>
        <p:txBody>
          <a:bodyPr wrap="square">
            <a:spAutoFit/>
          </a:bodyPr>
          <a:lstStyle/>
          <a:p>
            <a:r>
              <a:rPr lang="vi-VN" sz="3600" dirty="0">
                <a:solidFill>
                  <a:srgbClr val="FF0000"/>
                </a:solidFill>
                <a:latin typeface="Times New Roman" panose="02020603050405020304" pitchFamily="18" charset="0"/>
                <a:cs typeface="Times New Roman" panose="02020603050405020304" pitchFamily="18" charset="0"/>
              </a:rPr>
              <a:t>hình biểu diễn 3 chiều</a:t>
            </a:r>
            <a:endParaRPr lang="vi-VN" sz="3600" dirty="0">
              <a:solidFill>
                <a:srgbClr val="FF0000"/>
              </a:solidFill>
            </a:endParaRPr>
          </a:p>
        </p:txBody>
      </p:sp>
      <p:cxnSp>
        <p:nvCxnSpPr>
          <p:cNvPr id="10" name="Đường kết nối Mũi tên Thẳng 9">
            <a:extLst>
              <a:ext uri="{FF2B5EF4-FFF2-40B4-BE49-F238E27FC236}">
                <a16:creationId xmlns:a16="http://schemas.microsoft.com/office/drawing/2014/main" id="{B83BE2F0-C384-128A-0C2A-695C9729D9CD}"/>
              </a:ext>
            </a:extLst>
          </p:cNvPr>
          <p:cNvCxnSpPr/>
          <p:nvPr/>
        </p:nvCxnSpPr>
        <p:spPr>
          <a:xfrm flipH="1" flipV="1">
            <a:off x="5086815" y="3518210"/>
            <a:ext cx="628185" cy="2295835"/>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1" name="Đường kết nối Mũi tên Thẳng 10">
            <a:extLst>
              <a:ext uri="{FF2B5EF4-FFF2-40B4-BE49-F238E27FC236}">
                <a16:creationId xmlns:a16="http://schemas.microsoft.com/office/drawing/2014/main" id="{84A579A3-A9E9-C243-063A-1865021541D0}"/>
              </a:ext>
            </a:extLst>
          </p:cNvPr>
          <p:cNvCxnSpPr>
            <a:cxnSpLocks/>
            <a:stCxn id="6" idx="0"/>
          </p:cNvCxnSpPr>
          <p:nvPr/>
        </p:nvCxnSpPr>
        <p:spPr>
          <a:xfrm flipV="1">
            <a:off x="5711283" y="5497551"/>
            <a:ext cx="1341864" cy="316494"/>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4" name="Đường kết nối Mũi tên Thẳng 13">
            <a:extLst>
              <a:ext uri="{FF2B5EF4-FFF2-40B4-BE49-F238E27FC236}">
                <a16:creationId xmlns:a16="http://schemas.microsoft.com/office/drawing/2014/main" id="{EE01E1E6-12EC-8478-DA20-1F4680F3BAF2}"/>
              </a:ext>
            </a:extLst>
          </p:cNvPr>
          <p:cNvCxnSpPr>
            <a:cxnSpLocks/>
          </p:cNvCxnSpPr>
          <p:nvPr/>
        </p:nvCxnSpPr>
        <p:spPr>
          <a:xfrm flipH="1">
            <a:off x="8915400" y="1957916"/>
            <a:ext cx="1087247" cy="681677"/>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 name="Đường kết nối Mũi tên Thẳng 14">
            <a:extLst>
              <a:ext uri="{FF2B5EF4-FFF2-40B4-BE49-F238E27FC236}">
                <a16:creationId xmlns:a16="http://schemas.microsoft.com/office/drawing/2014/main" id="{58B71110-6878-31E7-5D8D-E9ADA4B69202}"/>
              </a:ext>
            </a:extLst>
          </p:cNvPr>
          <p:cNvCxnSpPr>
            <a:cxnSpLocks/>
          </p:cNvCxnSpPr>
          <p:nvPr/>
        </p:nvCxnSpPr>
        <p:spPr>
          <a:xfrm flipH="1">
            <a:off x="9808427" y="1957916"/>
            <a:ext cx="194220" cy="297960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2" name="Rectangle 3">
            <a:extLst>
              <a:ext uri="{FF2B5EF4-FFF2-40B4-BE49-F238E27FC236}">
                <a16:creationId xmlns:a16="http://schemas.microsoft.com/office/drawing/2014/main" id="{97D109E6-7F70-82D4-23B2-BC9F71131D52}"/>
              </a:ext>
            </a:extLst>
          </p:cNvPr>
          <p:cNvSpPr/>
          <p:nvPr/>
        </p:nvSpPr>
        <p:spPr>
          <a:xfrm>
            <a:off x="86876" y="1206965"/>
            <a:ext cx="3125137" cy="5632311"/>
          </a:xfrm>
          <a:prstGeom prst="rect">
            <a:avLst/>
          </a:prstGeom>
        </p:spPr>
        <p:txBody>
          <a:bodyPr wrap="square">
            <a:spAutoFit/>
          </a:bodyPr>
          <a:lstStyle/>
          <a:p>
            <a:r>
              <a:rPr lang="vi-VN" sz="4000" dirty="0">
                <a:latin typeface="Times New Roman" panose="02020603050405020304" pitchFamily="18" charset="0"/>
                <a:cs typeface="Times New Roman" panose="02020603050405020304" pitchFamily="18" charset="0"/>
              </a:rPr>
              <a:t>- Em hãy quan sát hình vẽ và cho biết đâu là hình chiếu vuông góc và đâu là hình biểu diễn 3 chiều. (Hình 3 D)</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6" presetClass="entr" presetSubtype="16"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par>
                                <p:cTn id="24" presetID="6"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par>
                                <p:cTn id="27" presetID="6"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1015663"/>
          </a:xfrm>
          <a:prstGeom prst="rect">
            <a:avLst/>
          </a:prstGeom>
        </p:spPr>
        <p:txBody>
          <a:bodyPr wrap="square">
            <a:spAutoFit/>
          </a:bodyPr>
          <a:lstStyle/>
          <a:p>
            <a:r>
              <a:rPr lang="en-US" b="1">
                <a:solidFill>
                  <a:srgbClr val="FF0000"/>
                </a:solidFill>
              </a:rPr>
              <a:t>                                                                          </a:t>
            </a:r>
            <a:r>
              <a:rPr lang="en-US" sz="3200" b="1">
                <a:solidFill>
                  <a:srgbClr val="FF0000"/>
                </a:solidFill>
                <a:latin typeface="Times New Roman" panose="02020603050405020304" pitchFamily="18" charset="0"/>
                <a:cs typeface="Times New Roman" panose="02020603050405020304" pitchFamily="18" charset="0"/>
              </a:rPr>
              <a:t>PHIẾU HỌC TẬP </a:t>
            </a:r>
            <a:r>
              <a:rPr lang="vi-VN" sz="3200" b="1">
                <a:solidFill>
                  <a:srgbClr val="FF0000"/>
                </a:solidFill>
                <a:latin typeface="Times New Roman" panose="02020603050405020304" pitchFamily="18" charset="0"/>
                <a:cs typeface="Times New Roman" panose="02020603050405020304" pitchFamily="18" charset="0"/>
              </a:rPr>
              <a:t>1</a:t>
            </a:r>
            <a:endParaRPr lang="en-US" sz="3200">
              <a:solidFill>
                <a:srgbClr val="FF0000"/>
              </a:solidFill>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Quan sát hình 2.4 và cho biết </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230446" y="1083840"/>
            <a:ext cx="6599562" cy="5475580"/>
          </a:xfrm>
          <a:prstGeom prst="rect">
            <a:avLst/>
          </a:prstGeom>
        </p:spPr>
      </p:pic>
      <p:sp>
        <p:nvSpPr>
          <p:cNvPr id="3" name="Rectangle 2"/>
          <p:cNvSpPr/>
          <p:nvPr/>
        </p:nvSpPr>
        <p:spPr>
          <a:xfrm>
            <a:off x="7030035" y="1083840"/>
            <a:ext cx="5225143"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Liệt kê các cặp mặt phẳng vuông góc với nhau.</a:t>
            </a:r>
          </a:p>
          <a:p>
            <a:r>
              <a:rPr lang="vi-VN" sz="2800" b="1">
                <a:latin typeface="Times New Roman" panose="02020603050405020304" pitchFamily="18" charset="0"/>
                <a:cs typeface="Times New Roman" panose="02020603050405020304" pitchFamily="18" charset="0"/>
              </a:rPr>
              <a:t>2.  Nhận xét vị trí của vật thể so với mỗi MPHC và người quan sát</a:t>
            </a:r>
          </a:p>
          <a:p>
            <a:r>
              <a:rPr lang="vi-VN" sz="2800" b="1">
                <a:latin typeface="Times New Roman" panose="02020603050405020304" pitchFamily="18" charset="0"/>
                <a:cs typeface="Times New Roman" panose="02020603050405020304" pitchFamily="18" charset="0"/>
              </a:rPr>
              <a:t>3. Hình biểu diễn trên các MPHC (Hình 2.4) thể hiện các phần nào của vật thể?</a:t>
            </a:r>
          </a:p>
        </p:txBody>
      </p:sp>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1015663"/>
          </a:xfrm>
          <a:prstGeom prst="rect">
            <a:avLst/>
          </a:prstGeom>
        </p:spPr>
        <p:txBody>
          <a:bodyPr wrap="square">
            <a:spAutoFit/>
          </a:bodyPr>
          <a:lstStyle/>
          <a:p>
            <a:r>
              <a:rPr lang="en-US" b="1">
                <a:solidFill>
                  <a:srgbClr val="FF0000"/>
                </a:solidFill>
              </a:rPr>
              <a:t>                                                                          </a:t>
            </a:r>
            <a:r>
              <a:rPr lang="en-US" sz="3200" b="1">
                <a:solidFill>
                  <a:srgbClr val="FF0000"/>
                </a:solidFill>
                <a:latin typeface="Times New Roman" panose="02020603050405020304" pitchFamily="18" charset="0"/>
                <a:cs typeface="Times New Roman" panose="02020603050405020304" pitchFamily="18" charset="0"/>
              </a:rPr>
              <a:t>PHIẾU HỌC TẬP </a:t>
            </a:r>
            <a:r>
              <a:rPr lang="vi-VN" sz="3200" b="1">
                <a:solidFill>
                  <a:srgbClr val="FF0000"/>
                </a:solidFill>
                <a:latin typeface="Times New Roman" panose="02020603050405020304" pitchFamily="18" charset="0"/>
                <a:cs typeface="Times New Roman" panose="02020603050405020304" pitchFamily="18" charset="0"/>
              </a:rPr>
              <a:t>1</a:t>
            </a:r>
            <a:endParaRPr lang="en-US" sz="3200">
              <a:solidFill>
                <a:srgbClr val="FF0000"/>
              </a:solidFill>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Quan sát hình 2.4 và cho biết </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230446" y="1083840"/>
            <a:ext cx="4481513" cy="2388876"/>
          </a:xfrm>
          <a:prstGeom prst="rect">
            <a:avLst/>
          </a:prstGeom>
        </p:spPr>
      </p:pic>
      <p:sp>
        <p:nvSpPr>
          <p:cNvPr id="3" name="Rectangle 2"/>
          <p:cNvSpPr/>
          <p:nvPr/>
        </p:nvSpPr>
        <p:spPr>
          <a:xfrm>
            <a:off x="0" y="3428998"/>
            <a:ext cx="5239719"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Liệt kê các cặp mặt phẳng vuông góc với nhau.</a:t>
            </a:r>
          </a:p>
          <a:p>
            <a:r>
              <a:rPr lang="vi-VN" sz="2800" b="1">
                <a:latin typeface="Times New Roman" panose="02020603050405020304" pitchFamily="18" charset="0"/>
                <a:cs typeface="Times New Roman" panose="02020603050405020304" pitchFamily="18" charset="0"/>
              </a:rPr>
              <a:t>2.  Nhận xét vị trí của vật thể so với mỗi MPHC và người quan sát</a:t>
            </a:r>
          </a:p>
          <a:p>
            <a:r>
              <a:rPr lang="vi-VN" sz="2800" b="1">
                <a:latin typeface="Times New Roman" panose="02020603050405020304" pitchFamily="18" charset="0"/>
                <a:cs typeface="Times New Roman" panose="02020603050405020304" pitchFamily="18" charset="0"/>
              </a:rPr>
              <a:t>3. Hình biểu diễn trên các MPHC (Hình 2.4) thể hiện các phần nào của vật thể?</a:t>
            </a:r>
          </a:p>
        </p:txBody>
      </p:sp>
      <p:sp>
        <p:nvSpPr>
          <p:cNvPr id="4" name="Rectangle 3"/>
          <p:cNvSpPr/>
          <p:nvPr/>
        </p:nvSpPr>
        <p:spPr>
          <a:xfrm>
            <a:off x="4942405" y="581998"/>
            <a:ext cx="7047431" cy="6093976"/>
          </a:xfrm>
          <a:prstGeom prst="rect">
            <a:avLst/>
          </a:prstGeom>
        </p:spPr>
        <p:txBody>
          <a:bodyPr wrap="square">
            <a:spAutoFit/>
          </a:bodyPr>
          <a:lstStyle/>
          <a:p>
            <a:r>
              <a:rPr lang="vi-VN" sz="2600" b="1" dirty="0">
                <a:solidFill>
                  <a:srgbClr val="0000FF"/>
                </a:solidFill>
                <a:latin typeface="Times New Roman" panose="02020603050405020304" pitchFamily="18" charset="0"/>
                <a:cs typeface="Times New Roman" panose="02020603050405020304" pitchFamily="18" charset="0"/>
              </a:rPr>
              <a:t>1.</a:t>
            </a:r>
            <a:r>
              <a:rPr lang="en-US" sz="2600" b="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Các cặp mặt phẳng vuông góc với nhau:</a:t>
            </a:r>
          </a:p>
          <a:p>
            <a:r>
              <a:rPr lang="en-US" sz="2600" b="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MPHC đứng và MPHC cạnh</a:t>
            </a:r>
          </a:p>
          <a:p>
            <a:r>
              <a:rPr lang="en-US" sz="2600" b="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MPHC đứng và MPHC bằng</a:t>
            </a:r>
          </a:p>
          <a:p>
            <a:r>
              <a:rPr lang="en-US" sz="2600" b="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MPHC cạnh và MPHC bằng</a:t>
            </a:r>
          </a:p>
          <a:p>
            <a:r>
              <a:rPr lang="vi-VN" sz="2600" b="1" dirty="0">
                <a:solidFill>
                  <a:srgbClr val="0000FF"/>
                </a:solidFill>
                <a:latin typeface="Times New Roman" panose="02020603050405020304" pitchFamily="18" charset="0"/>
                <a:cs typeface="Times New Roman" panose="02020603050405020304" pitchFamily="18" charset="0"/>
              </a:rPr>
              <a:t>2. Vật thể được đặt giữa người quan sát </a:t>
            </a:r>
            <a:r>
              <a:rPr lang="en-US" sz="2600" b="1" dirty="0" err="1">
                <a:solidFill>
                  <a:srgbClr val="0000FF"/>
                </a:solidFill>
                <a:latin typeface="Times New Roman" panose="02020603050405020304" pitchFamily="18" charset="0"/>
                <a:cs typeface="Times New Roman" panose="02020603050405020304" pitchFamily="18" charset="0"/>
              </a:rPr>
              <a:t>và</a:t>
            </a:r>
            <a:r>
              <a:rPr lang="en-US" sz="2600" b="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mặt phẳng hình chiếu mà vật thể được chiếu vuông góc lên đó.</a:t>
            </a:r>
          </a:p>
          <a:p>
            <a:r>
              <a:rPr lang="vi-VN" sz="2600" b="1" dirty="0">
                <a:solidFill>
                  <a:srgbClr val="0000FF"/>
                </a:solidFill>
                <a:latin typeface="Times New Roman" panose="02020603050405020304" pitchFamily="18" charset="0"/>
                <a:cs typeface="Times New Roman" panose="02020603050405020304" pitchFamily="18" charset="0"/>
              </a:rPr>
              <a:t>Với người quan sát, vật thể ở phía trước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là</a:t>
            </a:r>
            <a:r>
              <a:rPr lang="en-US" sz="2600" b="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 MPHC đứng, bên trái </a:t>
            </a:r>
            <a:r>
              <a:rPr lang="en-US" sz="2600" b="1" dirty="0" err="1">
                <a:solidFill>
                  <a:srgbClr val="0000FF"/>
                </a:solidFill>
                <a:latin typeface="Times New Roman" panose="02020603050405020304" pitchFamily="18" charset="0"/>
                <a:cs typeface="Times New Roman" panose="02020603050405020304" pitchFamily="18" charset="0"/>
              </a:rPr>
              <a:t>là</a:t>
            </a:r>
            <a:r>
              <a:rPr lang="en-US" sz="2600" b="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MPHC cạnh, bên trên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là</a:t>
            </a:r>
            <a:r>
              <a:rPr lang="vi-VN" sz="2600" b="1" dirty="0">
                <a:solidFill>
                  <a:srgbClr val="0000FF"/>
                </a:solidFill>
                <a:latin typeface="Times New Roman" panose="02020603050405020304" pitchFamily="18" charset="0"/>
                <a:cs typeface="Times New Roman" panose="02020603050405020304" pitchFamily="18" charset="0"/>
              </a:rPr>
              <a:t> MPHC bằng.</a:t>
            </a:r>
          </a:p>
          <a:p>
            <a:r>
              <a:rPr lang="vi-VN" sz="2600" b="1" dirty="0">
                <a:solidFill>
                  <a:srgbClr val="0000FF"/>
                </a:solidFill>
                <a:latin typeface="Times New Roman" panose="02020603050405020304" pitchFamily="18" charset="0"/>
                <a:cs typeface="Times New Roman" panose="02020603050405020304" pitchFamily="18" charset="0"/>
              </a:rPr>
              <a:t>3. Hình biểu diễn trên các MPHC (Hình 2.4) thể hiện các phần của vật thể:</a:t>
            </a:r>
          </a:p>
          <a:p>
            <a:r>
              <a:rPr lang="en-US" sz="2600" b="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MPHC đứng: mặt chính diện.</a:t>
            </a:r>
          </a:p>
          <a:p>
            <a:r>
              <a:rPr lang="en-US" sz="2600" b="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MPHC cạnh: mặt cạnh.</a:t>
            </a:r>
          </a:p>
          <a:p>
            <a:r>
              <a:rPr lang="en-US" sz="2600" b="1" dirty="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MPHC bằng: mặt ngang.</a:t>
            </a:r>
          </a:p>
        </p:txBody>
      </p:sp>
    </p:spTree>
    <p:extLst>
      <p:ext uri="{BB962C8B-B14F-4D97-AF65-F5344CB8AC3E}">
        <p14:creationId xmlns:p14="http://schemas.microsoft.com/office/powerpoint/2010/main" val="1303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247864"/>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1</a:t>
            </a:r>
            <a:r>
              <a:rPr lang="vi-VN" sz="4000" b="1" dirty="0">
                <a:latin typeface="Times New Roman" panose="02020603050405020304" pitchFamily="18" charset="0"/>
                <a:cs typeface="Times New Roman" panose="02020603050405020304" pitchFamily="18" charset="0"/>
              </a:rPr>
              <a:t>.Hình chiếu vật thể</a:t>
            </a:r>
            <a:endParaRPr lang="en-US" sz="4000" b="1" dirty="0">
              <a:latin typeface="Times New Roman" panose="02020603050405020304" pitchFamily="18" charset="0"/>
              <a:cs typeface="Times New Roman" panose="02020603050405020304" pitchFamily="18" charset="0"/>
            </a:endParaRPr>
          </a:p>
          <a:p>
            <a:r>
              <a:rPr lang="vi-VN" sz="4000" b="1" dirty="0">
                <a:latin typeface="Times New Roman" panose="02020603050405020304" pitchFamily="18" charset="0"/>
                <a:cs typeface="Times New Roman" panose="02020603050405020304" pitchFamily="18" charset="0"/>
              </a:rPr>
              <a:t>2. </a:t>
            </a:r>
            <a:r>
              <a:rPr lang="en-US" sz="4000" b="1" dirty="0">
                <a:latin typeface="Times New Roman" panose="02020603050405020304" pitchFamily="18" charset="0"/>
                <a:cs typeface="Times New Roman" panose="02020603050405020304" pitchFamily="18" charset="0"/>
              </a:rPr>
              <a:t>P</a:t>
            </a:r>
            <a:r>
              <a:rPr lang="vi-VN" sz="4000" b="1" dirty="0">
                <a:latin typeface="Times New Roman" panose="02020603050405020304" pitchFamily="18" charset="0"/>
                <a:cs typeface="Times New Roman" panose="02020603050405020304" pitchFamily="18" charset="0"/>
              </a:rPr>
              <a:t>hương pháp chiếu góc thứ nhất</a:t>
            </a:r>
            <a:endParaRPr lang="en-US" sz="4000" b="1"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2.1. Các mặt phẳng hình chiếu</a:t>
            </a:r>
            <a:endParaRPr lang="en-US"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Mặt phẳng chiếu đứng</a:t>
            </a:r>
            <a:endParaRPr lang="en-US"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Mặt phẳng chiếu bằng</a:t>
            </a:r>
            <a:endParaRPr lang="en-US"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Mặt phẳng chiếu cạnh</a:t>
            </a:r>
            <a:endParaRPr lang="en-US"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2.2. Các hình chiếu</a:t>
            </a:r>
            <a:endParaRPr lang="en-US"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Hình chiếu đứng: </a:t>
            </a:r>
            <a:r>
              <a:rPr lang="en-US" sz="4000" dirty="0">
                <a:latin typeface="Times New Roman" panose="02020603050405020304" pitchFamily="18" charset="0"/>
                <a:cs typeface="Times New Roman" panose="02020603050405020304" pitchFamily="18" charset="0"/>
              </a:rPr>
              <a:t>c</a:t>
            </a:r>
            <a:r>
              <a:rPr lang="vi-VN" sz="4000" dirty="0">
                <a:latin typeface="Times New Roman" panose="02020603050405020304" pitchFamily="18" charset="0"/>
                <a:cs typeface="Times New Roman" panose="02020603050405020304" pitchFamily="18" charset="0"/>
              </a:rPr>
              <a:t>ó hướng chiếu từ trước tới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r>
              <a:rPr lang="en-US" sz="4000" dirty="0">
                <a:latin typeface="Times New Roman" panose="02020603050405020304" pitchFamily="18" charset="0"/>
                <a:cs typeface="Times New Roman" panose="02020603050405020304" pitchFamily="18" charset="0"/>
              </a:rPr>
              <a:t>.</a:t>
            </a:r>
          </a:p>
          <a:p>
            <a:r>
              <a:rPr lang="vi-VN" sz="4000" dirty="0">
                <a:latin typeface="Times New Roman" panose="02020603050405020304" pitchFamily="18" charset="0"/>
                <a:cs typeface="Times New Roman" panose="02020603050405020304" pitchFamily="18" charset="0"/>
              </a:rPr>
              <a:t>- Hình chiếu bằng: có hướng chiếu từ trên xuống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dưới</a:t>
            </a:r>
            <a:r>
              <a:rPr lang="en-US" sz="4000" dirty="0">
                <a:latin typeface="Times New Roman" panose="02020603050405020304" pitchFamily="18" charset="0"/>
                <a:cs typeface="Times New Roman" panose="02020603050405020304" pitchFamily="18" charset="0"/>
              </a:rPr>
              <a:t>.</a:t>
            </a:r>
          </a:p>
          <a:p>
            <a:r>
              <a:rPr lang="vi-VN" sz="4000" dirty="0">
                <a:latin typeface="Times New Roman" panose="02020603050405020304" pitchFamily="18" charset="0"/>
                <a:cs typeface="Times New Roman" panose="02020603050405020304" pitchFamily="18" charset="0"/>
              </a:rPr>
              <a:t>- Hình chiếu cạnh: hướng chiếu từ trái sang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phải</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pic>
        <p:nvPicPr>
          <p:cNvPr id="5" name="Picture 15">
            <a:extLst>
              <a:ext uri="{FF2B5EF4-FFF2-40B4-BE49-F238E27FC236}">
                <a16:creationId xmlns:a16="http://schemas.microsoft.com/office/drawing/2014/main" id="{ED2EC919-3095-4314-BA27-665230D2D07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85033" y="85503"/>
            <a:ext cx="1252998" cy="91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62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8590"/>
            <a:ext cx="12024732"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2.5b và h</a:t>
            </a:r>
            <a:r>
              <a:rPr lang="en-US" sz="2800" b="1">
                <a:latin typeface="Times New Roman" panose="02020603050405020304" pitchFamily="18" charset="0"/>
                <a:cs typeface="Times New Roman" panose="02020603050405020304" pitchFamily="18" charset="0"/>
              </a:rPr>
              <a:t>ãy nhận xét vị trí các MPHC bằng và MPHC cạnh so với MPHC đứng</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133251" y="555643"/>
            <a:ext cx="11524278" cy="3223255"/>
          </a:xfrm>
          <a:prstGeom prst="rect">
            <a:avLst/>
          </a:prstGeom>
        </p:spPr>
      </p:pic>
      <p:sp>
        <p:nvSpPr>
          <p:cNvPr id="4" name="Rectangle 3"/>
          <p:cNvSpPr/>
          <p:nvPr/>
        </p:nvSpPr>
        <p:spPr>
          <a:xfrm>
            <a:off x="133251" y="3864301"/>
            <a:ext cx="1095724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a:t>
            </a:r>
            <a:r>
              <a:rPr lang="vi-VN" sz="2800" b="1">
                <a:latin typeface="Times New Roman" panose="02020603050405020304" pitchFamily="18" charset="0"/>
                <a:cs typeface="Times New Roman" panose="02020603050405020304" pitchFamily="18" charset="0"/>
              </a:rPr>
              <a:t>Các hình chiếu (Hình 2.6) có mối quan hệ với nhau như thế nào?</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307910" y="4331823"/>
            <a:ext cx="5896947" cy="2526177"/>
          </a:xfrm>
          <a:prstGeom prst="rect">
            <a:avLst/>
          </a:prstGeom>
        </p:spPr>
      </p:pic>
    </p:spTree>
    <p:extLst>
      <p:ext uri="{BB962C8B-B14F-4D97-AF65-F5344CB8AC3E}">
        <p14:creationId xmlns:p14="http://schemas.microsoft.com/office/powerpoint/2010/main" val="9787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8590"/>
            <a:ext cx="5999584"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2.5b và h</a:t>
            </a:r>
            <a:r>
              <a:rPr lang="en-US" sz="2800" b="1">
                <a:latin typeface="Times New Roman" panose="02020603050405020304" pitchFamily="18" charset="0"/>
                <a:cs typeface="Times New Roman" panose="02020603050405020304" pitchFamily="18" charset="0"/>
              </a:rPr>
              <a:t>ãy nhận xét vị trí các MPHC bằng và MPHC cạnh so với MPHC đứng</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3" name="Picture 2"/>
          <p:cNvPicPr>
            <a:picLocks noChangeAspect="1"/>
          </p:cNvPicPr>
          <p:nvPr/>
        </p:nvPicPr>
        <p:blipFill>
          <a:blip r:embed="rId3"/>
          <a:stretch>
            <a:fillRect/>
          </a:stretch>
        </p:blipFill>
        <p:spPr>
          <a:xfrm>
            <a:off x="133251" y="1393822"/>
            <a:ext cx="6071606" cy="2385076"/>
          </a:xfrm>
          <a:prstGeom prst="rect">
            <a:avLst/>
          </a:prstGeom>
        </p:spPr>
      </p:pic>
      <p:sp>
        <p:nvSpPr>
          <p:cNvPr id="4" name="Rectangle 3"/>
          <p:cNvSpPr/>
          <p:nvPr/>
        </p:nvSpPr>
        <p:spPr>
          <a:xfrm>
            <a:off x="133252" y="3864301"/>
            <a:ext cx="6071606"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a:t>
            </a:r>
            <a:r>
              <a:rPr lang="vi-VN" sz="2800" b="1">
                <a:latin typeface="Times New Roman" panose="02020603050405020304" pitchFamily="18" charset="0"/>
                <a:cs typeface="Times New Roman" panose="02020603050405020304" pitchFamily="18" charset="0"/>
              </a:rPr>
              <a:t>Các hình chiếu (Hình 2.6) có mối quan hệ với nhau như thế nào?</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51318" y="4818408"/>
            <a:ext cx="5896947" cy="2039592"/>
          </a:xfrm>
          <a:prstGeom prst="rect">
            <a:avLst/>
          </a:prstGeom>
        </p:spPr>
      </p:pic>
      <p:sp>
        <p:nvSpPr>
          <p:cNvPr id="2" name="Rectangle 1"/>
          <p:cNvSpPr/>
          <p:nvPr/>
        </p:nvSpPr>
        <p:spPr>
          <a:xfrm>
            <a:off x="6494106" y="1709197"/>
            <a:ext cx="5066523" cy="3970318"/>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1.</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MPHC bằng đặt ở dưới MPHC đứng, MPHC cạnh đặt bên phải MPHC đứng.</a:t>
            </a:r>
          </a:p>
          <a:p>
            <a:r>
              <a:rPr lang="vi-VN" sz="2800" b="1" dirty="0">
                <a:solidFill>
                  <a:srgbClr val="FF0000"/>
                </a:solidFill>
                <a:latin typeface="Times New Roman" panose="02020603050405020304" pitchFamily="18" charset="0"/>
                <a:cs typeface="Times New Roman" panose="02020603050405020304" pitchFamily="18" charset="0"/>
              </a:rPr>
              <a:t>2.</a:t>
            </a:r>
            <a:endParaRPr lang="en-US" sz="2800" b="1" dirty="0">
              <a:solidFill>
                <a:srgbClr val="FF0000"/>
              </a:solidFill>
              <a:latin typeface="Times New Roman" panose="02020603050405020304" pitchFamily="18" charset="0"/>
              <a:cs typeface="Times New Roman" panose="02020603050405020304" pitchFamily="18" charset="0"/>
            </a:endParaRPr>
          </a:p>
          <a:p>
            <a:r>
              <a:rPr lang="vi-VN" sz="2800" b="1" dirty="0">
                <a:solidFill>
                  <a:srgbClr val="FF0000"/>
                </a:solidFill>
                <a:latin typeface="Times New Roman" panose="02020603050405020304" pitchFamily="18" charset="0"/>
                <a:cs typeface="Times New Roman" panose="02020603050405020304" pitchFamily="18" charset="0"/>
              </a:rPr>
              <a:t> - </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Hình chiếu bằng B đặt dưới hình chiếu đứng A.</a:t>
            </a:r>
          </a:p>
          <a:p>
            <a:pPr marL="457200" indent="-457200">
              <a:buFontTx/>
              <a:buChar char="-"/>
            </a:pPr>
            <a:r>
              <a:rPr lang="vi-VN" sz="2800" b="1" dirty="0">
                <a:solidFill>
                  <a:srgbClr val="FF0000"/>
                </a:solidFill>
                <a:latin typeface="Times New Roman" panose="02020603050405020304" pitchFamily="18" charset="0"/>
                <a:cs typeface="Times New Roman" panose="02020603050405020304" pitchFamily="18" charset="0"/>
              </a:rPr>
              <a:t>Hình chiếu cạnh C đặt bên phải hình chiếu đứng A.</a:t>
            </a:r>
            <a:endParaRPr lang="en-US" sz="2800" b="1" dirty="0">
              <a:solidFill>
                <a:srgbClr val="FF0000"/>
              </a:solidFill>
              <a:latin typeface="Times New Roman" panose="02020603050405020304" pitchFamily="18" charset="0"/>
              <a:cs typeface="Times New Roman" panose="02020603050405020304" pitchFamily="18" charset="0"/>
            </a:endParaRPr>
          </a:p>
          <a:p>
            <a:pPr marL="457200" indent="-457200">
              <a:buFontTx/>
              <a:buChar char="-"/>
            </a:pP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61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67">
            <a:extLst>
              <a:ext uri="{FF2B5EF4-FFF2-40B4-BE49-F238E27FC236}">
                <a16:creationId xmlns:a16="http://schemas.microsoft.com/office/drawing/2014/main" id="{691EA78F-4E16-4F0B-9537-A1C57691E260}"/>
              </a:ext>
            </a:extLst>
          </p:cNvPr>
          <p:cNvSpPr>
            <a:spLocks noChangeArrowheads="1"/>
          </p:cNvSpPr>
          <p:nvPr/>
        </p:nvSpPr>
        <p:spPr bwMode="auto">
          <a:xfrm>
            <a:off x="1714500" y="0"/>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defTabSz="914400" fontAlgn="base">
              <a:spcAft>
                <a:spcPct val="0"/>
              </a:spcAft>
              <a:buClr>
                <a:srgbClr val="CCCCFF"/>
              </a:buClr>
              <a:buNone/>
            </a:pPr>
            <a:r>
              <a:rPr lang="en-US" altLang="vi-VN" sz="4400" b="1" dirty="0" err="1">
                <a:solidFill>
                  <a:srgbClr val="339966"/>
                </a:solidFill>
                <a:latin typeface="Arial"/>
              </a:rPr>
              <a:t>Vị</a:t>
            </a:r>
            <a:r>
              <a:rPr lang="en-US" altLang="vi-VN" sz="4400" b="1" dirty="0">
                <a:solidFill>
                  <a:srgbClr val="339966"/>
                </a:solidFill>
                <a:latin typeface="Arial"/>
              </a:rPr>
              <a:t> </a:t>
            </a:r>
            <a:r>
              <a:rPr lang="en-US" altLang="vi-VN" sz="4400" b="1" dirty="0" err="1">
                <a:solidFill>
                  <a:srgbClr val="339966"/>
                </a:solidFill>
                <a:latin typeface="Arial"/>
              </a:rPr>
              <a:t>trí</a:t>
            </a:r>
            <a:r>
              <a:rPr lang="en-US" altLang="vi-VN" sz="4400" b="1" dirty="0">
                <a:solidFill>
                  <a:srgbClr val="339966"/>
                </a:solidFill>
                <a:latin typeface="Arial"/>
              </a:rPr>
              <a:t> </a:t>
            </a:r>
            <a:r>
              <a:rPr lang="en-US" altLang="vi-VN" sz="4400" b="1" dirty="0" err="1">
                <a:solidFill>
                  <a:srgbClr val="339966"/>
                </a:solidFill>
                <a:latin typeface="Arial"/>
              </a:rPr>
              <a:t>đúng</a:t>
            </a:r>
            <a:r>
              <a:rPr lang="en-US" altLang="vi-VN" sz="4400" b="1" dirty="0">
                <a:solidFill>
                  <a:srgbClr val="339966"/>
                </a:solidFill>
                <a:latin typeface="Arial"/>
              </a:rPr>
              <a:t> </a:t>
            </a:r>
            <a:r>
              <a:rPr lang="en-US" altLang="vi-VN" sz="4400" b="1" dirty="0" err="1">
                <a:solidFill>
                  <a:srgbClr val="339966"/>
                </a:solidFill>
                <a:latin typeface="Arial"/>
              </a:rPr>
              <a:t>của</a:t>
            </a:r>
            <a:r>
              <a:rPr lang="en-US" altLang="vi-VN" sz="4400" b="1" dirty="0">
                <a:solidFill>
                  <a:srgbClr val="339966"/>
                </a:solidFill>
                <a:latin typeface="Arial"/>
              </a:rPr>
              <a:t> 3 </a:t>
            </a:r>
            <a:r>
              <a:rPr lang="en-US" altLang="vi-VN" sz="4400" b="1" dirty="0" err="1">
                <a:solidFill>
                  <a:srgbClr val="339966"/>
                </a:solidFill>
                <a:latin typeface="Arial"/>
              </a:rPr>
              <a:t>hình</a:t>
            </a:r>
            <a:r>
              <a:rPr lang="en-US" altLang="vi-VN" sz="4400" b="1" dirty="0">
                <a:solidFill>
                  <a:srgbClr val="339966"/>
                </a:solidFill>
                <a:latin typeface="Arial"/>
              </a:rPr>
              <a:t> </a:t>
            </a:r>
            <a:r>
              <a:rPr lang="en-US" altLang="vi-VN" sz="4400" b="1" dirty="0" err="1">
                <a:solidFill>
                  <a:srgbClr val="339966"/>
                </a:solidFill>
                <a:latin typeface="Arial"/>
              </a:rPr>
              <a:t>chiếu</a:t>
            </a:r>
            <a:endParaRPr lang="vi-VN" sz="4400" b="1" dirty="0">
              <a:solidFill>
                <a:srgbClr val="000000"/>
              </a:solidFill>
              <a:latin typeface="Arial"/>
            </a:endParaRPr>
          </a:p>
          <a:p>
            <a:pPr algn="ctr" defTabSz="914400" fontAlgn="base">
              <a:spcAft>
                <a:spcPct val="0"/>
              </a:spcAft>
              <a:buClr>
                <a:srgbClr val="CCCCFF"/>
              </a:buClr>
              <a:buNone/>
            </a:pPr>
            <a:endParaRPr lang="en-US" altLang="vi-VN" sz="4400" b="1" dirty="0">
              <a:solidFill>
                <a:srgbClr val="0000FF"/>
              </a:solidFill>
              <a:latin typeface="Arial"/>
            </a:endParaRPr>
          </a:p>
        </p:txBody>
      </p:sp>
      <p:grpSp>
        <p:nvGrpSpPr>
          <p:cNvPr id="6" name="Group 5">
            <a:extLst>
              <a:ext uri="{FF2B5EF4-FFF2-40B4-BE49-F238E27FC236}">
                <a16:creationId xmlns:a16="http://schemas.microsoft.com/office/drawing/2014/main" id="{90EA3228-5FB9-8F68-D013-6C63F4D833E6}"/>
              </a:ext>
            </a:extLst>
          </p:cNvPr>
          <p:cNvGrpSpPr/>
          <p:nvPr/>
        </p:nvGrpSpPr>
        <p:grpSpPr>
          <a:xfrm>
            <a:off x="3751672" y="656360"/>
            <a:ext cx="8440328" cy="6201640"/>
            <a:chOff x="3751672" y="656360"/>
            <a:chExt cx="8440328" cy="6201640"/>
          </a:xfrm>
        </p:grpSpPr>
        <p:pic>
          <p:nvPicPr>
            <p:cNvPr id="3" name="Hình ảnh 2">
              <a:extLst>
                <a:ext uri="{FF2B5EF4-FFF2-40B4-BE49-F238E27FC236}">
                  <a16:creationId xmlns:a16="http://schemas.microsoft.com/office/drawing/2014/main" id="{92A889F3-ACC0-4D32-A083-2FDF73F7D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672" y="656360"/>
              <a:ext cx="8440328" cy="6201640"/>
            </a:xfrm>
            <a:prstGeom prst="rect">
              <a:avLst/>
            </a:prstGeom>
          </p:spPr>
        </p:pic>
        <p:sp>
          <p:nvSpPr>
            <p:cNvPr id="11" name="Hộp Văn bản 10">
              <a:extLst>
                <a:ext uri="{FF2B5EF4-FFF2-40B4-BE49-F238E27FC236}">
                  <a16:creationId xmlns:a16="http://schemas.microsoft.com/office/drawing/2014/main" id="{ABA8BF8F-AB7E-4D6B-AB2C-49042D7EF519}"/>
                </a:ext>
              </a:extLst>
            </p:cNvPr>
            <p:cNvSpPr txBox="1"/>
            <p:nvPr/>
          </p:nvSpPr>
          <p:spPr>
            <a:xfrm>
              <a:off x="9842810" y="1187527"/>
              <a:ext cx="304800" cy="584775"/>
            </a:xfrm>
            <a:prstGeom prst="rect">
              <a:avLst/>
            </a:prstGeom>
            <a:noFill/>
            <a:ln>
              <a:solidFill>
                <a:schemeClr val="bg1"/>
              </a:solidFill>
            </a:ln>
          </p:spPr>
          <p:txBody>
            <a:bodyPr wrap="square" rtlCol="0">
              <a:spAutoFit/>
            </a:bodyPr>
            <a:lstStyle/>
            <a:p>
              <a:pPr defTabSz="914400" eaLnBrk="0" fontAlgn="base" hangingPunct="0">
                <a:spcBef>
                  <a:spcPct val="0"/>
                </a:spcBef>
                <a:spcAft>
                  <a:spcPct val="0"/>
                </a:spcAft>
              </a:pPr>
              <a:r>
                <a:rPr lang="en-US" sz="3200" dirty="0">
                  <a:solidFill>
                    <a:srgbClr val="000000"/>
                  </a:solidFill>
                  <a:latin typeface="Times New Roman" panose="02020603050405020304" pitchFamily="18" charset="0"/>
                </a:rPr>
                <a:t>1</a:t>
              </a:r>
              <a:endParaRPr lang="vi-VN" sz="3200" dirty="0">
                <a:solidFill>
                  <a:srgbClr val="000000"/>
                </a:solidFill>
                <a:latin typeface="Times New Roman" panose="02020603050405020304" pitchFamily="18" charset="0"/>
              </a:endParaRPr>
            </a:p>
          </p:txBody>
        </p:sp>
        <p:sp>
          <p:nvSpPr>
            <p:cNvPr id="13" name="Hộp Văn bản 12">
              <a:extLst>
                <a:ext uri="{FF2B5EF4-FFF2-40B4-BE49-F238E27FC236}">
                  <a16:creationId xmlns:a16="http://schemas.microsoft.com/office/drawing/2014/main" id="{491AAF79-C281-4882-BA2C-7D178DC957FC}"/>
                </a:ext>
              </a:extLst>
            </p:cNvPr>
            <p:cNvSpPr txBox="1"/>
            <p:nvPr/>
          </p:nvSpPr>
          <p:spPr>
            <a:xfrm>
              <a:off x="9339362" y="2438400"/>
              <a:ext cx="304800" cy="584775"/>
            </a:xfrm>
            <a:prstGeom prst="rect">
              <a:avLst/>
            </a:prstGeom>
            <a:noFill/>
            <a:ln>
              <a:solidFill>
                <a:schemeClr val="bg1"/>
              </a:solidFill>
            </a:ln>
          </p:spPr>
          <p:txBody>
            <a:bodyPr wrap="square" rtlCol="0">
              <a:spAutoFit/>
            </a:bodyPr>
            <a:lstStyle/>
            <a:p>
              <a:pPr defTabSz="914400" eaLnBrk="0" fontAlgn="base" hangingPunct="0">
                <a:spcBef>
                  <a:spcPct val="0"/>
                </a:spcBef>
                <a:spcAft>
                  <a:spcPct val="0"/>
                </a:spcAft>
              </a:pPr>
              <a:r>
                <a:rPr lang="en-US" sz="3200" dirty="0">
                  <a:solidFill>
                    <a:srgbClr val="000000"/>
                  </a:solidFill>
                  <a:latin typeface="Times New Roman" panose="02020603050405020304" pitchFamily="18" charset="0"/>
                </a:rPr>
                <a:t>2</a:t>
              </a:r>
              <a:endParaRPr lang="vi-VN" sz="3200" dirty="0">
                <a:solidFill>
                  <a:srgbClr val="000000"/>
                </a:solidFill>
                <a:latin typeface="Times New Roman" panose="02020603050405020304" pitchFamily="18" charset="0"/>
              </a:endParaRPr>
            </a:p>
          </p:txBody>
        </p:sp>
        <p:sp>
          <p:nvSpPr>
            <p:cNvPr id="14" name="Hộp Văn bản 13">
              <a:extLst>
                <a:ext uri="{FF2B5EF4-FFF2-40B4-BE49-F238E27FC236}">
                  <a16:creationId xmlns:a16="http://schemas.microsoft.com/office/drawing/2014/main" id="{DE07A2D0-7484-4AEF-B91A-A1F72DC5A45D}"/>
                </a:ext>
              </a:extLst>
            </p:cNvPr>
            <p:cNvSpPr txBox="1"/>
            <p:nvPr/>
          </p:nvSpPr>
          <p:spPr>
            <a:xfrm>
              <a:off x="10941205" y="1125973"/>
              <a:ext cx="304800" cy="584775"/>
            </a:xfrm>
            <a:prstGeom prst="rect">
              <a:avLst/>
            </a:prstGeom>
            <a:noFill/>
            <a:ln>
              <a:solidFill>
                <a:schemeClr val="bg1"/>
              </a:solidFill>
            </a:ln>
          </p:spPr>
          <p:txBody>
            <a:bodyPr wrap="square" rtlCol="0">
              <a:spAutoFit/>
            </a:bodyPr>
            <a:lstStyle/>
            <a:p>
              <a:pPr defTabSz="914400" eaLnBrk="0" fontAlgn="base" hangingPunct="0">
                <a:spcBef>
                  <a:spcPct val="0"/>
                </a:spcBef>
                <a:spcAft>
                  <a:spcPct val="0"/>
                </a:spcAft>
              </a:pPr>
              <a:r>
                <a:rPr lang="en-US" sz="3200" dirty="0">
                  <a:solidFill>
                    <a:srgbClr val="000000"/>
                  </a:solidFill>
                  <a:latin typeface="Times New Roman" panose="02020603050405020304" pitchFamily="18" charset="0"/>
                </a:rPr>
                <a:t>3</a:t>
              </a:r>
              <a:endParaRPr lang="vi-VN" sz="3200" dirty="0">
                <a:solidFill>
                  <a:srgbClr val="000000"/>
                </a:solidFill>
                <a:latin typeface="Times New Roman" panose="02020603050405020304" pitchFamily="18" charset="0"/>
              </a:endParaRPr>
            </a:p>
          </p:txBody>
        </p:sp>
      </p:grpSp>
      <p:sp>
        <p:nvSpPr>
          <p:cNvPr id="2" name="TextBox 14">
            <a:extLst>
              <a:ext uri="{FF2B5EF4-FFF2-40B4-BE49-F238E27FC236}">
                <a16:creationId xmlns:a16="http://schemas.microsoft.com/office/drawing/2014/main" id="{C4461AFC-D334-4E88-A50B-961375E7795C}"/>
              </a:ext>
            </a:extLst>
          </p:cNvPr>
          <p:cNvSpPr txBox="1">
            <a:spLocks noChangeArrowheads="1"/>
          </p:cNvSpPr>
          <p:nvPr/>
        </p:nvSpPr>
        <p:spPr bwMode="auto">
          <a:xfrm>
            <a:off x="619126" y="1249083"/>
            <a:ext cx="3751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1. </a:t>
            </a:r>
            <a:r>
              <a:rPr lang="en-US" altLang="vi-VN" b="1" dirty="0" err="1">
                <a:solidFill>
                  <a:srgbClr val="FF0000"/>
                </a:solidFill>
                <a:cs typeface="Times New Roman" panose="02020603050405020304" pitchFamily="18" charset="0"/>
              </a:rPr>
              <a:t>Hình</a:t>
            </a:r>
            <a:r>
              <a:rPr lang="en-US" altLang="vi-VN" b="1" dirty="0">
                <a:solidFill>
                  <a:srgbClr val="FF0000"/>
                </a:solidFill>
                <a:cs typeface="Times New Roman" panose="02020603050405020304" pitchFamily="18" charset="0"/>
              </a:rPr>
              <a:t> </a:t>
            </a:r>
            <a:r>
              <a:rPr lang="en-US" altLang="vi-VN" b="1" dirty="0" err="1">
                <a:solidFill>
                  <a:srgbClr val="FF0000"/>
                </a:solidFill>
                <a:cs typeface="Times New Roman" panose="02020603050405020304" pitchFamily="18" charset="0"/>
              </a:rPr>
              <a:t>chiếu</a:t>
            </a:r>
            <a:r>
              <a:rPr lang="en-US" altLang="vi-VN" b="1" dirty="0">
                <a:solidFill>
                  <a:srgbClr val="FF0000"/>
                </a:solidFill>
                <a:cs typeface="Times New Roman" panose="02020603050405020304" pitchFamily="18" charset="0"/>
              </a:rPr>
              <a:t> </a:t>
            </a:r>
            <a:r>
              <a:rPr lang="en-US" altLang="vi-VN" b="1" dirty="0" err="1">
                <a:solidFill>
                  <a:srgbClr val="FF0000"/>
                </a:solidFill>
                <a:cs typeface="Times New Roman" panose="02020603050405020304" pitchFamily="18" charset="0"/>
              </a:rPr>
              <a:t>đứng</a:t>
            </a:r>
            <a:endParaRPr lang="en-US" altLang="vi-VN" b="1" dirty="0">
              <a:solidFill>
                <a:srgbClr val="FF0000"/>
              </a:solidFill>
              <a:cs typeface="Times New Roman" panose="02020603050405020304" pitchFamily="18" charset="0"/>
            </a:endParaRPr>
          </a:p>
        </p:txBody>
      </p:sp>
      <p:sp>
        <p:nvSpPr>
          <p:cNvPr id="4" name="TextBox 14">
            <a:extLst>
              <a:ext uri="{FF2B5EF4-FFF2-40B4-BE49-F238E27FC236}">
                <a16:creationId xmlns:a16="http://schemas.microsoft.com/office/drawing/2014/main" id="{C2E6D24F-D17C-D133-D024-B66AB1BD2108}"/>
              </a:ext>
            </a:extLst>
          </p:cNvPr>
          <p:cNvSpPr txBox="1">
            <a:spLocks noChangeArrowheads="1"/>
          </p:cNvSpPr>
          <p:nvPr/>
        </p:nvSpPr>
        <p:spPr bwMode="auto">
          <a:xfrm>
            <a:off x="619125" y="1713364"/>
            <a:ext cx="3751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2. </a:t>
            </a:r>
            <a:r>
              <a:rPr lang="en-US" altLang="vi-VN" b="1" dirty="0" err="1">
                <a:solidFill>
                  <a:srgbClr val="FF0000"/>
                </a:solidFill>
                <a:cs typeface="Times New Roman" panose="02020603050405020304" pitchFamily="18" charset="0"/>
              </a:rPr>
              <a:t>Hình</a:t>
            </a:r>
            <a:r>
              <a:rPr lang="en-US" altLang="vi-VN" b="1" dirty="0">
                <a:solidFill>
                  <a:srgbClr val="FF0000"/>
                </a:solidFill>
                <a:cs typeface="Times New Roman" panose="02020603050405020304" pitchFamily="18" charset="0"/>
              </a:rPr>
              <a:t> </a:t>
            </a:r>
            <a:r>
              <a:rPr lang="en-US" altLang="vi-VN" b="1" dirty="0" err="1">
                <a:solidFill>
                  <a:srgbClr val="FF0000"/>
                </a:solidFill>
                <a:cs typeface="Times New Roman" panose="02020603050405020304" pitchFamily="18" charset="0"/>
              </a:rPr>
              <a:t>chiếu</a:t>
            </a:r>
            <a:r>
              <a:rPr lang="en-US" altLang="vi-VN" b="1" dirty="0">
                <a:solidFill>
                  <a:srgbClr val="FF0000"/>
                </a:solidFill>
                <a:cs typeface="Times New Roman" panose="02020603050405020304" pitchFamily="18" charset="0"/>
              </a:rPr>
              <a:t> </a:t>
            </a:r>
            <a:r>
              <a:rPr lang="en-US" altLang="vi-VN" b="1" dirty="0" err="1">
                <a:solidFill>
                  <a:srgbClr val="FF0000"/>
                </a:solidFill>
                <a:cs typeface="Times New Roman" panose="02020603050405020304" pitchFamily="18" charset="0"/>
              </a:rPr>
              <a:t>bằng</a:t>
            </a:r>
            <a:endParaRPr lang="en-US" altLang="vi-VN" b="1" dirty="0">
              <a:solidFill>
                <a:srgbClr val="FF0000"/>
              </a:solidFill>
              <a:cs typeface="Times New Roman" panose="02020603050405020304" pitchFamily="18" charset="0"/>
            </a:endParaRPr>
          </a:p>
        </p:txBody>
      </p:sp>
      <p:sp>
        <p:nvSpPr>
          <p:cNvPr id="5" name="TextBox 14">
            <a:extLst>
              <a:ext uri="{FF2B5EF4-FFF2-40B4-BE49-F238E27FC236}">
                <a16:creationId xmlns:a16="http://schemas.microsoft.com/office/drawing/2014/main" id="{3B90C380-FF91-67E9-10C1-87E503327286}"/>
              </a:ext>
            </a:extLst>
          </p:cNvPr>
          <p:cNvSpPr txBox="1">
            <a:spLocks noChangeArrowheads="1"/>
          </p:cNvSpPr>
          <p:nvPr/>
        </p:nvSpPr>
        <p:spPr bwMode="auto">
          <a:xfrm>
            <a:off x="619124" y="2223249"/>
            <a:ext cx="3751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3. </a:t>
            </a:r>
            <a:r>
              <a:rPr lang="en-US" altLang="vi-VN" b="1" dirty="0" err="1">
                <a:solidFill>
                  <a:srgbClr val="FF0000"/>
                </a:solidFill>
                <a:cs typeface="Times New Roman" panose="02020603050405020304" pitchFamily="18" charset="0"/>
              </a:rPr>
              <a:t>Hình</a:t>
            </a:r>
            <a:r>
              <a:rPr lang="en-US" altLang="vi-VN" b="1" dirty="0">
                <a:solidFill>
                  <a:srgbClr val="FF0000"/>
                </a:solidFill>
                <a:cs typeface="Times New Roman" panose="02020603050405020304" pitchFamily="18" charset="0"/>
              </a:rPr>
              <a:t> </a:t>
            </a:r>
            <a:r>
              <a:rPr lang="en-US" altLang="vi-VN" b="1" dirty="0" err="1">
                <a:solidFill>
                  <a:srgbClr val="FF0000"/>
                </a:solidFill>
                <a:cs typeface="Times New Roman" panose="02020603050405020304" pitchFamily="18" charset="0"/>
              </a:rPr>
              <a:t>chiếu</a:t>
            </a:r>
            <a:r>
              <a:rPr lang="en-US" altLang="vi-VN" b="1" dirty="0">
                <a:solidFill>
                  <a:srgbClr val="FF0000"/>
                </a:solidFill>
                <a:cs typeface="Times New Roman" panose="02020603050405020304" pitchFamily="18" charset="0"/>
              </a:rPr>
              <a:t> </a:t>
            </a:r>
            <a:r>
              <a:rPr lang="en-US" altLang="vi-VN" b="1" dirty="0" err="1">
                <a:solidFill>
                  <a:srgbClr val="FF0000"/>
                </a:solidFill>
                <a:cs typeface="Times New Roman" panose="02020603050405020304" pitchFamily="18" charset="0"/>
              </a:rPr>
              <a:t>cạnh</a:t>
            </a:r>
            <a:endParaRPr lang="en-US" altLang="vi-VN"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33619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ou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170099"/>
          </a:xfrm>
          <a:prstGeom prst="rect">
            <a:avLst/>
          </a:prstGeom>
        </p:spPr>
        <p:txBody>
          <a:bodyPr wrap="square">
            <a:spAutoFit/>
          </a:bodyPr>
          <a:lstStyle/>
          <a:p>
            <a:r>
              <a:rPr lang="vi-VN" sz="4000" b="1" dirty="0">
                <a:latin typeface="Times New Roman" panose="02020603050405020304" pitchFamily="18" charset="0"/>
                <a:cs typeface="Times New Roman" panose="02020603050405020304" pitchFamily="18" charset="0"/>
              </a:rPr>
              <a:t>2. </a:t>
            </a:r>
            <a:r>
              <a:rPr lang="en-US" sz="4000" b="1" dirty="0">
                <a:latin typeface="Times New Roman" panose="02020603050405020304" pitchFamily="18" charset="0"/>
                <a:cs typeface="Times New Roman" panose="02020603050405020304" pitchFamily="18" charset="0"/>
              </a:rPr>
              <a:t>P</a:t>
            </a:r>
            <a:r>
              <a:rPr lang="vi-VN" sz="4000" b="1" dirty="0">
                <a:latin typeface="Times New Roman" panose="02020603050405020304" pitchFamily="18" charset="0"/>
                <a:cs typeface="Times New Roman" panose="02020603050405020304" pitchFamily="18" charset="0"/>
              </a:rPr>
              <a:t>hương pháp chiếu góc thứ nhất</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2.</a:t>
            </a:r>
            <a:r>
              <a:rPr lang="vi-VN" sz="4000" b="1" dirty="0">
                <a:latin typeface="Times New Roman" panose="02020603050405020304" pitchFamily="18" charset="0"/>
                <a:cs typeface="Times New Roman" panose="02020603050405020304" pitchFamily="18" charset="0"/>
              </a:rPr>
              <a:t>3.Vị trí hình chiếu</a:t>
            </a:r>
            <a:endParaRPr lang="en-US" sz="4000" b="1"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giữa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chuẩn</a:t>
            </a:r>
            <a:r>
              <a:rPr lang="en-US" sz="4000" dirty="0">
                <a:latin typeface="Times New Roman" panose="02020603050405020304" pitchFamily="18" charset="0"/>
                <a:cs typeface="Times New Roman" panose="02020603050405020304" pitchFamily="18" charset="0"/>
              </a:rPr>
              <a:t>.</a:t>
            </a:r>
          </a:p>
          <a:p>
            <a:r>
              <a:rPr lang="vi-VN" sz="4000" dirty="0">
                <a:latin typeface="Times New Roman" panose="02020603050405020304" pitchFamily="18" charset="0"/>
                <a:cs typeface="Times New Roman" panose="02020603050405020304" pitchFamily="18" charset="0"/>
              </a:rPr>
              <a:t>- Hình chiếu bằng đặt dưới hình chiếu đứng</a:t>
            </a:r>
            <a:endParaRPr lang="en-US"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Hình chiếu cạnh đặt bên </a:t>
            </a:r>
            <a:r>
              <a:rPr lang="en-US" sz="4000" dirty="0" err="1">
                <a:latin typeface="Times New Roman" panose="02020603050405020304" pitchFamily="18" charset="0"/>
                <a:cs typeface="Times New Roman" panose="02020603050405020304" pitchFamily="18" charset="0"/>
              </a:rPr>
              <a:t>trái</a:t>
            </a:r>
            <a:r>
              <a:rPr lang="vi-VN" sz="4000" dirty="0">
                <a:latin typeface="Times New Roman" panose="02020603050405020304" pitchFamily="18" charset="0"/>
                <a:cs typeface="Times New Roman" panose="02020603050405020304" pitchFamily="18" charset="0"/>
              </a:rPr>
              <a:t> hình chiếu đứng</a:t>
            </a: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pic>
        <p:nvPicPr>
          <p:cNvPr id="5" name="Picture 15">
            <a:extLst>
              <a:ext uri="{FF2B5EF4-FFF2-40B4-BE49-F238E27FC236}">
                <a16:creationId xmlns:a16="http://schemas.microsoft.com/office/drawing/2014/main" id="{442393A0-6674-40BD-9877-1432F71EF9E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85033" y="75978"/>
            <a:ext cx="1252998" cy="91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65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95410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Hãy cho biết khối đa diện trong mỗi trường hợp ở Hình 2.7 được bao bởi các hình gì?</a:t>
            </a:r>
          </a:p>
        </p:txBody>
      </p:sp>
      <p:pic>
        <p:nvPicPr>
          <p:cNvPr id="2" name="Picture 1"/>
          <p:cNvPicPr>
            <a:picLocks noChangeAspect="1"/>
          </p:cNvPicPr>
          <p:nvPr/>
        </p:nvPicPr>
        <p:blipFill>
          <a:blip r:embed="rId3"/>
          <a:stretch>
            <a:fillRect/>
          </a:stretch>
        </p:blipFill>
        <p:spPr>
          <a:xfrm>
            <a:off x="335903" y="1175658"/>
            <a:ext cx="11473238" cy="5411754"/>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4" y="134925"/>
            <a:ext cx="7569858" cy="95410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Hãy cho biết khối đa diện trong mỗi trường hợp ở Hình 2.7 được bao bởi các hình gì?</a:t>
            </a:r>
          </a:p>
        </p:txBody>
      </p:sp>
      <p:pic>
        <p:nvPicPr>
          <p:cNvPr id="2" name="Picture 1"/>
          <p:cNvPicPr>
            <a:picLocks noChangeAspect="1"/>
          </p:cNvPicPr>
          <p:nvPr/>
        </p:nvPicPr>
        <p:blipFill>
          <a:blip r:embed="rId3"/>
          <a:stretch>
            <a:fillRect/>
          </a:stretch>
        </p:blipFill>
        <p:spPr>
          <a:xfrm>
            <a:off x="199045" y="1040649"/>
            <a:ext cx="7641770" cy="5607698"/>
          </a:xfrm>
          <a:prstGeom prst="rect">
            <a:avLst/>
          </a:prstGeom>
        </p:spPr>
      </p:pic>
      <p:sp>
        <p:nvSpPr>
          <p:cNvPr id="4" name="Rectangle 3"/>
          <p:cNvSpPr/>
          <p:nvPr/>
        </p:nvSpPr>
        <p:spPr>
          <a:xfrm>
            <a:off x="8282473" y="1089032"/>
            <a:ext cx="3710481" cy="4832092"/>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a) Khối hình hộp chữ nhật được bao bởi các đa giác hình chữ nhật.</a:t>
            </a:r>
          </a:p>
          <a:p>
            <a:r>
              <a:rPr lang="vi-VN" sz="2800" b="1" dirty="0">
                <a:solidFill>
                  <a:srgbClr val="FF0000"/>
                </a:solidFill>
                <a:latin typeface="Times New Roman" panose="02020603050405020304" pitchFamily="18" charset="0"/>
                <a:cs typeface="Times New Roman" panose="02020603050405020304" pitchFamily="18" charset="0"/>
              </a:rPr>
              <a:t>b) Khối lăng trụ được bao bởi các đa giác hình chữ nhật và hình tam giác.</a:t>
            </a:r>
          </a:p>
          <a:p>
            <a:r>
              <a:rPr lang="vi-VN" sz="2800" b="1" dirty="0">
                <a:solidFill>
                  <a:srgbClr val="FF0000"/>
                </a:solidFill>
                <a:latin typeface="Times New Roman" panose="02020603050405020304" pitchFamily="18" charset="0"/>
                <a:cs typeface="Times New Roman" panose="02020603050405020304" pitchFamily="18" charset="0"/>
              </a:rPr>
              <a:t>c) Khối hình chóp được bao bởi các đa giác hình chữ nhật và hình tam giác.</a:t>
            </a:r>
          </a:p>
        </p:txBody>
      </p:sp>
    </p:spTree>
    <p:extLst>
      <p:ext uri="{BB962C8B-B14F-4D97-AF65-F5344CB8AC3E}">
        <p14:creationId xmlns:p14="http://schemas.microsoft.com/office/powerpoint/2010/main" val="354753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0000FF"/>
                </a:solidFill>
                <a:latin typeface="Times New Roman" panose="02020603050405020304" pitchFamily="18" charset="0"/>
                <a:cs typeface="Times New Roman" panose="02020603050405020304" pitchFamily="18" charset="0"/>
              </a:rPr>
              <a:t>Nếu nhìn các đồ vật đơn giản ở Hình 2.1 theo hướng khác nhau, ta sẽ thấy chúng có hình dạng như thế nào?</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3955" y="159026"/>
            <a:ext cx="7800229" cy="652007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8" y="650535"/>
            <a:ext cx="11811011" cy="3785652"/>
          </a:xfrm>
          <a:prstGeom prst="rect">
            <a:avLst/>
          </a:prstGeom>
        </p:spPr>
        <p:txBody>
          <a:bodyPr wrap="square">
            <a:spAutoFit/>
          </a:bodyPr>
          <a:lstStyle/>
          <a:p>
            <a:r>
              <a:rPr lang="vi-VN" sz="4000" b="1" dirty="0">
                <a:latin typeface="Times New Roman" panose="02020603050405020304" pitchFamily="18" charset="0"/>
                <a:cs typeface="Times New Roman" panose="02020603050405020304" pitchFamily="18" charset="0"/>
              </a:rPr>
              <a:t>3.Hình chiếu khối đa diện</a:t>
            </a:r>
            <a:endParaRPr lang="en-US" sz="4000" b="1" dirty="0">
              <a:latin typeface="Times New Roman" panose="02020603050405020304" pitchFamily="18" charset="0"/>
              <a:cs typeface="Times New Roman" panose="02020603050405020304" pitchFamily="18" charset="0"/>
            </a:endParaRPr>
          </a:p>
          <a:p>
            <a:r>
              <a:rPr lang="vi-VN" sz="4000" b="1" dirty="0">
                <a:latin typeface="Times New Roman" panose="02020603050405020304" pitchFamily="18" charset="0"/>
                <a:cs typeface="Times New Roman" panose="02020603050405020304" pitchFamily="18" charset="0"/>
              </a:rPr>
              <a:t>3.1. Khối đa diện</a:t>
            </a:r>
            <a:endParaRPr lang="en-US" sz="4000" b="1"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Khối đa diện là khối được bao bởi các hình đa giác phẳng</a:t>
            </a:r>
            <a:endParaRPr lang="en-US"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Khối đa diện thường gặp: Hình hộp chữ nhật, hình lăng trụ, hình chóp đều.</a:t>
            </a:r>
            <a:endParaRPr lang="en-US" sz="40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pic>
        <p:nvPicPr>
          <p:cNvPr id="5" name="Picture 15">
            <a:extLst>
              <a:ext uri="{FF2B5EF4-FFF2-40B4-BE49-F238E27FC236}">
                <a16:creationId xmlns:a16="http://schemas.microsoft.com/office/drawing/2014/main" id="{C410E377-5D1E-407D-92B0-E0318356118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85033" y="75978"/>
            <a:ext cx="1252998" cy="91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9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146358" y="65314"/>
            <a:ext cx="1189926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Các hình chiếu của khối đa diện (Hình 2.8) có hình dạng và kích thước như thế nào?</a:t>
            </a:r>
          </a:p>
        </p:txBody>
      </p:sp>
      <p:pic>
        <p:nvPicPr>
          <p:cNvPr id="5" name="Picture 4"/>
          <p:cNvPicPr>
            <a:picLocks noChangeAspect="1"/>
          </p:cNvPicPr>
          <p:nvPr/>
        </p:nvPicPr>
        <p:blipFill>
          <a:blip r:embed="rId3"/>
          <a:stretch>
            <a:fillRect/>
          </a:stretch>
        </p:blipFill>
        <p:spPr>
          <a:xfrm>
            <a:off x="301009" y="1089032"/>
            <a:ext cx="11464893" cy="5535703"/>
          </a:xfrm>
          <a:prstGeom prst="rect">
            <a:avLst/>
          </a:prstGeom>
        </p:spPr>
      </p:pic>
    </p:spTree>
    <p:extLst>
      <p:ext uri="{BB962C8B-B14F-4D97-AF65-F5344CB8AC3E}">
        <p14:creationId xmlns:p14="http://schemas.microsoft.com/office/powerpoint/2010/main" val="153796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146358" y="65314"/>
            <a:ext cx="8003236"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Các hình chiếu của khối đa diện (Hình 2.8) có hình dạng và kích thước như thế nào?</a:t>
            </a:r>
          </a:p>
        </p:txBody>
      </p:sp>
      <p:pic>
        <p:nvPicPr>
          <p:cNvPr id="5" name="Picture 4"/>
          <p:cNvPicPr>
            <a:picLocks noChangeAspect="1"/>
          </p:cNvPicPr>
          <p:nvPr/>
        </p:nvPicPr>
        <p:blipFill>
          <a:blip r:embed="rId3"/>
          <a:stretch>
            <a:fillRect/>
          </a:stretch>
        </p:blipFill>
        <p:spPr>
          <a:xfrm>
            <a:off x="146358" y="1219661"/>
            <a:ext cx="8003236" cy="5535703"/>
          </a:xfrm>
          <a:prstGeom prst="rect">
            <a:avLst/>
          </a:prstGeom>
        </p:spPr>
      </p:pic>
      <p:sp>
        <p:nvSpPr>
          <p:cNvPr id="2" name="Rectangle 1"/>
          <p:cNvSpPr/>
          <p:nvPr/>
        </p:nvSpPr>
        <p:spPr>
          <a:xfrm>
            <a:off x="8434873" y="839955"/>
            <a:ext cx="3088433" cy="5262979"/>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Hình chiếu đứng A: hình chữ nhật có kích thước a x h.</a:t>
            </a:r>
          </a:p>
          <a:p>
            <a:r>
              <a:rPr lang="vi-VN" sz="2800" b="1">
                <a:solidFill>
                  <a:srgbClr val="FF0000"/>
                </a:solidFill>
                <a:latin typeface="Times New Roman" panose="02020603050405020304" pitchFamily="18" charset="0"/>
                <a:cs typeface="Times New Roman" panose="02020603050405020304" pitchFamily="18" charset="0"/>
              </a:rPr>
              <a:t>- Hình chiếu bằng B: hình chữ nhật có kích thước a x b.</a:t>
            </a:r>
          </a:p>
          <a:p>
            <a:r>
              <a:rPr lang="vi-VN" sz="2800" b="1">
                <a:solidFill>
                  <a:srgbClr val="FF0000"/>
                </a:solidFill>
                <a:latin typeface="Times New Roman" panose="02020603050405020304" pitchFamily="18" charset="0"/>
                <a:cs typeface="Times New Roman" panose="02020603050405020304" pitchFamily="18" charset="0"/>
              </a:rPr>
              <a:t>- Hình chiếu cạnh C: hình chữ nhật có kích thước b x h.</a:t>
            </a:r>
          </a:p>
        </p:txBody>
      </p:sp>
    </p:spTree>
    <p:extLst>
      <p:ext uri="{BB962C8B-B14F-4D97-AF65-F5344CB8AC3E}">
        <p14:creationId xmlns:p14="http://schemas.microsoft.com/office/powerpoint/2010/main" val="327920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954107"/>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3.Hình chiếu khối đa diện</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3.2. Hình chiếu khối đa diện</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5" name="Content Placeholder 3">
            <a:extLst>
              <a:ext uri="{FF2B5EF4-FFF2-40B4-BE49-F238E27FC236}">
                <a16:creationId xmlns:a16="http://schemas.microsoft.com/office/drawing/2014/main" id="{4EC1A5A1-AFD0-4412-A2E7-099E7B39308D}"/>
              </a:ext>
            </a:extLst>
          </p:cNvPr>
          <p:cNvSpPr>
            <a:spLocks noGrp="1"/>
          </p:cNvSpPr>
          <p:nvPr>
            <p:ph type="subTitle" idx="1"/>
          </p:nvPr>
        </p:nvSpPr>
        <p:spPr>
          <a:xfrm>
            <a:off x="542925" y="2202364"/>
            <a:ext cx="11506200" cy="1384995"/>
          </a:xfrm>
        </p:spPr>
        <p:txBody>
          <a:bodyPr>
            <a:normAutofit/>
          </a:bodyPr>
          <a:lstStyle/>
          <a:p>
            <a:pPr algn="l"/>
            <a:r>
              <a:rPr lang="en-US" altLang="vi-VN" sz="3400" dirty="0" err="1">
                <a:solidFill>
                  <a:schemeClr val="tx1"/>
                </a:solidFill>
                <a:latin typeface="Times New Roman" panose="02020603050405020304" pitchFamily="18" charset="0"/>
                <a:cs typeface="Times New Roman" panose="02020603050405020304" pitchFamily="18" charset="0"/>
              </a:rPr>
              <a:t>Hình</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chiếu</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của</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khối</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đa</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diện</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có</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hình</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dạng</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là</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hình</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dạng</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các</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mặt</a:t>
            </a:r>
            <a:r>
              <a:rPr lang="en-US" altLang="vi-VN" sz="3400" dirty="0">
                <a:solidFill>
                  <a:schemeClr val="tx1"/>
                </a:solidFill>
                <a:latin typeface="Times New Roman" panose="02020603050405020304" pitchFamily="18" charset="0"/>
                <a:cs typeface="Times New Roman" panose="02020603050405020304" pitchFamily="18" charset="0"/>
              </a:rPr>
              <a:t> bao </a:t>
            </a:r>
            <a:r>
              <a:rPr lang="en-US" altLang="vi-VN" sz="3400" dirty="0" err="1">
                <a:solidFill>
                  <a:schemeClr val="tx1"/>
                </a:solidFill>
                <a:latin typeface="Times New Roman" panose="02020603050405020304" pitchFamily="18" charset="0"/>
                <a:cs typeface="Times New Roman" panose="02020603050405020304" pitchFamily="18" charset="0"/>
              </a:rPr>
              <a:t>của</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khối</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đa</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diện</a:t>
            </a:r>
            <a:r>
              <a:rPr lang="en-US" altLang="vi-VN" sz="3400" dirty="0">
                <a:solidFill>
                  <a:schemeClr val="tx1"/>
                </a:solidFill>
                <a:latin typeface="Times New Roman" panose="02020603050405020304" pitchFamily="18" charset="0"/>
                <a:cs typeface="Times New Roman" panose="02020603050405020304" pitchFamily="18" charset="0"/>
              </a:rPr>
              <a:t> </a:t>
            </a:r>
            <a:r>
              <a:rPr lang="en-US" altLang="vi-VN" sz="3400" dirty="0" err="1">
                <a:solidFill>
                  <a:schemeClr val="tx1"/>
                </a:solidFill>
                <a:latin typeface="Times New Roman" panose="02020603050405020304" pitchFamily="18" charset="0"/>
                <a:cs typeface="Times New Roman" panose="02020603050405020304" pitchFamily="18" charset="0"/>
              </a:rPr>
              <a:t>đó</a:t>
            </a:r>
            <a:endParaRPr lang="en-US" altLang="vi-VN" sz="3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08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47460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nhận xét hình dạng của hình phẳng (đường gạch chéo) ở mỗi trường hợp trong hình 2.9.</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2" name="Picture 1"/>
          <p:cNvPicPr>
            <a:picLocks noChangeAspect="1"/>
          </p:cNvPicPr>
          <p:nvPr/>
        </p:nvPicPr>
        <p:blipFill>
          <a:blip r:embed="rId4"/>
          <a:stretch>
            <a:fillRect/>
          </a:stretch>
        </p:blipFill>
        <p:spPr>
          <a:xfrm>
            <a:off x="391885" y="1089031"/>
            <a:ext cx="11663265" cy="5601017"/>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4" y="134925"/>
            <a:ext cx="8195008"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nhận xét hình dạng của hình phẳng (đường gạch chéo) ở mỗi trường hợp trong hình 2.9.</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2" name="Picture 1"/>
          <p:cNvPicPr>
            <a:picLocks noChangeAspect="1"/>
          </p:cNvPicPr>
          <p:nvPr/>
        </p:nvPicPr>
        <p:blipFill>
          <a:blip r:embed="rId4"/>
          <a:stretch>
            <a:fillRect/>
          </a:stretch>
        </p:blipFill>
        <p:spPr>
          <a:xfrm>
            <a:off x="139958" y="1182337"/>
            <a:ext cx="8266923" cy="5601017"/>
          </a:xfrm>
          <a:prstGeom prst="rect">
            <a:avLst/>
          </a:prstGeom>
        </p:spPr>
      </p:pic>
      <p:sp>
        <p:nvSpPr>
          <p:cNvPr id="4" name="Rectangle 3"/>
          <p:cNvSpPr/>
          <p:nvPr/>
        </p:nvSpPr>
        <p:spPr>
          <a:xfrm>
            <a:off x="8823648" y="2502264"/>
            <a:ext cx="3303037" cy="1661993"/>
          </a:xfrm>
          <a:prstGeom prst="rect">
            <a:avLst/>
          </a:prstGeom>
        </p:spPr>
        <p:txBody>
          <a:bodyPr wrap="square">
            <a:spAutoFit/>
          </a:bodyPr>
          <a:lstStyle/>
          <a:p>
            <a:endParaRPr lang="en-US"/>
          </a:p>
          <a:p>
            <a:r>
              <a:rPr lang="en-US" sz="2800" b="1">
                <a:solidFill>
                  <a:srgbClr val="FF0000"/>
                </a:solidFill>
                <a:latin typeface="Times New Roman" panose="02020603050405020304" pitchFamily="18" charset="0"/>
                <a:cs typeface="Times New Roman" panose="02020603050405020304" pitchFamily="18" charset="0"/>
              </a:rPr>
              <a:t>a) Hình chữ nhật.</a:t>
            </a:r>
          </a:p>
          <a:p>
            <a:r>
              <a:rPr lang="en-US" sz="2800" b="1">
                <a:solidFill>
                  <a:srgbClr val="FF0000"/>
                </a:solidFill>
                <a:latin typeface="Times New Roman" panose="02020603050405020304" pitchFamily="18" charset="0"/>
                <a:cs typeface="Times New Roman" panose="02020603050405020304" pitchFamily="18" charset="0"/>
              </a:rPr>
              <a:t>b) Hình tam giác.</a:t>
            </a:r>
          </a:p>
          <a:p>
            <a:r>
              <a:rPr lang="en-US" sz="2800" b="1">
                <a:solidFill>
                  <a:srgbClr val="FF0000"/>
                </a:solidFill>
                <a:latin typeface="Times New Roman" panose="02020603050405020304" pitchFamily="18" charset="0"/>
                <a:cs typeface="Times New Roman" panose="02020603050405020304" pitchFamily="18" charset="0"/>
              </a:rPr>
              <a:t>c) Hình bán nguyệt.</a:t>
            </a:r>
          </a:p>
        </p:txBody>
      </p:sp>
    </p:spTree>
    <p:extLst>
      <p:ext uri="{BB962C8B-B14F-4D97-AF65-F5344CB8AC3E}">
        <p14:creationId xmlns:p14="http://schemas.microsoft.com/office/powerpoint/2010/main" val="48093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a:t>
            </a:r>
            <a:r>
              <a:rPr lang="vi-VN" sz="2800" b="1" dirty="0">
                <a:latin typeface="Times New Roman" panose="02020603050405020304" pitchFamily="18" charset="0"/>
                <a:cs typeface="Times New Roman" panose="02020603050405020304" pitchFamily="18" charset="0"/>
              </a:rPr>
              <a:t>.Hình chiếu vật thể</a:t>
            </a:r>
            <a:endParaRPr lang="en-US" sz="2800" b="1"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4.Hình chiếu khối tròn xoay</a:t>
            </a:r>
            <a:endParaRPr lang="en-US" sz="2800" b="1"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4.1. Khối tròn xoay</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Khối tròn xoay được tạo thành khi quay một mặt phẳng quanh một cạnh cố định của hình</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Khối tròn xoay thường gặp là hình trụ, hình </a:t>
            </a:r>
            <a:r>
              <a:rPr lang="en-US" sz="2800" dirty="0" err="1">
                <a:latin typeface="Times New Roman" panose="02020603050405020304" pitchFamily="18" charset="0"/>
                <a:cs typeface="Times New Roman" panose="02020603050405020304" pitchFamily="18" charset="0"/>
              </a:rPr>
              <a:t>nón</a:t>
            </a:r>
            <a:r>
              <a:rPr lang="vi-VN" sz="2800" dirty="0">
                <a:latin typeface="Times New Roman" panose="02020603050405020304" pitchFamily="18" charset="0"/>
                <a:cs typeface="Times New Roman" panose="02020603050405020304" pitchFamily="18" charset="0"/>
              </a:rPr>
              <a:t>, hình cầu.</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92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76825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2.10 và nhận xét hình dạng các hình chiếu của khối tròn xoay.</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4" name="Picture 3"/>
          <p:cNvPicPr>
            <a:picLocks noChangeAspect="1"/>
          </p:cNvPicPr>
          <p:nvPr/>
        </p:nvPicPr>
        <p:blipFill>
          <a:blip r:embed="rId4"/>
          <a:stretch>
            <a:fillRect/>
          </a:stretch>
        </p:blipFill>
        <p:spPr>
          <a:xfrm>
            <a:off x="211874" y="1089032"/>
            <a:ext cx="11768250" cy="5591686"/>
          </a:xfrm>
          <a:prstGeom prst="rect">
            <a:avLst/>
          </a:prstGeom>
        </p:spPr>
      </p:pic>
    </p:spTree>
    <p:extLst>
      <p:ext uri="{BB962C8B-B14F-4D97-AF65-F5344CB8AC3E}">
        <p14:creationId xmlns:p14="http://schemas.microsoft.com/office/powerpoint/2010/main" val="1929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738324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2.10 và nhận xét hình dạng các hình chiếu của khối tròn xoay.</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4" name="Picture 3"/>
          <p:cNvPicPr>
            <a:picLocks noChangeAspect="1"/>
          </p:cNvPicPr>
          <p:nvPr/>
        </p:nvPicPr>
        <p:blipFill>
          <a:blip r:embed="rId4"/>
          <a:stretch>
            <a:fillRect/>
          </a:stretch>
        </p:blipFill>
        <p:spPr>
          <a:xfrm>
            <a:off x="211873" y="1278294"/>
            <a:ext cx="7560526" cy="5337110"/>
          </a:xfrm>
          <a:prstGeom prst="rect">
            <a:avLst/>
          </a:prstGeom>
        </p:spPr>
      </p:pic>
      <p:sp>
        <p:nvSpPr>
          <p:cNvPr id="2" name="Rectangle 1"/>
          <p:cNvSpPr/>
          <p:nvPr/>
        </p:nvSpPr>
        <p:spPr>
          <a:xfrm>
            <a:off x="7974563" y="1362469"/>
            <a:ext cx="3651380" cy="2677656"/>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 Hình chiếu đứng A: hình chữ nhật</a:t>
            </a:r>
          </a:p>
          <a:p>
            <a:r>
              <a:rPr lang="en-US" sz="2800" b="1">
                <a:solidFill>
                  <a:srgbClr val="FF0000"/>
                </a:solidFill>
                <a:latin typeface="Times New Roman" panose="02020603050405020304" pitchFamily="18" charset="0"/>
                <a:cs typeface="Times New Roman" panose="02020603050405020304" pitchFamily="18" charset="0"/>
              </a:rPr>
              <a:t>- Hình chiếu bằng B: hình tròn</a:t>
            </a:r>
          </a:p>
          <a:p>
            <a:r>
              <a:rPr lang="en-US" sz="2800" b="1">
                <a:solidFill>
                  <a:srgbClr val="FF0000"/>
                </a:solidFill>
                <a:latin typeface="Times New Roman" panose="02020603050405020304" pitchFamily="18" charset="0"/>
                <a:cs typeface="Times New Roman" panose="02020603050405020304" pitchFamily="18" charset="0"/>
              </a:rPr>
              <a:t>- Hình chiếu canh C: hình chữ nhật</a:t>
            </a:r>
          </a:p>
        </p:txBody>
      </p:sp>
    </p:spTree>
    <p:extLst>
      <p:ext uri="{BB962C8B-B14F-4D97-AF65-F5344CB8AC3E}">
        <p14:creationId xmlns:p14="http://schemas.microsoft.com/office/powerpoint/2010/main" val="169507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677656"/>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a:t>
            </a:r>
            <a:r>
              <a:rPr lang="vi-VN" sz="2800" b="1" dirty="0">
                <a:latin typeface="Times New Roman" panose="02020603050405020304" pitchFamily="18" charset="0"/>
                <a:cs typeface="Times New Roman" panose="02020603050405020304" pitchFamily="18" charset="0"/>
              </a:rPr>
              <a:t>.Hình chiếu vật thể</a:t>
            </a:r>
            <a:endParaRPr lang="en-US" sz="2800" b="1"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4.2. Hình chiếu khối tròn xoay</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Hình chiếu mặt đáy của các khối tròn xoay là hình </a:t>
            </a:r>
            <a:r>
              <a:rPr lang="en-US" sz="2800" dirty="0" err="1">
                <a:latin typeface="Times New Roman" panose="02020603050405020304" pitchFamily="18" charset="0"/>
                <a:cs typeface="Times New Roman" panose="02020603050405020304" pitchFamily="18" charset="0"/>
              </a:rPr>
              <a:t>tròn</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Hình chiếu còn lại của hình trụ là hình chữ nhật và của hình nón là hình tam 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Hình chiếu theo các hướng chiếu của hình cầu là các hình tròn giống nhau.</a:t>
            </a:r>
            <a:endParaRPr lang="en-US" sz="28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67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212563" y="71562"/>
            <a:ext cx="485221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Nếu nhìn các đồ vật đơn giản ở Hình 2.1 theo hướng khác nhau, ta sẽ thấy chúng có hình dạng không giống nhau (Ví dụ cái nón nhìn từ trên xuống có hình tròn, nhìn ngang có hình tam giác).</a:t>
            </a:r>
          </a:p>
        </p:txBody>
      </p:sp>
      <p:pic>
        <p:nvPicPr>
          <p:cNvPr id="3" name="Picture 2"/>
          <p:cNvPicPr>
            <a:picLocks noChangeAspect="1"/>
          </p:cNvPicPr>
          <p:nvPr/>
        </p:nvPicPr>
        <p:blipFill>
          <a:blip r:embed="rId2"/>
          <a:stretch>
            <a:fillRect/>
          </a:stretch>
        </p:blipFill>
        <p:spPr>
          <a:xfrm>
            <a:off x="333956" y="159026"/>
            <a:ext cx="6719988" cy="6520070"/>
          </a:xfrm>
          <a:prstGeom prst="rect">
            <a:avLst/>
          </a:prstGeom>
        </p:spPr>
      </p:pic>
    </p:spTree>
    <p:extLst>
      <p:ext uri="{BB962C8B-B14F-4D97-AF65-F5344CB8AC3E}">
        <p14:creationId xmlns:p14="http://schemas.microsoft.com/office/powerpoint/2010/main" val="82379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11805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vi-VN" sz="2800" b="1">
                <a:latin typeface="Times New Roman" panose="02020603050405020304" pitchFamily="18" charset="0"/>
                <a:cs typeface="Times New Roman" panose="02020603050405020304" pitchFamily="18" charset="0"/>
              </a:rPr>
              <a:t>bảng 2.1 và trình bày các bước của quy trình vẽ hình chiếu vuông góc của khối hình học</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5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11805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vi-VN" sz="2800" b="1">
                <a:latin typeface="Times New Roman" panose="02020603050405020304" pitchFamily="18" charset="0"/>
                <a:cs typeface="Times New Roman" panose="02020603050405020304" pitchFamily="18" charset="0"/>
              </a:rPr>
              <a:t>bảng 2.1 và trình bày các bước của quy trình vẽ hình chiếu vuông góc của khối hình học</a:t>
            </a:r>
            <a:endParaRPr lang="en-US" sz="2800" b="1">
              <a:latin typeface="Times New Roman" panose="02020603050405020304" pitchFamily="18" charset="0"/>
              <a:cs typeface="Times New Roman" panose="02020603050405020304" pitchFamily="18" charset="0"/>
            </a:endParaRPr>
          </a:p>
        </p:txBody>
      </p:sp>
      <p:sp>
        <p:nvSpPr>
          <p:cNvPr id="3" name="Rectangle 2"/>
          <p:cNvSpPr/>
          <p:nvPr/>
        </p:nvSpPr>
        <p:spPr>
          <a:xfrm>
            <a:off x="445273" y="1166843"/>
            <a:ext cx="11508834" cy="5693866"/>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Quy trình vẽ hình chiếu vuông góc của khối hình học</a:t>
            </a:r>
          </a:p>
          <a:p>
            <a:r>
              <a:rPr lang="vi-VN" sz="2800">
                <a:solidFill>
                  <a:srgbClr val="FF0000"/>
                </a:solidFill>
                <a:latin typeface="Times New Roman" panose="02020603050405020304" pitchFamily="18" charset="0"/>
                <a:cs typeface="Times New Roman" panose="02020603050405020304" pitchFamily="18" charset="0"/>
              </a:rPr>
              <a:t>Bước 1. Xác định đặc điểm hình dạng và kích thước của khối hình học(khối đa diện, khối tròn xoay)</a:t>
            </a:r>
          </a:p>
          <a:p>
            <a:r>
              <a:rPr lang="vi-VN" sz="2800">
                <a:solidFill>
                  <a:srgbClr val="FF0000"/>
                </a:solidFill>
                <a:latin typeface="Times New Roman" panose="02020603050405020304" pitchFamily="18" charset="0"/>
                <a:cs typeface="Times New Roman" panose="02020603050405020304" pitchFamily="18" charset="0"/>
              </a:rPr>
              <a:t>-Xác định được đặc điểm hình dạng của khối hình học.</a:t>
            </a:r>
          </a:p>
          <a:p>
            <a:r>
              <a:rPr lang="vi-VN" sz="2800">
                <a:solidFill>
                  <a:srgbClr val="FF0000"/>
                </a:solidFill>
                <a:latin typeface="Times New Roman" panose="02020603050405020304" pitchFamily="18" charset="0"/>
                <a:cs typeface="Times New Roman" panose="02020603050405020304" pitchFamily="18" charset="0"/>
              </a:rPr>
              <a:t>- Xác định được các kích thước của khối hình học</a:t>
            </a:r>
          </a:p>
          <a:p>
            <a:r>
              <a:rPr lang="vi-VN" sz="2800">
                <a:solidFill>
                  <a:srgbClr val="FF0000"/>
                </a:solidFill>
                <a:latin typeface="Times New Roman" panose="02020603050405020304" pitchFamily="18" charset="0"/>
                <a:cs typeface="Times New Roman" panose="02020603050405020304" pitchFamily="18" charset="0"/>
              </a:rPr>
              <a:t>Bước 2. Xác định được hướng chiếu theo phép chiếu vuông góc</a:t>
            </a:r>
          </a:p>
          <a:p>
            <a:r>
              <a:rPr lang="vi-VN" sz="2800">
                <a:solidFill>
                  <a:srgbClr val="FF0000"/>
                </a:solidFill>
                <a:latin typeface="Times New Roman" panose="02020603050405020304" pitchFamily="18" charset="0"/>
                <a:cs typeface="Times New Roman" panose="02020603050405020304" pitchFamily="18" charset="0"/>
              </a:rPr>
              <a:t>-Xác định được các hướng chiếu bước tới, từ trên xuống, từ trái qua.</a:t>
            </a:r>
          </a:p>
          <a:p>
            <a:r>
              <a:rPr lang="vi-VN" sz="2800">
                <a:solidFill>
                  <a:srgbClr val="FF0000"/>
                </a:solidFill>
                <a:latin typeface="Times New Roman" panose="02020603050405020304" pitchFamily="18" charset="0"/>
                <a:cs typeface="Times New Roman" panose="02020603050405020304" pitchFamily="18" charset="0"/>
              </a:rPr>
              <a:t>Bước 3. Xác định vị trí và tỉ lệ các hình chiếu trên giấy vẽ</a:t>
            </a:r>
          </a:p>
          <a:p>
            <a:r>
              <a:rPr lang="vi-VN" sz="2800">
                <a:solidFill>
                  <a:srgbClr val="FF0000"/>
                </a:solidFill>
                <a:latin typeface="Times New Roman" panose="02020603050405020304" pitchFamily="18" charset="0"/>
                <a:cs typeface="Times New Roman" panose="02020603050405020304" pitchFamily="18" charset="0"/>
              </a:rPr>
              <a:t>-Xác định được vị trí các hình chiếu và cân đối về khoảng cách trên trang giấy.</a:t>
            </a:r>
          </a:p>
          <a:p>
            <a:r>
              <a:rPr lang="vi-VN" sz="2800">
                <a:solidFill>
                  <a:srgbClr val="FF0000"/>
                </a:solidFill>
                <a:latin typeface="Times New Roman" panose="02020603050405020304" pitchFamily="18" charset="0"/>
                <a:cs typeface="Times New Roman" panose="02020603050405020304" pitchFamily="18" charset="0"/>
              </a:rPr>
              <a:t>- Xác định được tỉ lệ các hình chiếu.</a:t>
            </a:r>
          </a:p>
          <a:p>
            <a:r>
              <a:rPr lang="vi-VN" sz="2800">
                <a:solidFill>
                  <a:srgbClr val="FF0000"/>
                </a:solidFill>
                <a:latin typeface="Times New Roman" panose="02020603050405020304" pitchFamily="18" charset="0"/>
                <a:cs typeface="Times New Roman" panose="02020603050405020304" pitchFamily="18" charset="0"/>
              </a:rPr>
              <a:t>Bước 4. Vẽ các hình chiếu vuông góc của khối hình học</a:t>
            </a:r>
          </a:p>
          <a:p>
            <a:r>
              <a:rPr lang="vi-VN" sz="2800">
                <a:solidFill>
                  <a:srgbClr val="FF0000"/>
                </a:solidFill>
                <a:latin typeface="Times New Roman" panose="02020603050405020304" pitchFamily="18" charset="0"/>
                <a:cs typeface="Times New Roman" panose="02020603050405020304" pitchFamily="18" charset="0"/>
              </a:rPr>
              <a:t>Vẽ được các hình chiếu vuông góc của khối hình học theo kích thước và tỉ lệ cho trước.</a:t>
            </a:r>
          </a:p>
        </p:txBody>
      </p:sp>
    </p:spTree>
    <p:extLst>
      <p:ext uri="{BB962C8B-B14F-4D97-AF65-F5344CB8AC3E}">
        <p14:creationId xmlns:p14="http://schemas.microsoft.com/office/powerpoint/2010/main" val="428239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98054" y="380191"/>
            <a:ext cx="11789145" cy="683264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a:latin typeface="Times New Roman" panose="02020603050405020304" pitchFamily="18" charset="0"/>
                <a:cs typeface="Times New Roman" panose="02020603050405020304" pitchFamily="18" charset="0"/>
              </a:rPr>
              <a:t>.Hình 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5. Quy trình vẽ hình chiếu khối hình học vật thể đơn giản</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5.1. Vẽ hình chiếu khối hình học</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1. Xác định đặc điểm hình dạng và kích thước của khối hình học(khối đa diện, khối tròn xoay)</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Xác định được đặc điểm hình dạng của khối hình học.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Xác định được các kích thước của khối hình học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2. Xác định được hướng chiếu theo phép chiếu vuông góc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-Xác định được các hướng chiếu bước tới, từ trên xuống, từ trái qua.</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3. Xác định vị trí và tỉ lệ các hình chiếu trên giấy vẽ</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-Xác định được vị trí các hình chiếu và cân đối về khoảng cách trên trang giấy.</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Xác định được tỉ lệ các hình chiếu.</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Bước 4. Vẽ các hình chiếu vuông góc của khối hình học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Vẽ được các hình chiếu vuông góc của khối hình học theo kích thước và tỉ lệ cho trước.</a:t>
            </a:r>
            <a:endParaRPr lang="en-US" sz="2800">
              <a:latin typeface="Times New Roman" panose="02020603050405020304" pitchFamily="18" charset="0"/>
              <a:cs typeface="Times New Roman" panose="02020603050405020304" pitchFamily="18" charset="0"/>
            </a:endParaRPr>
          </a:p>
          <a:p>
            <a:r>
              <a:rPr lang="vi-VN"/>
              <a:t> </a:t>
            </a:r>
            <a:endParaRPr lang="en-US"/>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01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1190549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vi-VN" sz="2800" b="1">
                <a:latin typeface="Times New Roman" panose="02020603050405020304" pitchFamily="18" charset="0"/>
                <a:cs typeface="Times New Roman" panose="02020603050405020304" pitchFamily="18" charset="0"/>
              </a:rPr>
              <a:t>bảng 2.2 và trình bày các bước của quy trình vẽ hình chiếu vuông góc của vật thể đơn giản</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621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148683" y="83855"/>
            <a:ext cx="1190549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a:t>
            </a:r>
            <a:r>
              <a:rPr lang="vi-VN" sz="2800" b="1">
                <a:latin typeface="Times New Roman" panose="02020603050405020304" pitchFamily="18" charset="0"/>
                <a:cs typeface="Times New Roman" panose="02020603050405020304" pitchFamily="18" charset="0"/>
              </a:rPr>
              <a:t>bảng 2.2 và trình bày các bước của quy trình vẽ hình chiếu vuông góc của vật thể đơn giản</a:t>
            </a:r>
            <a:endParaRPr lang="en-US" sz="2800" b="1">
              <a:latin typeface="Times New Roman" panose="02020603050405020304" pitchFamily="18" charset="0"/>
              <a:cs typeface="Times New Roman" panose="02020603050405020304" pitchFamily="18" charset="0"/>
            </a:endParaRPr>
          </a:p>
        </p:txBody>
      </p:sp>
      <p:sp>
        <p:nvSpPr>
          <p:cNvPr id="3" name="Rectangle 2"/>
          <p:cNvSpPr/>
          <p:nvPr/>
        </p:nvSpPr>
        <p:spPr>
          <a:xfrm>
            <a:off x="243829" y="949393"/>
            <a:ext cx="11704320" cy="5940088"/>
          </a:xfrm>
          <a:prstGeom prst="rect">
            <a:avLst/>
          </a:prstGeom>
        </p:spPr>
        <p:txBody>
          <a:bodyPr wrap="square">
            <a:spAutoFit/>
          </a:bodyPr>
          <a:lstStyle/>
          <a:p>
            <a:r>
              <a:rPr lang="vi-VN" sz="2000" b="1">
                <a:solidFill>
                  <a:srgbClr val="FF0000"/>
                </a:solidFill>
                <a:latin typeface="Times New Roman" panose="02020603050405020304" pitchFamily="18" charset="0"/>
                <a:cs typeface="Times New Roman" panose="02020603050405020304" pitchFamily="18" charset="0"/>
              </a:rPr>
              <a:t>Bước 1. Xác định đặc điểm hình dạng và kích thước của vật thể</a:t>
            </a:r>
          </a:p>
          <a:p>
            <a:r>
              <a:rPr lang="vi-VN" sz="2000" b="1">
                <a:solidFill>
                  <a:srgbClr val="FF0000"/>
                </a:solidFill>
                <a:latin typeface="Times New Roman" panose="02020603050405020304" pitchFamily="18" charset="0"/>
                <a:cs typeface="Times New Roman" panose="02020603050405020304" pitchFamily="18" charset="0"/>
              </a:rPr>
              <a:t>- Xác định được đặc điểm hình dạng của khối vật thể</a:t>
            </a:r>
          </a:p>
          <a:p>
            <a:r>
              <a:rPr lang="vi-VN" sz="2000" b="1">
                <a:solidFill>
                  <a:srgbClr val="FF0000"/>
                </a:solidFill>
                <a:latin typeface="Times New Roman" panose="02020603050405020304" pitchFamily="18" charset="0"/>
                <a:cs typeface="Times New Roman" panose="02020603050405020304" pitchFamily="18" charset="0"/>
              </a:rPr>
              <a:t>- Xác định được các kích thước của khối vật thể</a:t>
            </a:r>
          </a:p>
          <a:p>
            <a:r>
              <a:rPr lang="vi-VN" sz="2000" b="1">
                <a:solidFill>
                  <a:srgbClr val="FF0000"/>
                </a:solidFill>
                <a:latin typeface="Times New Roman" panose="02020603050405020304" pitchFamily="18" charset="0"/>
                <a:cs typeface="Times New Roman" panose="02020603050405020304" pitchFamily="18" charset="0"/>
              </a:rPr>
              <a:t>Bước 2. Xác định được hướng chiếu </a:t>
            </a:r>
          </a:p>
          <a:p>
            <a:r>
              <a:rPr lang="vi-VN" sz="2000" b="1">
                <a:solidFill>
                  <a:srgbClr val="FF0000"/>
                </a:solidFill>
                <a:latin typeface="Times New Roman" panose="02020603050405020304" pitchFamily="18" charset="0"/>
                <a:cs typeface="Times New Roman" panose="02020603050405020304" pitchFamily="18" charset="0"/>
              </a:rPr>
              <a:t>-</a:t>
            </a:r>
            <a:r>
              <a:rPr lang="en-US" sz="2000" b="1">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Xác định được các hướng chiếu </a:t>
            </a:r>
          </a:p>
          <a:p>
            <a:r>
              <a:rPr lang="vi-VN" sz="2000" b="1">
                <a:solidFill>
                  <a:srgbClr val="FF0000"/>
                </a:solidFill>
                <a:latin typeface="Times New Roman" panose="02020603050405020304" pitchFamily="18" charset="0"/>
                <a:cs typeface="Times New Roman" panose="02020603050405020304" pitchFamily="18" charset="0"/>
              </a:rPr>
              <a:t>Bước 3. Xác định vị trí và tỉ lệ các hình chiếu trên giấy vẽ</a:t>
            </a:r>
          </a:p>
          <a:p>
            <a:r>
              <a:rPr lang="vi-VN" sz="2000" b="1">
                <a:solidFill>
                  <a:srgbClr val="FF0000"/>
                </a:solidFill>
                <a:latin typeface="Times New Roman" panose="02020603050405020304" pitchFamily="18" charset="0"/>
                <a:cs typeface="Times New Roman" panose="02020603050405020304" pitchFamily="18" charset="0"/>
              </a:rPr>
              <a:t>-</a:t>
            </a:r>
            <a:r>
              <a:rPr lang="en-US" sz="2000" b="1">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Xác định được vị trí các hình chiếu và cân đối về khoảng cách trên trang giấy.</a:t>
            </a:r>
          </a:p>
          <a:p>
            <a:r>
              <a:rPr lang="vi-VN" sz="2000" b="1">
                <a:solidFill>
                  <a:srgbClr val="FF0000"/>
                </a:solidFill>
                <a:latin typeface="Times New Roman" panose="02020603050405020304" pitchFamily="18" charset="0"/>
                <a:cs typeface="Times New Roman" panose="02020603050405020304" pitchFamily="18" charset="0"/>
              </a:rPr>
              <a:t>- Xác định được tỉ lệ các hình chiếu.</a:t>
            </a:r>
          </a:p>
          <a:p>
            <a:r>
              <a:rPr lang="vi-VN" sz="2000" b="1">
                <a:solidFill>
                  <a:srgbClr val="FF0000"/>
                </a:solidFill>
                <a:latin typeface="Times New Roman" panose="02020603050405020304" pitchFamily="18" charset="0"/>
                <a:cs typeface="Times New Roman" panose="02020603050405020304" pitchFamily="18" charset="0"/>
              </a:rPr>
              <a:t>Bước 4. Vẽ các hình chiếu </a:t>
            </a:r>
          </a:p>
          <a:p>
            <a:r>
              <a:rPr lang="vi-VN" sz="2000" b="1">
                <a:solidFill>
                  <a:srgbClr val="FF0000"/>
                </a:solidFill>
                <a:latin typeface="Times New Roman" panose="02020603050405020304" pitchFamily="18" charset="0"/>
                <a:cs typeface="Times New Roman" panose="02020603050405020304" pitchFamily="18" charset="0"/>
              </a:rPr>
              <a:t>- Vẽ mờ các hình chiếu</a:t>
            </a:r>
          </a:p>
          <a:p>
            <a:r>
              <a:rPr lang="vi-VN" sz="2000" b="1">
                <a:solidFill>
                  <a:srgbClr val="FF0000"/>
                </a:solidFill>
                <a:latin typeface="Times New Roman" panose="02020603050405020304" pitchFamily="18" charset="0"/>
                <a:cs typeface="Times New Roman" panose="02020603050405020304" pitchFamily="18" charset="0"/>
              </a:rPr>
              <a:t>+ Vẽ mờ được các hình chiếu theo tỉ lệ của vật thể bằng nét mảnh.</a:t>
            </a:r>
          </a:p>
          <a:p>
            <a:r>
              <a:rPr lang="vi-VN" sz="2000" b="1">
                <a:solidFill>
                  <a:srgbClr val="FF0000"/>
                </a:solidFill>
                <a:latin typeface="Times New Roman" panose="02020603050405020304" pitchFamily="18" charset="0"/>
                <a:cs typeface="Times New Roman" panose="02020603050405020304" pitchFamily="18" charset="0"/>
              </a:rPr>
              <a:t>+ Thể hiện được mối quan hệ giữa các hình chiếu.</a:t>
            </a:r>
          </a:p>
          <a:p>
            <a:r>
              <a:rPr lang="vi-VN" sz="2000" b="1">
                <a:solidFill>
                  <a:srgbClr val="FF0000"/>
                </a:solidFill>
                <a:latin typeface="Times New Roman" panose="02020603050405020304" pitchFamily="18" charset="0"/>
                <a:cs typeface="Times New Roman" panose="02020603050405020304" pitchFamily="18" charset="0"/>
              </a:rPr>
              <a:t>-Sửa chữa các nét của hình chiếu</a:t>
            </a:r>
          </a:p>
          <a:p>
            <a:r>
              <a:rPr lang="vi-VN" sz="2000" b="1">
                <a:solidFill>
                  <a:srgbClr val="FF0000"/>
                </a:solidFill>
                <a:latin typeface="Times New Roman" panose="02020603050405020304" pitchFamily="18" charset="0"/>
                <a:cs typeface="Times New Roman" panose="02020603050405020304" pitchFamily="18" charset="0"/>
              </a:rPr>
              <a:t>+ Sửa chữa các nét của hình chiếu theo đúng quy cách trình bày bản vẽ.</a:t>
            </a:r>
          </a:p>
          <a:p>
            <a:r>
              <a:rPr lang="vi-VN" sz="2000" b="1">
                <a:solidFill>
                  <a:srgbClr val="FF0000"/>
                </a:solidFill>
                <a:latin typeface="Times New Roman" panose="02020603050405020304" pitchFamily="18" charset="0"/>
                <a:cs typeface="Times New Roman" panose="02020603050405020304" pitchFamily="18" charset="0"/>
              </a:rPr>
              <a:t>Bước 5. Ghi các kích thước cảu vật thể</a:t>
            </a:r>
          </a:p>
          <a:p>
            <a:r>
              <a:rPr lang="vi-VN" sz="2000" b="1">
                <a:solidFill>
                  <a:srgbClr val="FF0000"/>
                </a:solidFill>
                <a:latin typeface="Times New Roman" panose="02020603050405020304" pitchFamily="18" charset="0"/>
                <a:cs typeface="Times New Roman" panose="02020603050405020304" pitchFamily="18" charset="0"/>
              </a:rPr>
              <a:t>-</a:t>
            </a:r>
            <a:r>
              <a:rPr lang="en-US" sz="2000" b="1">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Vẽ các đường gióng, đường kích thước: Vẽ đúng quy cách các đường gióng, đường kích thước ở các hình chiếu.</a:t>
            </a:r>
          </a:p>
          <a:p>
            <a:r>
              <a:rPr lang="vi-VN" sz="2000" b="1">
                <a:solidFill>
                  <a:srgbClr val="FF0000"/>
                </a:solidFill>
                <a:latin typeface="Times New Roman" panose="02020603050405020304" pitchFamily="18" charset="0"/>
                <a:cs typeface="Times New Roman" panose="02020603050405020304" pitchFamily="18" charset="0"/>
              </a:rPr>
              <a:t>- Ghi các chữ số kích thước của vật thể lên hình chiêu: Ghi đúng quy cách các chữ số kích thước của vật thể lên hình chiếu.</a:t>
            </a:r>
          </a:p>
        </p:txBody>
      </p:sp>
    </p:spTree>
    <p:extLst>
      <p:ext uri="{BB962C8B-B14F-4D97-AF65-F5344CB8AC3E}">
        <p14:creationId xmlns:p14="http://schemas.microsoft.com/office/powerpoint/2010/main" val="15975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225275" y="551592"/>
            <a:ext cx="12046237" cy="618630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Hình chiếu vật thể</a:t>
            </a:r>
            <a:endParaRPr lang="en-US"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5. Quy trình vẽ hình chiếu khối hình học vật thể đơn giản</a:t>
            </a:r>
            <a:endParaRPr lang="en-US" sz="2800" b="1">
              <a:latin typeface="Times New Roman" panose="02020603050405020304" pitchFamily="18" charset="0"/>
              <a:cs typeface="Times New Roman" panose="02020603050405020304" pitchFamily="18" charset="0"/>
            </a:endParaRPr>
          </a:p>
          <a:p>
            <a:r>
              <a:rPr lang="vi-VN" sz="2000" b="1">
                <a:latin typeface="Times New Roman" panose="02020603050405020304" pitchFamily="18" charset="0"/>
                <a:cs typeface="Times New Roman" panose="02020603050405020304" pitchFamily="18" charset="0"/>
              </a:rPr>
              <a:t>5.2. Vẽ hình chiếu vật thể đơn giản</a:t>
            </a:r>
            <a:endParaRPr lang="en-US" sz="2000" b="1">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Bước 1. Xác định đặc điểm hình dạng và kích thước của vật thể</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Xác định được đặc điểm hình dạng của khối vật thể</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Xác định được các kích thước của khối vật thể</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Bước 2. Xác định được hướng chiếu </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Xác định được các hướng chiếu </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Bước 3. Xác định vị trí và tỉ lệ các hình chiếu trên giấy vẽ</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Xác định được vị trí các hình chiếu và cân đối về khoảng cách trên trang giấy.</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Xác định được tỉ lệ các hình chiếu.</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Bước 4. Vẽ các hình chiếu </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Vẽ mờ các hình chiếu</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Vẽ mờ được các hình chiếu theo tỉ lệ của vật thể bằng nét mảnh.</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Thể hiện được mối quan hệ giữa các hình chiếu.</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-Sửa chữa các nét của hình chiếu</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 Sửa chữa các nét của hình chiếu theo đúng quy cách trình bày bản vẽ.</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Bước 5. Ghi các kích thước c</a:t>
            </a:r>
            <a:r>
              <a:rPr lang="en-US" sz="2000">
                <a:latin typeface="Times New Roman" panose="02020603050405020304" pitchFamily="18" charset="0"/>
                <a:cs typeface="Times New Roman" panose="02020603050405020304" pitchFamily="18" charset="0"/>
              </a:rPr>
              <a:t>ủa</a:t>
            </a:r>
            <a:r>
              <a:rPr lang="vi-VN" sz="2000">
                <a:latin typeface="Times New Roman" panose="02020603050405020304" pitchFamily="18" charset="0"/>
                <a:cs typeface="Times New Roman" panose="02020603050405020304" pitchFamily="18" charset="0"/>
              </a:rPr>
              <a:t> vật thể</a:t>
            </a:r>
            <a:endParaRPr lang="en-US" sz="2000">
              <a:latin typeface="Times New Roman" panose="02020603050405020304" pitchFamily="18" charset="0"/>
              <a:cs typeface="Times New Roman" panose="02020603050405020304" pitchFamily="18" charset="0"/>
            </a:endParaRPr>
          </a:p>
          <a:p>
            <a:r>
              <a:rPr lang="vi-VN" sz="2000">
                <a:latin typeface="Times New Roman" panose="02020603050405020304" pitchFamily="18" charset="0"/>
                <a:cs typeface="Times New Roman" panose="02020603050405020304" pitchFamily="18" charset="0"/>
              </a:rPr>
              <a:t>-Vẽ các đường gióng, đường kích thước: Vẽ đúng quy cách các đường gióng, đường kích thước ở các hình chiếu.</a:t>
            </a:r>
            <a:endParaRPr lang="en-US" sz="2000">
              <a:latin typeface="Times New Roman" panose="02020603050405020304" pitchFamily="18" charset="0"/>
              <a:cs typeface="Times New Roman" panose="02020603050405020304" pitchFamily="18" charset="0"/>
            </a:endParaRPr>
          </a:p>
        </p:txBody>
      </p:sp>
      <p:sp>
        <p:nvSpPr>
          <p:cNvPr id="8" name="Rectangle 7"/>
          <p:cNvSpPr/>
          <p:nvPr/>
        </p:nvSpPr>
        <p:spPr>
          <a:xfrm>
            <a:off x="2863230" y="-47708"/>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863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Cho hình chóp đều đáy vuông có chiều cao h = 60 mm, chiều dài cạnh đáy a = 40 mm (Hình 2.13). Hãy vẽ và ghi kích thước hình chiếu đứng và hình chiếu cạnh mới sau khi đặt mặt đáy của hình chóp đáy vuông này song song với mặt phẳng chiếu cạnh (tỉ lệ 1:1). </a:t>
            </a:r>
          </a:p>
        </p:txBody>
      </p:sp>
      <p:pic>
        <p:nvPicPr>
          <p:cNvPr id="8" name="Picture 7"/>
          <p:cNvPicPr>
            <a:picLocks noChangeAspect="1"/>
          </p:cNvPicPr>
          <p:nvPr/>
        </p:nvPicPr>
        <p:blipFill>
          <a:blip r:embed="rId3"/>
          <a:stretch>
            <a:fillRect/>
          </a:stretch>
        </p:blipFill>
        <p:spPr>
          <a:xfrm>
            <a:off x="230587" y="2496710"/>
            <a:ext cx="6512117" cy="4361290"/>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6198637"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Cho hình chóp đều đáy vuông có chiều cao h = 60 mm, chiều dài cạnh đáy a = 40 mm (Hình 2.13). Hãy vẽ và ghi kích thước hình chiếu đứng và hình chiếu cạnh mới sau khi đặt mặt đáy của hình chóp đáy vuông này song song với mặt phẳng chiếu cạnh (tỉ lệ 1:1). </a:t>
            </a:r>
          </a:p>
        </p:txBody>
      </p:sp>
      <p:pic>
        <p:nvPicPr>
          <p:cNvPr id="8" name="Picture 7"/>
          <p:cNvPicPr>
            <a:picLocks noChangeAspect="1"/>
          </p:cNvPicPr>
          <p:nvPr/>
        </p:nvPicPr>
        <p:blipFill>
          <a:blip r:embed="rId3"/>
          <a:stretch>
            <a:fillRect/>
          </a:stretch>
        </p:blipFill>
        <p:spPr>
          <a:xfrm>
            <a:off x="230588" y="4124204"/>
            <a:ext cx="5865402" cy="2733795"/>
          </a:xfrm>
          <a:prstGeom prst="rect">
            <a:avLst/>
          </a:prstGeom>
        </p:spPr>
      </p:pic>
      <p:pic>
        <p:nvPicPr>
          <p:cNvPr id="2" name="Picture 1"/>
          <p:cNvPicPr>
            <a:picLocks noChangeAspect="1"/>
          </p:cNvPicPr>
          <p:nvPr/>
        </p:nvPicPr>
        <p:blipFill>
          <a:blip r:embed="rId4"/>
          <a:stretch>
            <a:fillRect/>
          </a:stretch>
        </p:blipFill>
        <p:spPr>
          <a:xfrm>
            <a:off x="6577650" y="886407"/>
            <a:ext cx="4684400" cy="5645021"/>
          </a:xfrm>
          <a:prstGeom prst="rect">
            <a:avLst/>
          </a:prstGeom>
        </p:spPr>
      </p:pic>
    </p:spTree>
    <p:extLst>
      <p:ext uri="{BB962C8B-B14F-4D97-AF65-F5344CB8AC3E}">
        <p14:creationId xmlns:p14="http://schemas.microsoft.com/office/powerpoint/2010/main" val="42057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8872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2.</a:t>
            </a:r>
            <a:r>
              <a:rPr lang="en-US" sz="2800" b="1">
                <a:latin typeface="Times New Roman" panose="02020603050405020304" pitchFamily="18" charset="0"/>
                <a:cs typeface="Times New Roman" panose="02020603050405020304" pitchFamily="18" charset="0"/>
              </a:rPr>
              <a:t> Vẽ và ghi kích thước các hình chiếu của vật thể đơn giản ở Hình 2.14 (tỉ lệ 1:1).</a:t>
            </a:r>
          </a:p>
        </p:txBody>
      </p:sp>
      <p:pic>
        <p:nvPicPr>
          <p:cNvPr id="5" name="Picture 4"/>
          <p:cNvPicPr>
            <a:picLocks noChangeAspect="1"/>
          </p:cNvPicPr>
          <p:nvPr/>
        </p:nvPicPr>
        <p:blipFill>
          <a:blip r:embed="rId3"/>
          <a:stretch>
            <a:fillRect/>
          </a:stretch>
        </p:blipFill>
        <p:spPr>
          <a:xfrm>
            <a:off x="746450" y="1604865"/>
            <a:ext cx="6503436" cy="4870580"/>
          </a:xfrm>
          <a:prstGeom prst="rect">
            <a:avLst/>
          </a:prstGeom>
        </p:spPr>
      </p:pic>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32189" y="584775"/>
            <a:ext cx="5791189"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2.</a:t>
            </a:r>
            <a:r>
              <a:rPr lang="en-US" sz="2800" b="1">
                <a:latin typeface="Times New Roman" panose="02020603050405020304" pitchFamily="18" charset="0"/>
                <a:cs typeface="Times New Roman" panose="02020603050405020304" pitchFamily="18" charset="0"/>
              </a:rPr>
              <a:t> Vẽ và ghi kích thước các hình chiếu của vật thể đơn giản ở Hình 2.14 (tỉ lệ 1:1).</a:t>
            </a:r>
          </a:p>
        </p:txBody>
      </p:sp>
      <p:pic>
        <p:nvPicPr>
          <p:cNvPr id="5" name="Picture 4"/>
          <p:cNvPicPr>
            <a:picLocks noChangeAspect="1"/>
          </p:cNvPicPr>
          <p:nvPr/>
        </p:nvPicPr>
        <p:blipFill>
          <a:blip r:embed="rId3"/>
          <a:stretch>
            <a:fillRect/>
          </a:stretch>
        </p:blipFill>
        <p:spPr>
          <a:xfrm>
            <a:off x="65315" y="1987420"/>
            <a:ext cx="5924938" cy="4870580"/>
          </a:xfrm>
          <a:prstGeom prst="rect">
            <a:avLst/>
          </a:prstGeom>
        </p:spPr>
      </p:pic>
      <p:pic>
        <p:nvPicPr>
          <p:cNvPr id="2" name="Picture 1"/>
          <p:cNvPicPr>
            <a:picLocks noChangeAspect="1"/>
          </p:cNvPicPr>
          <p:nvPr/>
        </p:nvPicPr>
        <p:blipFill>
          <a:blip r:embed="rId4"/>
          <a:stretch>
            <a:fillRect/>
          </a:stretch>
        </p:blipFill>
        <p:spPr>
          <a:xfrm>
            <a:off x="6029114" y="1082351"/>
            <a:ext cx="5951392" cy="5421086"/>
          </a:xfrm>
          <a:prstGeom prst="rect">
            <a:avLst/>
          </a:prstGeom>
        </p:spPr>
      </p:pic>
    </p:spTree>
    <p:extLst>
      <p:ext uri="{BB962C8B-B14F-4D97-AF65-F5344CB8AC3E}">
        <p14:creationId xmlns:p14="http://schemas.microsoft.com/office/powerpoint/2010/main" val="392558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Giữa hình chiếu và vật thể chiếu ở hình 2.2. Có mối quan hệ như thế nào?</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49765" y="770650"/>
            <a:ext cx="11241492" cy="5863415"/>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2246769"/>
          </a:xfrm>
          <a:prstGeom prst="rect">
            <a:avLst/>
          </a:prstGeom>
        </p:spPr>
        <p:txBody>
          <a:bodyPr wrap="square">
            <a:spAutoFit/>
          </a:bodyPr>
          <a:lstStyle/>
          <a:p>
            <a:r>
              <a:rPr lang="vi-VN"/>
              <a:t> </a:t>
            </a:r>
            <a:r>
              <a:rPr lang="vi-VN" sz="2800" b="1">
                <a:latin typeface="Times New Roman" panose="02020603050405020304" pitchFamily="18" charset="0"/>
                <a:cs typeface="Times New Roman" panose="02020603050405020304" pitchFamily="18" charset="0"/>
              </a:rPr>
              <a:t>Hãy vẽ các hình chiếu của vòng đệm phẳng (Hình 2.15) có kích thước như sau:</a:t>
            </a:r>
          </a:p>
          <a:p>
            <a:r>
              <a:rPr lang="vi-VN" sz="2800" b="1">
                <a:latin typeface="Times New Roman" panose="02020603050405020304" pitchFamily="18" charset="0"/>
                <a:cs typeface="Times New Roman" panose="02020603050405020304" pitchFamily="18" charset="0"/>
              </a:rPr>
              <a:t>- Đường kích trong của vòng đệm: Ø34 mm</a:t>
            </a:r>
          </a:p>
          <a:p>
            <a:r>
              <a:rPr lang="vi-VN" sz="2800" b="1">
                <a:latin typeface="Times New Roman" panose="02020603050405020304" pitchFamily="18" charset="0"/>
                <a:cs typeface="Times New Roman" panose="02020603050405020304" pitchFamily="18" charset="0"/>
              </a:rPr>
              <a:t>- Đường kính ngoài của vòng đệm: Ø60 mm.</a:t>
            </a:r>
          </a:p>
          <a:p>
            <a:r>
              <a:rPr lang="vi-VN" sz="2800" b="1">
                <a:latin typeface="Times New Roman" panose="02020603050405020304" pitchFamily="18" charset="0"/>
                <a:cs typeface="Times New Roman" panose="02020603050405020304" pitchFamily="18" charset="0"/>
              </a:rPr>
              <a:t>- Bề dày của vòng đệm: 5 mm</a:t>
            </a:r>
          </a:p>
        </p:txBody>
      </p:sp>
      <p:pic>
        <p:nvPicPr>
          <p:cNvPr id="2" name="Picture 1"/>
          <p:cNvPicPr>
            <a:picLocks noChangeAspect="1"/>
          </p:cNvPicPr>
          <p:nvPr/>
        </p:nvPicPr>
        <p:blipFill>
          <a:blip r:embed="rId3"/>
          <a:stretch>
            <a:fillRect/>
          </a:stretch>
        </p:blipFill>
        <p:spPr>
          <a:xfrm>
            <a:off x="311627" y="2906189"/>
            <a:ext cx="5715948" cy="3765199"/>
          </a:xfrm>
          <a:prstGeom prst="rect">
            <a:avLst/>
          </a:prstGeom>
        </p:spPr>
      </p:pic>
      <p:pic>
        <p:nvPicPr>
          <p:cNvPr id="4" name="Picture 3"/>
          <p:cNvPicPr>
            <a:picLocks noChangeAspect="1"/>
          </p:cNvPicPr>
          <p:nvPr/>
        </p:nvPicPr>
        <p:blipFill>
          <a:blip r:embed="rId4"/>
          <a:stretch>
            <a:fillRect/>
          </a:stretch>
        </p:blipFill>
        <p:spPr>
          <a:xfrm>
            <a:off x="6322073" y="2614320"/>
            <a:ext cx="5676638" cy="4057067"/>
          </a:xfrm>
          <a:prstGeom prst="rect">
            <a:avLst/>
          </a:prstGeom>
        </p:spPr>
      </p:pic>
    </p:spTree>
    <p:extLst>
      <p:ext uri="{BB962C8B-B14F-4D97-AF65-F5344CB8AC3E}">
        <p14:creationId xmlns:p14="http://schemas.microsoft.com/office/powerpoint/2010/main" val="409749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947800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Giữa hình chiếu và vật thể chiếu ở hình 2.2. Có mối quan hệ như thế nào?</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49765" y="1009882"/>
            <a:ext cx="4432605" cy="2538315"/>
          </a:xfrm>
          <a:prstGeom prst="rect">
            <a:avLst/>
          </a:prstGeom>
        </p:spPr>
      </p:pic>
      <p:sp>
        <p:nvSpPr>
          <p:cNvPr id="4" name="Rectangle 3"/>
          <p:cNvSpPr/>
          <p:nvPr/>
        </p:nvSpPr>
        <p:spPr>
          <a:xfrm>
            <a:off x="133350" y="3667871"/>
            <a:ext cx="11925300" cy="2062103"/>
          </a:xfrm>
          <a:prstGeom prst="rect">
            <a:avLst/>
          </a:prstGeom>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bóng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mặt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phẳng</a:t>
            </a:r>
            <a:endParaRPr lang="en-US" sz="3200" b="1" dirty="0">
              <a:solidFill>
                <a:srgbClr val="FF0000"/>
              </a:solidFill>
              <a:latin typeface="Times New Roman" panose="02020603050405020304" pitchFamily="18" charset="0"/>
              <a:cs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a:p>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chiếu</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6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317009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a:t>
            </a:r>
            <a:r>
              <a:rPr lang="vi-VN" sz="2800" b="1" dirty="0">
                <a:latin typeface="Times New Roman" panose="02020603050405020304" pitchFamily="18" charset="0"/>
                <a:cs typeface="Times New Roman" panose="02020603050405020304" pitchFamily="18" charset="0"/>
              </a:rPr>
              <a:t>.Hình chiếu vật thể</a:t>
            </a:r>
            <a:endParaRPr lang="en-US" sz="2800" b="1"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.1</a:t>
            </a:r>
            <a:r>
              <a:rPr lang="vi-VN" sz="2800" b="1" dirty="0">
                <a:latin typeface="Times New Roman" panose="02020603050405020304" pitchFamily="18" charset="0"/>
                <a:cs typeface="Times New Roman" panose="02020603050405020304" pitchFamily="18" charset="0"/>
              </a:rPr>
              <a:t>. Khái niệm</a:t>
            </a:r>
            <a:endParaRPr lang="en-US" sz="2800" b="1"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Hình chiếu của vật thể là hình nhận được trên mặt phẳng sau khi ta chiếu vật thể lên mặt phẳng đó.</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phẳng</a:t>
            </a:r>
            <a:r>
              <a:rPr lang="en-US"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Hình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chiếu</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pic>
        <p:nvPicPr>
          <p:cNvPr id="5" name="Picture 15">
            <a:extLst>
              <a:ext uri="{FF2B5EF4-FFF2-40B4-BE49-F238E27FC236}">
                <a16:creationId xmlns:a16="http://schemas.microsoft.com/office/drawing/2014/main" id="{68432630-ED1E-4669-AB37-BFA520D34A2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85033" y="95028"/>
            <a:ext cx="1252998" cy="91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661369"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Nhận xét đặc điểm của các tia chiếu trong mỗi trường hợp ở hình 2.3?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89249" y="823815"/>
            <a:ext cx="11737910" cy="5922217"/>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764920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Nhận xét đặc điểm của các tia chiếu trong mỗi trường hợp ở hình 2.3?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89249" y="1069789"/>
            <a:ext cx="7744408" cy="5685768"/>
          </a:xfrm>
          <a:prstGeom prst="rect">
            <a:avLst/>
          </a:prstGeom>
        </p:spPr>
      </p:pic>
      <p:sp>
        <p:nvSpPr>
          <p:cNvPr id="2" name="Rectangle 1"/>
          <p:cNvSpPr/>
          <p:nvPr/>
        </p:nvSpPr>
        <p:spPr>
          <a:xfrm>
            <a:off x="8259488" y="106157"/>
            <a:ext cx="3932511" cy="6555641"/>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Hình</a:t>
            </a:r>
            <a:r>
              <a:rPr lang="en-US" sz="2800" b="1" dirty="0">
                <a:solidFill>
                  <a:srgbClr val="002060"/>
                </a:solidFill>
                <a:latin typeface="Times New Roman" panose="02020603050405020304" pitchFamily="18" charset="0"/>
                <a:cs typeface="Times New Roman" panose="02020603050405020304" pitchFamily="18" charset="0"/>
              </a:rPr>
              <a:t> 2.3a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phép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vuông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góc</a:t>
            </a:r>
            <a:r>
              <a:rPr lang="en-US" sz="2800" b="1" dirty="0">
                <a:solidFill>
                  <a:srgbClr val="FF0000"/>
                </a:solidFill>
                <a:latin typeface="Times New Roman" panose="02020603050405020304" pitchFamily="18" charset="0"/>
                <a:cs typeface="Times New Roman" panose="02020603050405020304" pitchFamily="18" charset="0"/>
              </a:rPr>
              <a:t>. Tia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song </a:t>
            </a:r>
            <a:r>
              <a:rPr lang="en-US" sz="2800" b="1" dirty="0" err="1">
                <a:solidFill>
                  <a:srgbClr val="FF0000"/>
                </a:solidFill>
                <a:latin typeface="Times New Roman" panose="02020603050405020304" pitchFamily="18" charset="0"/>
                <a:cs typeface="Times New Roman" panose="02020603050405020304" pitchFamily="18" charset="0"/>
              </a:rPr>
              <a:t>song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song </a:t>
            </a:r>
            <a:r>
              <a:rPr lang="en-US" sz="2800" b="1" dirty="0" err="1">
                <a:solidFill>
                  <a:srgbClr val="FF0000"/>
                </a:solidFill>
                <a:latin typeface="Times New Roman" panose="02020603050405020304" pitchFamily="18" charset="0"/>
                <a:cs typeface="Times New Roman" panose="02020603050405020304" pitchFamily="18" charset="0"/>
              </a:rPr>
              <a:t>song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vuông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góc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Hình</a:t>
            </a:r>
            <a:r>
              <a:rPr lang="en-US" sz="2800" b="1" dirty="0">
                <a:solidFill>
                  <a:srgbClr val="002060"/>
                </a:solidFill>
                <a:latin typeface="Times New Roman" panose="02020603050405020304" pitchFamily="18" charset="0"/>
                <a:cs typeface="Times New Roman" panose="02020603050405020304" pitchFamily="18" charset="0"/>
              </a:rPr>
              <a:t> 2.3b</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phép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song </a:t>
            </a:r>
            <a:r>
              <a:rPr lang="en-US" sz="2800" b="1" dirty="0" err="1">
                <a:solidFill>
                  <a:srgbClr val="FF0000"/>
                </a:solidFill>
                <a:latin typeface="Times New Roman" panose="02020603050405020304" pitchFamily="18" charset="0"/>
                <a:cs typeface="Times New Roman" panose="02020603050405020304" pitchFamily="18" charset="0"/>
              </a:rPr>
              <a:t>song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song </a:t>
            </a:r>
            <a:r>
              <a:rPr lang="en-US" sz="2800" b="1" dirty="0" err="1">
                <a:solidFill>
                  <a:srgbClr val="FF0000"/>
                </a:solidFill>
                <a:latin typeface="Times New Roman" panose="02020603050405020304" pitchFamily="18" charset="0"/>
                <a:cs typeface="Times New Roman" panose="02020603050405020304" pitchFamily="18" charset="0"/>
              </a:rPr>
              <a:t>song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nhau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song </a:t>
            </a:r>
            <a:r>
              <a:rPr lang="en-US" sz="2800" b="1" dirty="0" err="1">
                <a:solidFill>
                  <a:srgbClr val="FF0000"/>
                </a:solidFill>
                <a:latin typeface="Times New Roman" panose="02020603050405020304" pitchFamily="18" charset="0"/>
                <a:cs typeface="Times New Roman" panose="02020603050405020304" pitchFamily="18" charset="0"/>
              </a:rPr>
              <a:t>song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a:t>
            </a: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Hình</a:t>
            </a:r>
            <a:r>
              <a:rPr lang="en-US" sz="2800" b="1" dirty="0">
                <a:solidFill>
                  <a:srgbClr val="002060"/>
                </a:solidFill>
                <a:latin typeface="Times New Roman" panose="02020603050405020304" pitchFamily="18" charset="0"/>
                <a:cs typeface="Times New Roman" panose="02020603050405020304" pitchFamily="18" charset="0"/>
              </a:rPr>
              <a:t> 2.3c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phép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xuyên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chiếu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đồng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tại</a:t>
            </a:r>
            <a:r>
              <a:rPr lang="en-US" sz="2800" b="1" dirty="0">
                <a:solidFill>
                  <a:srgbClr val="FF0000"/>
                </a:solidFill>
                <a:latin typeface="Times New Roman" panose="02020603050405020304" pitchFamily="18" charset="0"/>
                <a:cs typeface="Times New Roman" panose="02020603050405020304" pitchFamily="18" charset="0"/>
              </a:rPr>
              <a:t> 1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I</a:t>
            </a:r>
            <a:r>
              <a:rPr lang="vi-VN" sz="4400" b="1" dirty="0">
                <a:latin typeface="Times New Roman" panose="02020603050405020304" pitchFamily="18" charset="0"/>
                <a:cs typeface="Times New Roman" panose="02020603050405020304" pitchFamily="18" charset="0"/>
              </a:rPr>
              <a:t>.Hình chiếu vật thể</a:t>
            </a:r>
            <a:endParaRPr lang="en-US" sz="4400" b="1"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1.</a:t>
            </a:r>
            <a:r>
              <a:rPr lang="vi-VN" sz="4400" b="1" dirty="0">
                <a:latin typeface="Times New Roman" panose="02020603050405020304" pitchFamily="18" charset="0"/>
                <a:cs typeface="Times New Roman" panose="02020603050405020304" pitchFamily="18" charset="0"/>
              </a:rPr>
              <a:t>2. Các phép chiếu</a:t>
            </a:r>
            <a:endParaRPr lang="en-US" sz="4400" b="1" dirty="0">
              <a:latin typeface="Times New Roman" panose="02020603050405020304" pitchFamily="18" charset="0"/>
              <a:cs typeface="Times New Roman" panose="02020603050405020304" pitchFamily="18" charset="0"/>
            </a:endParaRPr>
          </a:p>
          <a:p>
            <a:pPr marL="571500" indent="-571500">
              <a:buFontTx/>
              <a:buChar char="-"/>
            </a:pPr>
            <a:r>
              <a:rPr lang="vi-VN" sz="4400" dirty="0">
                <a:latin typeface="Times New Roman" panose="02020603050405020304" pitchFamily="18" charset="0"/>
                <a:cs typeface="Times New Roman" panose="02020603050405020304" pitchFamily="18" charset="0"/>
              </a:rPr>
              <a:t>Phép chiếu vuông góc: dùng để vẽ các hình chiếu vuông góc.</a:t>
            </a:r>
            <a:endParaRPr lang="en-US" sz="4400" dirty="0">
              <a:latin typeface="Times New Roman" panose="02020603050405020304" pitchFamily="18" charset="0"/>
              <a:cs typeface="Times New Roman" panose="02020603050405020304" pitchFamily="18" charset="0"/>
            </a:endParaRPr>
          </a:p>
          <a:p>
            <a:r>
              <a:rPr lang="vi-VN" sz="4400" dirty="0">
                <a:latin typeface="Times New Roman" panose="02020603050405020304" pitchFamily="18" charset="0"/>
                <a:cs typeface="Times New Roman" panose="02020603050405020304" pitchFamily="18" charset="0"/>
              </a:rPr>
              <a:t>- Phép chiếu song song và phép chiếu xuyên tâm: dùng để vẽ hình biểu diễn 3 chiều</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3D), </a:t>
            </a:r>
            <a:r>
              <a:rPr lang="en-US" sz="4400" dirty="0" err="1">
                <a:latin typeface="Times New Roman" panose="02020603050405020304" pitchFamily="18" charset="0"/>
                <a:cs typeface="Times New Roman" panose="02020603050405020304" pitchFamily="18" charset="0"/>
              </a:rPr>
              <a:t>bổ</a:t>
            </a:r>
            <a:r>
              <a:rPr lang="en-US" sz="4400" dirty="0">
                <a:latin typeface="Times New Roman" panose="02020603050405020304" pitchFamily="18" charset="0"/>
                <a:cs typeface="Times New Roman" panose="02020603050405020304" pitchFamily="18" charset="0"/>
              </a:rPr>
              <a:t> sung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chiếu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vuông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góc</a:t>
            </a:r>
            <a:r>
              <a:rPr lang="en-US" sz="4400" dirty="0">
                <a:latin typeface="Times New Roman" panose="02020603050405020304" pitchFamily="18" charset="0"/>
                <a:cs typeface="Times New Roman" panose="02020603050405020304" pitchFamily="18" charset="0"/>
              </a:rPr>
              <a:t>.</a:t>
            </a:r>
            <a:endParaRPr lang="vi-VN" sz="4400" dirty="0">
              <a:latin typeface="Times New Roman" panose="02020603050405020304" pitchFamily="18" charset="0"/>
              <a:cs typeface="Times New Roman" panose="02020603050405020304" pitchFamily="18" charset="0"/>
            </a:endParaRPr>
          </a:p>
        </p:txBody>
      </p:sp>
      <p:sp>
        <p:nvSpPr>
          <p:cNvPr id="8" name="Rectangle 7"/>
          <p:cNvSpPr/>
          <p:nvPr/>
        </p:nvSpPr>
        <p:spPr>
          <a:xfrm>
            <a:off x="2918889" y="43491"/>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2. HÌNH CHIẾU VUÔNG GÓC</a:t>
            </a:r>
            <a:endParaRPr lang="en-US" sz="2800">
              <a:solidFill>
                <a:srgbClr val="FF0000"/>
              </a:solidFill>
              <a:latin typeface="Times New Roman" panose="02020603050405020304" pitchFamily="18" charset="0"/>
              <a:cs typeface="Times New Roman" panose="02020603050405020304" pitchFamily="18" charset="0"/>
            </a:endParaRPr>
          </a:p>
        </p:txBody>
      </p:sp>
      <p:pic>
        <p:nvPicPr>
          <p:cNvPr id="5" name="Picture 15">
            <a:extLst>
              <a:ext uri="{FF2B5EF4-FFF2-40B4-BE49-F238E27FC236}">
                <a16:creationId xmlns:a16="http://schemas.microsoft.com/office/drawing/2014/main" id="{8210D5BC-907A-4A95-BFBF-38A0AE6F388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85033" y="85503"/>
            <a:ext cx="1252998" cy="91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7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673</TotalTime>
  <Words>2709</Words>
  <Application>Microsoft Office PowerPoint</Application>
  <PresentationFormat>Widescreen</PresentationFormat>
  <Paragraphs>208</Paragraphs>
  <Slides>41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Century Gothic</vt:lpstr>
      <vt:lpstr>Tahoma</vt:lpstr>
      <vt:lpstr>Times New Roman</vt:lpstr>
      <vt:lpstr>VNI-Times</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Administrator</cp:lastModifiedBy>
  <cp:revision>16</cp:revision>
  <dcterms:created xsi:type="dcterms:W3CDTF">2023-06-21T22:05:51Z</dcterms:created>
  <dcterms:modified xsi:type="dcterms:W3CDTF">2024-10-12T02:29:33Z</dcterms:modified>
</cp:coreProperties>
</file>