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9" r:id="rId7"/>
    <p:sldId id="261" r:id="rId8"/>
    <p:sldId id="262" r:id="rId9"/>
    <p:sldId id="263" r:id="rId10"/>
    <p:sldId id="265" r:id="rId11"/>
    <p:sldId id="266" r:id="rId12"/>
    <p:sldId id="267" r:id="rId13"/>
    <p:sldId id="264" r:id="rId14"/>
    <p:sldId id="268" r:id="rId15"/>
    <p:sldId id="270" r:id="rId16"/>
    <p:sldId id="271" r:id="rId17"/>
    <p:sldId id="274" r:id="rId18"/>
    <p:sldId id="273"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9/9/2024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3019" y="150541"/>
            <a:ext cx="79248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TIÊU CHUẨN TRÌNH BÀY BẢN VẼ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721005" y="938561"/>
            <a:ext cx="9775902" cy="571500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8017727" cy="1200329"/>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 Quan sát hình 1.3 và 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11873" y="1335254"/>
            <a:ext cx="7872761" cy="5210512"/>
          </a:xfrm>
          <a:prstGeom prst="rect">
            <a:avLst/>
          </a:prstGeom>
        </p:spPr>
      </p:pic>
      <p:sp>
        <p:nvSpPr>
          <p:cNvPr id="2" name="Rectangle 1"/>
          <p:cNvSpPr/>
          <p:nvPr/>
        </p:nvSpPr>
        <p:spPr>
          <a:xfrm>
            <a:off x="8341112" y="266013"/>
            <a:ext cx="3456878" cy="6555641"/>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Hình 1.3b: kích thước trên hình biểu diễn lớn gấp đôi kích thước tương ứng của đai ốc hình 1.3a</a:t>
            </a:r>
          </a:p>
          <a:p>
            <a:r>
              <a:rPr lang="vi-VN" sz="2800" b="1">
                <a:solidFill>
                  <a:srgbClr val="FF0000"/>
                </a:solidFill>
                <a:latin typeface="Times New Roman" panose="02020603050405020304" pitchFamily="18" charset="0"/>
                <a:cs typeface="Times New Roman" panose="02020603050405020304" pitchFamily="18" charset="0"/>
              </a:rPr>
              <a:t>- Hình 1.3c: kích thước trên hình biểu diễn bằng kích thước tương ứng của đai ốc hình 1.3a</a:t>
            </a:r>
          </a:p>
          <a:p>
            <a:r>
              <a:rPr lang="vi-VN" sz="2800" b="1">
                <a:solidFill>
                  <a:srgbClr val="FF0000"/>
                </a:solidFill>
                <a:latin typeface="Times New Roman" panose="02020603050405020304" pitchFamily="18" charset="0"/>
                <a:cs typeface="Times New Roman" panose="02020603050405020304" pitchFamily="18" charset="0"/>
              </a:rPr>
              <a:t>- Hình 1.3d: kích thước trên hình biểu diễn bằng </a:t>
            </a:r>
            <a:r>
              <a:rPr lang="en-US" sz="2800" b="1">
                <a:solidFill>
                  <a:srgbClr val="FF0000"/>
                </a:solidFill>
                <a:latin typeface="Times New Roman" panose="02020603050405020304" pitchFamily="18" charset="0"/>
                <a:cs typeface="Times New Roman" panose="02020603050405020304" pitchFamily="18" charset="0"/>
              </a:rPr>
              <a:t>1/2</a:t>
            </a:r>
            <a:r>
              <a:rPr lang="vi-VN" sz="2800" b="1">
                <a:solidFill>
                  <a:srgbClr val="FF0000"/>
                </a:solidFill>
                <a:latin typeface="Times New Roman" panose="02020603050405020304" pitchFamily="18" charset="0"/>
                <a:cs typeface="Times New Roman" panose="02020603050405020304" pitchFamily="18" charset="0"/>
              </a:rPr>
              <a:t> kích thước tương ứng của đai ốc hình 1.3a</a:t>
            </a:r>
          </a:p>
        </p:txBody>
      </p:sp>
    </p:spTree>
    <p:extLst>
      <p:ext uri="{BB962C8B-B14F-4D97-AF65-F5344CB8AC3E}">
        <p14:creationId xmlns:p14="http://schemas.microsoft.com/office/powerpoint/2010/main" val="153796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47460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3.Hãy đọc bảng 1.2 và cho biết loại nét vẽ được chọn làm cơ sở để xác định chiều rộng các loại nét vẽ còn lại trên bản vẽ.</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8" name="Picture 7"/>
          <p:cNvPicPr>
            <a:picLocks noChangeAspect="1"/>
          </p:cNvPicPr>
          <p:nvPr/>
        </p:nvPicPr>
        <p:blipFill>
          <a:blip r:embed="rId4"/>
          <a:stretch>
            <a:fillRect/>
          </a:stretch>
        </p:blipFill>
        <p:spPr>
          <a:xfrm>
            <a:off x="312895" y="1089032"/>
            <a:ext cx="11496246" cy="5456734"/>
          </a:xfrm>
          <a:prstGeom prst="rect">
            <a:avLst/>
          </a:prstGeom>
        </p:spPr>
      </p:pic>
    </p:spTree>
    <p:extLst>
      <p:ext uri="{BB962C8B-B14F-4D97-AF65-F5344CB8AC3E}">
        <p14:creationId xmlns:p14="http://schemas.microsoft.com/office/powerpoint/2010/main" val="494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4" y="134925"/>
            <a:ext cx="69695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3.Hãy đọc bảng 1.2 và cho biết loại nét vẽ được chọn làm cơ sở để xác định chiều rộng các loại nét vẽ còn lại trên bản vẽ.</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8" name="Picture 7"/>
          <p:cNvPicPr>
            <a:picLocks noChangeAspect="1"/>
          </p:cNvPicPr>
          <p:nvPr/>
        </p:nvPicPr>
        <p:blipFill>
          <a:blip r:embed="rId4"/>
          <a:stretch>
            <a:fillRect/>
          </a:stretch>
        </p:blipFill>
        <p:spPr>
          <a:xfrm>
            <a:off x="312895" y="1519920"/>
            <a:ext cx="6957700" cy="5025846"/>
          </a:xfrm>
          <a:prstGeom prst="rect">
            <a:avLst/>
          </a:prstGeom>
        </p:spPr>
      </p:pic>
      <p:sp>
        <p:nvSpPr>
          <p:cNvPr id="2" name="Rectangle 1"/>
          <p:cNvSpPr/>
          <p:nvPr/>
        </p:nvSpPr>
        <p:spPr>
          <a:xfrm>
            <a:off x="7371616" y="1519920"/>
            <a:ext cx="4608509"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Nét vẽ được chọn làm cơ sở để xác định chiều rộng các loại nét vẽ còn lại trên bản vẽ là nét liền đậm. Cụ thể, các nét vẽ còn lại có chiều rộng bằng 1</a:t>
            </a:r>
            <a:r>
              <a:rPr lang="en-US" sz="2800" b="1">
                <a:solidFill>
                  <a:srgbClr val="FF0000"/>
                </a:solidFill>
                <a:latin typeface="Times New Roman" panose="02020603050405020304" pitchFamily="18" charset="0"/>
                <a:cs typeface="Times New Roman" panose="02020603050405020304" pitchFamily="18" charset="0"/>
              </a:rPr>
              <a:t>/2</a:t>
            </a:r>
            <a:r>
              <a:rPr lang="vi-VN" sz="2800" b="1">
                <a:solidFill>
                  <a:srgbClr val="FF0000"/>
                </a:solidFill>
                <a:latin typeface="Times New Roman" panose="02020603050405020304" pitchFamily="18" charset="0"/>
                <a:cs typeface="Times New Roman" panose="02020603050405020304" pitchFamily="18" charset="0"/>
              </a:rPr>
              <a:t> nét liền đậm.</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48683" y="83855"/>
            <a:ext cx="1180542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Dựa vào Hình 1.4, hãy cho biết mối quan hệ giữa đường gióng kích thước và đường kích thước.</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02359" y="1037962"/>
            <a:ext cx="11651747" cy="4838731"/>
          </a:xfrm>
          <a:prstGeom prst="rect">
            <a:avLst/>
          </a:prstGeom>
        </p:spPr>
      </p:pic>
      <p:sp>
        <p:nvSpPr>
          <p:cNvPr id="6" name="Rectangle 5"/>
          <p:cNvSpPr/>
          <p:nvPr/>
        </p:nvSpPr>
        <p:spPr>
          <a:xfrm>
            <a:off x="382858" y="6131042"/>
            <a:ext cx="10991385"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5. Đường kính của đường tròn đường ghi kích thước như thế nào?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5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48683" y="83855"/>
            <a:ext cx="7456449"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Dựa vào Hình 1.4, hãy cho biết mối quan hệ giữa đường gióng kích thước và đường kích thước.</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02359" y="1468851"/>
            <a:ext cx="6990539" cy="4485900"/>
          </a:xfrm>
          <a:prstGeom prst="rect">
            <a:avLst/>
          </a:prstGeom>
        </p:spPr>
      </p:pic>
      <p:sp>
        <p:nvSpPr>
          <p:cNvPr id="3" name="Rectangle 2"/>
          <p:cNvSpPr/>
          <p:nvPr/>
        </p:nvSpPr>
        <p:spPr>
          <a:xfrm>
            <a:off x="7605132" y="83854"/>
            <a:ext cx="4438185" cy="6124754"/>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4.</a:t>
            </a:r>
            <a:r>
              <a:rPr lang="vi-VN" sz="2800" b="1">
                <a:solidFill>
                  <a:srgbClr val="FF0000"/>
                </a:solidFill>
                <a:latin typeface="Times New Roman" panose="02020603050405020304" pitchFamily="18" charset="0"/>
                <a:cs typeface="Times New Roman" panose="02020603050405020304" pitchFamily="18" charset="0"/>
              </a:rPr>
              <a:t>- Đường kích thước: vẽ song song với phần tử được ghi kích thước, đầu đường kích thước vẽ mũi tên. </a:t>
            </a:r>
          </a:p>
          <a:p>
            <a:r>
              <a:rPr lang="en-US" sz="2800" b="1">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Đường gióng kích thước: thường kẻ vuông góc với đường kích thước và vượt qua đường kích thước khoảng 2 ~ 4 mm.</a:t>
            </a:r>
            <a:endParaRPr lang="en-US" sz="2800" b="1">
              <a:solidFill>
                <a:srgbClr val="FF0000"/>
              </a:solidFill>
              <a:latin typeface="Times New Roman" panose="02020603050405020304" pitchFamily="18" charset="0"/>
              <a:cs typeface="Times New Roman" panose="02020603050405020304" pitchFamily="18" charset="0"/>
            </a:endParaRPr>
          </a:p>
          <a:p>
            <a:r>
              <a:rPr lang="en-US" sz="2800" b="1">
                <a:solidFill>
                  <a:srgbClr val="FF0000"/>
                </a:solidFill>
                <a:latin typeface="Times New Roman" panose="02020603050405020304" pitchFamily="18" charset="0"/>
                <a:cs typeface="Times New Roman" panose="02020603050405020304" pitchFamily="18" charset="0"/>
              </a:rPr>
              <a:t>5.</a:t>
            </a:r>
            <a:r>
              <a:rPr lang="en-US"/>
              <a:t> </a:t>
            </a:r>
            <a:r>
              <a:rPr lang="en-US" sz="2800" b="1">
                <a:solidFill>
                  <a:srgbClr val="FF0000"/>
                </a:solidFill>
                <a:latin typeface="Times New Roman" panose="02020603050405020304" pitchFamily="18" charset="0"/>
                <a:cs typeface="Times New Roman" panose="02020603050405020304" pitchFamily="18" charset="0"/>
              </a:rPr>
              <a:t>Kí hiệu ø được ghi trước con số kích thước của đường kính của đường tròn.</a:t>
            </a:r>
          </a:p>
          <a:p>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04439" y="5954751"/>
            <a:ext cx="7088459"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5. Đường kính của đường tròn đường ghi kích thước như thế nào?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62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1761893" y="150541"/>
            <a:ext cx="9400478"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108543"/>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2.Tiêu chuẩn của bản vẽ kỹ thuật</a:t>
            </a:r>
          </a:p>
          <a:p>
            <a:r>
              <a:rPr lang="vi-VN" sz="2800">
                <a:latin typeface="Times New Roman" panose="02020603050405020304" pitchFamily="18" charset="0"/>
                <a:cs typeface="Times New Roman" panose="02020603050405020304" pitchFamily="18" charset="0"/>
              </a:rPr>
              <a:t>- Khổ giấy: A0, A1, A2, A3, A4</a:t>
            </a:r>
          </a:p>
          <a:p>
            <a:r>
              <a:rPr lang="vi-VN" sz="2800">
                <a:latin typeface="Times New Roman" panose="02020603050405020304" pitchFamily="18" charset="0"/>
                <a:cs typeface="Times New Roman" panose="02020603050405020304" pitchFamily="18" charset="0"/>
              </a:rPr>
              <a:t>- Tỉ lệ của bản vẽ: tỉ lệ thu nhỏ, tỉ lệ nguyên hình, tỉ lệ phóng to.</a:t>
            </a:r>
          </a:p>
          <a:p>
            <a:r>
              <a:rPr lang="vi-VN" sz="2800">
                <a:latin typeface="Times New Roman" panose="02020603050405020304" pitchFamily="18" charset="0"/>
                <a:cs typeface="Times New Roman" panose="02020603050405020304" pitchFamily="18" charset="0"/>
              </a:rPr>
              <a:t>- Đường nét: nét liền đậm, nét liền mảnh, nét đứt mảnh, nét gạch chấm mảnh.</a:t>
            </a:r>
          </a:p>
          <a:p>
            <a:r>
              <a:rPr lang="vi-VN" sz="2800">
                <a:latin typeface="Times New Roman" panose="02020603050405020304" pitchFamily="18" charset="0"/>
                <a:cs typeface="Times New Roman" panose="02020603050405020304" pitchFamily="18" charset="0"/>
              </a:rPr>
              <a:t>- Ghi kích thước: đường kích thước, đường gióng kích thước, chữ số kích thước</a:t>
            </a:r>
          </a:p>
        </p:txBody>
      </p:sp>
    </p:spTree>
    <p:extLst>
      <p:ext uri="{BB962C8B-B14F-4D97-AF65-F5344CB8AC3E}">
        <p14:creationId xmlns:p14="http://schemas.microsoft.com/office/powerpoint/2010/main" val="1785386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267765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Tại sao phải quy định các tiêu chuẩn về bản vẽ kĩ thuật?</a:t>
            </a:r>
          </a:p>
          <a:p>
            <a:r>
              <a:rPr lang="vi-VN" sz="2800" b="1">
                <a:latin typeface="Times New Roman" panose="02020603050405020304" pitchFamily="18" charset="0"/>
                <a:cs typeface="Times New Roman" panose="02020603050405020304" pitchFamily="18" charset="0"/>
              </a:rPr>
              <a:t>2. Giữa các khổ giấy (A0, A1, A2, A3 và A4) có mối quan hệ với nhau như thế nào?</a:t>
            </a:r>
          </a:p>
          <a:p>
            <a:r>
              <a:rPr lang="vi-VN" sz="2800" b="1">
                <a:latin typeface="Times New Roman" panose="02020603050405020304" pitchFamily="18" charset="0"/>
                <a:cs typeface="Times New Roman" panose="02020603050405020304" pitchFamily="18" charset="0"/>
              </a:rPr>
              <a:t>3. Cho vật thể có các kích thước: chiều dài 60 mm, chiều rộng 40 mm và chiều cao 50 mm. Hình biểu diễn của vật thể có tỉ lệ là 1:2. Độ dài các kích thước tương ứng đo được trên hình biểu diễn của vật thể là bao nhiêu?</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4824761" cy="569386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Tại sao phải quy định các tiêu chuẩn về bản vẽ kĩ thuật?</a:t>
            </a:r>
          </a:p>
          <a:p>
            <a:r>
              <a:rPr lang="vi-VN" sz="2800" b="1">
                <a:latin typeface="Times New Roman" panose="02020603050405020304" pitchFamily="18" charset="0"/>
                <a:cs typeface="Times New Roman" panose="02020603050405020304" pitchFamily="18" charset="0"/>
              </a:rPr>
              <a:t>2. Giữa các khổ giấy (A0, A1, A2, A3 và A4) có mối quan hệ với nhau như thế nào?</a:t>
            </a:r>
          </a:p>
          <a:p>
            <a:r>
              <a:rPr lang="vi-VN" sz="2800" b="1">
                <a:latin typeface="Times New Roman" panose="02020603050405020304" pitchFamily="18" charset="0"/>
                <a:cs typeface="Times New Roman" panose="02020603050405020304" pitchFamily="18" charset="0"/>
              </a:rPr>
              <a:t>3. Cho vật thể có các kích thước: chiều dài 60 mm, chiều rộng 40 mm và chiều cao 50 mm. Hình biểu diễn của vật thể có tỉ lệ là 1:2. Độ dài các kích thước tương ứng đo được trên hình biểu diễn của vật thể là bao nhiêu?</a:t>
            </a:r>
          </a:p>
        </p:txBody>
      </p:sp>
      <p:sp>
        <p:nvSpPr>
          <p:cNvPr id="2" name="Rectangle 1"/>
          <p:cNvSpPr/>
          <p:nvPr/>
        </p:nvSpPr>
        <p:spPr>
          <a:xfrm>
            <a:off x="5129561" y="877162"/>
            <a:ext cx="7430418" cy="5632311"/>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1.Bản vẽ kĩ thuật là phương tiện thông tin dùng trong các lĩnh vực kĩ thuật và đã trớ thành “ngôn ngữ" chung dùng trong kĩ thuật. Vì vậy, nó phải được xây dựng theo các quy tắc thống nhất được quy định trong các tiêu chuẩn về bản vẽ kĩ thuật.</a:t>
            </a:r>
          </a:p>
          <a:p>
            <a:r>
              <a:rPr lang="vi-VN" sz="2400" b="1">
                <a:solidFill>
                  <a:srgbClr val="0000FF"/>
                </a:solidFill>
                <a:latin typeface="Times New Roman" panose="02020603050405020304" pitchFamily="18" charset="0"/>
                <a:cs typeface="Times New Roman" panose="02020603050405020304" pitchFamily="18" charset="0"/>
              </a:rPr>
              <a:t>2. Chiều rộng của khổ liền trước bằng chiều dài của khổ liền sau và diện tích khổ sau bằng một nửa diện tích khổ trước.</a:t>
            </a:r>
          </a:p>
          <a:p>
            <a:r>
              <a:rPr lang="vi-VN" sz="2400" b="1">
                <a:solidFill>
                  <a:srgbClr val="0000FF"/>
                </a:solidFill>
                <a:latin typeface="Times New Roman" panose="02020603050405020304" pitchFamily="18" charset="0"/>
                <a:cs typeface="Times New Roman" panose="02020603050405020304" pitchFamily="18" charset="0"/>
              </a:rPr>
              <a:t>3. Vì hình biểu diễn của vật thể có tỉ lệ là 1:2 nghĩa là tỉ số giữa kích thước đo được trên hình biểu diễn của vật thể và kích thước thực tương ứng của vật thể là 1:2 hay kích thước hình biểu diễn bằng 1 nửa kích thước thực. Độ dài các kích thước tương ứng đo được trên hình biểu diễn của vật thể là chiều dài 30 mm, chiều rộng 20 mm và chiều cao 25 mm.</a:t>
            </a:r>
          </a:p>
        </p:txBody>
      </p:sp>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3970318"/>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Cách ghi chữ số kích thước ở trường hợp nào trong Hình 1.5 là đúng? Vì sao?</a:t>
            </a:r>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5. Kể tên và nêu ý nghĩa các loại nét vẽ trên Hình 1.6.</a:t>
            </a:r>
          </a:p>
        </p:txBody>
      </p:sp>
      <p:pic>
        <p:nvPicPr>
          <p:cNvPr id="5" name="Picture 4"/>
          <p:cNvPicPr>
            <a:picLocks noChangeAspect="1"/>
          </p:cNvPicPr>
          <p:nvPr/>
        </p:nvPicPr>
        <p:blipFill>
          <a:blip r:embed="rId3"/>
          <a:stretch>
            <a:fillRect/>
          </a:stretch>
        </p:blipFill>
        <p:spPr>
          <a:xfrm>
            <a:off x="304800" y="4555093"/>
            <a:ext cx="10980234" cy="2266950"/>
          </a:xfrm>
          <a:prstGeom prst="rect">
            <a:avLst/>
          </a:prstGeom>
        </p:spPr>
      </p:pic>
      <p:pic>
        <p:nvPicPr>
          <p:cNvPr id="2" name="Picture 1"/>
          <p:cNvPicPr>
            <a:picLocks noChangeAspect="1"/>
          </p:cNvPicPr>
          <p:nvPr/>
        </p:nvPicPr>
        <p:blipFill>
          <a:blip r:embed="rId4"/>
          <a:stretch>
            <a:fillRect/>
          </a:stretch>
        </p:blipFill>
        <p:spPr>
          <a:xfrm>
            <a:off x="429322" y="1607170"/>
            <a:ext cx="10855712" cy="2171700"/>
          </a:xfrm>
          <a:prstGeom prst="rect">
            <a:avLst/>
          </a:prstGeom>
        </p:spPr>
      </p:pic>
    </p:spTree>
    <p:extLst>
      <p:ext uri="{BB962C8B-B14F-4D97-AF65-F5344CB8AC3E}">
        <p14:creationId xmlns:p14="http://schemas.microsoft.com/office/powerpoint/2010/main" val="2635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1" y="584775"/>
            <a:ext cx="5895278" cy="440120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Cách ghi chữ số kích thước ở trường hợp nào trong Hình 1.5 là đúng? Vì sao?</a:t>
            </a:r>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5. Kể tên và nêu ý nghĩa các loại nét vẽ trên Hình 1.6.</a:t>
            </a:r>
          </a:p>
        </p:txBody>
      </p:sp>
      <p:pic>
        <p:nvPicPr>
          <p:cNvPr id="5" name="Picture 4"/>
          <p:cNvPicPr>
            <a:picLocks noChangeAspect="1"/>
          </p:cNvPicPr>
          <p:nvPr/>
        </p:nvPicPr>
        <p:blipFill>
          <a:blip r:embed="rId3"/>
          <a:stretch>
            <a:fillRect/>
          </a:stretch>
        </p:blipFill>
        <p:spPr>
          <a:xfrm>
            <a:off x="242539" y="5004363"/>
            <a:ext cx="5478037" cy="1853637"/>
          </a:xfrm>
          <a:prstGeom prst="rect">
            <a:avLst/>
          </a:prstGeom>
        </p:spPr>
      </p:pic>
      <p:pic>
        <p:nvPicPr>
          <p:cNvPr id="2" name="Picture 1"/>
          <p:cNvPicPr>
            <a:picLocks noChangeAspect="1"/>
          </p:cNvPicPr>
          <p:nvPr/>
        </p:nvPicPr>
        <p:blipFill>
          <a:blip r:embed="rId4"/>
          <a:stretch>
            <a:fillRect/>
          </a:stretch>
        </p:blipFill>
        <p:spPr>
          <a:xfrm>
            <a:off x="367061" y="1853637"/>
            <a:ext cx="5770756" cy="2171700"/>
          </a:xfrm>
          <a:prstGeom prst="rect">
            <a:avLst/>
          </a:prstGeom>
        </p:spPr>
      </p:pic>
      <p:sp>
        <p:nvSpPr>
          <p:cNvPr id="6" name="Rectangle 5"/>
          <p:cNvSpPr/>
          <p:nvPr/>
        </p:nvSpPr>
        <p:spPr>
          <a:xfrm>
            <a:off x="6150814" y="472920"/>
            <a:ext cx="5914806" cy="6555641"/>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4. a) Đúng. Vì chữ số kích thước được ghi trên đường kích thước.</a:t>
            </a:r>
          </a:p>
          <a:p>
            <a:r>
              <a:rPr lang="vi-VN" sz="2800">
                <a:solidFill>
                  <a:srgbClr val="0000FF"/>
                </a:solidFill>
                <a:latin typeface="Times New Roman" panose="02020603050405020304" pitchFamily="18" charset="0"/>
                <a:cs typeface="Times New Roman" panose="02020603050405020304" pitchFamily="18" charset="0"/>
              </a:rPr>
              <a:t>b), c) Sai. Vì chữ số kích thước không được ghi trên đường kích thước mà ghi ở dưới (hình b) và ghi bên cạnh (hình c).</a:t>
            </a:r>
          </a:p>
          <a:p>
            <a:r>
              <a:rPr lang="vi-VN" sz="2800">
                <a:solidFill>
                  <a:srgbClr val="0000FF"/>
                </a:solidFill>
                <a:latin typeface="Times New Roman" panose="02020603050405020304" pitchFamily="18" charset="0"/>
                <a:cs typeface="Times New Roman" panose="02020603050405020304" pitchFamily="18" charset="0"/>
              </a:rPr>
              <a:t>5.</a:t>
            </a:r>
          </a:p>
          <a:p>
            <a:r>
              <a:rPr lang="vi-VN" sz="2800">
                <a:solidFill>
                  <a:srgbClr val="0000FF"/>
                </a:solidFill>
                <a:latin typeface="Times New Roman" panose="02020603050405020304" pitchFamily="18" charset="0"/>
                <a:cs typeface="Times New Roman" panose="02020603050405020304" pitchFamily="18" charset="0"/>
              </a:rPr>
              <a:t>(1) Nét liền đậm: Đường bao thấy, cạnh thấy.</a:t>
            </a:r>
          </a:p>
          <a:p>
            <a:r>
              <a:rPr lang="vi-VN" sz="2800">
                <a:solidFill>
                  <a:srgbClr val="0000FF"/>
                </a:solidFill>
                <a:latin typeface="Times New Roman" panose="02020603050405020304" pitchFamily="18" charset="0"/>
                <a:cs typeface="Times New Roman" panose="02020603050405020304" pitchFamily="18" charset="0"/>
              </a:rPr>
              <a:t>(2) Nét liền mảnh: Đường kích thước, đường gióng kích thước.</a:t>
            </a:r>
          </a:p>
          <a:p>
            <a:r>
              <a:rPr lang="vi-VN" sz="2800">
                <a:solidFill>
                  <a:srgbClr val="0000FF"/>
                </a:solidFill>
                <a:latin typeface="Times New Roman" panose="02020603050405020304" pitchFamily="18" charset="0"/>
                <a:cs typeface="Times New Roman" panose="02020603050405020304" pitchFamily="18" charset="0"/>
              </a:rPr>
              <a:t>(3) Nét gạch chấm mảnh: Đường tâm, đường trục đối xứng.</a:t>
            </a:r>
          </a:p>
          <a:p>
            <a:r>
              <a:rPr lang="vi-VN" sz="2800">
                <a:solidFill>
                  <a:srgbClr val="0000FF"/>
                </a:solidFill>
                <a:latin typeface="Times New Roman" panose="02020603050405020304" pitchFamily="18" charset="0"/>
                <a:cs typeface="Times New Roman" panose="02020603050405020304" pitchFamily="18" charset="0"/>
              </a:rPr>
              <a:t>(4) Nét đứt mảnh: Đường bao khuất, cạnh khuất.</a:t>
            </a:r>
          </a:p>
        </p:txBody>
      </p:sp>
    </p:spTree>
    <p:extLst>
      <p:ext uri="{BB962C8B-B14F-4D97-AF65-F5344CB8AC3E}">
        <p14:creationId xmlns:p14="http://schemas.microsoft.com/office/powerpoint/2010/main" val="92517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6117" y="223024"/>
            <a:ext cx="8374566" cy="6530898"/>
          </a:xfrm>
          <a:prstGeom prst="rect">
            <a:avLst/>
          </a:prstGeom>
        </p:spPr>
      </p:pic>
      <p:sp>
        <p:nvSpPr>
          <p:cNvPr id="2" name="Cloud Callout 1"/>
          <p:cNvSpPr/>
          <p:nvPr/>
        </p:nvSpPr>
        <p:spPr>
          <a:xfrm>
            <a:off x="8999034" y="390293"/>
            <a:ext cx="3192966" cy="5363736"/>
          </a:xfrm>
          <a:prstGeom prst="cloudCallout">
            <a:avLst>
              <a:gd name="adj1" fmla="val -64855"/>
              <a:gd name="adj2" fmla="val 6132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0000FF"/>
                </a:solidFill>
                <a:latin typeface="Times New Roman" panose="02020603050405020304" pitchFamily="18" charset="0"/>
                <a:cs typeface="Times New Roman" panose="02020603050405020304" pitchFamily="18" charset="0"/>
              </a:rPr>
              <a:t>Để người chế tạo hiểu đúng, người thiết kế cần thể hiện ý tưởng thiết kế trên bản vẽ kĩ thuật như thế nào?</a:t>
            </a:r>
            <a:endParaRPr lang="en-US"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vi-VN"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6185211"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vi-VN"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p:txBody>
      </p:sp>
      <p:sp>
        <p:nvSpPr>
          <p:cNvPr id="2" name="Rectangle 1"/>
          <p:cNvSpPr/>
          <p:nvPr/>
        </p:nvSpPr>
        <p:spPr>
          <a:xfrm>
            <a:off x="6646127" y="672425"/>
            <a:ext cx="5274527" cy="4832092"/>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1.Kích thước khổ A0 là 1 189 x 841, khổ A4 là 297 x 210. Dễ thấy kích thước khổ A0 gấp 4 lần khổ A4, vậy để chia khổ A0 thành các khổ A4 thì làm chỉ cần lần lượt gập đôi tờ giấy 4 lần (gấp đôi lần 1 A0&gt;A1, lần 2 A1&gt;A2, lần 3 A2&gt;A3, lần 4 A3&gt;A4) và cắt, em sẽ được 16 tờ A4 từ 1 tờ A0.</a:t>
            </a:r>
          </a:p>
          <a:p>
            <a:r>
              <a:rPr lang="vi-VN" sz="2800">
                <a:solidFill>
                  <a:srgbClr val="0000FF"/>
                </a:solidFill>
                <a:latin typeface="Times New Roman" panose="02020603050405020304" pitchFamily="18" charset="0"/>
                <a:cs typeface="Times New Roman" panose="02020603050405020304" pitchFamily="18" charset="0"/>
              </a:rPr>
              <a:t>2.HS tự sưu tầm: Bản vẽ nhà, bản vẽ vòng đai….</a:t>
            </a:r>
          </a:p>
        </p:txBody>
      </p:sp>
    </p:spTree>
    <p:extLst>
      <p:ext uri="{BB962C8B-B14F-4D97-AF65-F5344CB8AC3E}">
        <p14:creationId xmlns:p14="http://schemas.microsoft.com/office/powerpoint/2010/main" val="3382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6117" y="223024"/>
            <a:ext cx="8374566" cy="6530898"/>
          </a:xfrm>
          <a:prstGeom prst="rect">
            <a:avLst/>
          </a:prstGeom>
        </p:spPr>
      </p:pic>
      <p:sp>
        <p:nvSpPr>
          <p:cNvPr id="2" name="Cloud Callout 1"/>
          <p:cNvSpPr/>
          <p:nvPr/>
        </p:nvSpPr>
        <p:spPr>
          <a:xfrm>
            <a:off x="8731405" y="0"/>
            <a:ext cx="3460595" cy="6753921"/>
          </a:xfrm>
          <a:prstGeom prst="cloudCallout">
            <a:avLst>
              <a:gd name="adj1" fmla="val -77428"/>
              <a:gd name="adj2" fmla="val 50111"/>
            </a:avLst>
          </a:prstGeom>
          <a:solidFill>
            <a:schemeClr val="accent2">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Để người chế tạo hiểu đúng, người thiết kế cần thể hiện ý tưởng thiết kế trên bản vẽ kĩ thuật một cách chính xác, đúng quy định bằng việc tuân thủ theo tiêu chuẩn về bản vẽ kĩ thuật.</a:t>
            </a:r>
          </a:p>
        </p:txBody>
      </p:sp>
    </p:spTree>
    <p:extLst>
      <p:ext uri="{BB962C8B-B14F-4D97-AF65-F5344CB8AC3E}">
        <p14:creationId xmlns:p14="http://schemas.microsoft.com/office/powerpoint/2010/main" val="305497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Hình 1.2 trình bày những thông tin gì của sản phẩm?</a:t>
            </a:r>
            <a:endParaRPr lang="en-US" sz="2800" b="1">
              <a:latin typeface="Times New Roman" panose="02020603050405020304" pitchFamily="18" charset="0"/>
              <a:cs typeface="Times New Roman" panose="02020603050405020304" pitchFamily="18" charset="0"/>
            </a:endParaRPr>
          </a:p>
        </p:txBody>
      </p:sp>
      <p:pic>
        <p:nvPicPr>
          <p:cNvPr id="6" name="Picture 5"/>
          <p:cNvPicPr/>
          <p:nvPr/>
        </p:nvPicPr>
        <p:blipFill>
          <a:blip r:embed="rId2"/>
          <a:stretch>
            <a:fillRect/>
          </a:stretch>
        </p:blipFill>
        <p:spPr>
          <a:xfrm>
            <a:off x="449765" y="747448"/>
            <a:ext cx="11548947" cy="5419175"/>
          </a:xfrm>
          <a:prstGeom prst="rect">
            <a:avLst/>
          </a:prstGeom>
        </p:spPr>
      </p:pic>
      <p:sp>
        <p:nvSpPr>
          <p:cNvPr id="4" name="Rectangle 3"/>
          <p:cNvSpPr/>
          <p:nvPr/>
        </p:nvSpPr>
        <p:spPr>
          <a:xfrm>
            <a:off x="449765" y="6284694"/>
            <a:ext cx="11080596" cy="523220"/>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6698166"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Hình 1.2 trình bày những thông tin gì của sản phẩm?</a:t>
            </a:r>
            <a:endParaRPr lang="en-US" sz="2800" b="1">
              <a:latin typeface="Times New Roman" panose="02020603050405020304" pitchFamily="18" charset="0"/>
              <a:cs typeface="Times New Roman" panose="02020603050405020304" pitchFamily="18" charset="0"/>
            </a:endParaRPr>
          </a:p>
        </p:txBody>
      </p:sp>
      <p:pic>
        <p:nvPicPr>
          <p:cNvPr id="6" name="Picture 5"/>
          <p:cNvPicPr/>
          <p:nvPr/>
        </p:nvPicPr>
        <p:blipFill>
          <a:blip r:embed="rId2"/>
          <a:stretch>
            <a:fillRect/>
          </a:stretch>
        </p:blipFill>
        <p:spPr>
          <a:xfrm>
            <a:off x="449765" y="1060264"/>
            <a:ext cx="6486294" cy="4693765"/>
          </a:xfrm>
          <a:prstGeom prst="rect">
            <a:avLst/>
          </a:prstGeom>
        </p:spPr>
      </p:pic>
      <p:sp>
        <p:nvSpPr>
          <p:cNvPr id="4" name="Rectangle 3"/>
          <p:cNvSpPr/>
          <p:nvPr/>
        </p:nvSpPr>
        <p:spPr>
          <a:xfrm>
            <a:off x="338252" y="5903893"/>
            <a:ext cx="6954646" cy="954107"/>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sp>
        <p:nvSpPr>
          <p:cNvPr id="2" name="Rectangle 1"/>
          <p:cNvSpPr/>
          <p:nvPr/>
        </p:nvSpPr>
        <p:spPr>
          <a:xfrm>
            <a:off x="7292898" y="419702"/>
            <a:ext cx="4516243" cy="6124754"/>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 - Hình 1.2.a trình bày mặt bằng tầng 1 của ngôi nhà gồm có: phòng ngủ, phòng ăn, phòng khách, bếp, nhà vệ sinh cùng với kích thước từng khu vực.</a:t>
            </a:r>
          </a:p>
          <a:p>
            <a:r>
              <a:rPr lang="vi-VN" sz="2800" b="1">
                <a:solidFill>
                  <a:srgbClr val="FF0000"/>
                </a:solidFill>
                <a:latin typeface="Times New Roman" panose="02020603050405020304" pitchFamily="18" charset="0"/>
                <a:cs typeface="Times New Roman" panose="02020603050405020304" pitchFamily="18" charset="0"/>
              </a:rPr>
              <a:t>- Hình 1.2b trình bày sơ đồ mạch điện chiếu sáng có 3 bóng đèn, khóa điện, nguồn điện.</a:t>
            </a:r>
          </a:p>
          <a:p>
            <a:r>
              <a:rPr lang="vi-VN" sz="2800" b="1">
                <a:solidFill>
                  <a:srgbClr val="FF0000"/>
                </a:solidFill>
                <a:latin typeface="Times New Roman" panose="02020603050405020304" pitchFamily="18" charset="0"/>
                <a:cs typeface="Times New Roman" panose="02020603050405020304" pitchFamily="18" charset="0"/>
              </a:rPr>
              <a:t>2. Một số lĩnh vực: Xây dựng, kiến trúc, chế tạo linh kiện, các ngành kĩ thuật, cơ khí, điện lực,...</a:t>
            </a:r>
          </a:p>
        </p:txBody>
      </p:sp>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60556" y="874470"/>
            <a:ext cx="11582400" cy="2492990"/>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Bản vẽ kỹ thuật</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Bản vẽ kỹ thuật là tài liệu trình bày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kỹ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dưới dạng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hình vẽ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1761893" y="150541"/>
            <a:ext cx="9400478"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1.So sánh kích thước chiều dài và chiều rộng của các khổ giấy trong bảng 1.1.</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8" name="Picture 7"/>
          <p:cNvPicPr>
            <a:picLocks noChangeAspect="1"/>
          </p:cNvPicPr>
          <p:nvPr/>
        </p:nvPicPr>
        <p:blipFill>
          <a:blip r:embed="rId3"/>
          <a:stretch>
            <a:fillRect/>
          </a:stretch>
        </p:blipFill>
        <p:spPr>
          <a:xfrm>
            <a:off x="72018" y="2822343"/>
            <a:ext cx="8633832" cy="4035657"/>
          </a:xfrm>
          <a:prstGeom prst="rect">
            <a:avLst/>
          </a:prstGeom>
        </p:spPr>
      </p:pic>
      <p:pic>
        <p:nvPicPr>
          <p:cNvPr id="6" name="Picture 5">
            <a:extLst>
              <a:ext uri="{FF2B5EF4-FFF2-40B4-BE49-F238E27FC236}">
                <a16:creationId xmlns:a16="http://schemas.microsoft.com/office/drawing/2014/main" id="{83A44C4B-31F2-44CB-B256-775CAF878AF6}"/>
              </a:ext>
            </a:extLst>
          </p:cNvPr>
          <p:cNvPicPr>
            <a:picLocks noChangeAspect="1"/>
          </p:cNvPicPr>
          <p:nvPr/>
        </p:nvPicPr>
        <p:blipFill>
          <a:blip r:embed="rId4"/>
          <a:stretch>
            <a:fillRect/>
          </a:stretch>
        </p:blipFill>
        <p:spPr>
          <a:xfrm>
            <a:off x="6208030" y="718587"/>
            <a:ext cx="5911951" cy="2992601"/>
          </a:xfrm>
          <a:prstGeom prst="rect">
            <a:avLst/>
          </a:prstGeom>
          <a:solidFill>
            <a:schemeClr val="accent2"/>
          </a:solidFill>
          <a:ln>
            <a:solidFill>
              <a:schemeClr val="accent1"/>
            </a:solidFill>
          </a:ln>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1.So sánh kích thước chiều dài và chiều rộng của các khổ giấy trong bảng 1.1.</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8" name="Picture 7"/>
          <p:cNvPicPr>
            <a:picLocks noChangeAspect="1"/>
          </p:cNvPicPr>
          <p:nvPr/>
        </p:nvPicPr>
        <p:blipFill>
          <a:blip r:embed="rId3"/>
          <a:stretch>
            <a:fillRect/>
          </a:stretch>
        </p:blipFill>
        <p:spPr>
          <a:xfrm>
            <a:off x="345688" y="984576"/>
            <a:ext cx="7460166" cy="5327014"/>
          </a:xfrm>
          <a:prstGeom prst="rect">
            <a:avLst/>
          </a:prstGeom>
        </p:spPr>
      </p:pic>
      <p:sp>
        <p:nvSpPr>
          <p:cNvPr id="2" name="Rectangle 1"/>
          <p:cNvSpPr/>
          <p:nvPr/>
        </p:nvSpPr>
        <p:spPr>
          <a:xfrm>
            <a:off x="7805854" y="1301862"/>
            <a:ext cx="4066478"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Chiều dài khổ giấy A0 gấp đôi chiều rộng khổ giấy A1, chiều rộng khổ giấy A0 bằng chiều dài khổ giấy A1. Các khổ giấy tiếp theo tương tự.</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70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 Quan sát hình 1.3 và 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11873" y="1049027"/>
            <a:ext cx="11407698" cy="5496739"/>
          </a:xfrm>
          <a:prstGeom prst="rect">
            <a:avLst/>
          </a:prstGeom>
        </p:spPr>
      </p:pic>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90</TotalTime>
  <Words>1706</Words>
  <Application>Microsoft Office PowerPoint</Application>
  <PresentationFormat>Widescreen</PresentationFormat>
  <Paragraphs>81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Administrator</cp:lastModifiedBy>
  <cp:revision>2</cp:revision>
  <dcterms:created xsi:type="dcterms:W3CDTF">2023-06-21T22:05:51Z</dcterms:created>
  <dcterms:modified xsi:type="dcterms:W3CDTF">2024-09-09T15:24:51Z</dcterms:modified>
</cp:coreProperties>
</file>