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95" r:id="rId3"/>
    <p:sldId id="257" r:id="rId4"/>
    <p:sldId id="281" r:id="rId5"/>
    <p:sldId id="258" r:id="rId6"/>
    <p:sldId id="293" r:id="rId7"/>
    <p:sldId id="296" r:id="rId8"/>
    <p:sldId id="297" r:id="rId9"/>
    <p:sldId id="302" r:id="rId10"/>
    <p:sldId id="260" r:id="rId11"/>
    <p:sldId id="291" r:id="rId12"/>
    <p:sldId id="283" r:id="rId13"/>
    <p:sldId id="262" r:id="rId14"/>
    <p:sldId id="300" r:id="rId15"/>
    <p:sldId id="301" r:id="rId16"/>
    <p:sldId id="294" r:id="rId17"/>
    <p:sldId id="299" r:id="rId18"/>
    <p:sldId id="298" r:id="rId19"/>
    <p:sldId id="284" r:id="rId20"/>
    <p:sldId id="30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649"/>
    <a:srgbClr val="005AAB"/>
    <a:srgbClr val="A3E7FF"/>
    <a:srgbClr val="0088EE"/>
    <a:srgbClr val="75DBFF"/>
    <a:srgbClr val="0FB7BD"/>
    <a:srgbClr val="008000"/>
    <a:srgbClr val="F47A69"/>
    <a:srgbClr val="EDE4BC"/>
    <a:srgbClr val="EF00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906" y="84"/>
      </p:cViewPr>
      <p:guideLst>
        <p:guide orient="horz" pos="223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13/12/2024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13/12/2024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8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973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83997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313" y="169372"/>
            <a:ext cx="7921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sentences, using the words from the box.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761752" y="1166703"/>
            <a:ext cx="7620496" cy="644236"/>
            <a:chOff x="816922" y="1278082"/>
            <a:chExt cx="7620496" cy="644236"/>
          </a:xfrm>
        </p:grpSpPr>
        <p:grpSp>
          <p:nvGrpSpPr>
            <p:cNvPr id="49" name="Group 48"/>
            <p:cNvGrpSpPr/>
            <p:nvPr/>
          </p:nvGrpSpPr>
          <p:grpSpPr>
            <a:xfrm>
              <a:off x="816922" y="1278082"/>
              <a:ext cx="7620496" cy="644236"/>
              <a:chOff x="1071432" y="1631373"/>
              <a:chExt cx="7620496" cy="644236"/>
            </a:xfrm>
          </p:grpSpPr>
          <p:sp>
            <p:nvSpPr>
              <p:cNvPr id="51" name="Rounded Rectangle 50"/>
              <p:cNvSpPr/>
              <p:nvPr/>
            </p:nvSpPr>
            <p:spPr>
              <a:xfrm>
                <a:off x="1071432" y="1631373"/>
                <a:ext cx="7620496" cy="644236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402770" y="1724891"/>
                <a:ext cx="11619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desert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2763287" y="1720425"/>
                <a:ext cx="9311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visit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3893007" y="1724891"/>
                <a:ext cx="13694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wonder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5385744" y="1720426"/>
                <a:ext cx="13214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islands</a:t>
                </a: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6556606" y="1367135"/>
              <a:ext cx="1587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remember</a:t>
              </a: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644970" y="242221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119800" y="2415740"/>
            <a:ext cx="6618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Ha Long Bay is the famous for its beautiful              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6419053" y="2757321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44970" y="314089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44970" y="390853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119800" y="3899883"/>
            <a:ext cx="7431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A               is a large area of land with very little water.</a:t>
            </a:r>
            <a:endParaRPr lang="en-US" sz="2400" dirty="0"/>
          </a:p>
        </p:txBody>
      </p:sp>
      <p:sp>
        <p:nvSpPr>
          <p:cNvPr id="63" name="TextBox 62"/>
          <p:cNvSpPr txBox="1"/>
          <p:nvPr/>
        </p:nvSpPr>
        <p:spPr>
          <a:xfrm>
            <a:off x="644970" y="476702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44970" y="556898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119800" y="5568988"/>
            <a:ext cx="7608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lot of people              Ly Son Island in the summer.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3041364" y="5905269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716489E0-4CB9-4AD3-B9F0-81DA572F9426}"/>
              </a:ext>
            </a:extLst>
          </p:cNvPr>
          <p:cNvGrpSpPr/>
          <p:nvPr/>
        </p:nvGrpSpPr>
        <p:grpSpPr>
          <a:xfrm>
            <a:off x="1292539" y="4758367"/>
            <a:ext cx="6427166" cy="461665"/>
            <a:chOff x="1708172" y="4758367"/>
            <a:chExt cx="6427166" cy="461665"/>
          </a:xfrm>
        </p:grpSpPr>
        <p:sp>
          <p:nvSpPr>
            <p:cNvPr id="64" name="TextBox 63"/>
            <p:cNvSpPr txBox="1"/>
            <p:nvPr/>
          </p:nvSpPr>
          <p:spPr>
            <a:xfrm>
              <a:off x="2534680" y="4758367"/>
              <a:ext cx="56006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to bring an umbrella, as it often rains there.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1708172" y="5089384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Box 70"/>
          <p:cNvSpPr txBox="1"/>
          <p:nvPr/>
        </p:nvSpPr>
        <p:spPr>
          <a:xfrm>
            <a:off x="1119800" y="3119867"/>
            <a:ext cx="7863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 long Bay is the number one natural                in Viet Nam.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72" name="Straight Connector 71"/>
          <p:cNvCxnSpPr>
            <a:cxnSpLocks/>
          </p:cNvCxnSpPr>
          <p:nvPr/>
        </p:nvCxnSpPr>
        <p:spPr>
          <a:xfrm>
            <a:off x="5999881" y="3464438"/>
            <a:ext cx="10058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1419065" y="4230908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FDE8587-F627-430D-B414-5721BCA98F96}"/>
              </a:ext>
            </a:extLst>
          </p:cNvPr>
          <p:cNvSpPr txBox="1"/>
          <p:nvPr/>
        </p:nvSpPr>
        <p:spPr>
          <a:xfrm>
            <a:off x="6457334" y="2413982"/>
            <a:ext cx="917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island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981BD03-E4FF-4CBC-9A0B-AA45DE72EA67}"/>
              </a:ext>
            </a:extLst>
          </p:cNvPr>
          <p:cNvSpPr txBox="1"/>
          <p:nvPr/>
        </p:nvSpPr>
        <p:spPr>
          <a:xfrm>
            <a:off x="5928605" y="3113390"/>
            <a:ext cx="1148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wonder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FB330DE-E2F2-40A1-A12D-61996A07CB9A}"/>
              </a:ext>
            </a:extLst>
          </p:cNvPr>
          <p:cNvSpPr txBox="1"/>
          <p:nvPr/>
        </p:nvSpPr>
        <p:spPr>
          <a:xfrm>
            <a:off x="1383982" y="3892960"/>
            <a:ext cx="984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desert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CA0345C-EDA5-4F55-A4C7-9F235E60D670}"/>
              </a:ext>
            </a:extLst>
          </p:cNvPr>
          <p:cNvSpPr txBox="1"/>
          <p:nvPr/>
        </p:nvSpPr>
        <p:spPr>
          <a:xfrm>
            <a:off x="3154559" y="5568988"/>
            <a:ext cx="688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visit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599908B-7518-45B6-A88B-AE5101301851}"/>
              </a:ext>
            </a:extLst>
          </p:cNvPr>
          <p:cNvSpPr txBox="1"/>
          <p:nvPr/>
        </p:nvSpPr>
        <p:spPr>
          <a:xfrm>
            <a:off x="1129079" y="4758367"/>
            <a:ext cx="7062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Remember </a:t>
            </a:r>
            <a:r>
              <a:rPr lang="en-US" sz="2400" dirty="0"/>
              <a:t>to bring an umbrella, as it often rains there.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347CDF4-C524-41DE-8100-0631C7B0317D}"/>
              </a:ext>
            </a:extLst>
          </p:cNvPr>
          <p:cNvSpPr txBox="1"/>
          <p:nvPr/>
        </p:nvSpPr>
        <p:spPr>
          <a:xfrm>
            <a:off x="2333809" y="4305355"/>
            <a:ext cx="5600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4" grpId="0"/>
      <p:bldP spid="35" grpId="0"/>
      <p:bldP spid="36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113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5981" y="192122"/>
            <a:ext cx="8223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text again. Answer the following questions.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-28757" y="1184132"/>
            <a:ext cx="9022673" cy="5842611"/>
            <a:chOff x="193701" y="1590291"/>
            <a:chExt cx="8653859" cy="5137079"/>
          </a:xfrm>
        </p:grpSpPr>
        <p:sp>
          <p:nvSpPr>
            <p:cNvPr id="47" name="Rounded Rectangle 46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806175" y="1658084"/>
            <a:ext cx="5728817" cy="470318"/>
            <a:chOff x="363373" y="1262747"/>
            <a:chExt cx="5728817" cy="470318"/>
          </a:xfrm>
        </p:grpSpPr>
        <p:sp>
          <p:nvSpPr>
            <p:cNvPr id="46" name="TextBox 45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Where is Ha Long Bay?</a:t>
              </a:r>
              <a:endParaRPr lang="en-US" sz="2400" i="1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806175" y="2655103"/>
            <a:ext cx="7565721" cy="461665"/>
            <a:chOff x="369902" y="2142097"/>
            <a:chExt cx="7565721" cy="461665"/>
          </a:xfrm>
        </p:grpSpPr>
        <p:sp>
          <p:nvSpPr>
            <p:cNvPr id="61" name="TextBox 60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44732" y="2142097"/>
              <a:ext cx="70908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What can you do at Ha Long Bay?</a:t>
              </a:r>
              <a:endParaRPr lang="en-US" sz="2400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806175" y="3643469"/>
            <a:ext cx="6914269" cy="470318"/>
            <a:chOff x="363373" y="4026312"/>
            <a:chExt cx="6914269" cy="470318"/>
          </a:xfrm>
        </p:grpSpPr>
        <p:sp>
          <p:nvSpPr>
            <p:cNvPr id="64" name="TextBox 63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38203" y="4026312"/>
              <a:ext cx="64394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Is there a desert in Mui Ne?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806175" y="4631835"/>
            <a:ext cx="6471767" cy="470318"/>
            <a:chOff x="363373" y="3312302"/>
            <a:chExt cx="6471767" cy="470318"/>
          </a:xfrm>
        </p:grpSpPr>
        <p:sp>
          <p:nvSpPr>
            <p:cNvPr id="73" name="TextBox 72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38204" y="3312302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Where can you have a picnic in Mui Ne?</a:t>
              </a:r>
            </a:p>
          </p:txBody>
        </p:sp>
      </p:grpSp>
      <p:cxnSp>
        <p:nvCxnSpPr>
          <p:cNvPr id="75" name="Straight Connector 74"/>
          <p:cNvCxnSpPr/>
          <p:nvPr/>
        </p:nvCxnSpPr>
        <p:spPr>
          <a:xfrm flipV="1">
            <a:off x="1367360" y="2496288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1367360" y="3563088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1371485" y="4570707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1371485" y="5471251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987334" y="236169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987334" y="346278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968862" y="441147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978098" y="5346311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805981" y="5734438"/>
            <a:ext cx="7330101" cy="470318"/>
            <a:chOff x="363373" y="3312302"/>
            <a:chExt cx="7330101" cy="470318"/>
          </a:xfrm>
        </p:grpSpPr>
        <p:sp>
          <p:nvSpPr>
            <p:cNvPr id="30" name="TextBox 29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38204" y="3312302"/>
              <a:ext cx="68552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What is the best time to visit the Mui Ne Sand Dunes?</a:t>
              </a:r>
            </a:p>
          </p:txBody>
        </p:sp>
      </p:grpSp>
      <p:cxnSp>
        <p:nvCxnSpPr>
          <p:cNvPr id="32" name="Straight Connector 31"/>
          <p:cNvCxnSpPr/>
          <p:nvPr/>
        </p:nvCxnSpPr>
        <p:spPr>
          <a:xfrm flipV="1">
            <a:off x="1371291" y="6573854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977904" y="6448914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708DE5E-9DEF-46F7-B7D2-2A3509A86416}"/>
              </a:ext>
            </a:extLst>
          </p:cNvPr>
          <p:cNvSpPr txBox="1"/>
          <p:nvPr/>
        </p:nvSpPr>
        <p:spPr>
          <a:xfrm>
            <a:off x="1307965" y="2140856"/>
            <a:ext cx="2555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It is in Quang </a:t>
            </a:r>
            <a:r>
              <a:rPr lang="en-US" sz="2400" dirty="0" err="1">
                <a:solidFill>
                  <a:srgbClr val="00B050"/>
                </a:solidFill>
              </a:rPr>
              <a:t>Ninh</a:t>
            </a:r>
            <a:r>
              <a:rPr lang="en-US" sz="2400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1C7D5D1-8E22-40FD-AD60-D54B1ED539A2}"/>
              </a:ext>
            </a:extLst>
          </p:cNvPr>
          <p:cNvSpPr txBox="1"/>
          <p:nvPr/>
        </p:nvSpPr>
        <p:spPr>
          <a:xfrm>
            <a:off x="1307965" y="3196977"/>
            <a:ext cx="7488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We can enjoy (great) seafood and join in exciting activities.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2148C34-E531-41FC-97E5-C3B2B7403F8A}"/>
              </a:ext>
            </a:extLst>
          </p:cNvPr>
          <p:cNvSpPr txBox="1"/>
          <p:nvPr/>
        </p:nvSpPr>
        <p:spPr>
          <a:xfrm>
            <a:off x="1277039" y="4178115"/>
            <a:ext cx="2039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No, there isn’t.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EF5A3F5-6BC2-4D98-985C-6D190A046CEB}"/>
              </a:ext>
            </a:extLst>
          </p:cNvPr>
          <p:cNvSpPr txBox="1"/>
          <p:nvPr/>
        </p:nvSpPr>
        <p:spPr>
          <a:xfrm>
            <a:off x="1307965" y="5113534"/>
            <a:ext cx="1876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By the beach.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3268D3B-D545-484F-91FB-4486CE840D4E}"/>
              </a:ext>
            </a:extLst>
          </p:cNvPr>
          <p:cNvSpPr txBox="1"/>
          <p:nvPr/>
        </p:nvSpPr>
        <p:spPr>
          <a:xfrm>
            <a:off x="1294212" y="6225264"/>
            <a:ext cx="4186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Early morning or late afternoon.</a:t>
            </a:r>
          </a:p>
        </p:txBody>
      </p:sp>
    </p:spTree>
    <p:extLst>
      <p:ext uri="{BB962C8B-B14F-4D97-AF65-F5344CB8AC3E}">
        <p14:creationId xmlns:p14="http://schemas.microsoft.com/office/powerpoint/2010/main" val="252468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7" grpId="0"/>
      <p:bldP spid="38" grpId="0"/>
      <p:bldP spid="39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1691" y="2567087"/>
            <a:ext cx="4954515" cy="1723827"/>
            <a:chOff x="2094743" y="1820050"/>
            <a:chExt cx="4954515" cy="1723827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0050"/>
              <a:ext cx="4954515" cy="784398"/>
              <a:chOff x="2100847" y="1820050"/>
              <a:chExt cx="4954515" cy="78439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20050"/>
                <a:ext cx="4176100" cy="75275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Speaking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880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34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203" y="42732"/>
            <a:ext cx="78527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Make notes about one of the places in the reading. You can add your own ideas.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673005"/>
              </p:ext>
            </p:extLst>
          </p:nvPr>
        </p:nvGraphicFramePr>
        <p:xfrm>
          <a:off x="340921" y="1179434"/>
          <a:ext cx="7630886" cy="227214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821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08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556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Ha</a:t>
                      </a:r>
                      <a:r>
                        <a:rPr lang="en-US" sz="2800" b="1" baseline="0" dirty="0"/>
                        <a:t> Long Bay</a:t>
                      </a:r>
                      <a:endParaRPr lang="en-US" sz="2800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Mui</a:t>
                      </a:r>
                      <a:r>
                        <a:rPr lang="en-US" sz="2800" b="1" dirty="0"/>
                        <a:t> Ne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6582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1664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16649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931763" y="2143569"/>
            <a:ext cx="322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16649"/>
                </a:solidFill>
              </a:rPr>
              <a:t>interesting islands 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931763" y="2709436"/>
            <a:ext cx="3224601" cy="461665"/>
            <a:chOff x="931763" y="3312467"/>
            <a:chExt cx="3224601" cy="461665"/>
          </a:xfrm>
        </p:grpSpPr>
        <p:sp>
          <p:nvSpPr>
            <p:cNvPr id="28" name="TextBox 27"/>
            <p:cNvSpPr txBox="1"/>
            <p:nvPr/>
          </p:nvSpPr>
          <p:spPr>
            <a:xfrm>
              <a:off x="931763" y="3312467"/>
              <a:ext cx="32246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rgbClr val="F16649"/>
                  </a:solidFill>
                </a:rPr>
                <a:t> </a:t>
              </a:r>
              <a:r>
                <a:rPr lang="en-US" sz="2400" dirty="0" smtClean="0">
                  <a:solidFill>
                    <a:srgbClr val="F16649"/>
                  </a:solidFill>
                </a:rPr>
                <a:t>sea food</a:t>
              </a:r>
              <a:endParaRPr lang="en-US" sz="2400" dirty="0">
                <a:solidFill>
                  <a:srgbClr val="F16649"/>
                </a:solidFill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71600" y="3688774"/>
              <a:ext cx="19327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4747206" y="2038448"/>
            <a:ext cx="322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16649"/>
                </a:solidFill>
              </a:rPr>
              <a:t>a beautiful place 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4791588" y="2603552"/>
            <a:ext cx="3224601" cy="673431"/>
            <a:chOff x="865730" y="3015343"/>
            <a:chExt cx="3224601" cy="673431"/>
          </a:xfrm>
        </p:grpSpPr>
        <p:sp>
          <p:nvSpPr>
            <p:cNvPr id="34" name="TextBox 33"/>
            <p:cNvSpPr txBox="1"/>
            <p:nvPr/>
          </p:nvSpPr>
          <p:spPr>
            <a:xfrm>
              <a:off x="865730" y="3015343"/>
              <a:ext cx="32246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rgbClr val="F16649"/>
                  </a:solidFill>
                </a:rPr>
                <a:t> </a:t>
              </a:r>
              <a:r>
                <a:rPr lang="en-US" sz="2400" dirty="0" err="1" smtClean="0">
                  <a:solidFill>
                    <a:srgbClr val="F16649"/>
                  </a:solidFill>
                </a:rPr>
                <a:t>sanddune</a:t>
              </a:r>
              <a:endParaRPr lang="en-US" sz="2400" dirty="0">
                <a:solidFill>
                  <a:srgbClr val="F16649"/>
                </a:solidFill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371600" y="3688774"/>
              <a:ext cx="19327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268184" y="3613699"/>
            <a:ext cx="62657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Then tell your partner about the place.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3698" y="4054368"/>
            <a:ext cx="1385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5AAB"/>
                </a:solidFill>
              </a:rPr>
              <a:t>Example: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3147" y="4529674"/>
            <a:ext cx="856930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/>
              <a:t>Ha Long Bay has a lot of interesting </a:t>
            </a:r>
            <a:r>
              <a:rPr lang="en-US" sz="2600" b="1" i="1" dirty="0" smtClean="0"/>
              <a:t>islands</a:t>
            </a:r>
            <a:r>
              <a:rPr lang="en-US" sz="2600" b="1" i="1" dirty="0"/>
              <a:t> </a:t>
            </a:r>
            <a:r>
              <a:rPr lang="en-US" sz="2600" b="1" i="1" dirty="0" smtClean="0"/>
              <a:t>and caves . Tuan  Chau, with its beautiful beaches, is a popular tourist attraction in Ha Long bay . There you can enjoy great sea food. And you can join in exciting activities, Ha Long Bay is Viet Nam’s best attraction</a:t>
            </a:r>
            <a:r>
              <a:rPr lang="en-US" sz="2600" dirty="0" smtClean="0"/>
              <a:t>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3775" y="832885"/>
            <a:ext cx="856930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/>
              <a:t>Ha Long Bay has a lot of interesting </a:t>
            </a:r>
            <a:r>
              <a:rPr lang="en-US" sz="4000" b="1" i="1" dirty="0" smtClean="0"/>
              <a:t>islands</a:t>
            </a:r>
            <a:r>
              <a:rPr lang="en-US" sz="4000" b="1" i="1" dirty="0"/>
              <a:t> </a:t>
            </a:r>
            <a:r>
              <a:rPr lang="en-US" sz="4000" b="1" i="1" dirty="0" smtClean="0"/>
              <a:t>and caves . Tuan  Chau, with its beautiful beaches, is a popular tourist attraction in Ha Long bay . There you can enjoy great sea food. And you can join in exciting activities, Ha Long Bay is Viet Nam’s best attraction</a:t>
            </a:r>
            <a:r>
              <a:rPr lang="en-US" sz="4000" b="1" dirty="0" smtClean="0"/>
              <a:t>.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48122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9919" y="688015"/>
            <a:ext cx="77992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FF0000"/>
                </a:solidFill>
              </a:rPr>
              <a:t>Mui</a:t>
            </a:r>
            <a:r>
              <a:rPr lang="en-US" sz="3600" b="1" i="1" dirty="0">
                <a:solidFill>
                  <a:srgbClr val="FF0000"/>
                </a:solidFill>
              </a:rPr>
              <a:t> Ne is popular for its amazing landscapes. The sand has different </a:t>
            </a:r>
            <a:r>
              <a:rPr lang="en-US" sz="3600" b="1" i="1" dirty="0" err="1">
                <a:solidFill>
                  <a:srgbClr val="FF0000"/>
                </a:solidFill>
              </a:rPr>
              <a:t>colours</a:t>
            </a:r>
            <a:r>
              <a:rPr lang="en-US" sz="3600" b="1" i="1" dirty="0">
                <a:solidFill>
                  <a:srgbClr val="FF0000"/>
                </a:solidFill>
              </a:rPr>
              <a:t>: white, yellow, red ... It’s like a desert here. You can ride a bike down the slopes. You can also fly kites, or have a picnic by the beach. The best time to visit the </a:t>
            </a:r>
            <a:r>
              <a:rPr lang="en-US" sz="3600" b="1" i="1" dirty="0" err="1">
                <a:solidFill>
                  <a:srgbClr val="FF0000"/>
                </a:solidFill>
              </a:rPr>
              <a:t>Mui</a:t>
            </a:r>
            <a:r>
              <a:rPr lang="en-US" sz="3600" b="1" i="1" dirty="0">
                <a:solidFill>
                  <a:srgbClr val="FF0000"/>
                </a:solidFill>
              </a:rPr>
              <a:t> Ne Sand Dunes is early morning or late afternoon. Remember to wear </a:t>
            </a:r>
            <a:r>
              <a:rPr lang="en-US" sz="3600" b="1" i="1" dirty="0" smtClean="0">
                <a:solidFill>
                  <a:srgbClr val="FF0000"/>
                </a:solidFill>
              </a:rPr>
              <a:t>sun cream </a:t>
            </a:r>
            <a:r>
              <a:rPr lang="en-US" sz="3600" b="1" i="1" dirty="0">
                <a:solidFill>
                  <a:srgbClr val="FF0000"/>
                </a:solidFill>
              </a:rPr>
              <a:t>and bring water.</a:t>
            </a:r>
          </a:p>
        </p:txBody>
      </p:sp>
    </p:spTree>
    <p:extLst>
      <p:ext uri="{BB962C8B-B14F-4D97-AF65-F5344CB8AC3E}">
        <p14:creationId xmlns:p14="http://schemas.microsoft.com/office/powerpoint/2010/main" val="193094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9534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203" y="42732"/>
            <a:ext cx="78839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Some foreign visitors are visiting your city / town / area. You are their tour guide. Tell them some interesting things about the place as well as what they must and mustn’t do there.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9994" y="1830552"/>
            <a:ext cx="1724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4129" y="2247942"/>
            <a:ext cx="862501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600" dirty="0"/>
              <a:t>You must follow all the rules.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600" dirty="0"/>
              <a:t>You mustn’t take photos when you are in the City Museum</a:t>
            </a:r>
            <a:r>
              <a:rPr lang="en-US" sz="2600" dirty="0" smtClean="0"/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600" dirty="0" smtClean="0"/>
              <a:t>You must ……………………………………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600" smtClean="0"/>
              <a:t>…………………………………………………….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57182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2278" y="397565"/>
            <a:ext cx="864041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the city of flowers .It is famous for its amazing landscapes . Especially, it has many  beautiful lakes  and pine hills. There you can enjoy fresh air and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specialities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such as strawberry , jams and …. . You can also have a picnic with your friends in a pine forest near a lake. The best time you can visit Da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from October to April because it’s the sunny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season.When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visiting Da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you shouldn’t bring shorts or T-shirt. You should wear warm coats and umbrellas.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23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6348" y="583096"/>
            <a:ext cx="82283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HOMEWORK: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-LEARN BY HEART NEWWORDS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-PREPARE : SKILL 2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DO THE EXERCISES IN THE WORKBOOK.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24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38424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33"/>
            <a:ext cx="8853992" cy="23442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58" y="2907793"/>
            <a:ext cx="8533559" cy="319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39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3717" y="1458644"/>
            <a:ext cx="633046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 LIỆU THAM KHẢO</a:t>
            </a:r>
          </a:p>
          <a:p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-https:// hanhtrangso.nxbgd.vn</a:t>
            </a:r>
          </a:p>
          <a:p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-https://sachmem.vn</a:t>
            </a:r>
          </a:p>
          <a:p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-web hoclieu.vn</a:t>
            </a:r>
          </a:p>
          <a:p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 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 success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77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535287"/>
            <a:ext cx="4176100" cy="7527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52" y="3943228"/>
            <a:ext cx="379594" cy="412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25" y="5287076"/>
            <a:ext cx="408794" cy="4051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156" y="4044069"/>
            <a:ext cx="369047" cy="37969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0196" y="3968747"/>
            <a:ext cx="3821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Before you read, look at the pictures below. Make predictions about the reading. Then read and check your ideas.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0196" y="5275341"/>
            <a:ext cx="3756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Complete the sentences, using the words from the box.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00557" y="4011301"/>
            <a:ext cx="3858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pairs. Make notes about one of the places in the reading. You can add your own ideas.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3046" y="3307849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Reading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62882" y="3307849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Speaking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745" y="5103129"/>
            <a:ext cx="347868" cy="32798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200557" y="5044509"/>
            <a:ext cx="38580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Some foreign visitors are visiting your city / town / area. You are their tour guide. Tell them some interesting things about the place as well as what they must and mustn’t do there.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01" y="6086703"/>
            <a:ext cx="382842" cy="40514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50196" y="6074968"/>
            <a:ext cx="3756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Read the text again. Answer the following questions.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33"/>
            <a:ext cx="8853992" cy="23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4743" y="2567087"/>
            <a:ext cx="4954515" cy="1723827"/>
            <a:chOff x="2094743" y="1820050"/>
            <a:chExt cx="4954515" cy="1723827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0050"/>
              <a:ext cx="4954515" cy="784398"/>
              <a:chOff x="2100847" y="1820050"/>
              <a:chExt cx="4954515" cy="78439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20050"/>
                <a:ext cx="4176100" cy="75275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Reading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716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227127" cy="1257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38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4783" y="74839"/>
            <a:ext cx="8346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10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Before you read, look at the pictures below. Make predictions about the reading. Then read and check your ideas.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51352" y="1164304"/>
            <a:ext cx="5728817" cy="470318"/>
            <a:chOff x="363373" y="1262747"/>
            <a:chExt cx="5728817" cy="470318"/>
          </a:xfrm>
        </p:grpSpPr>
        <p:sp>
          <p:nvSpPr>
            <p:cNvPr id="13" name="TextBox 12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What is the reading about?</a:t>
              </a:r>
              <a:endParaRPr lang="en-US" sz="2400" i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51352" y="2096188"/>
            <a:ext cx="5728817" cy="482544"/>
            <a:chOff x="363373" y="1262747"/>
            <a:chExt cx="5728817" cy="482544"/>
          </a:xfrm>
        </p:grpSpPr>
        <p:sp>
          <p:nvSpPr>
            <p:cNvPr id="16" name="TextBox 15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27314" y="1283626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What do you know about these places?</a:t>
              </a:r>
              <a:endParaRPr lang="en-US" sz="2400" i="1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08" y="3543299"/>
            <a:ext cx="4766422" cy="2982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6781">
            <a:off x="4920238" y="3704357"/>
            <a:ext cx="3990682" cy="2660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764967" y="1700880"/>
            <a:ext cx="8943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It’s about </a:t>
            </a:r>
            <a:r>
              <a:rPr lang="en-US" sz="2400" dirty="0" err="1" smtClean="0">
                <a:solidFill>
                  <a:srgbClr val="C00000"/>
                </a:solidFill>
              </a:rPr>
              <a:t>HaLong</a:t>
            </a:r>
            <a:r>
              <a:rPr lang="en-US" sz="2400" dirty="0" smtClean="0">
                <a:solidFill>
                  <a:srgbClr val="C00000"/>
                </a:solidFill>
              </a:rPr>
              <a:t> Bay and </a:t>
            </a:r>
            <a:r>
              <a:rPr lang="en-US" sz="2400" dirty="0" err="1" smtClean="0">
                <a:solidFill>
                  <a:srgbClr val="C00000"/>
                </a:solidFill>
              </a:rPr>
              <a:t>Mui</a:t>
            </a:r>
            <a:r>
              <a:rPr lang="en-US" sz="2400" dirty="0" smtClean="0">
                <a:solidFill>
                  <a:srgbClr val="C00000"/>
                </a:solidFill>
              </a:rPr>
              <a:t> Ne- natural wonders of </a:t>
            </a:r>
            <a:r>
              <a:rPr lang="en-US" sz="2400" dirty="0" err="1" smtClean="0">
                <a:solidFill>
                  <a:srgbClr val="C00000"/>
                </a:solidFill>
              </a:rPr>
              <a:t>VietNam</a:t>
            </a:r>
            <a:r>
              <a:rPr lang="en-US" sz="2400" dirty="0" smtClean="0">
                <a:solidFill>
                  <a:srgbClr val="C00000"/>
                </a:solidFill>
              </a:rPr>
              <a:t>.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4967" y="2611415"/>
            <a:ext cx="7399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</a:rPr>
              <a:t>Halong</a:t>
            </a:r>
            <a:r>
              <a:rPr lang="en-US" sz="2400" dirty="0" smtClean="0">
                <a:solidFill>
                  <a:srgbClr val="C00000"/>
                </a:solidFill>
              </a:rPr>
              <a:t> Bay is in </a:t>
            </a:r>
            <a:r>
              <a:rPr lang="en-US" sz="2400" dirty="0" err="1" smtClean="0">
                <a:solidFill>
                  <a:srgbClr val="C00000"/>
                </a:solidFill>
              </a:rPr>
              <a:t>Quang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Ninh</a:t>
            </a:r>
            <a:r>
              <a:rPr lang="en-US" sz="2400" dirty="0" smtClean="0">
                <a:solidFill>
                  <a:srgbClr val="C00000"/>
                </a:solidFill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</a:rPr>
              <a:t>MuiNe</a:t>
            </a:r>
            <a:r>
              <a:rPr lang="en-US" sz="2400" dirty="0" smtClean="0">
                <a:solidFill>
                  <a:srgbClr val="C00000"/>
                </a:solidFill>
              </a:rPr>
              <a:t> is in </a:t>
            </a:r>
            <a:r>
              <a:rPr lang="en-US" sz="2400" dirty="0" err="1" smtClean="0">
                <a:solidFill>
                  <a:srgbClr val="C00000"/>
                </a:solidFill>
              </a:rPr>
              <a:t>Binh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Thuan</a:t>
            </a:r>
            <a:r>
              <a:rPr lang="en-US" sz="2400" dirty="0" smtClean="0">
                <a:solidFill>
                  <a:srgbClr val="C00000"/>
                </a:solidFill>
              </a:rPr>
              <a:t>…..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0" y="0"/>
            <a:ext cx="9144000" cy="7658100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97932" y="2312757"/>
            <a:ext cx="75706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/>
              <a:t>Ha Long Bay </a:t>
            </a:r>
            <a:r>
              <a:rPr lang="en-US" sz="2400"/>
              <a:t>is in Quang Ninh. It has many islands and caves. Tuan Chau, with its beautiful beaches, is a popular tourist attraction in Ha Long Bay. There you can enjoy great seafood. And you can join in exciting activities. Ha Long Bay is Viet Nam’s best natural wonder.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381733" y="355371"/>
            <a:ext cx="4603056" cy="1759636"/>
            <a:chOff x="383606" y="407004"/>
            <a:chExt cx="5176487" cy="197884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606" y="557731"/>
              <a:ext cx="2921873" cy="182811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96781">
              <a:off x="3113758" y="407004"/>
              <a:ext cx="2446335" cy="163065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22" name="TextBox 21"/>
          <p:cNvSpPr txBox="1"/>
          <p:nvPr/>
        </p:nvSpPr>
        <p:spPr>
          <a:xfrm>
            <a:off x="897931" y="4397866"/>
            <a:ext cx="77992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/>
              <a:t>Mui</a:t>
            </a:r>
            <a:r>
              <a:rPr lang="en-US" sz="2400" b="1" dirty="0"/>
              <a:t> Ne </a:t>
            </a:r>
            <a:r>
              <a:rPr lang="en-US" sz="2400" dirty="0"/>
              <a:t>is popular for its amazing landscapes. The sand has different </a:t>
            </a:r>
            <a:r>
              <a:rPr lang="en-US" sz="2400" dirty="0" err="1"/>
              <a:t>colours</a:t>
            </a:r>
            <a:r>
              <a:rPr lang="en-US" sz="2400" dirty="0"/>
              <a:t>: white, yellow, red ... It’s like a desert here. You can ride a bike down the slopes. You can also fly kites, or have a picnic by the beach. The best time to visit the </a:t>
            </a:r>
            <a:r>
              <a:rPr lang="en-US" sz="2400" dirty="0" err="1"/>
              <a:t>Mui</a:t>
            </a:r>
            <a:r>
              <a:rPr lang="en-US" sz="2400" dirty="0"/>
              <a:t> Ne Sand Dunes is early morning or late afternoon. Remember to wear </a:t>
            </a:r>
            <a:r>
              <a:rPr lang="en-US" sz="2400" dirty="0" err="1"/>
              <a:t>suncream</a:t>
            </a:r>
            <a:r>
              <a:rPr lang="en-US" sz="2400" dirty="0"/>
              <a:t> and bring water.</a:t>
            </a:r>
          </a:p>
        </p:txBody>
      </p:sp>
    </p:spTree>
    <p:extLst>
      <p:ext uri="{BB962C8B-B14F-4D97-AF65-F5344CB8AC3E}">
        <p14:creationId xmlns:p14="http://schemas.microsoft.com/office/powerpoint/2010/main" val="266289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227127" cy="1257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38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4783" y="74839"/>
            <a:ext cx="8346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10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Before you read, look at the pictures below. Make predictions about the reading. Then read and check your ideas.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08" y="3543299"/>
            <a:ext cx="4766422" cy="2982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6781">
            <a:off x="4920238" y="3704357"/>
            <a:ext cx="3990682" cy="2660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777502B-32EE-454C-952C-8C86637F71DB}"/>
              </a:ext>
            </a:extLst>
          </p:cNvPr>
          <p:cNvSpPr txBox="1"/>
          <p:nvPr/>
        </p:nvSpPr>
        <p:spPr>
          <a:xfrm>
            <a:off x="892164" y="1253353"/>
            <a:ext cx="7439033" cy="191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b="1" i="1" dirty="0">
                <a:solidFill>
                  <a:srgbClr val="242021"/>
                </a:solidFill>
                <a:effectLst/>
              </a:rPr>
              <a:t>Note:</a:t>
            </a:r>
            <a:br>
              <a:rPr lang="en-US" sz="2400" b="1" i="1" dirty="0">
                <a:solidFill>
                  <a:srgbClr val="242021"/>
                </a:solidFill>
                <a:effectLst/>
              </a:rPr>
            </a:br>
            <a:r>
              <a:rPr lang="en-US" sz="2400" b="1" i="1" dirty="0">
                <a:solidFill>
                  <a:srgbClr val="F16649"/>
                </a:solidFill>
                <a:effectLst/>
              </a:rPr>
              <a:t>Tuan Chau: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a large island in Ha Long Bay, a popular tourist destination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b="1" i="1" dirty="0">
                <a:solidFill>
                  <a:srgbClr val="F16649"/>
                </a:solidFill>
                <a:effectLst/>
              </a:rPr>
              <a:t>Mui Ne:</a:t>
            </a:r>
            <a:r>
              <a:rPr lang="en-US" sz="2400" b="0" i="1" dirty="0">
                <a:solidFill>
                  <a:srgbClr val="242021"/>
                </a:solidFill>
                <a:effectLst/>
              </a:rPr>
              <a:t>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a tourist attraction in </a:t>
            </a:r>
            <a:r>
              <a:rPr lang="en-US" sz="2400" b="0" i="0" dirty="0" err="1">
                <a:solidFill>
                  <a:srgbClr val="242021"/>
                </a:solidFill>
                <a:effectLst/>
              </a:rPr>
              <a:t>Binh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242021"/>
                </a:solidFill>
                <a:effectLst/>
              </a:rPr>
              <a:t>Thuan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 Province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654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0574" y="291548"/>
            <a:ext cx="442622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WORDS: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1.ATTRACTION(n)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2.LANDSCAPE(n)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3.SLOPE (n)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4.ENJOY(v)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5.TAKE PHOTO(v)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6.FOLLOW (v)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7.SAND DUNE (n)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79235" y="728870"/>
            <a:ext cx="45587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 HÚT, LÔI KÉO</a:t>
            </a:r>
          </a:p>
          <a:p>
            <a:r>
              <a:rPr lang="en-US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 CẢNH</a:t>
            </a:r>
          </a:p>
          <a:p>
            <a:r>
              <a:rPr lang="en-US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</a:p>
          <a:p>
            <a:r>
              <a:rPr lang="en-US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THÍCH,THƯỞNG THỨC</a:t>
            </a:r>
          </a:p>
          <a:p>
            <a:r>
              <a:rPr lang="en-US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CHỤP ẢNH</a:t>
            </a:r>
          </a:p>
          <a:p>
            <a:r>
              <a:rPr lang="en-US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</a:p>
          <a:p>
            <a:r>
              <a:rPr lang="en-US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ĐỤN CÁT</a:t>
            </a:r>
            <a:endParaRPr lang="en-US" sz="2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49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0574" y="291548"/>
            <a:ext cx="442622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 NEW WORDS: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ATTRACTION(n)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LANDSCAPE(n)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SLOPE (n)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ENJOY(v)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TAKE PHOTO(v)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FOLLOW (v)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SAND DUNE (n)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79235" y="728870"/>
            <a:ext cx="45587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 HÚT, LÔI KÉO</a:t>
            </a:r>
          </a:p>
          <a:p>
            <a:r>
              <a:rPr lang="en-US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 CẢNH</a:t>
            </a:r>
          </a:p>
          <a:p>
            <a:r>
              <a:rPr lang="en-US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</a:p>
          <a:p>
            <a:r>
              <a:rPr lang="en-US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THÍCH,THƯỞNG THỨC</a:t>
            </a:r>
          </a:p>
          <a:p>
            <a:r>
              <a:rPr lang="en-US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CHỤP ẢNH</a:t>
            </a:r>
          </a:p>
          <a:p>
            <a:r>
              <a:rPr lang="en-US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</a:p>
          <a:p>
            <a:r>
              <a:rPr lang="en-US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ĐỤN CÁT</a:t>
            </a:r>
            <a:endParaRPr lang="en-US" sz="2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97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2491</TotalTime>
  <Words>1042</Words>
  <Application>Microsoft Office PowerPoint</Application>
  <PresentationFormat>On-screen Show (4:3)</PresentationFormat>
  <Paragraphs>116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153</cp:revision>
  <dcterms:created xsi:type="dcterms:W3CDTF">2020-12-09T02:04:09Z</dcterms:created>
  <dcterms:modified xsi:type="dcterms:W3CDTF">2024-12-13T03:20:57Z</dcterms:modified>
</cp:coreProperties>
</file>