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342" r:id="rId2"/>
    <p:sldId id="421" r:id="rId3"/>
    <p:sldId id="256" r:id="rId4"/>
    <p:sldId id="628" r:id="rId5"/>
    <p:sldId id="629" r:id="rId6"/>
    <p:sldId id="631" r:id="rId7"/>
    <p:sldId id="632" r:id="rId8"/>
    <p:sldId id="340" r:id="rId9"/>
    <p:sldId id="623" r:id="rId10"/>
    <p:sldId id="633" r:id="rId11"/>
    <p:sldId id="624" r:id="rId12"/>
    <p:sldId id="637" r:id="rId13"/>
    <p:sldId id="635" r:id="rId14"/>
    <p:sldId id="634" r:id="rId15"/>
    <p:sldId id="639" r:id="rId16"/>
    <p:sldId id="625" r:id="rId17"/>
    <p:sldId id="636" r:id="rId18"/>
    <p:sldId id="638" r:id="rId19"/>
    <p:sldId id="640" r:id="rId20"/>
    <p:sldId id="641" r:id="rId21"/>
    <p:sldId id="642" r:id="rId22"/>
    <p:sldId id="643" r:id="rId23"/>
    <p:sldId id="626" r:id="rId24"/>
    <p:sldId id="644" r:id="rId25"/>
    <p:sldId id="645" r:id="rId26"/>
    <p:sldId id="627" r:id="rId27"/>
    <p:sldId id="646" r:id="rId28"/>
    <p:sldId id="647" r:id="rId29"/>
    <p:sldId id="659" r:id="rId30"/>
    <p:sldId id="649" r:id="rId31"/>
    <p:sldId id="648" r:id="rId32"/>
    <p:sldId id="650" r:id="rId33"/>
    <p:sldId id="656" r:id="rId34"/>
    <p:sldId id="654" r:id="rId35"/>
    <p:sldId id="657" r:id="rId36"/>
    <p:sldId id="655" r:id="rId37"/>
    <p:sldId id="651" r:id="rId38"/>
    <p:sldId id="622" r:id="rId39"/>
    <p:sldId id="652" r:id="rId40"/>
    <p:sldId id="653" r:id="rId41"/>
    <p:sldId id="660" r:id="rId42"/>
    <p:sldId id="293" r:id="rId43"/>
  </p:sldIdLst>
  <p:sldSz cx="18288000" cy="10287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SimSun-ExtB" panose="02010609060101010101" pitchFamily="49" charset="-122"/>
      <p:regular r:id="rId49"/>
    </p:embeddedFont>
    <p:embeddedFont>
      <p:font typeface="Sitka Small Semibold" pitchFamily="2" charset="0"/>
      <p:bold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15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87150" autoAdjust="0"/>
  </p:normalViewPr>
  <p:slideViewPr>
    <p:cSldViewPr>
      <p:cViewPr varScale="1">
        <p:scale>
          <a:sx n="49" d="100"/>
          <a:sy n="49" d="100"/>
        </p:scale>
        <p:origin x="106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2FB48-B5FC-444B-B9D0-92F7B23EC22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02F1D-DF2A-4C7B-B7E5-5BB91B25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74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02F1D-DF2A-4C7B-B7E5-5BB91B25CE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7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02F1D-DF2A-4C7B-B7E5-5BB91B25CE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57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02F1D-DF2A-4C7B-B7E5-5BB91B25CE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6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3EA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75CE9C-BB49-40AF-8072-217D093E3C93}"/>
              </a:ext>
            </a:extLst>
          </p:cNvPr>
          <p:cNvSpPr/>
          <p:nvPr/>
        </p:nvSpPr>
        <p:spPr>
          <a:xfrm>
            <a:off x="152400" y="190500"/>
            <a:ext cx="1813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Sitka Small Semibold" pitchFamily="2" charset="0"/>
                <a:cs typeface="Times New Roman" panose="02020603050405020304" pitchFamily="18" charset="0"/>
              </a:rPr>
              <a:t>CHÀO CÁC CON, </a:t>
            </a:r>
          </a:p>
          <a:p>
            <a:pPr algn="ctr"/>
            <a:r>
              <a:rPr lang="en-US" sz="7200" dirty="0">
                <a:solidFill>
                  <a:srgbClr val="00B050"/>
                </a:solidFill>
                <a:latin typeface="Sitka Small Semibold" pitchFamily="2" charset="0"/>
                <a:cs typeface="Times New Roman" panose="02020603050405020304" pitchFamily="18" charset="0"/>
              </a:rPr>
              <a:t>CHÚC MỘT NGÀY AN LÀNH!</a:t>
            </a:r>
            <a:endParaRPr lang="vi-VN" sz="7200" dirty="0">
              <a:solidFill>
                <a:srgbClr val="00B050"/>
              </a:solidFill>
              <a:latin typeface="Sitka Small Semibold" pitchFamily="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ạnh Phúc An Lành (bản cũ) Archives - Nền Tảng Phật Giáo - Bộ Sách Tỳ Khưu  Hộ Pháp Biên Soạn">
            <a:extLst>
              <a:ext uri="{FF2B5EF4-FFF2-40B4-BE49-F238E27FC236}">
                <a16:creationId xmlns:a16="http://schemas.microsoft.com/office/drawing/2014/main" id="{3E595242-1F20-4A70-B757-FD020B123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98825"/>
            <a:ext cx="15697200" cy="77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784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0A43CE-DB34-4C4A-983C-F1497745D31E}"/>
              </a:ext>
            </a:extLst>
          </p:cNvPr>
          <p:cNvSpPr txBox="1"/>
          <p:nvPr/>
        </p:nvSpPr>
        <p:spPr>
          <a:xfrm>
            <a:off x="0" y="0"/>
            <a:ext cx="18288000" cy="6078587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79450" algn="ctr">
              <a:spcBef>
                <a:spcPts val="600"/>
              </a:spcBef>
              <a:spcAft>
                <a:spcPts val="0"/>
              </a:spcAft>
            </a:pPr>
            <a:r>
              <a:rPr lang="vi-VN" sz="9600" b="1" i="1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NGƯỜI</a:t>
            </a:r>
            <a:r>
              <a:rPr lang="vi-VN" sz="9600" b="1" i="1" spc="1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i="1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CON</a:t>
            </a:r>
            <a:r>
              <a:rPr lang="vi-VN" sz="9600" b="1" i="1" spc="1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i="1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GÁI</a:t>
            </a:r>
            <a:r>
              <a:rPr lang="vi-VN" sz="9600" b="1" i="1" spc="1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i="1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NAM</a:t>
            </a:r>
            <a:r>
              <a:rPr lang="vi-VN" sz="9600" b="1" i="1" spc="1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i="1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XƯƠNG</a:t>
            </a:r>
            <a:r>
              <a:rPr lang="vi-VN" sz="9600" b="1" i="1" spc="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–</a:t>
            </a:r>
            <a:r>
              <a:rPr lang="vi-VN" sz="9600" b="1" spc="1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MỘT</a:t>
            </a:r>
            <a:r>
              <a:rPr lang="vi-VN" sz="9600" b="1" spc="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BI</a:t>
            </a:r>
            <a:r>
              <a:rPr lang="vi-VN" sz="9600" b="1" spc="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KỊCH</a:t>
            </a:r>
            <a:r>
              <a:rPr lang="vi-VN" sz="9600" b="1" spc="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CỦA</a:t>
            </a:r>
            <a:r>
              <a:rPr lang="vi-VN" sz="9600" b="1" spc="1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CON</a:t>
            </a:r>
            <a:r>
              <a:rPr lang="vi-VN" sz="9600" b="1" spc="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NGƯỜI</a:t>
            </a:r>
            <a:endParaRPr lang="en-US" sz="9600" dirty="0">
              <a:solidFill>
                <a:srgbClr val="C00000"/>
              </a:solidFill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472440" marR="402590" algn="ctr">
              <a:spcBef>
                <a:spcPts val="585"/>
              </a:spcBef>
              <a:spcAft>
                <a:spcPts val="0"/>
              </a:spcAft>
            </a:pPr>
            <a:r>
              <a:rPr lang="vi-VN" sz="96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(Nguyễn</a:t>
            </a:r>
            <a:r>
              <a:rPr lang="vi-VN" sz="9600" b="1" spc="-75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96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Đăng</a:t>
            </a:r>
            <a:r>
              <a:rPr lang="vi-VN" sz="9600" b="1" spc="-7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96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Na)</a:t>
            </a:r>
            <a:endParaRPr lang="en-US" sz="9600" b="1" dirty="0">
              <a:solidFill>
                <a:srgbClr val="C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12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FFB4E-C9B5-4EF6-BBE2-49FD87602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114300"/>
            <a:ext cx="20339421" cy="1066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3EF99B-96E8-4B8B-B4DD-3EB99A194558}"/>
              </a:ext>
            </a:extLst>
          </p:cNvPr>
          <p:cNvSpPr/>
          <p:nvPr/>
        </p:nvSpPr>
        <p:spPr>
          <a:xfrm>
            <a:off x="-381000" y="9302868"/>
            <a:ext cx="18054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NHÂN: 2 PHÚT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36C756-436F-4ECE-B72A-BF4CEA9B33AC}"/>
              </a:ext>
            </a:extLst>
          </p:cNvPr>
          <p:cNvSpPr txBox="1"/>
          <p:nvPr/>
        </p:nvSpPr>
        <p:spPr>
          <a:xfrm>
            <a:off x="228600" y="2324100"/>
            <a:ext cx="17830800" cy="3416320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https://taodan.com.vn/nguyen-dang-na-va-thanh-tuu-nghien-cuu-van-hoc-trung-dai-viet-nam.html</a:t>
            </a:r>
          </a:p>
        </p:txBody>
      </p:sp>
    </p:spTree>
    <p:extLst>
      <p:ext uri="{BB962C8B-B14F-4D97-AF65-F5344CB8AC3E}">
        <p14:creationId xmlns:p14="http://schemas.microsoft.com/office/powerpoint/2010/main" val="1731465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23C19A-3538-45FD-A455-03A50AD6E4FF}"/>
              </a:ext>
            </a:extLst>
          </p:cNvPr>
          <p:cNvSpPr txBox="1"/>
          <p:nvPr/>
        </p:nvSpPr>
        <p:spPr>
          <a:xfrm>
            <a:off x="0" y="1"/>
            <a:ext cx="18440400" cy="10135210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buClr>
                <a:srgbClr val="231F20"/>
              </a:buClr>
              <a:buSzPts val="1250"/>
              <a:buFont typeface="Times New Roman" panose="02020603050405020304" pitchFamily="18" charset="0"/>
              <a:buAutoNum type="arabicPeriod" startAt="2"/>
              <a:tabLst>
                <a:tab pos="226060" algn="l"/>
              </a:tabLst>
            </a:pPr>
            <a:r>
              <a:rPr lang="vi-VN" sz="8000" b="1" i="1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Tìm</a:t>
            </a:r>
            <a:r>
              <a:rPr lang="vi-VN" sz="8000" b="1" i="1" spc="-65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8000" b="1" i="1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hiểu</a:t>
            </a:r>
            <a:r>
              <a:rPr lang="vi-VN" sz="8000" b="1" i="1" spc="-65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8000" b="1" i="1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tác</a:t>
            </a:r>
            <a:r>
              <a:rPr lang="vi-VN" sz="8000" b="1" i="1" spc="-65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8000" b="1" i="1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giả</a:t>
            </a:r>
            <a:r>
              <a:rPr lang="vi-VN" sz="8000" b="1" i="1" spc="-65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8000" b="1" i="1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và</a:t>
            </a:r>
            <a:r>
              <a:rPr lang="vi-VN" sz="8000" b="1" i="1" spc="-65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8000" b="1" i="1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chú</a:t>
            </a:r>
            <a:r>
              <a:rPr lang="vi-VN" sz="8000" b="1" i="1" spc="-65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8000" b="1" i="1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thích</a:t>
            </a:r>
            <a:endParaRPr lang="en-US" sz="8000" dirty="0">
              <a:effectLst/>
              <a:latin typeface="+mj-lt"/>
              <a:ea typeface="Times New Roman" panose="02020603050405020304" pitchFamily="18" charset="0"/>
              <a:cs typeface="SimSun-ExtB" panose="02010609060101010101" pitchFamily="49" charset="-122"/>
            </a:endParaRPr>
          </a:p>
          <a:p>
            <a:pPr marL="342900" marR="63500" lvl="0" indent="-342900" algn="just">
              <a:lnSpc>
                <a:spcPct val="102000"/>
              </a:lnSpc>
              <a:spcBef>
                <a:spcPts val="130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182880" algn="l"/>
              </a:tabLst>
            </a:pPr>
            <a:r>
              <a:rPr lang="vi-VN" sz="80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uy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ễn</a:t>
            </a:r>
            <a:r>
              <a:rPr lang="vi-VN" sz="8000" spc="-3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ă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8000" spc="-3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8000" spc="-3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(1942</a:t>
            </a:r>
            <a:r>
              <a:rPr lang="vi-VN" sz="8000" spc="-3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–</a:t>
            </a:r>
            <a:r>
              <a:rPr lang="vi-VN" sz="8000" spc="-3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2014)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q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uê</a:t>
            </a:r>
            <a:r>
              <a:rPr lang="vi-VN" sz="8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ở</a:t>
            </a:r>
            <a:r>
              <a:rPr lang="vi-VN" sz="8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ồ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8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8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80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8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là</a:t>
            </a:r>
            <a:r>
              <a:rPr lang="vi-VN" sz="8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8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hiên cứ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8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ă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ọ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c.</a:t>
            </a:r>
            <a:endParaRPr lang="en-US" sz="8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342900" marR="63500" lvl="0" indent="-342900" algn="just">
              <a:lnSpc>
                <a:spcPct val="103000"/>
              </a:lnSpc>
              <a:spcAft>
                <a:spcPts val="0"/>
              </a:spcAft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180975" algn="l"/>
              </a:tabLst>
            </a:pPr>
            <a:r>
              <a:rPr lang="vi-VN" sz="80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ên</a:t>
            </a:r>
            <a:r>
              <a:rPr lang="vi-VN" sz="8000" spc="-4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8000" spc="-4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8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ẩ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8000" spc="-4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8000" i="1" spc="-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Xươ</a:t>
            </a:r>
            <a:r>
              <a:rPr lang="vi-VN" sz="80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8000" i="1" spc="-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nữ</a:t>
            </a:r>
            <a:r>
              <a:rPr lang="vi-VN" sz="8000" i="1" spc="-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tử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8000" i="1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80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8000" i="1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ện</a:t>
            </a:r>
            <a:r>
              <a:rPr lang="vi-VN" sz="8000" i="1" spc="1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8000" spc="-1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uy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ễn</a:t>
            </a:r>
            <a:r>
              <a:rPr lang="vi-VN" sz="8000" spc="-1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Dữ</a:t>
            </a:r>
            <a:r>
              <a:rPr lang="vi-VN" sz="8000" spc="-1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đã</a:t>
            </a:r>
            <a:r>
              <a:rPr lang="vi-VN" sz="8000" spc="-1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được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8000" spc="-2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iả</a:t>
            </a:r>
            <a:r>
              <a:rPr lang="vi-VN" sz="8000" spc="-2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8000" spc="-2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viết</a:t>
            </a:r>
            <a:r>
              <a:rPr lang="vi-VN" sz="8000" spc="-2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dị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2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là</a:t>
            </a:r>
            <a:r>
              <a:rPr lang="vi-VN" sz="8000" spc="-2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</a:t>
            </a:r>
            <a:r>
              <a:rPr lang="vi-VN" sz="8000" i="1" spc="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8000" i="1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80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gái</a:t>
            </a:r>
            <a:r>
              <a:rPr lang="vi-VN" sz="80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Nam</a:t>
            </a:r>
            <a:r>
              <a:rPr lang="vi-VN" sz="80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Xương,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khác với cách</a:t>
            </a:r>
            <a:r>
              <a:rPr lang="vi-VN" sz="8000" spc="-5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dị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1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ở</a:t>
            </a:r>
            <a:r>
              <a:rPr lang="vi-VN" sz="8000" spc="-1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8000" spc="-1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1</a:t>
            </a:r>
            <a:r>
              <a:rPr lang="vi-VN" sz="8000" spc="-1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(C</a:t>
            </a:r>
            <a:r>
              <a:rPr lang="vi-VN" sz="8000" i="1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8000" i="1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ện </a:t>
            </a:r>
            <a:r>
              <a:rPr lang="vi-VN" sz="8000" i="1" spc="-1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 </a:t>
            </a:r>
            <a:r>
              <a:rPr lang="vi-VN" sz="8000" i="1" spc="-1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8000" i="1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80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gái</a:t>
            </a:r>
            <a:r>
              <a:rPr lang="vi-VN" sz="80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Nam</a:t>
            </a:r>
            <a:r>
              <a:rPr lang="vi-VN" sz="80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Xương).</a:t>
            </a:r>
            <a:endParaRPr lang="en-US" sz="8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411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C73081-D630-4A65-BB28-5D4503D808FD}"/>
              </a:ext>
            </a:extLst>
          </p:cNvPr>
          <p:cNvSpPr txBox="1"/>
          <p:nvPr/>
        </p:nvSpPr>
        <p:spPr>
          <a:xfrm>
            <a:off x="76200" y="0"/>
            <a:ext cx="18059400" cy="4721805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9850" marR="60325">
              <a:spcBef>
                <a:spcPts val="160"/>
              </a:spcBef>
              <a:spcAft>
                <a:spcPts val="0"/>
              </a:spcAft>
            </a:pPr>
            <a:r>
              <a:rPr lang="vi-VN" sz="60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4.</a:t>
            </a:r>
            <a:r>
              <a:rPr lang="vi-VN" sz="6000" b="1" i="1" spc="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Định</a:t>
            </a:r>
            <a:r>
              <a:rPr lang="vi-VN" sz="6000" b="1" i="1" spc="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hướng</a:t>
            </a:r>
            <a:r>
              <a:rPr lang="vi-VN" sz="6000" b="1" i="1" spc="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cách</a:t>
            </a:r>
            <a:r>
              <a:rPr lang="vi-VN" sz="6000" b="1" i="1" spc="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đọc</a:t>
            </a:r>
            <a:r>
              <a:rPr lang="vi-VN" sz="6000" b="1" i="1" spc="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hiểu</a:t>
            </a:r>
            <a:r>
              <a:rPr lang="vi-VN" sz="6000" b="1" i="1" spc="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VB</a:t>
            </a:r>
            <a:r>
              <a:rPr lang="vi-VN" sz="6000" b="1" i="1" spc="-2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nghị</a:t>
            </a:r>
            <a:r>
              <a:rPr lang="vi-VN" sz="6000" b="1" i="1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luận</a:t>
            </a:r>
            <a:endParaRPr lang="en-US" sz="6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69850" algn="just"/>
            <a:r>
              <a:rPr lang="vi-VN" sz="60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0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ọ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VB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hị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xác</a:t>
            </a:r>
            <a:r>
              <a:rPr lang="en-US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đị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3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được</a:t>
            </a:r>
            <a:r>
              <a:rPr lang="vi-VN" sz="6000" spc="-3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3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6000" spc="-3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ệ</a:t>
            </a:r>
            <a:r>
              <a:rPr lang="vi-VN" sz="6000" spc="-3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3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 điểm,</a:t>
            </a:r>
            <a:r>
              <a:rPr lang="vi-VN" sz="60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các</a:t>
            </a:r>
            <a:r>
              <a:rPr lang="vi-VN" sz="60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lí</a:t>
            </a:r>
            <a:r>
              <a:rPr lang="vi-VN" sz="60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lẽ</a:t>
            </a:r>
            <a:r>
              <a:rPr lang="vi-VN" sz="60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và</a:t>
            </a:r>
            <a:r>
              <a:rPr lang="vi-VN" sz="60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ằ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hứ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g;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hỉ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ra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được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hiệu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q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uả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vi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ệ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sử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ụ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3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lí</a:t>
            </a:r>
            <a:r>
              <a:rPr lang="vi-VN" sz="6000" spc="-3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ẽ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6000" spc="-3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ằ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3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hứ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3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3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vi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ệ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 l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ỏ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điểm.</a:t>
            </a:r>
            <a:endParaRPr lang="en-US" sz="6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301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AA3BF1-D4A7-4DD6-90F5-197F19583239}"/>
              </a:ext>
            </a:extLst>
          </p:cNvPr>
          <p:cNvSpPr txBox="1"/>
          <p:nvPr/>
        </p:nvSpPr>
        <p:spPr>
          <a:xfrm>
            <a:off x="152400" y="1562100"/>
            <a:ext cx="18288000" cy="1754326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63500" lvl="1">
              <a:spcBef>
                <a:spcPts val="210"/>
              </a:spcBef>
              <a:spcAft>
                <a:spcPts val="0"/>
              </a:spcAft>
              <a:buClr>
                <a:srgbClr val="231F20"/>
              </a:buClr>
              <a:buSzPts val="1250"/>
              <a:tabLst>
                <a:tab pos="253365" algn="l"/>
              </a:tabLst>
            </a:pPr>
            <a:r>
              <a:rPr lang="en-US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1.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Tìm</a:t>
            </a:r>
            <a:r>
              <a:rPr lang="vi-VN" sz="5400" b="1" u="sng" spc="1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hiểu</a:t>
            </a:r>
            <a:r>
              <a:rPr lang="vi-VN" sz="5400" b="1" u="sng" spc="1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bố</a:t>
            </a:r>
            <a:r>
              <a:rPr lang="vi-VN" sz="5400" b="1" u="sng" spc="1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cục</a:t>
            </a:r>
            <a:r>
              <a:rPr lang="vi-VN" sz="5400" b="1" u="sng" spc="15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bài</a:t>
            </a:r>
            <a:r>
              <a:rPr lang="vi-VN" sz="5400" b="1" u="sng" spc="1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nghị</a:t>
            </a:r>
            <a:r>
              <a:rPr lang="vi-VN" sz="5400" b="1" u="sng" spc="1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luận</a:t>
            </a:r>
            <a:r>
              <a:rPr lang="vi-VN" sz="5400" b="1" u="sng" spc="-28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và</a:t>
            </a:r>
            <a:r>
              <a:rPr lang="vi-VN" sz="5400" b="1" u="sng" spc="-75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cách</a:t>
            </a:r>
            <a:r>
              <a:rPr lang="vi-VN" sz="5400" b="1" u="sng" spc="-7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triển</a:t>
            </a:r>
            <a:r>
              <a:rPr lang="vi-VN" sz="5400" b="1" u="sng" spc="-7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khai</a:t>
            </a:r>
            <a:r>
              <a:rPr lang="vi-VN" sz="5400" b="1" u="sng" spc="-7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các</a:t>
            </a:r>
            <a:r>
              <a:rPr lang="vi-VN" sz="5400" b="1" u="sng" spc="-75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luận</a:t>
            </a:r>
            <a:r>
              <a:rPr lang="vi-VN" sz="5400" b="1" u="sng" spc="-7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điểm</a:t>
            </a:r>
            <a:endParaRPr lang="en-US" sz="5400" u="sng" dirty="0">
              <a:solidFill>
                <a:srgbClr val="C00000"/>
              </a:solidFill>
              <a:effectLst/>
              <a:latin typeface="+mj-lt"/>
              <a:ea typeface="Times New Roman" panose="02020603050405020304" pitchFamily="18" charset="0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4429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6F3ED-9BCF-469D-82A5-5F3EE5B6A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7237"/>
            <a:ext cx="16230600" cy="102397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AF08B3-0F55-4129-93F5-5ADF0CC9DE9A}"/>
              </a:ext>
            </a:extLst>
          </p:cNvPr>
          <p:cNvSpPr/>
          <p:nvPr/>
        </p:nvSpPr>
        <p:spPr>
          <a:xfrm>
            <a:off x="-152400" y="1866900"/>
            <a:ext cx="25907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ĐÔI: 2 PHÚT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2 min COUNTDOWN TIMER (To )">
            <a:hlinkClick r:id="" action="ppaction://media"/>
            <a:extLst>
              <a:ext uri="{FF2B5EF4-FFF2-40B4-BE49-F238E27FC236}">
                <a16:creationId xmlns:a16="http://schemas.microsoft.com/office/drawing/2014/main" id="{896DA201-9382-4A01-B134-B5FDA54026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724900"/>
            <a:ext cx="2845684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AA3BF1-D4A7-4DD6-90F5-197F19583239}"/>
              </a:ext>
            </a:extLst>
          </p:cNvPr>
          <p:cNvSpPr txBox="1"/>
          <p:nvPr/>
        </p:nvSpPr>
        <p:spPr>
          <a:xfrm>
            <a:off x="0" y="-114300"/>
            <a:ext cx="18288000" cy="10089942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63500" lvl="1">
              <a:spcBef>
                <a:spcPts val="210"/>
              </a:spcBef>
              <a:spcAft>
                <a:spcPts val="0"/>
              </a:spcAft>
              <a:buClr>
                <a:srgbClr val="231F20"/>
              </a:buClr>
              <a:buSzPts val="1250"/>
              <a:tabLst>
                <a:tab pos="253365" algn="l"/>
              </a:tabLst>
            </a:pPr>
            <a:r>
              <a:rPr lang="en-US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1.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Tìm</a:t>
            </a:r>
            <a:r>
              <a:rPr lang="vi-VN" sz="5400" b="1" u="sng" spc="1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hiểu</a:t>
            </a:r>
            <a:r>
              <a:rPr lang="vi-VN" sz="5400" b="1" u="sng" spc="1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bố</a:t>
            </a:r>
            <a:r>
              <a:rPr lang="vi-VN" sz="5400" b="1" u="sng" spc="1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cục</a:t>
            </a:r>
            <a:r>
              <a:rPr lang="vi-VN" sz="5400" b="1" u="sng" spc="15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bài</a:t>
            </a:r>
            <a:r>
              <a:rPr lang="vi-VN" sz="5400" b="1" u="sng" spc="1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nghị</a:t>
            </a:r>
            <a:r>
              <a:rPr lang="vi-VN" sz="5400" b="1" u="sng" spc="1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luận</a:t>
            </a:r>
            <a:r>
              <a:rPr lang="vi-VN" sz="5400" b="1" u="sng" spc="-28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và</a:t>
            </a:r>
            <a:r>
              <a:rPr lang="vi-VN" sz="5400" b="1" u="sng" spc="-75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cách</a:t>
            </a:r>
            <a:r>
              <a:rPr lang="vi-VN" sz="5400" b="1" u="sng" spc="-7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triển</a:t>
            </a:r>
            <a:r>
              <a:rPr lang="vi-VN" sz="5400" b="1" u="sng" spc="-7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khai</a:t>
            </a:r>
            <a:r>
              <a:rPr lang="vi-VN" sz="5400" b="1" u="sng" spc="-7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các</a:t>
            </a:r>
            <a:r>
              <a:rPr lang="vi-VN" sz="5400" b="1" u="sng" spc="-75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luận</a:t>
            </a:r>
            <a:r>
              <a:rPr lang="vi-VN" sz="5400" b="1" u="sng" spc="-7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5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điểm</a:t>
            </a:r>
            <a:endParaRPr lang="en-US" sz="5400" u="sng" dirty="0">
              <a:solidFill>
                <a:srgbClr val="C00000"/>
              </a:solidFill>
              <a:effectLst/>
              <a:latin typeface="+mj-lt"/>
              <a:ea typeface="Times New Roman" panose="02020603050405020304" pitchFamily="18" charset="0"/>
              <a:cs typeface="SimSun-ExtB" panose="02010609060101010101" pitchFamily="49" charset="-122"/>
            </a:endParaRPr>
          </a:p>
          <a:p>
            <a:pPr marL="69850" algn="just"/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–</a:t>
            </a:r>
            <a:r>
              <a:rPr lang="vi-VN" sz="5400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5400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ục</a:t>
            </a:r>
            <a:r>
              <a:rPr lang="vi-VN" sz="5400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5400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VB</a:t>
            </a:r>
            <a:r>
              <a:rPr lang="vi-VN" sz="5400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gồ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5400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5</a:t>
            </a:r>
            <a:r>
              <a:rPr lang="vi-VN" sz="5400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n,</a:t>
            </a:r>
            <a:r>
              <a:rPr lang="en-US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tươ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ứ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ới</a:t>
            </a:r>
            <a:r>
              <a:rPr lang="vi-VN" sz="5400" spc="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các</a:t>
            </a:r>
            <a:r>
              <a:rPr lang="vi-VN" sz="5400" spc="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ầ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được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đ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á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s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ố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SGK:</a:t>
            </a:r>
            <a:endParaRPr lang="en-US" sz="5400" dirty="0">
              <a:solidFill>
                <a:srgbClr val="231F20"/>
              </a:solidFill>
              <a:effectLst/>
              <a:latin typeface="+mj-lt"/>
              <a:cs typeface="SimSun-ExtB" panose="02010609060101010101" pitchFamily="49" charset="-122"/>
            </a:endParaRPr>
          </a:p>
          <a:p>
            <a:pPr marL="70485" marR="61595" algn="just">
              <a:spcBef>
                <a:spcPts val="170"/>
              </a:spcBef>
              <a:spcAft>
                <a:spcPts val="0"/>
              </a:spcAft>
            </a:pP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5400" spc="-3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3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(1)</a:t>
            </a:r>
            <a:r>
              <a:rPr lang="vi-VN" sz="5400" spc="-3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iới</a:t>
            </a:r>
            <a:r>
              <a:rPr lang="vi-VN" sz="5400" spc="-3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hiệu</a:t>
            </a:r>
            <a:r>
              <a:rPr lang="vi-VN" sz="5400" spc="-3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400" spc="-3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q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spc="-3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 truyện</a:t>
            </a:r>
            <a:r>
              <a:rPr lang="vi-VN" sz="5400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Người con gái Nam Xương</a:t>
            </a:r>
            <a:r>
              <a:rPr lang="vi-VN" sz="5400" i="1" spc="-2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và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ũ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Thị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Thiết.</a:t>
            </a:r>
            <a:endParaRPr lang="en-US" sz="54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1595" algn="just">
              <a:spcAft>
                <a:spcPts val="0"/>
              </a:spcAft>
            </a:pP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54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3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(2)</a:t>
            </a:r>
            <a:r>
              <a:rPr lang="vi-VN" sz="54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400" spc="-3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q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</a:t>
            </a:r>
            <a:r>
              <a:rPr lang="vi-VN" sz="54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ộ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spc="-3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đời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ũ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Nươ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g.</a:t>
            </a:r>
            <a:endParaRPr lang="en-US" sz="54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2230" algn="just">
              <a:spcAft>
                <a:spcPts val="0"/>
              </a:spcAft>
            </a:pP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5400" spc="-4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Ph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4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(3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)</a:t>
            </a:r>
            <a:r>
              <a:rPr lang="vi-VN" sz="5400" spc="-4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4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í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4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uy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4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5400" spc="-3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3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400" spc="-3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3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5400" spc="-3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ũ</a:t>
            </a:r>
            <a:r>
              <a:rPr lang="vi-VN" sz="5400" spc="-3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Nươ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endParaRPr lang="en-US" sz="54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1595" algn="just">
              <a:spcAft>
                <a:spcPts val="0"/>
              </a:spcAft>
            </a:pP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5400" spc="-2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2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(4)</a:t>
            </a:r>
            <a:r>
              <a:rPr lang="vi-VN" sz="5400" spc="-2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2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í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2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sự</a:t>
            </a:r>
            <a:r>
              <a:rPr lang="vi-VN" sz="5400" spc="-2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ết</a:t>
            </a:r>
            <a:r>
              <a:rPr lang="vi-VN" sz="5400" spc="-2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ợp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iữa</a:t>
            </a:r>
            <a:r>
              <a:rPr lang="vi-VN" sz="5400" spc="-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ếu</a:t>
            </a:r>
            <a:r>
              <a:rPr lang="vi-VN" sz="5400" spc="-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5400" spc="-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hiện</a:t>
            </a:r>
            <a:r>
              <a:rPr lang="vi-VN" sz="5400" spc="-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hực</a:t>
            </a:r>
            <a:r>
              <a:rPr lang="vi-VN" sz="5400" spc="-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và</a:t>
            </a:r>
            <a:r>
              <a:rPr lang="vi-VN" sz="5400" spc="-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5400" spc="-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ảo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ẩ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m.</a:t>
            </a:r>
            <a:endParaRPr lang="en-US" sz="54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1595" algn="just">
              <a:spcBef>
                <a:spcPts val="5"/>
              </a:spcBef>
              <a:spcAft>
                <a:spcPts val="0"/>
              </a:spcAft>
            </a:pP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5400" spc="-1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Ph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1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(5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)</a:t>
            </a:r>
            <a:r>
              <a:rPr lang="vi-VN" sz="5400" spc="-1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ẳn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1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đị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1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sứ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spc="-1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ấ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ẫ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4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5400" spc="-4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spc="-4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ẩ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5400" spc="-4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54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400" spc="-4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ớ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400" spc="-4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ạ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4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ọ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c.</a:t>
            </a:r>
            <a:endParaRPr lang="en-US" sz="54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4318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A23944-F2A8-40DD-8296-FD1D7F1BC8CB}"/>
              </a:ext>
            </a:extLst>
          </p:cNvPr>
          <p:cNvSpPr txBox="1"/>
          <p:nvPr/>
        </p:nvSpPr>
        <p:spPr>
          <a:xfrm>
            <a:off x="457200" y="266700"/>
            <a:ext cx="17526000" cy="8797793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marR="60960" algn="just">
              <a:lnSpc>
                <a:spcPct val="102000"/>
              </a:lnSpc>
              <a:spcAft>
                <a:spcPts val="0"/>
              </a:spcAft>
            </a:pP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–</a:t>
            </a:r>
            <a:r>
              <a:rPr lang="vi-VN" sz="8000" spc="-2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8000" spc="-2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spc="-2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điểm</a:t>
            </a:r>
            <a:r>
              <a:rPr lang="vi-VN" sz="8000" spc="-2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được</a:t>
            </a:r>
            <a:r>
              <a:rPr lang="vi-VN" sz="8000" spc="-2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tr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2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8000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80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theo</a:t>
            </a:r>
            <a:r>
              <a:rPr lang="vi-VN" sz="8000" spc="-1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trình</a:t>
            </a:r>
            <a:r>
              <a:rPr lang="vi-VN" sz="8000" spc="-1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tự:</a:t>
            </a:r>
            <a:endParaRPr lang="en-US" sz="8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/>
            <a:r>
              <a:rPr lang="en-US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ở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80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(1)</a:t>
            </a:r>
            <a:endParaRPr lang="en-US" sz="8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>
              <a:spcBef>
                <a:spcPts val="50"/>
              </a:spcBef>
              <a:spcAft>
                <a:spcPts val="0"/>
              </a:spcAft>
            </a:pPr>
            <a:r>
              <a:rPr lang="en-US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diện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–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8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(2)</a:t>
            </a:r>
            <a:endParaRPr lang="en-US" sz="8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>
              <a:spcBef>
                <a:spcPts val="45"/>
              </a:spcBef>
              <a:spcAft>
                <a:spcPts val="0"/>
              </a:spcAft>
            </a:pPr>
            <a:r>
              <a:rPr lang="en-US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í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–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8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(3)</a:t>
            </a:r>
            <a:endParaRPr lang="en-US" sz="8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>
              <a:spcBef>
                <a:spcPts val="50"/>
              </a:spcBef>
              <a:spcAft>
                <a:spcPts val="0"/>
              </a:spcAft>
            </a:pPr>
            <a:r>
              <a:rPr lang="en-US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kị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–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8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(4).</a:t>
            </a:r>
            <a:endParaRPr lang="en-US" sz="8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>
              <a:spcBef>
                <a:spcPts val="50"/>
              </a:spcBef>
              <a:spcAft>
                <a:spcPts val="0"/>
              </a:spcAft>
            </a:pPr>
            <a:r>
              <a:rPr lang="en-US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ết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80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úc</a:t>
            </a:r>
            <a:r>
              <a:rPr lang="vi-VN" sz="8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8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(5)</a:t>
            </a:r>
            <a:endParaRPr lang="en-US" sz="8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0410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09533B-F103-4EB5-8383-2E8F8175965F}"/>
              </a:ext>
            </a:extLst>
          </p:cNvPr>
          <p:cNvSpPr txBox="1"/>
          <p:nvPr/>
        </p:nvSpPr>
        <p:spPr>
          <a:xfrm>
            <a:off x="0" y="190501"/>
            <a:ext cx="18288000" cy="3339056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marR="55880" algn="ctr">
              <a:lnSpc>
                <a:spcPct val="115000"/>
              </a:lnSpc>
              <a:spcBef>
                <a:spcPts val="130"/>
              </a:spcBef>
              <a:spcAft>
                <a:spcPts val="0"/>
              </a:spcAft>
            </a:pP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2.</a:t>
            </a:r>
            <a:r>
              <a:rPr lang="vi-VN" sz="9600" b="1" u="sng" spc="-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Tìm</a:t>
            </a:r>
            <a:r>
              <a:rPr lang="vi-VN" sz="9600" b="1" u="sng" spc="-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hiểu</a:t>
            </a:r>
            <a:r>
              <a:rPr lang="vi-VN" sz="9600" b="1" u="sng" spc="-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cách</a:t>
            </a:r>
            <a:r>
              <a:rPr lang="vi-VN" sz="9600" b="1" u="sng" spc="-5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nêu</a:t>
            </a:r>
            <a:r>
              <a:rPr lang="vi-VN" sz="9600" b="1" u="sng" spc="-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vấn</a:t>
            </a:r>
            <a:r>
              <a:rPr lang="vi-VN" sz="9600" b="1" u="sng" spc="-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đề</a:t>
            </a:r>
            <a:r>
              <a:rPr lang="vi-VN" sz="9600" b="1" u="sng" spc="-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của</a:t>
            </a:r>
            <a:r>
              <a:rPr lang="vi-VN" sz="9600" b="1" u="sng" spc="-29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tác</a:t>
            </a:r>
            <a:r>
              <a:rPr lang="vi-VN" sz="9600" b="1" u="sng" spc="-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giả</a:t>
            </a:r>
            <a:r>
              <a:rPr lang="vi-VN" sz="9600" b="1" u="sng" spc="-4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trong</a:t>
            </a:r>
            <a:r>
              <a:rPr lang="vi-VN" sz="9600" b="1" u="sng" spc="-4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phần</a:t>
            </a:r>
            <a:r>
              <a:rPr lang="vi-VN" sz="9600" b="1" u="sng" spc="-4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mở</a:t>
            </a:r>
            <a:r>
              <a:rPr lang="vi-VN" sz="9600" b="1" u="sng" spc="-4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đầu</a:t>
            </a:r>
            <a:endParaRPr lang="en-US" sz="9600" u="sng" dirty="0">
              <a:solidFill>
                <a:srgbClr val="C00000"/>
              </a:solidFill>
              <a:effectLst/>
              <a:latin typeface="SimSun-ExtB" panose="02010609060101010101" pitchFamily="49" charset="-122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3249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40800" cy="10972800"/>
            </a:xfrm>
            <a:custGeom>
              <a:avLst/>
              <a:gdLst/>
              <a:ahLst/>
              <a:cxnLst/>
              <a:rect l="l" t="t" r="r" b="b"/>
              <a:pathLst>
                <a:path w="21640800" h="10972800">
                  <a:moveTo>
                    <a:pt x="0" y="0"/>
                  </a:moveTo>
                  <a:lnTo>
                    <a:pt x="21640800" y="0"/>
                  </a:lnTo>
                  <a:lnTo>
                    <a:pt x="21640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lum bright="70000" contrast="-70000"/>
              </a:blip>
              <a:stretch>
                <a:fillRect t="-19002" b="-77972"/>
              </a:stretch>
            </a:blipFill>
            <a:ln w="57150" cap="sq">
              <a:solidFill>
                <a:srgbClr val="7C5338"/>
              </a:solidFill>
              <a:prstDash val="solid"/>
              <a:miter/>
            </a:ln>
          </p:spPr>
        </p:sp>
        <p:sp>
          <p:nvSpPr>
            <p:cNvPr id="4" name="AutoShape 4"/>
            <p:cNvSpPr/>
            <p:nvPr/>
          </p:nvSpPr>
          <p:spPr>
            <a:xfrm>
              <a:off x="762229" y="959161"/>
              <a:ext cx="20116343" cy="0"/>
            </a:xfrm>
            <a:prstGeom prst="line">
              <a:avLst/>
            </a:prstGeom>
            <a:ln w="50800" cap="flat">
              <a:solidFill>
                <a:srgbClr val="F5F3EA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762229" y="1965214"/>
              <a:ext cx="20116343" cy="0"/>
            </a:xfrm>
            <a:prstGeom prst="line">
              <a:avLst/>
            </a:prstGeom>
            <a:ln w="50800" cap="flat">
              <a:solidFill>
                <a:srgbClr val="F5F3EA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762229" y="2971267"/>
              <a:ext cx="20116343" cy="0"/>
            </a:xfrm>
            <a:prstGeom prst="line">
              <a:avLst/>
            </a:prstGeom>
            <a:ln w="50800" cap="flat">
              <a:solidFill>
                <a:srgbClr val="F5F3EA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762229" y="3977320"/>
              <a:ext cx="20116343" cy="0"/>
            </a:xfrm>
            <a:prstGeom prst="line">
              <a:avLst/>
            </a:prstGeom>
            <a:ln w="50800" cap="flat">
              <a:solidFill>
                <a:srgbClr val="F5F3EA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>
              <a:off x="762229" y="4983373"/>
              <a:ext cx="20116343" cy="0"/>
            </a:xfrm>
            <a:prstGeom prst="line">
              <a:avLst/>
            </a:prstGeom>
            <a:ln w="50800" cap="flat">
              <a:solidFill>
                <a:srgbClr val="F5F3EA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762229" y="5989427"/>
              <a:ext cx="20116343" cy="0"/>
            </a:xfrm>
            <a:prstGeom prst="line">
              <a:avLst/>
            </a:prstGeom>
            <a:ln w="50800" cap="flat">
              <a:solidFill>
                <a:srgbClr val="F5F3EA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762229" y="6995480"/>
              <a:ext cx="20116343" cy="0"/>
            </a:xfrm>
            <a:prstGeom prst="line">
              <a:avLst/>
            </a:prstGeom>
            <a:ln w="50800" cap="flat">
              <a:solidFill>
                <a:srgbClr val="F5F3EA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>
              <a:off x="762229" y="8001533"/>
              <a:ext cx="20116343" cy="0"/>
            </a:xfrm>
            <a:prstGeom prst="line">
              <a:avLst/>
            </a:prstGeom>
            <a:ln w="50800" cap="flat">
              <a:solidFill>
                <a:srgbClr val="F5F3EA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762229" y="9007586"/>
              <a:ext cx="20116343" cy="0"/>
            </a:xfrm>
            <a:prstGeom prst="line">
              <a:avLst/>
            </a:prstGeom>
            <a:ln w="50800" cap="flat">
              <a:solidFill>
                <a:srgbClr val="F5F3EA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762229" y="10013639"/>
              <a:ext cx="20116343" cy="0"/>
            </a:xfrm>
            <a:prstGeom prst="line">
              <a:avLst/>
            </a:prstGeom>
            <a:ln w="50800" cap="flat">
              <a:solidFill>
                <a:srgbClr val="F5F3EA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653CFD1-629A-56B1-DCBE-C957B6A176BC}"/>
              </a:ext>
            </a:extLst>
          </p:cNvPr>
          <p:cNvSpPr/>
          <p:nvPr/>
        </p:nvSpPr>
        <p:spPr>
          <a:xfrm>
            <a:off x="838200" y="1026744"/>
            <a:ext cx="16421100" cy="755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0" algn="ctr">
              <a:spcBef>
                <a:spcPts val="600"/>
              </a:spcBef>
              <a:spcAft>
                <a:spcPts val="0"/>
              </a:spcAft>
            </a:pPr>
            <a:r>
              <a:rPr lang="en-US" sz="9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43,44,45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679450" algn="ctr">
              <a:spcBef>
                <a:spcPts val="600"/>
              </a:spcBef>
              <a:spcAft>
                <a:spcPts val="0"/>
              </a:spcAft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HỌC- TRI THỨC NGỮ VĂN- VĂN BẢN 1</a:t>
            </a:r>
          </a:p>
          <a:p>
            <a:pPr algn="ctr"/>
            <a:endParaRPr lang="vi-VN" sz="9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8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09533B-F103-4EB5-8383-2E8F8175965F}"/>
              </a:ext>
            </a:extLst>
          </p:cNvPr>
          <p:cNvSpPr txBox="1"/>
          <p:nvPr/>
        </p:nvSpPr>
        <p:spPr>
          <a:xfrm>
            <a:off x="228600" y="1562100"/>
            <a:ext cx="17830800" cy="6762557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13485" marR="55880" indent="-1143000" algn="just">
              <a:lnSpc>
                <a:spcPct val="115000"/>
              </a:lnSpc>
              <a:spcBef>
                <a:spcPts val="130"/>
              </a:spcBef>
              <a:spcAft>
                <a:spcPts val="0"/>
              </a:spcAft>
              <a:buFontTx/>
              <a:buChar char="-"/>
            </a:pP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Đọc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phần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(1)</a:t>
            </a:r>
          </a:p>
          <a:p>
            <a:pPr marL="1213485" marR="55880" indent="-1143000" algn="just">
              <a:lnSpc>
                <a:spcPct val="115000"/>
              </a:lnSpc>
              <a:spcBef>
                <a:spcPts val="130"/>
              </a:spcBef>
              <a:spcAft>
                <a:spcPts val="0"/>
              </a:spcAft>
              <a:buFontTx/>
              <a:buChar char="-"/>
            </a:pP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Nhận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xét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cách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nêu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vấn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đề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bàn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luận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của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tác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giả</a:t>
            </a:r>
            <a:endParaRPr lang="en-US" sz="9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1213485" marR="55880" indent="-1143000" algn="just">
              <a:lnSpc>
                <a:spcPct val="115000"/>
              </a:lnSpc>
              <a:spcBef>
                <a:spcPts val="130"/>
              </a:spcBef>
              <a:spcAft>
                <a:spcPts val="0"/>
              </a:spcAft>
              <a:buFontTx/>
              <a:buChar char="-"/>
            </a:pP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Xác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định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vấn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đề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cần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bàn</a:t>
            </a:r>
            <a:r>
              <a:rPr lang="en-US" sz="9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9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luận</a:t>
            </a:r>
            <a:endParaRPr lang="en-US" sz="9600" dirty="0">
              <a:solidFill>
                <a:srgbClr val="C00000"/>
              </a:solidFill>
              <a:effectLst/>
              <a:latin typeface="SimSun-ExtB" panose="02010609060101010101" pitchFamily="49" charset="-122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4258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DD742E-57B2-409B-B68A-4C470CAE2877}"/>
              </a:ext>
            </a:extLst>
          </p:cNvPr>
          <p:cNvSpPr txBox="1"/>
          <p:nvPr/>
        </p:nvSpPr>
        <p:spPr>
          <a:xfrm>
            <a:off x="152400" y="1790700"/>
            <a:ext cx="17983200" cy="6211957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algn="just"/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–</a:t>
            </a:r>
            <a:r>
              <a:rPr lang="vi-VN" sz="6600" spc="-3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3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đề</a:t>
            </a:r>
            <a:r>
              <a:rPr lang="vi-VN" sz="6600" spc="-3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6600" spc="-3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VB:</a:t>
            </a:r>
            <a:r>
              <a:rPr lang="vi-VN" sz="6600" spc="-3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ấ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3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đề</a:t>
            </a:r>
            <a:r>
              <a:rPr lang="vi-VN" sz="6600" spc="-3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600" spc="-3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kị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en-US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6600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</a:t>
            </a:r>
            <a:r>
              <a:rPr lang="vi-VN" sz="6600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6600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ẩ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en-US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Người con gái</a:t>
            </a:r>
            <a:r>
              <a:rPr lang="vi-VN" sz="66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Nam Xương.</a:t>
            </a:r>
            <a:endParaRPr lang="en-US" sz="66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0960" algn="just">
              <a:spcBef>
                <a:spcPts val="130"/>
              </a:spcBef>
              <a:spcAft>
                <a:spcPts val="0"/>
              </a:spcAft>
            </a:pPr>
            <a:r>
              <a:rPr lang="vi-VN" sz="6600" spc="-1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gi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</a:t>
            </a:r>
            <a:r>
              <a:rPr lang="vi-VN" sz="66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iớ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6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hiệ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uy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ệ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 </a:t>
            </a:r>
            <a:r>
              <a:rPr lang="vi-VN" sz="6600" i="1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co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i="1" spc="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i="1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600" i="1" spc="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i="1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6600" i="1" spc="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Xươ</a:t>
            </a:r>
            <a:r>
              <a:rPr lang="vi-VN" sz="6600" i="1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i="1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6600" i="1" spc="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ũ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Th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6600" spc="-2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Thiế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66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2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ó</a:t>
            </a:r>
            <a:r>
              <a:rPr lang="vi-VN" sz="6600" spc="-2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2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ấ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2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</a:t>
            </a:r>
            <a:r>
              <a:rPr lang="vi-VN" sz="6600" spc="-2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3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r>
              <a:rPr lang="vi-VN" sz="6600" spc="-3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endParaRPr lang="en-US" sz="6600" spc="-370" dirty="0">
              <a:solidFill>
                <a:srgbClr val="231F20"/>
              </a:solidFill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0960" algn="just">
              <a:spcBef>
                <a:spcPts val="130"/>
              </a:spcBef>
              <a:spcAft>
                <a:spcPts val="0"/>
              </a:spcAft>
            </a:pPr>
            <a:r>
              <a:rPr lang="en-US" sz="6600" spc="-370" dirty="0">
                <a:solidFill>
                  <a:srgbClr val="231F20"/>
                </a:solidFill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=&gt;</a:t>
            </a:r>
            <a:r>
              <a:rPr lang="vi-VN" sz="6600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3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ấ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3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</a:t>
            </a:r>
            <a:r>
              <a:rPr lang="vi-VN" sz="6600" spc="-3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rự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spc="-3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iế</a:t>
            </a:r>
            <a:r>
              <a:rPr lang="vi-VN" sz="6600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endParaRPr lang="en-US" sz="66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1198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09533B-F103-4EB5-8383-2E8F8175965F}"/>
              </a:ext>
            </a:extLst>
          </p:cNvPr>
          <p:cNvSpPr txBox="1"/>
          <p:nvPr/>
        </p:nvSpPr>
        <p:spPr>
          <a:xfrm>
            <a:off x="0" y="190501"/>
            <a:ext cx="18288000" cy="6780511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61595" lvl="0">
              <a:lnSpc>
                <a:spcPct val="115000"/>
              </a:lnSpc>
              <a:spcBef>
                <a:spcPts val="85"/>
              </a:spcBef>
              <a:spcAft>
                <a:spcPts val="0"/>
              </a:spcAft>
              <a:buClr>
                <a:srgbClr val="231F20"/>
              </a:buClr>
              <a:buSzPts val="1250"/>
              <a:tabLst>
                <a:tab pos="217170" algn="l"/>
              </a:tabLst>
            </a:pPr>
            <a:r>
              <a:rPr lang="en-US" sz="96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3.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Tìm hiểu quan điểm của người</a:t>
            </a:r>
            <a:r>
              <a:rPr lang="vi-VN" sz="9600" b="1" u="sng" spc="-285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viết</a:t>
            </a:r>
            <a:r>
              <a:rPr lang="vi-VN" sz="9600" b="1" u="sng" spc="-4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về</a:t>
            </a:r>
            <a:r>
              <a:rPr lang="vi-VN" sz="9600" b="1" u="sng" spc="-4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nội</a:t>
            </a:r>
            <a:r>
              <a:rPr lang="vi-VN" sz="9600" b="1" u="sng" spc="-4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dung</a:t>
            </a:r>
            <a:r>
              <a:rPr lang="vi-VN" sz="9600" b="1" u="sng" spc="-4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tác</a:t>
            </a:r>
            <a:r>
              <a:rPr lang="vi-VN" sz="9600" b="1" u="sng" spc="-4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SimSun-ExtB" panose="02010609060101010101" pitchFamily="49" charset="-122"/>
              </a:rPr>
              <a:t>phẩm</a:t>
            </a:r>
            <a:endParaRPr lang="en-US" sz="9600" u="sng" dirty="0">
              <a:solidFill>
                <a:srgbClr val="C00000"/>
              </a:solidFill>
              <a:effectLst/>
              <a:latin typeface="+mj-lt"/>
              <a:ea typeface="Times New Roman" panose="02020603050405020304" pitchFamily="18" charset="0"/>
              <a:cs typeface="SimSun-ExtB" panose="02010609060101010101" pitchFamily="49" charset="-122"/>
            </a:endParaRPr>
          </a:p>
          <a:p>
            <a:pPr marL="70485" marR="60960">
              <a:lnSpc>
                <a:spcPct val="115000"/>
              </a:lnSpc>
              <a:spcAft>
                <a:spcPts val="0"/>
              </a:spcAft>
            </a:pPr>
            <a:r>
              <a:rPr lang="vi-VN" sz="960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a.</a:t>
            </a:r>
            <a:r>
              <a:rPr lang="vi-VN" sz="9600" spc="9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Quan</a:t>
            </a:r>
            <a:r>
              <a:rPr lang="vi-VN" sz="9600" spc="9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điểm</a:t>
            </a:r>
            <a:r>
              <a:rPr lang="vi-VN" sz="9600" spc="9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về</a:t>
            </a:r>
            <a:r>
              <a:rPr lang="vi-VN" sz="9600" spc="9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bi</a:t>
            </a:r>
            <a:r>
              <a:rPr lang="vi-VN" sz="9600" spc="9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kịch</a:t>
            </a:r>
            <a:r>
              <a:rPr lang="vi-VN" sz="9600" spc="9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của</a:t>
            </a:r>
            <a:r>
              <a:rPr lang="vi-VN" sz="9600" spc="9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Vũ</a:t>
            </a:r>
            <a:r>
              <a:rPr lang="vi-VN" sz="9600" spc="-29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Nương</a:t>
            </a:r>
            <a:endParaRPr lang="en-US" sz="9600" dirty="0">
              <a:solidFill>
                <a:srgbClr val="C00000"/>
              </a:solidFill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7227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3DF4DE-D8CB-481B-AA5F-009AD1058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00" y="1248462"/>
            <a:ext cx="19700425" cy="88480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731681-CA01-4553-8F3B-B18C68AD1C3D}"/>
              </a:ext>
            </a:extLst>
          </p:cNvPr>
          <p:cNvSpPr/>
          <p:nvPr/>
        </p:nvSpPr>
        <p:spPr>
          <a:xfrm>
            <a:off x="0" y="190500"/>
            <a:ext cx="1813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ĐÔI: 2 PHÚT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2 min COUNTDOWN TIMER (To )">
            <a:hlinkClick r:id="" action="ppaction://media"/>
            <a:extLst>
              <a:ext uri="{FF2B5EF4-FFF2-40B4-BE49-F238E27FC236}">
                <a16:creationId xmlns:a16="http://schemas.microsoft.com/office/drawing/2014/main" id="{97F10E68-D6AF-411C-BB12-4A98440DD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4800" y="0"/>
            <a:ext cx="275371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7ED55C-A484-4DB9-A020-8A637322A7C9}"/>
              </a:ext>
            </a:extLst>
          </p:cNvPr>
          <p:cNvSpPr txBox="1"/>
          <p:nvPr/>
        </p:nvSpPr>
        <p:spPr>
          <a:xfrm>
            <a:off x="23648" y="153672"/>
            <a:ext cx="18288000" cy="9979655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algn="just"/>
            <a:r>
              <a:rPr lang="en-US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-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4000" spc="-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ị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ị</a:t>
            </a:r>
            <a:r>
              <a:rPr lang="vi-VN" sz="4000" spc="-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hiểu</a:t>
            </a:r>
            <a:r>
              <a:rPr lang="vi-VN" sz="4000" spc="-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ầ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m,</a:t>
            </a:r>
            <a:r>
              <a:rPr lang="vi-VN" sz="4000" spc="-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ị</a:t>
            </a:r>
            <a:r>
              <a:rPr lang="vi-VN" sz="4000" spc="-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lang="en-US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sz="4000" spc="-29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000" spc="-29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000" spc="-29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ỷ</a:t>
            </a:r>
            <a:r>
              <a:rPr lang="vi-VN" sz="4000" spc="-29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vi-VN" sz="4000" spc="-29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spc="-1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vi-VN" sz="4000" spc="-1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000" spc="-1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spc="-1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ết;</a:t>
            </a:r>
            <a:r>
              <a:rPr lang="vi-VN" sz="4000" spc="-1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4000" spc="-1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ơn,</a:t>
            </a:r>
            <a:r>
              <a:rPr lang="vi-VN" sz="4000" spc="-3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  <a:r>
              <a:rPr lang="vi-VN" sz="4000" spc="-3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4000" spc="-3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vi-VN" sz="4000" spc="-3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spc="-3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spc="-3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4000" spc="-3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vi-VN" sz="4000" spc="-3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000" spc="-3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spc="-3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spc="-3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4000" spc="-3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spc="-3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  <a:r>
              <a:rPr lang="vi-VN" sz="4000" spc="-3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vi-VN" sz="4000" spc="-3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spc="-3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vi-VN" sz="4000" spc="-3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g.</a:t>
            </a:r>
            <a:endParaRPr lang="en-US" sz="4000" dirty="0">
              <a:solidFill>
                <a:srgbClr val="231F2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70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189865" algn="l"/>
              </a:tabLst>
            </a:pP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í</a:t>
            </a:r>
            <a:r>
              <a:rPr lang="vi-VN" sz="4000" spc="-3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lẽ:</a:t>
            </a:r>
            <a:endParaRPr lang="en-US" sz="4000" dirty="0">
              <a:effectLst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  <a:p>
            <a:pPr marL="70485" marR="61595" indent="36195" algn="just">
              <a:spcBef>
                <a:spcPts val="50"/>
              </a:spcBef>
              <a:spcAft>
                <a:spcPts val="0"/>
              </a:spcAft>
            </a:pP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vi-VN" sz="4000" spc="-3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ũ</a:t>
            </a:r>
            <a:r>
              <a:rPr lang="vi-VN" sz="4000" spc="-3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Nươ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spc="-3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xi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3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đẹ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vi-VN" sz="4000" spc="-3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4000" spc="-3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à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n, có</a:t>
            </a:r>
            <a:r>
              <a:rPr lang="vi-VN" sz="4000" spc="-2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hiều</a:t>
            </a:r>
            <a:r>
              <a:rPr lang="vi-VN" sz="4000" spc="-2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ẩ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vi-VN" sz="4000" spc="-2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ấ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2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ố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2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đẹp</a:t>
            </a:r>
            <a:r>
              <a:rPr lang="vi-VN" sz="4000" spc="-2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ủa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gười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ụ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nữ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y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ên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ề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ia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hi</a:t>
            </a:r>
            <a:r>
              <a:rPr lang="vi-VN" sz="4000" spc="-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ấ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t,</a:t>
            </a:r>
            <a:r>
              <a:rPr lang="vi-VN" sz="4000" spc="-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lẽ</a:t>
            </a:r>
            <a:r>
              <a:rPr lang="vi-VN" sz="4000" spc="-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ra</a:t>
            </a:r>
            <a:r>
              <a:rPr lang="vi-VN" sz="4000" spc="-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à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spc="-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ả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4000" spc="-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được 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ạ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3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úc</a:t>
            </a:r>
            <a:r>
              <a:rPr lang="vi-VN" sz="4000" spc="-3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(ý</a:t>
            </a:r>
            <a:r>
              <a:rPr lang="vi-VN" sz="4000" spc="-3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ủa</a:t>
            </a:r>
            <a:r>
              <a:rPr lang="vi-VN" sz="4000" spc="-3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ạ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3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vi-VN" sz="40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uộ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i="1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đờ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 Vũ</a:t>
            </a:r>
            <a:r>
              <a:rPr lang="vi-VN" sz="4000" i="1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Nương</a:t>
            </a:r>
            <a:r>
              <a:rPr lang="vi-VN" sz="4000" i="1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tuy</a:t>
            </a:r>
            <a:r>
              <a:rPr lang="vi-VN" sz="4000" i="1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ngắn</a:t>
            </a:r>
            <a:r>
              <a:rPr lang="vi-VN" sz="4000" i="1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ngủi...</a:t>
            </a:r>
            <a:r>
              <a:rPr lang="vi-VN" sz="4000" i="1" spc="2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làm</a:t>
            </a:r>
            <a:r>
              <a:rPr lang="vi-VN" sz="4000" i="1" spc="-28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vợ,</a:t>
            </a:r>
            <a:r>
              <a:rPr lang="vi-VN" sz="40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làm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mẹ!”).</a:t>
            </a:r>
            <a:endParaRPr lang="en-US" sz="4000" dirty="0">
              <a:effectLst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  <a:p>
            <a:pPr marL="70485" marR="60960" algn="just">
              <a:spcBef>
                <a:spcPts val="15"/>
              </a:spcBef>
              <a:spcAft>
                <a:spcPts val="0"/>
              </a:spcAft>
            </a:pP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ộ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đờ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á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ă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ã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hiến 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àn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spc="-2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ơ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4000" spc="-2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4000" spc="-2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4000" spc="-2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ị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vi-VN" sz="4000" spc="-2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vi-VN" sz="4000" i="1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i="1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à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y</a:t>
            </a:r>
            <a:r>
              <a:rPr lang="vi-VN" sz="4000" i="1" spc="1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vi-VN" sz="4000" i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họp</a:t>
            </a:r>
            <a:r>
              <a:rPr lang="vi-VN" sz="4000" i="1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cùng</a:t>
            </a:r>
            <a:r>
              <a:rPr lang="vi-VN" sz="4000" i="1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chồng,</a:t>
            </a:r>
            <a:r>
              <a:rPr lang="vi-VN" sz="4000" i="1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cũng</a:t>
            </a:r>
            <a:r>
              <a:rPr lang="vi-VN" sz="4000" i="1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là</a:t>
            </a:r>
            <a:r>
              <a:rPr lang="vi-VN" sz="4000" i="1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ngày</a:t>
            </a:r>
            <a:r>
              <a:rPr lang="vi-VN" sz="4000" i="1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nàng</a:t>
            </a:r>
            <a:r>
              <a:rPr lang="vi-VN" sz="4000" i="1" spc="-2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phải</a:t>
            </a:r>
            <a:r>
              <a:rPr lang="vi-VN" sz="4000" i="1" spc="-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vĩnh</a:t>
            </a:r>
            <a:r>
              <a:rPr lang="vi-VN" sz="4000" i="1" spc="-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viễn</a:t>
            </a:r>
            <a:r>
              <a:rPr lang="vi-VN" sz="4000" i="1" spc="-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lìa</a:t>
            </a:r>
            <a:r>
              <a:rPr lang="vi-VN" sz="4000" i="1" spc="-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xa</a:t>
            </a:r>
            <a:r>
              <a:rPr lang="vi-VN" sz="4000" i="1" spc="-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tổ</a:t>
            </a:r>
            <a:r>
              <a:rPr lang="vi-VN" sz="4000" i="1" spc="-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ấm.</a:t>
            </a:r>
            <a:r>
              <a:rPr lang="vi-VN" sz="4000" i="1" spc="-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Và</a:t>
            </a:r>
            <a:r>
              <a:rPr lang="vi-VN" sz="4000" i="1" spc="-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đau</a:t>
            </a:r>
            <a:r>
              <a:rPr lang="vi-VN" sz="4000" i="1" spc="-3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đớn</a:t>
            </a:r>
            <a:r>
              <a:rPr lang="vi-VN" sz="4000" i="1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hơn,</a:t>
            </a:r>
            <a:r>
              <a:rPr lang="vi-VN" sz="4000" i="1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kẻ</a:t>
            </a:r>
            <a:r>
              <a:rPr lang="vi-VN" sz="4000" i="1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đẩy</a:t>
            </a:r>
            <a:r>
              <a:rPr lang="vi-VN" sz="4000" i="1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nàng</a:t>
            </a:r>
            <a:r>
              <a:rPr lang="vi-VN" sz="4000" i="1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vào</a:t>
            </a:r>
            <a:r>
              <a:rPr lang="vi-VN" sz="4000" i="1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cái</a:t>
            </a:r>
            <a:r>
              <a:rPr lang="vi-VN" sz="4000" i="1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chết</a:t>
            </a:r>
            <a:r>
              <a:rPr lang="vi-VN" sz="4000" i="1" spc="-30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bi thảm không phải ai xa lạ, mà</a:t>
            </a:r>
            <a:r>
              <a:rPr lang="vi-VN" sz="4000" i="1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chính là người 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chồng nàng hằng</a:t>
            </a:r>
            <a:r>
              <a:rPr lang="vi-VN" sz="4000" i="1" spc="-3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vi-VN" sz="40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a </a:t>
            </a:r>
            <a:r>
              <a:rPr lang="vi-VN" sz="4000" i="1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i="1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ă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 </a:t>
            </a:r>
            <a:r>
              <a:rPr lang="vi-VN" sz="40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ữ </a:t>
            </a:r>
            <a:r>
              <a:rPr lang="vi-VN" sz="4000" i="1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i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ì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 </a:t>
            </a:r>
            <a:r>
              <a:rPr lang="vi-VN" sz="4000" i="1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vi-VN" sz="4000" i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ộ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 </a:t>
            </a:r>
            <a:r>
              <a:rPr lang="vi-VN" sz="4000" i="1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4000" i="1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ế</a:t>
            </a:r>
            <a:r>
              <a:rPr lang="vi-VN" sz="4000" i="1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”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đợ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4000" spc="-3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ch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ờ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à</a:t>
            </a:r>
            <a:r>
              <a:rPr lang="vi-VN" sz="4000" spc="-3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đứ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vi-VN" sz="4000" spc="-3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3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4000" spc="-3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y</a:t>
            </a:r>
            <a:r>
              <a:rPr lang="vi-VN" sz="4000" spc="-3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ấ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3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à</a:t>
            </a:r>
            <a:r>
              <a:rPr lang="vi-VN" sz="4000" spc="-3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àn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 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ố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3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vi-VN" sz="4000" spc="-3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ă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vi-VN" sz="4000" spc="-3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ân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spc="-3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4000" spc="-3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ú</a:t>
            </a:r>
            <a:r>
              <a:rPr lang="vi-VN" sz="4000" spc="-3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ớ</a:t>
            </a:r>
            <a:r>
              <a:rPr lang="vi-VN" sz="4000" spc="-1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vi-VN" sz="4000" spc="-2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189865" algn="l"/>
              </a:tabLst>
            </a:pPr>
            <a:r>
              <a:rPr lang="vi-VN" sz="4000" spc="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ằ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spc="-3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hứ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g:</a:t>
            </a:r>
            <a:endParaRPr lang="en-US" sz="4000" dirty="0">
              <a:effectLst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  <a:p>
            <a:pPr marL="70485" marR="61595" algn="just">
              <a:spcBef>
                <a:spcPts val="45"/>
              </a:spcBef>
              <a:spcAft>
                <a:spcPts val="0"/>
              </a:spcAft>
            </a:pP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vi-VN" sz="4000" spc="-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hữ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spc="-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tr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í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ẫ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rực</a:t>
            </a:r>
            <a:r>
              <a:rPr lang="vi-VN" sz="4000" spc="-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iếp</a:t>
            </a:r>
            <a:r>
              <a:rPr lang="vi-VN" sz="4000" spc="-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từ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ác</a:t>
            </a:r>
            <a:r>
              <a:rPr lang="vi-VN" sz="4000" spc="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4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ẩ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vi-VN" sz="4000" spc="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được</a:t>
            </a:r>
            <a:r>
              <a:rPr lang="vi-VN" sz="4000" spc="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</a:t>
            </a:r>
            <a:r>
              <a:rPr lang="vi-VN" sz="40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ặ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spc="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vi-VN" sz="4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ấ</a:t>
            </a:r>
            <a:r>
              <a:rPr lang="vi-VN" sz="4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ng</a:t>
            </a:r>
            <a:r>
              <a:rPr lang="vi-VN" sz="40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ặc</a:t>
            </a:r>
            <a:r>
              <a:rPr lang="vi-VN" sz="4000" spc="-3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é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  <a:p>
            <a:pPr marL="70485" marR="61595" algn="just">
              <a:spcBef>
                <a:spcPts val="5"/>
              </a:spcBef>
              <a:spcAft>
                <a:spcPts val="0"/>
              </a:spcAft>
            </a:pP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vi-VN" sz="4000" spc="-1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1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í</a:t>
            </a:r>
            <a:r>
              <a:rPr lang="vi-VN" sz="4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1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ý</a:t>
            </a:r>
            <a:r>
              <a:rPr lang="vi-VN" sz="4000" spc="-1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gi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á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1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iế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4000" spc="-1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ừ</a:t>
            </a:r>
            <a:r>
              <a:rPr lang="vi-VN" sz="4000" spc="-1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á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spc="-1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4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ẩ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 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</a:t>
            </a:r>
            <a:r>
              <a:rPr lang="vi-VN" sz="4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40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ô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spc="-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đượ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spc="-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</a:t>
            </a:r>
            <a:r>
              <a:rPr lang="vi-VN" sz="40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ặ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ro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spc="-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vi-VN" sz="40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ấ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4000" spc="-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ng</a:t>
            </a:r>
            <a:r>
              <a:rPr lang="vi-VN" sz="40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ặc 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é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4000" spc="-1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vi-VN" sz="40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</a:t>
            </a:r>
            <a:r>
              <a:rPr lang="vi-VN" sz="40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ạ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1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ằn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spc="-1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hứ</a:t>
            </a:r>
            <a:r>
              <a:rPr lang="vi-VN" sz="4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4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4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vi-VN" sz="4000" spc="-1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“Đứ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vi-VN" sz="4000" i="1" spc="1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4000" i="1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4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ẻ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thì</a:t>
            </a:r>
            <a:r>
              <a:rPr lang="vi-VN" sz="4000" i="1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ngây</a:t>
            </a:r>
            <a:r>
              <a:rPr lang="vi-VN" sz="4000" i="1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thơ,</a:t>
            </a:r>
            <a:r>
              <a:rPr lang="vi-VN" sz="4000" i="1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chỉ</a:t>
            </a:r>
            <a:r>
              <a:rPr lang="vi-VN" sz="4000" i="1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kể</a:t>
            </a:r>
            <a:r>
              <a:rPr lang="vi-VN" sz="4000" i="1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lại</a:t>
            </a:r>
            <a:r>
              <a:rPr lang="vi-VN" sz="4000" i="1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những</a:t>
            </a:r>
            <a:r>
              <a:rPr lang="vi-VN" sz="4000" i="1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điều</a:t>
            </a:r>
            <a:r>
              <a:rPr lang="vi-VN" sz="4000" i="1" spc="-3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mà</a:t>
            </a:r>
            <a:r>
              <a:rPr lang="vi-VN" sz="4000" i="1" spc="-1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đêm</a:t>
            </a:r>
            <a:r>
              <a:rPr lang="vi-VN" sz="4000" i="1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đêm</a:t>
            </a:r>
            <a:r>
              <a:rPr lang="vi-VN" sz="4000" i="1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mẹ</a:t>
            </a:r>
            <a:r>
              <a:rPr lang="vi-VN" sz="4000" i="1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thường</a:t>
            </a:r>
            <a:r>
              <a:rPr lang="vi-VN" sz="4000" i="1" spc="-1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dạy</a:t>
            </a:r>
            <a:r>
              <a:rPr lang="vi-VN" sz="4000" i="1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khi</a:t>
            </a:r>
            <a:r>
              <a:rPr lang="vi-VN" sz="4000" i="1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cha</a:t>
            </a:r>
            <a:r>
              <a:rPr lang="vi-VN" sz="4000" i="1" spc="-3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vắng</a:t>
            </a:r>
            <a:r>
              <a:rPr lang="vi-VN" sz="4000" i="1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nhà...</a:t>
            </a:r>
            <a:r>
              <a:rPr lang="vi-VN" sz="4000" i="1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hàm</a:t>
            </a:r>
            <a:r>
              <a:rPr lang="vi-VN" sz="4000" i="1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hồ</a:t>
            </a:r>
            <a:r>
              <a:rPr lang="vi-VN" sz="4000" i="1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và</a:t>
            </a:r>
            <a:r>
              <a:rPr lang="vi-VN" sz="4000" i="1" spc="-8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mù</a:t>
            </a:r>
            <a:r>
              <a:rPr lang="vi-VN" sz="4000" i="1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4000" i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quáng”).</a:t>
            </a:r>
            <a:endParaRPr lang="en-US" sz="4000" dirty="0">
              <a:effectLst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83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FD395C-DA7E-4573-BFD9-65EE56DBF37A}"/>
              </a:ext>
            </a:extLst>
          </p:cNvPr>
          <p:cNvSpPr txBox="1"/>
          <p:nvPr/>
        </p:nvSpPr>
        <p:spPr>
          <a:xfrm>
            <a:off x="228600" y="2476500"/>
            <a:ext cx="17830800" cy="2121543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marR="61595" algn="just">
              <a:lnSpc>
                <a:spcPct val="115000"/>
              </a:lnSpc>
              <a:spcBef>
                <a:spcPts val="45"/>
              </a:spcBef>
              <a:spcAft>
                <a:spcPts val="0"/>
              </a:spcAft>
            </a:pPr>
            <a:r>
              <a:rPr lang="vi-VN" sz="6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b. Quan điểm của tác giả bài nghị</a:t>
            </a:r>
            <a:r>
              <a:rPr lang="vi-VN" sz="6000" spc="-28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luận về nguyên nhân dẫn đến bi</a:t>
            </a:r>
            <a:r>
              <a:rPr lang="vi-VN" sz="6000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kịch</a:t>
            </a:r>
            <a:r>
              <a:rPr lang="vi-VN" sz="6000" spc="-1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của</a:t>
            </a:r>
            <a:r>
              <a:rPr lang="vi-VN" sz="6000" spc="-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Vũ</a:t>
            </a:r>
            <a:r>
              <a:rPr lang="vi-VN" sz="6000" spc="-1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Nương</a:t>
            </a:r>
            <a:endParaRPr lang="en-US" sz="6000" dirty="0">
              <a:solidFill>
                <a:srgbClr val="C00000"/>
              </a:solidFill>
              <a:effectLst/>
              <a:latin typeface="SimSun-ExtB" panose="02010609060101010101" pitchFamily="49" charset="-122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8394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194EE-B77B-49BF-B564-38A6ED19D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"/>
            <a:ext cx="15392400" cy="100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5AB04A-AF4B-4E71-931E-D3D74B27435C}"/>
              </a:ext>
            </a:extLst>
          </p:cNvPr>
          <p:cNvSpPr/>
          <p:nvPr/>
        </p:nvSpPr>
        <p:spPr>
          <a:xfrm>
            <a:off x="-152400" y="3543300"/>
            <a:ext cx="3048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ĐÔI: 2 PHÚT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79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1ADFE3-CA2C-4A93-9170-26AE34DF527D}"/>
              </a:ext>
            </a:extLst>
          </p:cNvPr>
          <p:cNvSpPr txBox="1"/>
          <p:nvPr/>
        </p:nvSpPr>
        <p:spPr>
          <a:xfrm>
            <a:off x="102476" y="1790700"/>
            <a:ext cx="18211800" cy="7478970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algn="just"/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–</a:t>
            </a:r>
            <a:r>
              <a:rPr lang="vi-VN" sz="6000" spc="-3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uy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ên</a:t>
            </a:r>
            <a:r>
              <a:rPr lang="vi-VN" sz="6000" spc="-3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3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hiến</a:t>
            </a:r>
            <a:r>
              <a:rPr lang="vi-VN" sz="6000" spc="-3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ũ</a:t>
            </a:r>
            <a:r>
              <a:rPr lang="vi-VN" sz="6000" spc="-3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Nươ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en-US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e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mì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xu</a:t>
            </a:r>
            <a:r>
              <a:rPr lang="vi-VN" sz="60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ô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tự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tử:</a:t>
            </a:r>
            <a:endParaRPr lang="en-US" sz="6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+</a:t>
            </a:r>
            <a:r>
              <a:rPr lang="vi-VN" sz="6000" spc="-9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Do</a:t>
            </a:r>
            <a:r>
              <a:rPr lang="vi-VN" sz="6000" spc="-9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Trương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Sinh</a:t>
            </a:r>
            <a:r>
              <a:rPr lang="vi-VN" sz="6000" spc="-9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ghen</a:t>
            </a:r>
            <a:r>
              <a:rPr lang="vi-VN" sz="6000" spc="-9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tuông</a:t>
            </a:r>
            <a:r>
              <a:rPr lang="vi-VN" sz="6000" spc="-55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ù</a:t>
            </a:r>
            <a:r>
              <a:rPr lang="vi-VN" sz="6000" spc="-1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q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á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g,</a:t>
            </a:r>
            <a:r>
              <a:rPr lang="vi-VN" sz="6000" spc="-1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à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6000" spc="-1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k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ô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6000" spc="-1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có</a:t>
            </a:r>
            <a:r>
              <a:rPr lang="vi-VN" sz="6000" spc="-1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cá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 nào chứng minh sự trong sạch</a:t>
            </a:r>
            <a:r>
              <a:rPr lang="vi-VN" sz="6000" spc="-48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ủa</a:t>
            </a:r>
            <a:r>
              <a:rPr lang="vi-VN" sz="6000" spc="-1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b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ả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spc="-1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â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n,</a:t>
            </a:r>
            <a:r>
              <a:rPr lang="vi-VN" sz="6000" spc="-1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do</a:t>
            </a:r>
            <a:r>
              <a:rPr lang="vi-VN" sz="6000" spc="-1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đó</a:t>
            </a:r>
            <a:r>
              <a:rPr lang="vi-VN" sz="6000" spc="-1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à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6000" spc="-1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i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e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 mì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6000" spc="-2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xu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ố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6000" spc="-2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s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ô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6000" spc="-2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để</a:t>
            </a:r>
            <a:r>
              <a:rPr lang="vi-VN" sz="6000" spc="-2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b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à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y</a:t>
            </a:r>
            <a:r>
              <a:rPr lang="vi-VN" sz="6000" spc="-2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ỏ</a:t>
            </a:r>
            <a:r>
              <a:rPr lang="vi-VN" sz="6000" spc="-2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6000" spc="-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ấ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l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ò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60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ắ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g.</a:t>
            </a:r>
            <a:endParaRPr lang="en-US" sz="6000" dirty="0">
              <a:solidFill>
                <a:srgbClr val="231F20"/>
              </a:solidFill>
              <a:effectLst/>
              <a:latin typeface="+mj-lt"/>
              <a:cs typeface="SimSun-ExtB" panose="02010609060101010101" pitchFamily="49" charset="-122"/>
            </a:endParaRPr>
          </a:p>
          <a:p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6000" spc="1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000" spc="1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ũ</a:t>
            </a:r>
            <a:r>
              <a:rPr lang="vi-VN" sz="6000" spc="1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Nươ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1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ô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1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hực sự</a:t>
            </a:r>
            <a:r>
              <a:rPr lang="vi-VN" sz="60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hiểu</a:t>
            </a:r>
            <a:r>
              <a:rPr lang="vi-VN" sz="60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60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lí</a:t>
            </a:r>
            <a:r>
              <a:rPr lang="vi-VN" sz="60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ồ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để</a:t>
            </a:r>
            <a:r>
              <a:rPr lang="vi-VN" sz="60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0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đi</a:t>
            </a:r>
            <a:r>
              <a:rPr lang="vi-VN" sz="6000" spc="-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hữ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ờ</a:t>
            </a:r>
            <a:r>
              <a:rPr lang="vi-VN" sz="6000" spc="-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vực,</a:t>
            </a:r>
            <a:r>
              <a:rPr lang="vi-VN" sz="6000" spc="-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en</a:t>
            </a:r>
            <a:r>
              <a:rPr lang="vi-VN" sz="6000" spc="-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0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ô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ô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ó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endParaRPr lang="en-US" sz="6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489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E97E77-2055-4F3C-B572-21815D9991AA}"/>
              </a:ext>
            </a:extLst>
          </p:cNvPr>
          <p:cNvSpPr txBox="1"/>
          <p:nvPr/>
        </p:nvSpPr>
        <p:spPr>
          <a:xfrm>
            <a:off x="0" y="0"/>
            <a:ext cx="18288000" cy="10668177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189865" algn="l"/>
              </a:tabLst>
            </a:pPr>
            <a:r>
              <a:rPr lang="vi-VN" sz="51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lí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iả:</a:t>
            </a:r>
            <a:endParaRPr lang="en-US" sz="51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0960" algn="just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</a:pP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5100" spc="-3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5100" spc="-3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iả</a:t>
            </a:r>
            <a:r>
              <a:rPr lang="vi-VN" sz="5100" spc="-3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đã</a:t>
            </a:r>
            <a:r>
              <a:rPr lang="vi-VN" sz="5100" spc="-3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ă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3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cứ</a:t>
            </a:r>
            <a:r>
              <a:rPr lang="vi-VN" sz="5100" spc="-3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ên</a:t>
            </a:r>
            <a:r>
              <a:rPr lang="vi-VN" sz="5100" spc="-3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các</a:t>
            </a:r>
            <a:r>
              <a:rPr lang="vi-VN" sz="5100" spc="-3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iết</a:t>
            </a:r>
            <a:r>
              <a:rPr lang="vi-VN" sz="5100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VB</a:t>
            </a:r>
            <a:r>
              <a:rPr lang="vi-VN" sz="5100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để</a:t>
            </a:r>
            <a:r>
              <a:rPr lang="vi-VN" sz="5100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su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5100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n,</a:t>
            </a:r>
            <a:r>
              <a:rPr lang="vi-VN" sz="5100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lí</a:t>
            </a:r>
            <a:r>
              <a:rPr lang="vi-VN" sz="5100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 </a:t>
            </a:r>
            <a:r>
              <a:rPr lang="vi-VN" sz="5100" spc="-1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5100" spc="-3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iả</a:t>
            </a:r>
            <a:r>
              <a:rPr lang="vi-VN" sz="5100" spc="-3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đã</a:t>
            </a:r>
            <a:r>
              <a:rPr lang="vi-VN" sz="5100" spc="-3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su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5100" spc="-3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3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ộ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3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cá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3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ết sức</a:t>
            </a:r>
            <a:r>
              <a:rPr lang="vi-VN" sz="5100" spc="-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lô-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íc</a:t>
            </a:r>
            <a:r>
              <a:rPr lang="vi-VN" sz="5100" spc="-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diễn</a:t>
            </a:r>
            <a:r>
              <a:rPr lang="vi-VN" sz="5100" spc="-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iến</a:t>
            </a:r>
            <a:r>
              <a:rPr lang="vi-VN" sz="5100" spc="-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5100" spc="-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lí</a:t>
            </a:r>
            <a:r>
              <a:rPr lang="vi-VN" sz="5100" spc="-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2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1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2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rươ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2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h,</a:t>
            </a:r>
            <a:r>
              <a:rPr lang="vi-VN" sz="5100" spc="-2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từ</a:t>
            </a:r>
            <a:r>
              <a:rPr lang="vi-VN" sz="5100" spc="-2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đó</a:t>
            </a:r>
            <a:r>
              <a:rPr lang="vi-VN" sz="5100" spc="-2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ắ</a:t>
            </a:r>
            <a:r>
              <a:rPr lang="vi-VN" sz="51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hĩa</a:t>
            </a:r>
            <a:r>
              <a:rPr lang="vi-VN" sz="5100" spc="-1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cá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xử</a:t>
            </a:r>
            <a:r>
              <a:rPr lang="vi-VN" sz="5100" spc="-1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5100" spc="-1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g.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í</a:t>
            </a:r>
            <a:r>
              <a:rPr lang="vi-VN" sz="5100" spc="-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spc="-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5100" spc="-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5100" spc="-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iả</a:t>
            </a:r>
            <a:r>
              <a:rPr lang="vi-VN" sz="5100" spc="-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dựa</a:t>
            </a:r>
            <a:r>
              <a:rPr lang="vi-VN" sz="5100" spc="-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ên</a:t>
            </a:r>
            <a:r>
              <a:rPr lang="vi-VN" sz="5100" spc="-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sự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su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51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ỉ</a:t>
            </a:r>
            <a:r>
              <a:rPr lang="vi-VN" sz="51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mỉ</a:t>
            </a:r>
            <a:r>
              <a:rPr lang="vi-VN" sz="51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</a:t>
            </a:r>
            <a:r>
              <a:rPr lang="vi-VN" sz="51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51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lí</a:t>
            </a:r>
            <a:r>
              <a:rPr lang="vi-VN" sz="51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51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 v</a:t>
            </a:r>
            <a:r>
              <a:rPr lang="vi-VN" sz="51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t,</a:t>
            </a:r>
            <a:r>
              <a:rPr lang="vi-VN" sz="5100" spc="-2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ặc</a:t>
            </a:r>
            <a:r>
              <a:rPr lang="vi-VN" sz="5100" spc="-2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ù</a:t>
            </a:r>
            <a:r>
              <a:rPr lang="vi-VN" sz="5100" spc="-2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đời</a:t>
            </a:r>
            <a:r>
              <a:rPr lang="vi-VN" sz="5100" spc="-2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2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5100" spc="-2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lí</a:t>
            </a:r>
            <a:r>
              <a:rPr lang="vi-VN" sz="5100" spc="-2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1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ă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ọ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ạ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hườ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3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ô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3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được</a:t>
            </a:r>
            <a:r>
              <a:rPr lang="vi-VN" sz="51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miêu</a:t>
            </a:r>
            <a:r>
              <a:rPr lang="vi-VN" sz="5100" spc="-3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</a:t>
            </a:r>
            <a:r>
              <a:rPr lang="vi-VN" sz="51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rực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iế</a:t>
            </a:r>
            <a:r>
              <a:rPr lang="vi-VN" sz="51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r>
              <a:rPr lang="vi-VN" sz="51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ởi</a:t>
            </a:r>
            <a:r>
              <a:rPr lang="vi-VN" sz="51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1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1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51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hữ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í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51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51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iả</a:t>
            </a:r>
            <a:r>
              <a:rPr lang="vi-VN" sz="51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51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ấ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51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</a:t>
            </a:r>
            <a:r>
              <a:rPr lang="vi-VN" sz="51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viết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spc="-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hị</a:t>
            </a:r>
            <a:r>
              <a:rPr lang="vi-VN" sz="5100" spc="-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đã</a:t>
            </a:r>
            <a:r>
              <a:rPr lang="vi-VN" sz="5100" spc="-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hực</a:t>
            </a:r>
            <a:r>
              <a:rPr lang="vi-VN" sz="5100" spc="-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sự</a:t>
            </a:r>
            <a:r>
              <a:rPr lang="vi-VN" sz="5100" spc="-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n,</a:t>
            </a:r>
            <a:r>
              <a:rPr lang="vi-VN" sz="5100" spc="-2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ấ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100" spc="-2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hiểu</a:t>
            </a:r>
            <a:r>
              <a:rPr lang="vi-VN" sz="5100" spc="-2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ế</a:t>
            </a:r>
            <a:r>
              <a:rPr lang="vi-VN" sz="5100" spc="-2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iới</a:t>
            </a:r>
            <a:r>
              <a:rPr lang="vi-VN" sz="5100" spc="-2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ộ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spc="-2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1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t.</a:t>
            </a:r>
            <a:endParaRPr lang="en-US" sz="51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0960" algn="just">
              <a:lnSpc>
                <a:spcPct val="102000"/>
              </a:lnSpc>
              <a:spcBef>
                <a:spcPts val="5"/>
              </a:spcBef>
              <a:spcAft>
                <a:spcPts val="0"/>
              </a:spcAft>
            </a:pP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5100" spc="-3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5100" spc="-3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iả</a:t>
            </a:r>
            <a:r>
              <a:rPr lang="vi-VN" sz="5100" spc="-3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ũ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3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hìn</a:t>
            </a:r>
            <a:r>
              <a:rPr lang="vi-VN" sz="5100" spc="-3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3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uy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ên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3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5100" spc="-3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ên</a:t>
            </a:r>
            <a:r>
              <a:rPr lang="vi-VN" sz="5100" spc="-3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ết</a:t>
            </a:r>
            <a:r>
              <a:rPr lang="vi-VN" sz="5100" spc="-3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ục</a:t>
            </a:r>
            <a:r>
              <a:rPr lang="vi-VN" sz="5100" spc="-3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spc="-3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3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ũ</a:t>
            </a:r>
            <a:r>
              <a:rPr lang="vi-VN" sz="51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Nươ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từ</a:t>
            </a:r>
            <a:r>
              <a:rPr lang="vi-VN" sz="51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hía:</a:t>
            </a:r>
            <a:r>
              <a:rPr lang="vi-VN" sz="51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cả</a:t>
            </a:r>
            <a:r>
              <a:rPr lang="vi-VN" sz="51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hía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</a:t>
            </a:r>
            <a:r>
              <a:rPr lang="vi-VN" sz="5100" spc="-2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ồ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2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và</a:t>
            </a:r>
            <a:r>
              <a:rPr lang="vi-VN" sz="5100" spc="-2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</a:t>
            </a:r>
            <a:r>
              <a:rPr lang="vi-VN" sz="5100" spc="-2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ợ,</a:t>
            </a:r>
            <a:r>
              <a:rPr lang="vi-VN" sz="5100" spc="-2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51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51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q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2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và</a:t>
            </a:r>
            <a:r>
              <a:rPr lang="vi-VN" sz="5100" spc="-2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</a:t>
            </a:r>
            <a:r>
              <a:rPr lang="vi-VN" sz="5100" spc="-2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q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n,</a:t>
            </a:r>
            <a:r>
              <a:rPr lang="vi-VN" sz="5100" spc="-2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do</a:t>
            </a:r>
            <a:r>
              <a:rPr lang="vi-VN" sz="5100" spc="-2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đó</a:t>
            </a:r>
            <a:r>
              <a:rPr lang="vi-VN" sz="5100" spc="-2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cá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2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lí 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100" spc="-1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spc="-1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diện</a:t>
            </a:r>
            <a:r>
              <a:rPr lang="vi-VN" sz="5100" spc="-1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hứ</a:t>
            </a:r>
            <a:r>
              <a:rPr lang="vi-VN" sz="5100" spc="-1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ô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100" spc="-1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hiến diện,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51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ộ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1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hiề</a:t>
            </a:r>
            <a:r>
              <a:rPr lang="vi-VN" sz="51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endParaRPr lang="en-US" sz="51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1570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FD395C-DA7E-4573-BFD9-65EE56DBF37A}"/>
              </a:ext>
            </a:extLst>
          </p:cNvPr>
          <p:cNvSpPr txBox="1"/>
          <p:nvPr/>
        </p:nvSpPr>
        <p:spPr>
          <a:xfrm>
            <a:off x="228600" y="2476500"/>
            <a:ext cx="17830800" cy="5374420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marR="61595" algn="just">
              <a:lnSpc>
                <a:spcPct val="115000"/>
              </a:lnSpc>
              <a:spcBef>
                <a:spcPts val="45"/>
              </a:spcBef>
              <a:spcAft>
                <a:spcPts val="0"/>
              </a:spcAft>
            </a:pP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?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Chỉ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ra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cách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tác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giả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làm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nổi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bật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nét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độc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đáo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trong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truyện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truyền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kì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của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Nguyễn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7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Dữ</a:t>
            </a:r>
            <a:r>
              <a:rPr lang="en-US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 marL="70485" marR="61595" algn="just">
              <a:lnSpc>
                <a:spcPct val="115000"/>
              </a:lnSpc>
              <a:spcBef>
                <a:spcPts val="45"/>
              </a:spcBef>
              <a:spcAft>
                <a:spcPts val="0"/>
              </a:spcAft>
            </a:pPr>
            <a:r>
              <a:rPr lang="en-US" sz="7600" spc="1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7600" spc="1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vi-VN" sz="7600" spc="-38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7600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7600" spc="-38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7600" spc="-1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7600" spc="-38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600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vi-VN" sz="7600" spc="-38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600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iếp</a:t>
            </a:r>
            <a:r>
              <a:rPr lang="vi-VN" sz="7600" spc="-38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600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7600" spc="-1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7600" spc="-1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7600" spc="-1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n,</a:t>
            </a:r>
            <a:r>
              <a:rPr lang="vi-VN" sz="7600" spc="-7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7600" spc="-1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7600" spc="-7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600" spc="-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7600" spc="-1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7600" spc="-7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600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7600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7600" spc="-7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600" spc="-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vi-VN" sz="7600" spc="-7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600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7600" spc="-1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sz="7600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đáo</a:t>
            </a:r>
            <a:r>
              <a:rPr lang="vi-VN" sz="7600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đó.</a:t>
            </a:r>
            <a:endParaRPr lang="en-US" sz="7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99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653CFD1-629A-56B1-DCBE-C957B6A176BC}"/>
              </a:ext>
            </a:extLst>
          </p:cNvPr>
          <p:cNvSpPr/>
          <p:nvPr/>
        </p:nvSpPr>
        <p:spPr>
          <a:xfrm>
            <a:off x="0" y="0"/>
            <a:ext cx="18288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8000" dirty="0">
                <a:latin typeface="+mj-lt"/>
              </a:rPr>
              <a:t>- </a:t>
            </a:r>
            <a:r>
              <a:rPr lang="vi-VN" sz="8000" dirty="0">
                <a:latin typeface="+mj-lt"/>
              </a:rPr>
              <a:t>Chủ đề bài học: Khám phá vẻ đẹp, giá trị, ý nghĩa của văn chương.</a:t>
            </a:r>
            <a:endParaRPr lang="en-US" sz="8000" dirty="0">
              <a:latin typeface="+mj-lt"/>
            </a:endParaRPr>
          </a:p>
          <a:p>
            <a:pPr algn="just"/>
            <a:r>
              <a:rPr lang="en-US" sz="8000" dirty="0">
                <a:latin typeface="+mj-lt"/>
              </a:rPr>
              <a:t>- </a:t>
            </a:r>
            <a:r>
              <a:rPr lang="vi-VN" sz="8000" dirty="0">
                <a:latin typeface="+mj-lt"/>
              </a:rPr>
              <a:t>Thể loại VB đọc chính: VB nghị luận văn học.</a:t>
            </a:r>
            <a:endParaRPr lang="vi-VN" sz="8000" i="0" dirty="0">
              <a:solidFill>
                <a:srgbClr val="7030A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E97E77-2055-4F3C-B572-21815D9991AA}"/>
              </a:ext>
            </a:extLst>
          </p:cNvPr>
          <p:cNvSpPr txBox="1"/>
          <p:nvPr/>
        </p:nvSpPr>
        <p:spPr>
          <a:xfrm>
            <a:off x="0" y="0"/>
            <a:ext cx="18288000" cy="8418908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60960" lvl="0" algn="just">
              <a:lnSpc>
                <a:spcPct val="102000"/>
              </a:lnSpc>
              <a:spcBef>
                <a:spcPts val="5"/>
              </a:spcBef>
              <a:spcAft>
                <a:spcPts val="0"/>
              </a:spcAft>
              <a:buClr>
                <a:srgbClr val="231F20"/>
              </a:buClr>
              <a:buSzPts val="1250"/>
              <a:tabLst>
                <a:tab pos="210820" algn="l"/>
              </a:tabLst>
            </a:pPr>
            <a:r>
              <a:rPr lang="en-US" sz="5400" spc="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- </a:t>
            </a:r>
            <a:r>
              <a:rPr lang="vi-VN" sz="5400" spc="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ìm</a:t>
            </a:r>
            <a:r>
              <a:rPr lang="vi-VN" sz="5400" spc="-1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hiểu</a:t>
            </a:r>
            <a:r>
              <a:rPr lang="vi-VN" sz="5400" spc="-1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ệ</a:t>
            </a:r>
            <a:r>
              <a:rPr lang="vi-VN" sz="5400" spc="-1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spc="-1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1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(3):</a:t>
            </a:r>
            <a:endParaRPr lang="en-US" sz="54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+</a:t>
            </a:r>
            <a:r>
              <a:rPr lang="vi-VN" sz="5400" spc="-3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ệ</a:t>
            </a:r>
            <a:r>
              <a:rPr lang="vi-VN" sz="5400" spc="-3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ậ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3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s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á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3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ạo</a:t>
            </a:r>
            <a:r>
              <a:rPr lang="vi-VN" sz="5400" spc="-3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hi</a:t>
            </a:r>
            <a:r>
              <a:rPr lang="vi-VN" sz="5400" spc="-3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iết</a:t>
            </a:r>
            <a:r>
              <a:rPr lang="vi-VN" sz="5400" spc="-3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để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đ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ẩ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y</a:t>
            </a:r>
            <a:r>
              <a:rPr lang="vi-VN" sz="5400" spc="-1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â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5400" spc="-1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uy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ện</a:t>
            </a:r>
            <a:r>
              <a:rPr lang="vi-VN" sz="5400" spc="-1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đến</a:t>
            </a:r>
            <a:r>
              <a:rPr lang="vi-VN" sz="5400" spc="-1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đỉ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1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điểm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tươ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q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a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s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s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á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ới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uy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ện</a:t>
            </a:r>
            <a:r>
              <a:rPr lang="vi-VN" sz="5400" spc="-1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uy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ền</a:t>
            </a:r>
            <a:r>
              <a:rPr lang="vi-VN" sz="5400" spc="-1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k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ì</a:t>
            </a:r>
            <a:r>
              <a:rPr lang="vi-VN" sz="5400" spc="-1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1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nước</a:t>
            </a:r>
            <a:r>
              <a:rPr lang="vi-VN" sz="5400" spc="-1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và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ủa</a:t>
            </a:r>
            <a:r>
              <a:rPr lang="vi-VN" sz="5400" spc="-1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các</a:t>
            </a:r>
            <a:r>
              <a:rPr lang="vi-VN" sz="5400" spc="-1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nước</a:t>
            </a:r>
            <a:r>
              <a:rPr lang="vi-VN" sz="5400" spc="-1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1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a,</a:t>
            </a:r>
            <a:r>
              <a:rPr lang="vi-VN" sz="5400" spc="-1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ậ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 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B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ả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n,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à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Q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ố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c,...</a:t>
            </a:r>
            <a:endParaRPr lang="en-US" sz="5400" dirty="0">
              <a:solidFill>
                <a:srgbClr val="231F20"/>
              </a:solidFill>
              <a:effectLst/>
              <a:latin typeface="+mj-lt"/>
              <a:cs typeface="SimSun-ExtB" panose="02010609060101010101" pitchFamily="49" charset="-122"/>
            </a:endParaRPr>
          </a:p>
          <a:p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5400" spc="-1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400" spc="-1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ă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n:</a:t>
            </a:r>
            <a:r>
              <a:rPr lang="vi-VN" sz="5400" spc="-1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“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400" i="1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ấ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 </a:t>
            </a:r>
            <a:r>
              <a:rPr lang="vi-VN" sz="5400" i="1" spc="-1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54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 </a:t>
            </a:r>
            <a:r>
              <a:rPr lang="vi-VN" sz="5400" i="1" spc="-1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tượ</a:t>
            </a:r>
            <a:r>
              <a:rPr lang="vi-VN" sz="54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 </a:t>
            </a:r>
            <a:r>
              <a:rPr lang="vi-VN" sz="5400" i="1" spc="-1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54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bóng</a:t>
            </a:r>
            <a:r>
              <a:rPr lang="vi-VN" sz="54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người</a:t>
            </a:r>
            <a:r>
              <a:rPr lang="vi-VN" sz="54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và</a:t>
            </a:r>
            <a:r>
              <a:rPr lang="vi-VN" sz="54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lời</a:t>
            </a:r>
            <a:r>
              <a:rPr lang="vi-VN" sz="54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nói</a:t>
            </a:r>
            <a:r>
              <a:rPr lang="vi-VN" sz="54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ngây</a:t>
            </a:r>
            <a:r>
              <a:rPr lang="vi-VN" sz="54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thơ</a:t>
            </a:r>
            <a:r>
              <a:rPr lang="vi-VN" sz="54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của</a:t>
            </a:r>
            <a:r>
              <a:rPr lang="vi-VN" sz="5400" i="1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đứa con để đẩy câu chuyện lên tới</a:t>
            </a:r>
            <a:r>
              <a:rPr lang="vi-VN" sz="5400" i="1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đỉnh điểm là nét độc đáo riêng</a:t>
            </a:r>
            <a:r>
              <a:rPr lang="vi-VN" sz="54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của Nguyễn Dữ, không thể tìm</a:t>
            </a:r>
            <a:r>
              <a:rPr lang="vi-VN" sz="54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thấy</a:t>
            </a:r>
            <a:r>
              <a:rPr lang="vi-VN" sz="5400" i="1" spc="-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trong</a:t>
            </a:r>
            <a:r>
              <a:rPr lang="vi-VN" sz="5400" i="1" spc="-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bất</a:t>
            </a:r>
            <a:r>
              <a:rPr lang="vi-VN" sz="5400" i="1" spc="-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cứ</a:t>
            </a:r>
            <a:r>
              <a:rPr lang="vi-VN" sz="5400" i="1" spc="-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truyện</a:t>
            </a:r>
            <a:r>
              <a:rPr lang="vi-VN" sz="5400" i="1" spc="-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truyền</a:t>
            </a:r>
            <a:r>
              <a:rPr lang="vi-VN" sz="5400" i="1" spc="-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kì</a:t>
            </a:r>
            <a:r>
              <a:rPr lang="vi-VN" sz="5400" i="1" spc="-3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nào của Việt Nam cũng như của</a:t>
            </a:r>
            <a:r>
              <a:rPr lang="vi-VN" sz="54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các nước Trung Hoa, Nhật Bản,</a:t>
            </a:r>
            <a:r>
              <a:rPr lang="vi-VN" sz="54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Hàn</a:t>
            </a:r>
            <a:r>
              <a:rPr lang="vi-VN" sz="5400" i="1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Quốc,...”.</a:t>
            </a:r>
            <a:endParaRPr lang="en-US" sz="54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264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4D8640-3769-452A-A17B-0711CEE41A82}"/>
              </a:ext>
            </a:extLst>
          </p:cNvPr>
          <p:cNvSpPr txBox="1"/>
          <p:nvPr/>
        </p:nvSpPr>
        <p:spPr>
          <a:xfrm>
            <a:off x="76200" y="266700"/>
            <a:ext cx="18059400" cy="3801554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marR="60960" algn="just">
              <a:lnSpc>
                <a:spcPct val="115000"/>
              </a:lnSpc>
              <a:spcAft>
                <a:spcPts val="0"/>
              </a:spcAft>
            </a:pPr>
            <a:r>
              <a:rPr lang="vi-VN" sz="720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4. Tìm hiểu cách đánh giá của</a:t>
            </a:r>
            <a:r>
              <a:rPr lang="vi-VN" sz="7200" u="sng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tác giả VB về những đặc sắc</a:t>
            </a:r>
            <a:r>
              <a:rPr lang="vi-VN" sz="7200" u="sng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nghệ thuật của tác phẩm “Người</a:t>
            </a:r>
            <a:r>
              <a:rPr lang="vi-VN" sz="7200" u="sng" spc="-28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con</a:t>
            </a:r>
            <a:r>
              <a:rPr lang="vi-VN" sz="7200" u="sng" spc="-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gái</a:t>
            </a:r>
            <a:r>
              <a:rPr lang="vi-VN" sz="7200" u="sng" spc="-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Nam</a:t>
            </a:r>
            <a:r>
              <a:rPr lang="vi-VN" sz="7200" u="sng" spc="-5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SimSun-ExtB" panose="02010609060101010101" pitchFamily="49" charset="-122"/>
              </a:rPr>
              <a:t>Xương”</a:t>
            </a:r>
            <a:endParaRPr lang="en-US" sz="7200" u="sng" dirty="0">
              <a:solidFill>
                <a:srgbClr val="C00000"/>
              </a:solidFill>
              <a:effectLst/>
              <a:latin typeface="SimSun-ExtB" panose="02010609060101010101" pitchFamily="49" charset="-122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1732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0D3C7A-1C18-480F-99E7-EAE81661EC44}"/>
              </a:ext>
            </a:extLst>
          </p:cNvPr>
          <p:cNvSpPr txBox="1"/>
          <p:nvPr/>
        </p:nvSpPr>
        <p:spPr>
          <a:xfrm>
            <a:off x="152400" y="266700"/>
            <a:ext cx="18059400" cy="9694962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207010" algn="l"/>
              </a:tabLst>
            </a:pP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Sự</a:t>
            </a:r>
            <a:r>
              <a:rPr lang="vi-VN" sz="4800" spc="-2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spc="-2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4800" spc="-2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iữa</a:t>
            </a:r>
            <a:r>
              <a:rPr lang="vi-VN" sz="4800" spc="-2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ếu</a:t>
            </a:r>
            <a:r>
              <a:rPr lang="vi-VN" sz="4800" spc="-2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4800" spc="-2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hiện</a:t>
            </a:r>
            <a:r>
              <a:rPr lang="en-US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hực</a:t>
            </a:r>
            <a:r>
              <a:rPr lang="vi-VN" sz="48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và</a:t>
            </a:r>
            <a:r>
              <a:rPr lang="vi-VN" sz="48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ếu</a:t>
            </a:r>
            <a:r>
              <a:rPr lang="vi-VN" sz="48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48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48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</a:t>
            </a:r>
            <a:r>
              <a:rPr lang="vi-VN" sz="48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48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iữa</a:t>
            </a:r>
            <a:r>
              <a:rPr lang="vi-VN" sz="4800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đời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hực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và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ước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ơ.</a:t>
            </a:r>
            <a:endParaRPr lang="en-US" sz="48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342900" marR="61595" lvl="0" indent="-342900" algn="just">
              <a:spcBef>
                <a:spcPts val="5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219710" algn="l"/>
              </a:tabLst>
            </a:pPr>
            <a:r>
              <a:rPr lang="vi-VN" sz="4800" spc="-1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ếu</a:t>
            </a:r>
            <a:r>
              <a:rPr lang="vi-VN" sz="48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48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48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ảo</a:t>
            </a:r>
            <a:r>
              <a:rPr lang="vi-VN" sz="48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iú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48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ũ</a:t>
            </a:r>
            <a:r>
              <a:rPr lang="vi-VN" sz="48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Nươ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được</a:t>
            </a:r>
            <a:r>
              <a:rPr lang="vi-VN" sz="4800" spc="1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mi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1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n,</a:t>
            </a:r>
            <a:r>
              <a:rPr lang="vi-VN" sz="4800" spc="1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ộ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4800" spc="1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ộ</a:t>
            </a:r>
            <a:r>
              <a:rPr lang="vi-VN" sz="4800" spc="1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48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ới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rươ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ù</a:t>
            </a:r>
            <a:r>
              <a:rPr lang="vi-VN" sz="48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hỉ</a:t>
            </a:r>
            <a:r>
              <a:rPr lang="vi-VN" sz="48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lát, nhưng yếu tố hiện thực lại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hiến</a:t>
            </a:r>
            <a:r>
              <a:rPr lang="vi-VN" sz="4800" spc="-2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4800" spc="-2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sự</a:t>
            </a:r>
            <a:r>
              <a:rPr lang="vi-VN" sz="4800" spc="-2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2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ụ</a:t>
            </a:r>
            <a:r>
              <a:rPr lang="vi-VN" sz="4800" spc="-2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hỉ</a:t>
            </a:r>
            <a:r>
              <a:rPr lang="vi-VN" sz="4800" spc="-2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diễn</a:t>
            </a:r>
            <a:r>
              <a:rPr lang="vi-VN" sz="4800" spc="-2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ra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ắc,</a:t>
            </a:r>
            <a:r>
              <a:rPr lang="vi-VN" sz="48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ò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hia</a:t>
            </a:r>
            <a:r>
              <a:rPr lang="vi-VN" sz="48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li 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ới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là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vĩ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viễn.</a:t>
            </a:r>
            <a:endParaRPr lang="en-US" sz="48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342900" marR="60960" lvl="0" indent="-342900" algn="just">
              <a:spcAft>
                <a:spcPts val="0"/>
              </a:spcAft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216535" algn="l"/>
              </a:tabLst>
            </a:pP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Từ</a:t>
            </a:r>
            <a:r>
              <a:rPr lang="vi-VN" sz="4800" spc="-1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48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4800" spc="-1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4800" spc="-1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iả</a:t>
            </a:r>
            <a:r>
              <a:rPr lang="vi-VN" sz="4800" spc="-1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4800" spc="-1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hị</a:t>
            </a:r>
            <a:r>
              <a:rPr lang="vi-VN" sz="4800" spc="-1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 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spc="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cao</a:t>
            </a:r>
            <a:r>
              <a:rPr lang="vi-VN" sz="4800" spc="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ấ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đề:</a:t>
            </a:r>
            <a:r>
              <a:rPr lang="vi-VN" sz="4800" spc="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4800" spc="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ũ</a:t>
            </a:r>
            <a:r>
              <a:rPr lang="vi-VN" sz="4800" spc="-1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Nươ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spc="-1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ô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spc="-1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hỉ</a:t>
            </a:r>
            <a:r>
              <a:rPr lang="vi-VN" sz="4800" spc="-1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là</a:t>
            </a:r>
            <a:r>
              <a:rPr lang="vi-VN" sz="4800" spc="-1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4800" spc="-1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4800" spc="-1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cá</a:t>
            </a:r>
            <a:r>
              <a:rPr lang="vi-VN" sz="4800" spc="-1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1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g,</a:t>
            </a:r>
            <a:r>
              <a:rPr lang="vi-VN" sz="4800" spc="-1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4800" spc="-1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ò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1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là</a:t>
            </a:r>
            <a:r>
              <a:rPr lang="vi-VN" sz="4800" spc="-1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1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4800" spc="-1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1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4800" spc="-1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4800" spc="-1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1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ia</a:t>
            </a:r>
            <a:r>
              <a:rPr lang="vi-VN" sz="4800" spc="-2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đì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h:</a:t>
            </a:r>
            <a:r>
              <a:rPr lang="vi-VN" sz="4800" spc="-2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“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đứa</a:t>
            </a:r>
            <a:r>
              <a:rPr lang="vi-VN" sz="4800" spc="-2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ẻ</a:t>
            </a:r>
            <a:r>
              <a:rPr lang="vi-VN" sz="4800" spc="-2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ồ</a:t>
            </a:r>
            <a:r>
              <a:rPr lang="vi-VN" sz="4800" spc="-2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ô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4800" spc="-2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ồ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spc="-2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cô</a:t>
            </a:r>
            <a:r>
              <a:rPr lang="vi-VN" sz="4800" spc="-2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đơn,</a:t>
            </a:r>
            <a:r>
              <a:rPr lang="vi-VN" sz="4800" spc="-2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</a:t>
            </a:r>
            <a:r>
              <a:rPr lang="vi-VN" sz="4800" spc="-2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ợ</a:t>
            </a:r>
            <a:r>
              <a:rPr lang="vi-VN" sz="4800" spc="-2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4800" spc="-2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ế</a:t>
            </a:r>
            <a:r>
              <a:rPr lang="vi-VN" sz="4800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spc="-2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”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ũ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spc="-3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từ</a:t>
            </a:r>
            <a:r>
              <a:rPr lang="vi-VN" sz="4800" spc="-3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48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4800" spc="-3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</a:t>
            </a:r>
            <a:r>
              <a:rPr lang="vi-VN" sz="4800" spc="-3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48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ọ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spc="-3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hiểu</a:t>
            </a:r>
            <a:r>
              <a:rPr lang="vi-VN" sz="4800" spc="-3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ơn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</a:t>
            </a:r>
            <a:r>
              <a:rPr lang="vi-VN" sz="4800" spc="-2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2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đề</a:t>
            </a:r>
            <a:r>
              <a:rPr lang="vi-VN" sz="4800" spc="-2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4800" spc="-2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hị</a:t>
            </a:r>
            <a:r>
              <a:rPr lang="vi-VN" sz="4800" spc="-2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n:</a:t>
            </a:r>
            <a:r>
              <a:rPr lang="vi-VN" sz="4800" spc="-2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 </a:t>
            </a:r>
            <a:r>
              <a:rPr lang="vi-VN" sz="4800" i="1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48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i="1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48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4800" i="1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48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4800" i="1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Xươ</a:t>
            </a:r>
            <a:r>
              <a:rPr lang="vi-VN" sz="48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i="1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là</a:t>
            </a:r>
            <a:r>
              <a:rPr lang="vi-VN" sz="4800" spc="-3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4800" spc="-3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3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 c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2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</a:t>
            </a:r>
            <a:r>
              <a:rPr lang="vi-VN" sz="4800" spc="-2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ó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4800" spc="-2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spc="-2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hứ</a:t>
            </a:r>
            <a:r>
              <a:rPr lang="vi-VN" sz="4800" spc="-2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48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ô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iới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ạ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ở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ộ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ụ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ể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endParaRPr lang="en-US" sz="48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r>
              <a:rPr lang="en-US" sz="48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=&gt;</a:t>
            </a:r>
            <a:r>
              <a:rPr lang="vi-VN" sz="4800" spc="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hữ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4800" spc="-2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p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â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4800" spc="-2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í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4800" spc="-2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ủa</a:t>
            </a:r>
            <a:r>
              <a:rPr lang="vi-VN" sz="4800" spc="-2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ác</a:t>
            </a:r>
            <a:r>
              <a:rPr lang="vi-VN" sz="4800" spc="-2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48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iả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b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à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i</a:t>
            </a:r>
            <a:r>
              <a:rPr lang="vi-VN" sz="4800" spc="-26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viết</a:t>
            </a:r>
            <a:r>
              <a:rPr lang="vi-VN" sz="4800" spc="-26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đã</a:t>
            </a:r>
            <a:r>
              <a:rPr lang="vi-VN" sz="4800" spc="-26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4800" spc="-26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ấ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y</a:t>
            </a:r>
            <a:r>
              <a:rPr lang="vi-VN" sz="4800" spc="-26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ý</a:t>
            </a:r>
            <a:r>
              <a:rPr lang="vi-VN" sz="4800" spc="-26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hĩa</a:t>
            </a:r>
            <a:r>
              <a:rPr lang="vi-VN" sz="4800" spc="-26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p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ổ 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q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48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á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ủa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ác</a:t>
            </a:r>
            <a:r>
              <a:rPr lang="vi-VN" sz="48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48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p</a:t>
            </a:r>
            <a:r>
              <a:rPr lang="vi-VN" sz="48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48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ẩ</a:t>
            </a:r>
            <a:r>
              <a:rPr lang="vi-VN" sz="48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2082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944E01-E3DB-4184-8B87-D12A6F3906B0}"/>
              </a:ext>
            </a:extLst>
          </p:cNvPr>
          <p:cNvSpPr txBox="1"/>
          <p:nvPr/>
        </p:nvSpPr>
        <p:spPr>
          <a:xfrm>
            <a:off x="2171700" y="4991100"/>
            <a:ext cx="13944600" cy="1200329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algn="ctr">
              <a:spcBef>
                <a:spcPts val="255"/>
              </a:spcBef>
              <a:spcAft>
                <a:spcPts val="0"/>
              </a:spcAft>
            </a:pPr>
            <a:r>
              <a:rPr lang="vi-VN" sz="7200" u="sng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5.</a:t>
            </a:r>
            <a:r>
              <a:rPr lang="vi-VN" sz="7200" u="sng" spc="-8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u="sng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Tìm</a:t>
            </a:r>
            <a:r>
              <a:rPr lang="vi-VN" sz="7200" u="sng" spc="-8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u="sng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hiểu</a:t>
            </a:r>
            <a:r>
              <a:rPr lang="vi-VN" sz="7200" u="sng" spc="-7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u="sng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cách</a:t>
            </a:r>
            <a:r>
              <a:rPr lang="vi-VN" sz="7200" u="sng" spc="-8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u="sng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kết</a:t>
            </a:r>
            <a:r>
              <a:rPr lang="vi-VN" sz="7200" u="sng" spc="-75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u="sng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thúc</a:t>
            </a:r>
            <a:r>
              <a:rPr lang="vi-VN" sz="7200" u="sng" spc="-80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u="sng" dirty="0">
                <a:solidFill>
                  <a:srgbClr val="C0000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VB</a:t>
            </a:r>
            <a:endParaRPr lang="en-US" sz="7200" u="sng" dirty="0">
              <a:solidFill>
                <a:srgbClr val="C00000"/>
              </a:solidFill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9771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F9156F-F337-48E8-84AE-2B1A0CFB7885}"/>
              </a:ext>
            </a:extLst>
          </p:cNvPr>
          <p:cNvSpPr txBox="1"/>
          <p:nvPr/>
        </p:nvSpPr>
        <p:spPr>
          <a:xfrm>
            <a:off x="152400" y="0"/>
            <a:ext cx="17983200" cy="5698611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61595" lvl="0" algn="just">
              <a:lnSpc>
                <a:spcPct val="102000"/>
              </a:lnSpc>
              <a:spcBef>
                <a:spcPts val="170"/>
              </a:spcBef>
              <a:spcAft>
                <a:spcPts val="0"/>
              </a:spcAft>
              <a:buClr>
                <a:srgbClr val="231F20"/>
              </a:buClr>
              <a:buSzPts val="1250"/>
              <a:tabLst>
                <a:tab pos="194310" algn="l"/>
              </a:tabLst>
            </a:pPr>
            <a:r>
              <a:rPr lang="en-US" sz="7200" dirty="0">
                <a:solidFill>
                  <a:srgbClr val="231F20"/>
                </a:solidFill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- Đ</a:t>
            </a:r>
            <a:r>
              <a:rPr lang="vi-VN" sz="72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ọ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7200" spc="-3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(5),</a:t>
            </a:r>
            <a:r>
              <a:rPr lang="vi-VN" sz="7200" spc="-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ú</a:t>
            </a:r>
            <a:r>
              <a:rPr lang="vi-VN" sz="7200" spc="-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ý</a:t>
            </a:r>
            <a:r>
              <a:rPr lang="vi-VN" sz="7200" spc="-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vị</a:t>
            </a:r>
            <a:r>
              <a:rPr lang="vi-VN" sz="7200" spc="-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tr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í</a:t>
            </a:r>
            <a:r>
              <a:rPr lang="vi-VN" sz="7200" spc="-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7200" spc="-1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72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 </a:t>
            </a:r>
            <a:r>
              <a:rPr lang="vi-VN" sz="72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hỉ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72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ể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r>
              <a:rPr lang="en-US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7200" dirty="0" err="1"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Nêu</a:t>
            </a:r>
            <a:r>
              <a:rPr lang="en-US" sz="7200" dirty="0"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: </a:t>
            </a:r>
          </a:p>
          <a:p>
            <a:pPr marL="70485" marR="61595" algn="just">
              <a:lnSpc>
                <a:spcPct val="102000"/>
              </a:lnSpc>
              <a:spcAft>
                <a:spcPts val="0"/>
              </a:spcAft>
            </a:pPr>
            <a:r>
              <a:rPr lang="en-US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a) </a:t>
            </a:r>
            <a:r>
              <a:rPr lang="vi-VN" sz="7200" spc="-1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ị</a:t>
            </a:r>
            <a:r>
              <a:rPr lang="vi-VN" sz="7200" spc="-2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tr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í</a:t>
            </a:r>
            <a:r>
              <a:rPr lang="vi-VN" sz="7200" spc="-2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7200" spc="-2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72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spc="-2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(5)</a:t>
            </a:r>
            <a:r>
              <a:rPr lang="vi-VN" sz="7200" spc="-2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72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72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hỉ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72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ể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endParaRPr lang="en-US" sz="72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1595" algn="just">
              <a:lnSpc>
                <a:spcPct val="1020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b)</a:t>
            </a:r>
            <a:r>
              <a:rPr lang="vi-VN" sz="7200" spc="-3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7200" spc="-3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ò</a:t>
            </a:r>
            <a:r>
              <a:rPr lang="vi-VN" sz="7200" spc="-3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7200" spc="-3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72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spc="-3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(5)</a:t>
            </a:r>
            <a:r>
              <a:rPr lang="vi-VN" sz="7200" spc="-3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hị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n.</a:t>
            </a:r>
            <a:endParaRPr lang="en-US" sz="72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1595" algn="just">
              <a:lnSpc>
                <a:spcPct val="102000"/>
              </a:lnSpc>
              <a:spcAft>
                <a:spcPts val="0"/>
              </a:spcAft>
            </a:pPr>
            <a:r>
              <a:rPr lang="en-US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c)</a:t>
            </a:r>
            <a:r>
              <a:rPr lang="vi-VN" sz="7200" spc="-2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7200" spc="-2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ă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spc="-2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72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ể</a:t>
            </a:r>
            <a:r>
              <a:rPr lang="vi-VN" sz="7200" spc="-2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hiện</a:t>
            </a:r>
            <a:r>
              <a:rPr lang="vi-VN" sz="7200" spc="-2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7200" spc="-2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72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ò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72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(5).</a:t>
            </a:r>
            <a:endParaRPr lang="en-US" sz="72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1913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8E95FB-5F28-428C-A4BB-29DC19C14947}"/>
              </a:ext>
            </a:extLst>
          </p:cNvPr>
          <p:cNvSpPr txBox="1"/>
          <p:nvPr/>
        </p:nvSpPr>
        <p:spPr>
          <a:xfrm>
            <a:off x="0" y="1257300"/>
            <a:ext cx="18288000" cy="8217634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61595" lvl="0" indent="-342900" algn="just">
              <a:spcBef>
                <a:spcPts val="130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200025" algn="l"/>
              </a:tabLst>
            </a:pP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2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(5)</a:t>
            </a:r>
            <a:r>
              <a:rPr lang="vi-VN" sz="6600" spc="-2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ó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2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600" spc="-2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ò</a:t>
            </a:r>
            <a:r>
              <a:rPr lang="vi-VN" sz="6600" spc="-2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ết</a:t>
            </a:r>
            <a:r>
              <a:rPr lang="vi-VN" sz="6600" spc="-2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úc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v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ấ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đề</a:t>
            </a:r>
            <a:r>
              <a:rPr lang="vi-VN" sz="66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6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hị</a:t>
            </a:r>
            <a:r>
              <a:rPr lang="vi-VN" sz="66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n.</a:t>
            </a:r>
            <a:endParaRPr lang="en-US" sz="66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342900" marR="61595" lvl="0" indent="-342900" algn="just">
              <a:spcAft>
                <a:spcPts val="0"/>
              </a:spcAft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198755" algn="l"/>
              </a:tabLst>
            </a:pPr>
            <a:r>
              <a:rPr lang="vi-VN" sz="66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600" spc="-2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ò:</a:t>
            </a:r>
            <a:r>
              <a:rPr lang="vi-VN" sz="6600" spc="-2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600" spc="-2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q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và</a:t>
            </a:r>
            <a:r>
              <a:rPr lang="vi-VN" sz="6600" spc="-2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2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cao các</a:t>
            </a:r>
            <a:r>
              <a:rPr lang="vi-VN" sz="6600" spc="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ý</a:t>
            </a:r>
            <a:r>
              <a:rPr lang="vi-VN" sz="6600" spc="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đã</a:t>
            </a:r>
            <a:r>
              <a:rPr lang="vi-VN" sz="6600" spc="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í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 </a:t>
            </a: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ẳ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đị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sức</a:t>
            </a:r>
            <a:r>
              <a:rPr lang="vi-VN" sz="6600" spc="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6600" spc="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phẩm</a:t>
            </a:r>
            <a:r>
              <a:rPr lang="vi-VN" sz="6600" spc="-3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Người</a:t>
            </a:r>
            <a:r>
              <a:rPr lang="vi-VN" sz="66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con</a:t>
            </a:r>
            <a:r>
              <a:rPr lang="vi-VN" sz="6600" i="1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gái</a:t>
            </a:r>
            <a:r>
              <a:rPr lang="vi-VN" sz="66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Nam</a:t>
            </a:r>
            <a:r>
              <a:rPr lang="vi-VN" sz="66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Xương.</a:t>
            </a:r>
            <a:endParaRPr lang="en-US" sz="66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342900" marR="60960" lvl="0" indent="-342900" algn="just">
              <a:spcAft>
                <a:spcPts val="0"/>
              </a:spcAft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241300" algn="l"/>
              </a:tabLst>
            </a:pP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ă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n:</a:t>
            </a:r>
            <a:r>
              <a:rPr lang="vi-VN" sz="6600" spc="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“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Có </a:t>
            </a:r>
            <a:r>
              <a:rPr lang="vi-VN" sz="6600" i="1" spc="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ẽ </a:t>
            </a:r>
            <a:r>
              <a:rPr lang="vi-VN" sz="6600" i="1" spc="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 </a:t>
            </a:r>
            <a:r>
              <a:rPr lang="vi-VN" sz="6600" i="1" spc="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i="1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 </a:t>
            </a:r>
            <a:r>
              <a:rPr lang="vi-VN" sz="6600" i="1" spc="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6600" i="1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“Người con gái Nam Xương” vẫn</a:t>
            </a:r>
            <a:r>
              <a:rPr lang="vi-VN" sz="6600" i="1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còn sức hấp dẫn đối với bạn đọc</a:t>
            </a:r>
            <a:r>
              <a:rPr lang="vi-VN" sz="6600" i="1" spc="-3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ngày</a:t>
            </a:r>
            <a:r>
              <a:rPr lang="vi-VN" sz="6600" i="1" spc="-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nay”.</a:t>
            </a:r>
            <a:endParaRPr lang="en-US" sz="66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8684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F9156F-F337-48E8-84AE-2B1A0CFB7885}"/>
              </a:ext>
            </a:extLst>
          </p:cNvPr>
          <p:cNvSpPr txBox="1"/>
          <p:nvPr/>
        </p:nvSpPr>
        <p:spPr>
          <a:xfrm>
            <a:off x="152400" y="0"/>
            <a:ext cx="17983200" cy="10219336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marR="61595" algn="just">
              <a:lnSpc>
                <a:spcPct val="102000"/>
              </a:lnSpc>
              <a:spcAft>
                <a:spcPts val="0"/>
              </a:spcAft>
            </a:pPr>
            <a:r>
              <a:rPr lang="en-US" sz="7200" spc="-10" dirty="0">
                <a:solidFill>
                  <a:srgbClr val="231F20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y</a:t>
            </a:r>
            <a:r>
              <a:rPr lang="vi-VN" sz="7200" spc="-2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hĩ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và</a:t>
            </a:r>
            <a:r>
              <a:rPr lang="vi-VN" sz="7200" spc="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hỉ</a:t>
            </a:r>
            <a:r>
              <a:rPr lang="vi-VN" sz="7200" spc="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ra</a:t>
            </a:r>
            <a:r>
              <a:rPr lang="vi-VN" sz="7200" spc="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7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ệ</a:t>
            </a:r>
            <a:r>
              <a:rPr lang="vi-VN" sz="7200" spc="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ậ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spc="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vi-VN" sz="72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ậ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ậ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spc="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ủa</a:t>
            </a:r>
            <a:r>
              <a:rPr lang="vi-VN" sz="7200" spc="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ác</a:t>
            </a:r>
            <a:r>
              <a:rPr lang="vi-VN" sz="7200" spc="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iả</a:t>
            </a:r>
            <a:r>
              <a:rPr lang="vi-VN" sz="7200" spc="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à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7200" spc="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viết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7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ầ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(5):</a:t>
            </a:r>
            <a:endParaRPr lang="en-US" sz="7200" dirty="0">
              <a:effectLst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  <a:p>
            <a:pPr marL="70485" marR="61595" algn="just">
              <a:lnSpc>
                <a:spcPct val="102000"/>
              </a:lnSpc>
              <a:spcAft>
                <a:spcPts val="0"/>
              </a:spcAft>
            </a:pPr>
            <a:r>
              <a:rPr lang="en-US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a)</a:t>
            </a:r>
            <a:r>
              <a:rPr lang="vi-VN" sz="7200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hỉ</a:t>
            </a:r>
            <a:r>
              <a:rPr lang="vi-VN" sz="7200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ra</a:t>
            </a:r>
            <a:r>
              <a:rPr lang="vi-VN" sz="7200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cá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7200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ác</a:t>
            </a:r>
            <a:r>
              <a:rPr lang="vi-VN" sz="7200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iả</a:t>
            </a:r>
            <a:r>
              <a:rPr lang="vi-VN" sz="7200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à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 </a:t>
            </a:r>
            <a:r>
              <a:rPr lang="vi-VN" sz="7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ổ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7200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ậ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ét</a:t>
            </a:r>
            <a:r>
              <a:rPr lang="vi-VN" sz="7200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</a:t>
            </a:r>
            <a:r>
              <a:rPr lang="vi-VN" sz="7200" spc="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ộ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7200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đáo</a:t>
            </a:r>
            <a:r>
              <a:rPr lang="vi-VN" sz="7200" spc="-1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72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spc="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uy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ện </a:t>
            </a:r>
            <a:r>
              <a:rPr lang="vi-VN" sz="7200" spc="2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spc="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uy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ền </a:t>
            </a:r>
            <a:r>
              <a:rPr lang="vi-VN" sz="7200" spc="2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ì </a:t>
            </a:r>
            <a:r>
              <a:rPr lang="vi-VN" sz="7200" spc="2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ủa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uy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ễn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Dữ.</a:t>
            </a:r>
            <a:endParaRPr lang="en-US" sz="7200" dirty="0">
              <a:effectLst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  <a:p>
            <a:pPr marL="70485" marR="61595" algn="just">
              <a:lnSpc>
                <a:spcPct val="1020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b) </a:t>
            </a:r>
            <a:r>
              <a:rPr lang="vi-VN" sz="7200" spc="-3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ìm</a:t>
            </a:r>
            <a:r>
              <a:rPr lang="vi-VN" sz="7200" spc="-3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â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7200" spc="-3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ă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spc="-3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rực</a:t>
            </a:r>
            <a:r>
              <a:rPr lang="vi-VN" sz="7200" spc="-3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iếp</a:t>
            </a:r>
            <a:r>
              <a:rPr lang="vi-VN" sz="7200" spc="-3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à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 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ậ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n,</a:t>
            </a:r>
            <a:r>
              <a:rPr lang="vi-VN" sz="7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à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vi-VN" sz="7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ổ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7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ậ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ét</a:t>
            </a:r>
            <a:r>
              <a:rPr lang="vi-VN" sz="7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ộ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đáo</a:t>
            </a:r>
            <a:r>
              <a:rPr lang="vi-VN" sz="72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đó.</a:t>
            </a:r>
            <a:endParaRPr lang="en-US" sz="7200" dirty="0">
              <a:effectLst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  <a:p>
            <a:pPr marL="70485" marR="61595" algn="just">
              <a:lnSpc>
                <a:spcPct val="102000"/>
              </a:lnSpc>
              <a:spcAft>
                <a:spcPts val="0"/>
              </a:spcAft>
            </a:pPr>
            <a:r>
              <a:rPr lang="en-US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c) </a:t>
            </a:r>
            <a:r>
              <a:rPr lang="vi-VN" sz="7200" spc="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Điểm</a:t>
            </a:r>
            <a:r>
              <a:rPr lang="vi-VN" sz="7200" spc="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ố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7200" spc="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vi-VN" sz="7200" spc="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iữa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7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ầ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spc="-2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(5)</a:t>
            </a:r>
            <a:r>
              <a:rPr lang="vi-VN" sz="7200" spc="-2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và</a:t>
            </a:r>
            <a:r>
              <a:rPr lang="vi-VN" sz="7200" spc="-2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7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ầ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spc="-2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(3)</a:t>
            </a:r>
            <a:r>
              <a:rPr lang="vi-VN" sz="7200" spc="-2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72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iện</a:t>
            </a:r>
            <a:r>
              <a:rPr lang="vi-VN" sz="7200" spc="-9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7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á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vi-VN" sz="7200" spc="-9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à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vi-VN" sz="7200" spc="-9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õ</a:t>
            </a:r>
            <a:r>
              <a:rPr lang="vi-VN" sz="7200" spc="-9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ét</a:t>
            </a:r>
            <a:r>
              <a:rPr lang="vi-VN" sz="7200" spc="-9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ộ</a:t>
            </a:r>
            <a:r>
              <a:rPr lang="vi-VN" sz="7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đáo</a:t>
            </a:r>
            <a:r>
              <a:rPr lang="vi-VN" sz="7200" spc="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ủa</a:t>
            </a:r>
            <a:r>
              <a:rPr lang="vi-VN" sz="7200" spc="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spc="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uy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ện</a:t>
            </a:r>
            <a:r>
              <a:rPr lang="vi-VN" sz="7200" spc="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vi-VN" sz="7200" spc="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uy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ền</a:t>
            </a:r>
            <a:r>
              <a:rPr lang="vi-VN" sz="7200" spc="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kì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uy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ễn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Dữ.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10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8E95FB-5F28-428C-A4BB-29DC19C14947}"/>
              </a:ext>
            </a:extLst>
          </p:cNvPr>
          <p:cNvSpPr txBox="1"/>
          <p:nvPr/>
        </p:nvSpPr>
        <p:spPr>
          <a:xfrm>
            <a:off x="0" y="0"/>
            <a:ext cx="18288000" cy="10261784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algn="just"/>
            <a:r>
              <a:rPr lang="vi-VN" sz="66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–</a:t>
            </a:r>
            <a:r>
              <a:rPr lang="vi-VN" sz="6600" b="1" i="1" spc="-1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ệ</a:t>
            </a:r>
            <a:r>
              <a:rPr lang="vi-VN" sz="6600" spc="-4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4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6600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6600" spc="-4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4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6600" spc="-4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6600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4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(5):</a:t>
            </a:r>
            <a:endParaRPr lang="en-US" sz="66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1595" algn="just">
              <a:spcBef>
                <a:spcPts val="50"/>
              </a:spcBef>
              <a:spcAft>
                <a:spcPts val="0"/>
              </a:spcAft>
            </a:pP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 Xây dựng hình tượng người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ụ</a:t>
            </a:r>
            <a:r>
              <a:rPr lang="vi-VN" sz="6600" spc="-3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nữ</a:t>
            </a:r>
            <a:r>
              <a:rPr lang="vi-VN" sz="6600" spc="-3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3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tươ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3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q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3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600" spc="-39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ới các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uy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ện </a:t>
            </a: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ộ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ể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uy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ền</a:t>
            </a:r>
            <a:r>
              <a:rPr lang="vi-VN" sz="66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endParaRPr lang="en-US" sz="66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0960" algn="just">
              <a:spcAft>
                <a:spcPts val="0"/>
              </a:spcAft>
            </a:pP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6600" spc="-4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4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ă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n:</a:t>
            </a:r>
            <a:r>
              <a:rPr lang="vi-VN" sz="6600" spc="-4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“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Có</a:t>
            </a:r>
            <a:r>
              <a:rPr lang="vi-VN" sz="6600" i="1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i="1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ể</a:t>
            </a:r>
            <a:r>
              <a:rPr lang="vi-VN" sz="6600" i="1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ó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i,</a:t>
            </a:r>
            <a:r>
              <a:rPr lang="vi-VN" sz="6600" i="1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ới</a:t>
            </a:r>
            <a:r>
              <a:rPr lang="vi-VN" sz="6600" i="1" spc="-10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“</a:t>
            </a:r>
            <a:r>
              <a:rPr lang="vi-VN" sz="66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 con gái Nam Xương”, Nguyễn Dữ</a:t>
            </a:r>
            <a:r>
              <a:rPr lang="vi-VN" sz="6600" i="1" spc="-2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đã vượt khỏi những công thức</a:t>
            </a:r>
            <a:r>
              <a:rPr lang="vi-VN" sz="66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thông</a:t>
            </a:r>
            <a:r>
              <a:rPr lang="vi-VN" sz="66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lệ</a:t>
            </a:r>
            <a:r>
              <a:rPr lang="vi-VN" sz="66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về</a:t>
            </a:r>
            <a:r>
              <a:rPr lang="vi-VN" sz="66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hình</a:t>
            </a:r>
            <a:r>
              <a:rPr lang="vi-VN" sz="6600" i="1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tượng</a:t>
            </a:r>
            <a:r>
              <a:rPr lang="vi-VN" sz="66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người</a:t>
            </a:r>
            <a:r>
              <a:rPr lang="vi-VN" sz="6600" i="1" spc="-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phụ</a:t>
            </a:r>
            <a:r>
              <a:rPr lang="vi-VN" sz="6600" i="1" spc="-3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nữ</a:t>
            </a:r>
            <a:r>
              <a:rPr lang="vi-VN" sz="6600" i="1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trong</a:t>
            </a:r>
            <a:r>
              <a:rPr lang="vi-VN" sz="6600" i="1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thể</a:t>
            </a:r>
            <a:r>
              <a:rPr lang="vi-VN" sz="6600" i="1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truyền</a:t>
            </a:r>
            <a:r>
              <a:rPr lang="vi-VN" sz="6600" i="1" spc="-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kì”.</a:t>
            </a:r>
            <a:endParaRPr lang="en-US" sz="66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1595" algn="just">
              <a:spcAft>
                <a:spcPts val="0"/>
              </a:spcAft>
            </a:pP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66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Điểm</a:t>
            </a:r>
            <a:r>
              <a:rPr lang="vi-VN" sz="66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iện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6600" spc="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6600" spc="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õ</a:t>
            </a:r>
            <a:r>
              <a:rPr lang="vi-VN" sz="6600" spc="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ét</a:t>
            </a:r>
            <a:r>
              <a:rPr lang="vi-VN" sz="6600" spc="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ộ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spc="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đáo</a:t>
            </a:r>
            <a:r>
              <a:rPr lang="vi-VN" sz="6600" spc="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uy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ện</a:t>
            </a:r>
            <a:r>
              <a:rPr lang="vi-VN" sz="6600" spc="2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uy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ền</a:t>
            </a:r>
            <a:r>
              <a:rPr lang="vi-VN" sz="6600" spc="2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6600" spc="2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uy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ễn</a:t>
            </a:r>
            <a:r>
              <a:rPr lang="vi-VN" sz="6600" spc="2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Dữ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(3)</a:t>
            </a:r>
            <a:r>
              <a:rPr lang="vi-VN" sz="66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và</a:t>
            </a:r>
            <a:r>
              <a:rPr lang="vi-VN" sz="66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66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ầ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(5)</a:t>
            </a:r>
            <a:r>
              <a:rPr lang="vi-VN" sz="66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là</a:t>
            </a:r>
            <a:r>
              <a:rPr lang="vi-VN" sz="66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6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ặ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6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tươ</a:t>
            </a:r>
            <a:r>
              <a:rPr lang="vi-VN" sz="66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6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q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6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66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66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6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h.</a:t>
            </a:r>
            <a:endParaRPr lang="en-US" sz="66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2412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9A21A4-E69A-485A-870C-0CC165A95F01}"/>
              </a:ext>
            </a:extLst>
          </p:cNvPr>
          <p:cNvSpPr txBox="1"/>
          <p:nvPr/>
        </p:nvSpPr>
        <p:spPr>
          <a:xfrm>
            <a:off x="13138" y="1562100"/>
            <a:ext cx="18274862" cy="1569660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algn="ctr">
              <a:spcBef>
                <a:spcPts val="85"/>
              </a:spcBef>
              <a:spcAft>
                <a:spcPts val="0"/>
              </a:spcAft>
            </a:pP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III.</a:t>
            </a:r>
            <a:r>
              <a:rPr lang="vi-VN" sz="9600" b="1" u="sng" spc="-1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Tổng</a:t>
            </a:r>
            <a:r>
              <a:rPr lang="vi-VN" sz="9600" b="1" u="sng" spc="-1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vi-VN" sz="96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kết</a:t>
            </a:r>
            <a:endParaRPr lang="en-US" sz="9600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2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E49B8A-65C9-455C-819A-BEFB56D4358C}"/>
              </a:ext>
            </a:extLst>
          </p:cNvPr>
          <p:cNvSpPr txBox="1"/>
          <p:nvPr/>
        </p:nvSpPr>
        <p:spPr>
          <a:xfrm>
            <a:off x="5255" y="571500"/>
            <a:ext cx="18288000" cy="9334415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>
              <a:spcBef>
                <a:spcPts val="215"/>
              </a:spcBef>
              <a:spcAft>
                <a:spcPts val="0"/>
              </a:spcAft>
            </a:pPr>
            <a:r>
              <a:rPr lang="vi-VN" sz="54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1.</a:t>
            </a:r>
            <a:r>
              <a:rPr lang="vi-VN" sz="5400" b="1" i="1" spc="-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Nghệ</a:t>
            </a:r>
            <a:r>
              <a:rPr lang="vi-VN" sz="5400" b="1" i="1" spc="-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thuật</a:t>
            </a:r>
            <a:r>
              <a:rPr lang="vi-VN" sz="5400" b="1" i="1" spc="-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lập</a:t>
            </a:r>
            <a:r>
              <a:rPr lang="vi-VN" sz="5400" b="1" i="1" spc="-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luận</a:t>
            </a:r>
            <a:r>
              <a:rPr lang="vi-VN" sz="5400" b="1" i="1" spc="-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của</a:t>
            </a:r>
            <a:r>
              <a:rPr lang="vi-VN" sz="5400" b="1" i="1" spc="-7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VB</a:t>
            </a:r>
            <a:endParaRPr lang="en-US" sz="54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R="61595" lvl="0" algn="just">
              <a:lnSpc>
                <a:spcPct val="102000"/>
              </a:lnSpc>
              <a:spcBef>
                <a:spcPts val="130"/>
              </a:spcBef>
              <a:spcAft>
                <a:spcPts val="0"/>
              </a:spcAft>
              <a:buClr>
                <a:srgbClr val="231F20"/>
              </a:buClr>
              <a:buSzPts val="1250"/>
              <a:tabLst>
                <a:tab pos="193040" algn="l"/>
              </a:tabLst>
            </a:pPr>
            <a:r>
              <a:rPr lang="en-US" sz="54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- </a:t>
            </a:r>
            <a:r>
              <a:rPr lang="vi-VN" sz="54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ệ</a:t>
            </a:r>
            <a:r>
              <a:rPr lang="vi-VN" sz="54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ố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điểm,</a:t>
            </a:r>
            <a:r>
              <a:rPr lang="vi-VN" sz="54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lí</a:t>
            </a:r>
            <a:r>
              <a:rPr lang="vi-VN" sz="54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ẽ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,</a:t>
            </a:r>
            <a:r>
              <a:rPr lang="vi-VN" sz="5400" spc="-3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ằ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hứ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õ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g,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ạ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lạc,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iú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 l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ỏ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.</a:t>
            </a:r>
            <a:endParaRPr lang="en-US" sz="54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r>
              <a:rPr lang="en-US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-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L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í</a:t>
            </a:r>
            <a:r>
              <a:rPr lang="vi-VN" sz="5400" spc="-2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lẽ</a:t>
            </a:r>
            <a:r>
              <a:rPr lang="vi-VN" sz="5400" spc="-2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và</a:t>
            </a:r>
            <a:r>
              <a:rPr lang="vi-VN" sz="5400" spc="-2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b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ằ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2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hứ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2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2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VB hướ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vào</a:t>
            </a:r>
            <a:r>
              <a:rPr lang="vi-VN" sz="5400" spc="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ọ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â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</a:t>
            </a:r>
            <a:r>
              <a:rPr lang="vi-VN" sz="5400" spc="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ấ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ề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,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gười</a:t>
            </a:r>
            <a:r>
              <a:rPr lang="vi-VN" sz="5400" spc="-7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viết</a:t>
            </a:r>
            <a:r>
              <a:rPr lang="vi-VN" sz="5400" spc="-7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k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ô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7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â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-7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í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7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ấ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cả</a:t>
            </a:r>
            <a:r>
              <a:rPr lang="vi-VN" sz="5400" spc="-2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hi</a:t>
            </a:r>
            <a:r>
              <a:rPr lang="vi-VN" sz="5400" spc="-2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iết</a:t>
            </a:r>
            <a:r>
              <a:rPr lang="vi-VN" sz="5400" spc="-2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a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y</a:t>
            </a:r>
            <a:r>
              <a:rPr lang="vi-VN" sz="5400" spc="-2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â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-2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ậ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2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có</a:t>
            </a:r>
            <a:r>
              <a:rPr lang="vi-VN" sz="5400" spc="-2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5400" spc="-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ác</a:t>
            </a:r>
            <a:r>
              <a:rPr lang="vi-VN" sz="5400" spc="-3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ẩ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</a:t>
            </a:r>
            <a:r>
              <a:rPr lang="vi-VN" sz="5400" spc="-3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à</a:t>
            </a:r>
            <a:r>
              <a:rPr lang="vi-VN" sz="5400" spc="-3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â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-3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í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3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ộ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3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cá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ọ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l</a:t>
            </a:r>
            <a:r>
              <a:rPr lang="vi-VN" sz="54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ọ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c.</a:t>
            </a:r>
            <a:endParaRPr lang="en-US" sz="5400" dirty="0">
              <a:solidFill>
                <a:srgbClr val="231F20"/>
              </a:solidFill>
              <a:effectLst/>
              <a:latin typeface="+mj-lt"/>
              <a:cs typeface="SimSun-ExtB" panose="02010609060101010101" pitchFamily="49" charset="-122"/>
            </a:endParaRPr>
          </a:p>
          <a:p>
            <a:pPr marL="70485" marR="61595" algn="just">
              <a:lnSpc>
                <a:spcPct val="102000"/>
              </a:lnSpc>
              <a:spcBef>
                <a:spcPts val="170"/>
              </a:spcBef>
              <a:spcAft>
                <a:spcPts val="0"/>
              </a:spcAft>
            </a:pP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Sử</a:t>
            </a:r>
            <a:r>
              <a:rPr lang="vi-VN" sz="5400" spc="-2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ụ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2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hươ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2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2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5400" spc="-2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</a:t>
            </a:r>
            <a:r>
              <a:rPr lang="vi-VN" sz="54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ậ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n.</a:t>
            </a:r>
            <a:endParaRPr lang="en-US" sz="54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>
              <a:spcBef>
                <a:spcPts val="85"/>
              </a:spcBef>
              <a:spcAft>
                <a:spcPts val="0"/>
              </a:spcAft>
            </a:pPr>
            <a:r>
              <a:rPr lang="vi-VN" sz="54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2.</a:t>
            </a:r>
            <a:r>
              <a:rPr lang="vi-VN" sz="5400" b="1" i="1" spc="-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Nội</a:t>
            </a:r>
            <a:r>
              <a:rPr lang="vi-VN" sz="5400" b="1" i="1" spc="-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dung</a:t>
            </a:r>
            <a:r>
              <a:rPr lang="vi-VN" sz="5400" b="1" i="1" spc="-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b="1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VB</a:t>
            </a:r>
            <a:endParaRPr lang="en-US" sz="54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VB</a:t>
            </a:r>
            <a:r>
              <a:rPr lang="vi-VN" sz="5400" spc="-1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ể</a:t>
            </a:r>
            <a:r>
              <a:rPr lang="vi-VN" sz="5400" spc="-1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hiện</a:t>
            </a:r>
            <a:r>
              <a:rPr lang="vi-VN" sz="5400" spc="-1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q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a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-1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điểm</a:t>
            </a:r>
            <a:r>
              <a:rPr lang="vi-VN" sz="5400" spc="-1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ủa</a:t>
            </a:r>
            <a:r>
              <a:rPr lang="vi-VN" sz="5400" spc="-1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ác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iả</a:t>
            </a:r>
            <a:r>
              <a:rPr lang="vi-VN" sz="5400" spc="-3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uy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ễn</a:t>
            </a:r>
            <a:r>
              <a:rPr lang="vi-VN" sz="5400" spc="-3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ă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3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a</a:t>
            </a:r>
            <a:r>
              <a:rPr lang="vi-VN" sz="5400" spc="-3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ề</a:t>
            </a:r>
            <a:r>
              <a:rPr lang="vi-VN" sz="5400" spc="-3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ộ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i</a:t>
            </a:r>
            <a:r>
              <a:rPr lang="vi-VN" sz="5400" spc="-36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d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và</a:t>
            </a:r>
            <a:r>
              <a:rPr lang="vi-VN" sz="5400" spc="-1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đặc</a:t>
            </a:r>
            <a:r>
              <a:rPr lang="vi-VN" sz="5400" spc="-1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s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ắc</a:t>
            </a:r>
            <a:r>
              <a:rPr lang="vi-VN" sz="5400" spc="-1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ệ</a:t>
            </a:r>
            <a:r>
              <a:rPr lang="vi-VN" sz="5400" spc="-1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ậ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t,</a:t>
            </a:r>
            <a:r>
              <a:rPr lang="vi-VN" sz="5400" spc="-1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sức</a:t>
            </a:r>
            <a:r>
              <a:rPr lang="vi-VN" sz="5400" spc="-1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ấ</a:t>
            </a:r>
            <a:r>
              <a:rPr lang="vi-VN" sz="54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p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d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ẫ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spc="-2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ủa</a:t>
            </a:r>
            <a:r>
              <a:rPr lang="vi-VN" sz="5400" spc="-2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ác</a:t>
            </a:r>
            <a:r>
              <a:rPr lang="vi-VN" sz="5400" spc="-2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p</a:t>
            </a:r>
            <a:r>
              <a:rPr lang="vi-VN" sz="54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54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ẩ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</a:t>
            </a:r>
            <a:r>
              <a:rPr lang="vi-VN" sz="5400" spc="-2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</a:t>
            </a:r>
            <a:r>
              <a:rPr lang="vi-VN" sz="5400" i="1" spc="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54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i="1" spc="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 </a:t>
            </a:r>
            <a:r>
              <a:rPr lang="vi-VN" sz="54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5400" i="1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Xươ</a:t>
            </a:r>
            <a:r>
              <a:rPr lang="vi-VN" sz="54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5400" i="1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54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(</a:t>
            </a:r>
            <a:r>
              <a:rPr lang="vi-VN" sz="5400" spc="-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54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uy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ễn</a:t>
            </a:r>
            <a:r>
              <a:rPr lang="vi-VN" sz="54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54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Dữ).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2756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0842A-EF61-4F11-B387-457F47C0E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4363" y="35472"/>
            <a:ext cx="19888200" cy="10553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4CFC6C-4865-41F2-9C22-9C380FAFAE3A}"/>
              </a:ext>
            </a:extLst>
          </p:cNvPr>
          <p:cNvSpPr/>
          <p:nvPr/>
        </p:nvSpPr>
        <p:spPr>
          <a:xfrm>
            <a:off x="212495" y="35472"/>
            <a:ext cx="18054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ĐÔI: 2 PHÚT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2 min COUNTDOWN TIMER (To )">
            <a:hlinkClick r:id="" action="ppaction://media"/>
            <a:extLst>
              <a:ext uri="{FF2B5EF4-FFF2-40B4-BE49-F238E27FC236}">
                <a16:creationId xmlns:a16="http://schemas.microsoft.com/office/drawing/2014/main" id="{95EF18DE-9903-47F9-B3A1-2FB7EA217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25015" y="35472"/>
            <a:ext cx="2845684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3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E49B8A-65C9-455C-819A-BEFB56D4358C}"/>
              </a:ext>
            </a:extLst>
          </p:cNvPr>
          <p:cNvSpPr txBox="1"/>
          <p:nvPr/>
        </p:nvSpPr>
        <p:spPr>
          <a:xfrm>
            <a:off x="5255" y="571500"/>
            <a:ext cx="18288000" cy="1446550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algn="ctr">
              <a:spcBef>
                <a:spcPts val="215"/>
              </a:spcBef>
              <a:spcAft>
                <a:spcPts val="0"/>
              </a:spcAft>
            </a:pPr>
            <a:r>
              <a:rPr lang="en-US" sz="8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Viết</a:t>
            </a:r>
            <a:r>
              <a:rPr lang="en-US" sz="8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kết</a:t>
            </a:r>
            <a:r>
              <a:rPr lang="en-US" sz="8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nối</a:t>
            </a:r>
            <a:r>
              <a:rPr lang="en-US" sz="8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với</a:t>
            </a:r>
            <a:r>
              <a:rPr lang="en-US" sz="8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đọc</a:t>
            </a:r>
            <a:endParaRPr lang="en-US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AA6B1-D47D-4C53-9C37-BC07EF09CCBD}"/>
              </a:ext>
            </a:extLst>
          </p:cNvPr>
          <p:cNvSpPr txBox="1"/>
          <p:nvPr/>
        </p:nvSpPr>
        <p:spPr>
          <a:xfrm>
            <a:off x="0" y="2324101"/>
            <a:ext cx="18135600" cy="5724644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62230" lvl="0" indent="-342900" algn="just">
              <a:lnSpc>
                <a:spcPct val="102000"/>
              </a:lnSpc>
              <a:spcAft>
                <a:spcPts val="0"/>
              </a:spcAft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198755" algn="l"/>
              </a:tabLst>
            </a:pP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HS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viết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được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ạ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ă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n,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ảo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 các</a:t>
            </a:r>
            <a:r>
              <a:rPr lang="vi-VN" sz="60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yêu</a:t>
            </a:r>
            <a:r>
              <a:rPr lang="vi-VN" sz="60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cầu:</a:t>
            </a:r>
            <a:endParaRPr lang="en-US" sz="6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1595" algn="just">
              <a:lnSpc>
                <a:spcPct val="102000"/>
              </a:lnSpc>
              <a:spcAft>
                <a:spcPts val="0"/>
              </a:spcAft>
            </a:pP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ộ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g: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êu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ý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kiến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ồ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h/</a:t>
            </a:r>
            <a:r>
              <a:rPr lang="vi-VN" sz="6000" spc="-1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ô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1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ồ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1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1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ới</a:t>
            </a:r>
            <a:r>
              <a:rPr lang="vi-VN" sz="6000" spc="-1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hữ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3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í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3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6000" spc="-3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ác</a:t>
            </a:r>
            <a:r>
              <a:rPr lang="vi-VN" sz="6000" spc="-3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iả</a:t>
            </a:r>
            <a:r>
              <a:rPr lang="vi-VN" sz="6000" spc="-3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à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000" spc="-3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viết</a:t>
            </a:r>
            <a:r>
              <a:rPr lang="vi-VN" sz="6000" spc="-38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“</a:t>
            </a:r>
            <a:r>
              <a:rPr lang="vi-VN" sz="60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gười </a:t>
            </a:r>
            <a:r>
              <a:rPr lang="vi-VN" sz="6000" i="1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i="1" spc="1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6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000" i="1" spc="1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6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6000" i="1" spc="1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Xươ</a:t>
            </a:r>
            <a:r>
              <a:rPr lang="vi-VN" sz="60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i="1" spc="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–</a:t>
            </a:r>
            <a:r>
              <a:rPr lang="vi-VN" sz="6000" spc="-1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ộ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spc="-1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000" spc="-1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kị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ủa</a:t>
            </a:r>
            <a:r>
              <a:rPr lang="vi-VN" sz="6000" spc="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gườ</a:t>
            </a:r>
            <a:r>
              <a:rPr lang="vi-VN" sz="6000" spc="-3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”</a:t>
            </a:r>
            <a:r>
              <a:rPr lang="vi-VN" sz="6000" spc="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</a:t>
            </a:r>
            <a:r>
              <a:rPr lang="vi-VN" sz="6000" spc="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</a:t>
            </a:r>
            <a:r>
              <a:rPr lang="vi-VN" sz="6000" spc="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iết</a:t>
            </a:r>
            <a:r>
              <a:rPr lang="vi-VN" sz="6000" spc="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hi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ế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ó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ên</a:t>
            </a:r>
            <a:r>
              <a:rPr lang="vi-VN" sz="6000" spc="-34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vá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h.</a:t>
            </a:r>
            <a:endParaRPr lang="en-US" sz="6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+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1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ề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d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lượ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ạ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ă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: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7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–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9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6000" spc="-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â</a:t>
            </a:r>
            <a:r>
              <a:rPr lang="vi-VN" sz="60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.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8302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E49B8A-65C9-455C-819A-BEFB56D4358C}"/>
              </a:ext>
            </a:extLst>
          </p:cNvPr>
          <p:cNvSpPr txBox="1"/>
          <p:nvPr/>
        </p:nvSpPr>
        <p:spPr>
          <a:xfrm>
            <a:off x="5255" y="571500"/>
            <a:ext cx="18288000" cy="1446550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485" algn="ctr">
              <a:spcBef>
                <a:spcPts val="215"/>
              </a:spcBef>
              <a:spcAft>
                <a:spcPts val="0"/>
              </a:spcAft>
            </a:pPr>
            <a:r>
              <a:rPr lang="en-US" sz="8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Viết</a:t>
            </a:r>
            <a:r>
              <a:rPr lang="en-US" sz="8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kết</a:t>
            </a:r>
            <a:r>
              <a:rPr lang="en-US" sz="8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nối</a:t>
            </a:r>
            <a:r>
              <a:rPr lang="en-US" sz="8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với</a:t>
            </a:r>
            <a:r>
              <a:rPr lang="en-US" sz="8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đọc</a:t>
            </a:r>
            <a:endParaRPr lang="en-US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AA6B1-D47D-4C53-9C37-BC07EF09CCBD}"/>
              </a:ext>
            </a:extLst>
          </p:cNvPr>
          <p:cNvSpPr txBox="1"/>
          <p:nvPr/>
        </p:nvSpPr>
        <p:spPr>
          <a:xfrm>
            <a:off x="0" y="2324101"/>
            <a:ext cx="18135600" cy="3822328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62230" lvl="0" indent="-342900" algn="just">
              <a:lnSpc>
                <a:spcPct val="102000"/>
              </a:lnSpc>
              <a:spcAft>
                <a:spcPts val="0"/>
              </a:spcAft>
              <a:buClr>
                <a:srgbClr val="231F20"/>
              </a:buClr>
              <a:buSzPts val="1250"/>
              <a:buFont typeface="SimSun-ExtB" panose="02010609060101010101" pitchFamily="49" charset="-122"/>
              <a:buChar char="–"/>
              <a:tabLst>
                <a:tab pos="198755" algn="l"/>
              </a:tabLst>
            </a:pP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HS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viết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được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ạ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ă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n,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ảo</a:t>
            </a:r>
            <a:r>
              <a:rPr lang="vi-VN" sz="6000" spc="-27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ả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 các</a:t>
            </a:r>
            <a:r>
              <a:rPr lang="vi-VN" sz="60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yêu</a:t>
            </a:r>
            <a:r>
              <a:rPr lang="vi-VN" sz="60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cầu:</a:t>
            </a:r>
            <a:endParaRPr lang="en-US" sz="6000" dirty="0">
              <a:effectLst/>
              <a:latin typeface="+mj-lt"/>
              <a:ea typeface="SimSun-ExtB" panose="02010609060101010101" pitchFamily="49" charset="-122"/>
              <a:cs typeface="SimSun-ExtB" panose="02010609060101010101" pitchFamily="49" charset="-122"/>
            </a:endParaRPr>
          </a:p>
          <a:p>
            <a:pPr marL="70485" marR="61595" algn="just">
              <a:lnSpc>
                <a:spcPct val="102000"/>
              </a:lnSpc>
              <a:spcAft>
                <a:spcPts val="0"/>
              </a:spcAft>
            </a:pP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+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ộ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g:</a:t>
            </a:r>
            <a:r>
              <a:rPr lang="vi-VN" sz="6000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-35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êu</a:t>
            </a:r>
            <a:r>
              <a:rPr lang="vi-VN" sz="6000" spc="-85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ý</a:t>
            </a:r>
            <a:r>
              <a:rPr lang="vi-VN" sz="6000" spc="-85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kiến</a:t>
            </a:r>
            <a:r>
              <a:rPr lang="vi-VN" sz="6000" spc="-85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000" spc="-15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ồ</a:t>
            </a:r>
            <a:r>
              <a:rPr lang="vi-VN" sz="6000" spc="-1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 </a:t>
            </a:r>
            <a:r>
              <a:rPr lang="vi-VN" sz="6000" spc="5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6000" spc="5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h/</a:t>
            </a:r>
            <a:r>
              <a:rPr lang="vi-VN" sz="6000" spc="-12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1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6000" spc="-5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15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ô</a:t>
            </a:r>
            <a:r>
              <a:rPr lang="vi-VN" sz="6000" spc="-1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12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6000" spc="-15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ồ</a:t>
            </a:r>
            <a:r>
              <a:rPr lang="vi-VN" sz="6000" spc="-1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6000" spc="-12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6000" spc="5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600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ì</a:t>
            </a:r>
            <a:r>
              <a:rPr lang="vi-VN" sz="6000" spc="5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6000" spc="-12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6000" spc="-12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… </a:t>
            </a:r>
            <a:r>
              <a:rPr lang="en-US" sz="6000" spc="-120" dirty="0" err="1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Vì</a:t>
            </a:r>
            <a:r>
              <a:rPr lang="en-US" sz="6000" spc="-12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en-US" sz="6000" spc="-120" dirty="0" err="1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sao</a:t>
            </a:r>
            <a:r>
              <a:rPr lang="en-US" sz="6000" spc="-120" dirty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?</a:t>
            </a:r>
          </a:p>
          <a:p>
            <a:pPr marL="70485" marR="61595" algn="just">
              <a:lnSpc>
                <a:spcPct val="102000"/>
              </a:lnSpc>
              <a:spcAft>
                <a:spcPts val="0"/>
              </a:spcAft>
            </a:pP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+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1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ề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d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lượ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ạ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</a:t>
            </a:r>
            <a:r>
              <a:rPr lang="vi-VN" sz="60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ă</a:t>
            </a:r>
            <a:r>
              <a:rPr lang="vi-VN" sz="60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: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7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–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9</a:t>
            </a:r>
            <a:r>
              <a:rPr lang="vi-VN" sz="6000" spc="-4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60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6000" spc="-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â</a:t>
            </a:r>
            <a:r>
              <a:rPr lang="vi-VN" sz="60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60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.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0741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1239" y="-53994"/>
            <a:ext cx="4711785" cy="3283004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31" y="-53993"/>
            <a:ext cx="4598360" cy="3482994"/>
          </a:xfrm>
          <a:prstGeom prst="rect">
            <a:avLst/>
          </a:prstGeom>
        </p:spPr>
      </p:pic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7780358" y="225851"/>
            <a:ext cx="2073194" cy="2638773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137160" tIns="68580" rIns="137160" bIns="68580" numCol="1" anchor="t" anchorCtr="0" compatLnSpc="1"/>
          <a:lstStyle/>
          <a:p>
            <a:endParaRPr lang="zh-CN" altLang="en-US" sz="2700"/>
          </a:p>
        </p:txBody>
      </p:sp>
      <p:sp>
        <p:nvSpPr>
          <p:cNvPr id="18" name="矩形 40"/>
          <p:cNvSpPr/>
          <p:nvPr/>
        </p:nvSpPr>
        <p:spPr>
          <a:xfrm>
            <a:off x="76200" y="1778551"/>
            <a:ext cx="18211800" cy="6567156"/>
          </a:xfrm>
          <a:prstGeom prst="rect">
            <a:avLst/>
          </a:prstGeom>
          <a:noFill/>
        </p:spPr>
        <p:txBody>
          <a:bodyPr vert="horz" wrap="square" lIns="102843" tIns="51422" rIns="102843" bIns="51422" rtlCol="0">
            <a:spAutoFit/>
          </a:bodyPr>
          <a:lstStyle/>
          <a:p>
            <a:pPr algn="ctr" defTabSz="1371600"/>
            <a:r>
              <a:rPr lang="en-SG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VẬN DỤNG</a:t>
            </a:r>
          </a:p>
          <a:p>
            <a:pPr algn="ctr" defTabSz="1371600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yêu cầu HS tìm một VB nghị luận viết về một tác phẩm văn học (ngoài SGK) và tìm hiểu cách đọc hiểu VB đó.</a:t>
            </a:r>
            <a:endParaRPr lang="en-SG" altLang="zh-CN" sz="60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</a:t>
            </a:r>
          </a:p>
          <a:p>
            <a:pPr algn="ctr" defTabSz="1371600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lang="en-US" sz="6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en-US" altLang="zh-CN" sz="6000" b="1" dirty="0">
              <a:solidFill>
                <a:srgbClr val="7030A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1496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72428F-0562-4095-965C-D45C6646A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57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653CFD1-629A-56B1-DCBE-C957B6A176BC}"/>
              </a:ext>
            </a:extLst>
          </p:cNvPr>
          <p:cNvSpPr/>
          <p:nvPr/>
        </p:nvSpPr>
        <p:spPr>
          <a:xfrm>
            <a:off x="0" y="0"/>
            <a:ext cx="18288000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960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96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96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96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96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96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96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96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96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</a:p>
          <a:p>
            <a:pPr lvl="0" algn="just"/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9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960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09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0E6E2-1717-4943-8CCD-8811B2F10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1887"/>
            <a:ext cx="17462126" cy="1023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75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rainstorm là gì? Cách để thực hiện brainstorming hiệu quả">
            <a:extLst>
              <a:ext uri="{FF2B5EF4-FFF2-40B4-BE49-F238E27FC236}">
                <a16:creationId xmlns:a16="http://schemas.microsoft.com/office/drawing/2014/main" id="{E99A786B-8A8D-4BAF-A2D4-449B531F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495300"/>
            <a:ext cx="18288000" cy="173736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0C4837-7A3A-458A-A83C-66E6A62C9CF0}"/>
              </a:ext>
            </a:extLst>
          </p:cNvPr>
          <p:cNvSpPr/>
          <p:nvPr/>
        </p:nvSpPr>
        <p:spPr>
          <a:xfrm>
            <a:off x="4916" y="114300"/>
            <a:ext cx="18292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200" dirty="0">
                <a:solidFill>
                  <a:srgbClr val="FF0000"/>
                </a:solidFill>
                <a:latin typeface="+mj-lt"/>
              </a:rPr>
              <a:t>Kể tên một vài tác phẩm văn học Việt Nam viết về số phận bi kịch của con người.</a:t>
            </a:r>
            <a:endParaRPr lang="vi-VN" sz="7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52F28-A432-4D77-8501-C901BA248101}"/>
              </a:ext>
            </a:extLst>
          </p:cNvPr>
          <p:cNvSpPr txBox="1"/>
          <p:nvPr/>
        </p:nvSpPr>
        <p:spPr>
          <a:xfrm>
            <a:off x="9832" y="2881342"/>
            <a:ext cx="18288000" cy="4524315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72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72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è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72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</a:t>
            </a:r>
            <a:r>
              <a:rPr lang="vi-VN" sz="72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ý Vân</a:t>
            </a:r>
            <a:r>
              <a:rPr lang="vi-VN" sz="72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giả</a:t>
            </a:r>
            <a:r>
              <a:rPr lang="vi-VN" sz="72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dại,</a:t>
            </a:r>
            <a:r>
              <a:rPr lang="vi-VN" sz="72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Quan</a:t>
            </a:r>
            <a:r>
              <a:rPr lang="vi-VN" sz="72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Âm</a:t>
            </a:r>
            <a:r>
              <a:rPr lang="vi-VN" sz="72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Thị</a:t>
            </a:r>
            <a:r>
              <a:rPr lang="vi-VN" sz="72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72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í</a:t>
            </a:r>
            <a:r>
              <a:rPr lang="vi-VN" sz="72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;</a:t>
            </a:r>
            <a:r>
              <a:rPr lang="vi-VN" sz="7200" spc="-3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7200" i="1" spc="-9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7200" i="1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72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u</a:t>
            </a:r>
            <a:r>
              <a:rPr lang="vi-VN" sz="7200" i="1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y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ện </a:t>
            </a:r>
            <a:r>
              <a:rPr lang="vi-VN" sz="72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K</a:t>
            </a:r>
            <a:r>
              <a:rPr lang="vi-VN" sz="7200" i="1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ều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ủa</a:t>
            </a:r>
            <a:r>
              <a:rPr lang="vi-VN" sz="7200" spc="-3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7200" spc="-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uy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ễn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D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u;</a:t>
            </a:r>
            <a:r>
              <a:rPr lang="vi-VN" sz="7200" spc="6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B</a:t>
            </a:r>
            <a:r>
              <a:rPr lang="vi-VN" sz="72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á</a:t>
            </a:r>
            <a:r>
              <a:rPr lang="vi-VN" sz="72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 </a:t>
            </a:r>
            <a:r>
              <a:rPr lang="vi-VN" sz="7200" i="1" spc="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7200" i="1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r</a:t>
            </a:r>
            <a:r>
              <a:rPr lang="vi-VN" sz="7200" i="1" spc="-1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ô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i </a:t>
            </a:r>
            <a:r>
              <a:rPr lang="vi-VN" sz="7200" i="1" spc="6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nước </a:t>
            </a:r>
            <a:r>
              <a:rPr lang="vi-VN" sz="7200" i="1" spc="6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ủa</a:t>
            </a:r>
            <a:r>
              <a:rPr lang="vi-VN" sz="7200" spc="6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7200" spc="-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ồ </a:t>
            </a:r>
            <a:r>
              <a:rPr lang="vi-VN" sz="7200" spc="-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X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u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â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7200" spc="-3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Hươ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g;</a:t>
            </a:r>
            <a:r>
              <a:rPr lang="vi-VN" sz="7200" spc="-3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7200" i="1" spc="-1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7200" i="1" spc="-3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ắ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t</a:t>
            </a:r>
            <a:r>
              <a:rPr lang="vi-VN" sz="7200" i="1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i="1" spc="-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đ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èn</a:t>
            </a:r>
            <a:r>
              <a:rPr lang="vi-VN" sz="7200" i="1" spc="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ủa</a:t>
            </a:r>
            <a:r>
              <a:rPr lang="vi-VN" sz="7200" spc="-3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7200" spc="-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72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ô </a:t>
            </a:r>
            <a:r>
              <a:rPr lang="vi-VN" sz="7200" spc="-1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72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ấ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7200" spc="-26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7200" spc="-1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ố;</a:t>
            </a:r>
            <a:r>
              <a:rPr lang="vi-VN" sz="7200" spc="-26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L</a:t>
            </a:r>
            <a:r>
              <a:rPr lang="vi-VN" sz="7200" i="1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ã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7200" i="1" spc="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i="1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ạ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c,</a:t>
            </a:r>
            <a:r>
              <a:rPr lang="vi-VN" sz="7200" i="1" spc="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</a:t>
            </a:r>
            <a:r>
              <a:rPr lang="vi-VN" sz="7200" i="1" spc="-2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h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í</a:t>
            </a:r>
            <a:r>
              <a:rPr lang="vi-VN" sz="7200" i="1" spc="5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i="1" spc="-1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Phè</a:t>
            </a:r>
            <a:r>
              <a:rPr lang="vi-VN" sz="72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o</a:t>
            </a:r>
            <a:r>
              <a:rPr lang="vi-VN" sz="7200" i="1" spc="5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72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ủa </a:t>
            </a:r>
            <a:r>
              <a:rPr lang="vi-VN" sz="7200" spc="-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72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a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</a:t>
            </a:r>
            <a:r>
              <a:rPr lang="vi-VN" sz="72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72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72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ao;...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959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B71037-43CC-43E8-8C67-354FA65389C4}"/>
              </a:ext>
            </a:extLst>
          </p:cNvPr>
          <p:cNvSpPr txBox="1"/>
          <p:nvPr/>
        </p:nvSpPr>
        <p:spPr>
          <a:xfrm>
            <a:off x="0" y="1"/>
            <a:ext cx="18288000" cy="7478970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9600" spc="-10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96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96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96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96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b</a:t>
            </a:r>
            <a:r>
              <a:rPr lang="vi-VN" sz="96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à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i</a:t>
            </a:r>
            <a:r>
              <a:rPr lang="vi-VN" sz="96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1,</a:t>
            </a:r>
            <a:r>
              <a:rPr lang="vi-VN" sz="96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em</a:t>
            </a:r>
            <a:r>
              <a:rPr lang="vi-VN" sz="96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-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đã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được </a:t>
            </a:r>
            <a:r>
              <a:rPr lang="vi-VN" sz="9600" spc="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96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ọ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 </a:t>
            </a:r>
            <a:r>
              <a:rPr lang="vi-VN" sz="9600" spc="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ác </a:t>
            </a:r>
            <a:r>
              <a:rPr lang="vi-VN" sz="9600" spc="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-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p</a:t>
            </a:r>
            <a:r>
              <a:rPr lang="vi-VN" sz="96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9600" spc="-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ẩ</a:t>
            </a:r>
            <a:r>
              <a:rPr lang="vi-VN" sz="96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Chuyện</a:t>
            </a:r>
            <a:r>
              <a:rPr lang="vi-VN" sz="96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người</a:t>
            </a:r>
            <a:r>
              <a:rPr lang="vi-VN" sz="96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con</a:t>
            </a:r>
            <a:r>
              <a:rPr lang="vi-VN" sz="96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gái</a:t>
            </a:r>
            <a:r>
              <a:rPr lang="vi-VN" sz="9600" i="1" spc="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i="1" spc="-4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96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a</a:t>
            </a:r>
            <a:r>
              <a:rPr lang="vi-VN" sz="9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m  </a:t>
            </a:r>
            <a:r>
              <a:rPr lang="vi-VN" sz="9600" i="1" spc="-85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 </a:t>
            </a:r>
            <a:r>
              <a:rPr lang="vi-VN" sz="9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Xươ</a:t>
            </a:r>
            <a:r>
              <a:rPr lang="vi-VN" sz="9600" i="1" spc="-20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n</a:t>
            </a:r>
            <a:r>
              <a:rPr lang="vi-VN" sz="9600" i="1" dirty="0">
                <a:solidFill>
                  <a:srgbClr val="231F20"/>
                </a:solidFill>
                <a:effectLst/>
                <a:latin typeface="+mj-lt"/>
                <a:ea typeface="SimSun-ExtB" panose="02010609060101010101" pitchFamily="49" charset="-122"/>
                <a:cs typeface="SimSun-ExtB" panose="02010609060101010101" pitchFamily="49" charset="-122"/>
              </a:rPr>
              <a:t>g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.</a:t>
            </a:r>
            <a:r>
              <a:rPr lang="vi-VN" sz="9600" spc="2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-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96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ã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y</a:t>
            </a:r>
            <a:r>
              <a:rPr lang="vi-VN" sz="9600" spc="2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-3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96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hia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s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ẻ</a:t>
            </a:r>
            <a:r>
              <a:rPr lang="vi-VN" sz="9600" spc="-1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96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ả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</a:t>
            </a:r>
            <a:r>
              <a:rPr lang="vi-VN" sz="9600" spc="-1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96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96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ậ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9600" spc="-1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v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ề</a:t>
            </a:r>
            <a:r>
              <a:rPr lang="vi-VN" sz="9600" spc="-1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</a:t>
            </a:r>
            <a:r>
              <a:rPr lang="vi-VN" sz="96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ộ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9600" spc="-17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-3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c</a:t>
            </a:r>
            <a:r>
              <a:rPr lang="vi-VN" sz="9600" spc="-2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hi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iết</a:t>
            </a:r>
            <a:r>
              <a:rPr lang="vi-VN" sz="9600" spc="-35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à</a:t>
            </a:r>
            <a:r>
              <a:rPr lang="vi-VN" sz="9600" spc="-35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em</a:t>
            </a:r>
            <a:r>
              <a:rPr lang="vi-VN" sz="9600" spc="-35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ấ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9600" spc="-35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tượ</a:t>
            </a:r>
            <a:r>
              <a:rPr lang="vi-VN" sz="96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9600" spc="-35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96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9600" spc="-4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ấ</a:t>
            </a:r>
            <a:r>
              <a:rPr lang="vi-VN" sz="96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9600" spc="-2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r</a:t>
            </a:r>
            <a:r>
              <a:rPr lang="vi-VN" sz="96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o</a:t>
            </a:r>
            <a:r>
              <a:rPr lang="vi-VN" sz="96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n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g</a:t>
            </a:r>
            <a:r>
              <a:rPr lang="vi-VN" sz="96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t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ác</a:t>
            </a:r>
            <a:r>
              <a:rPr lang="vi-VN" sz="9600" spc="-34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 </a:t>
            </a:r>
            <a:r>
              <a:rPr lang="vi-VN" sz="9600" spc="-1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p</a:t>
            </a:r>
            <a:r>
              <a:rPr lang="vi-VN" sz="9600" spc="-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h</a:t>
            </a:r>
            <a:r>
              <a:rPr lang="vi-VN" sz="9600" spc="-15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ẩ</a:t>
            </a:r>
            <a:r>
              <a:rPr lang="vi-VN" sz="9600" dirty="0">
                <a:solidFill>
                  <a:srgbClr val="231F20"/>
                </a:solidFill>
                <a:effectLst/>
                <a:latin typeface="+mj-lt"/>
                <a:cs typeface="SimSun-ExtB" panose="02010609060101010101" pitchFamily="49" charset="-122"/>
              </a:rPr>
              <a:t>m.</a:t>
            </a:r>
            <a:endParaRPr lang="en-US" sz="9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124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>
        <a:spAutoFit/>
      </a:bodyPr>
      <a:lstStyle>
        <a:defPPr algn="ctr">
          <a:lnSpc>
            <a:spcPct val="100000"/>
          </a:lnSpc>
          <a:defRPr sz="54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2223</Words>
  <Application>Microsoft Office PowerPoint</Application>
  <PresentationFormat>Custom</PresentationFormat>
  <Paragraphs>113</Paragraphs>
  <Slides>42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Times New Roman</vt:lpstr>
      <vt:lpstr>Calibri</vt:lpstr>
      <vt:lpstr>Sitka Small Semibold</vt:lpstr>
      <vt:lpstr>Arial</vt:lpstr>
      <vt:lpstr>SimSun-ExtB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World of Poetry Education Presentation In Brown Watercolor Style </dc:title>
  <cp:lastModifiedBy>Administrator</cp:lastModifiedBy>
  <cp:revision>178</cp:revision>
  <dcterms:created xsi:type="dcterms:W3CDTF">2006-08-16T00:00:00Z</dcterms:created>
  <dcterms:modified xsi:type="dcterms:W3CDTF">2024-11-29T03:01:48Z</dcterms:modified>
  <dc:identifier>DAGGksGw2AM</dc:identifier>
</cp:coreProperties>
</file>