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25" r:id="rId2"/>
    <p:sldId id="6337" r:id="rId3"/>
    <p:sldId id="6338" r:id="rId4"/>
    <p:sldId id="6341" r:id="rId5"/>
    <p:sldId id="6335" r:id="rId6"/>
    <p:sldId id="6336" r:id="rId7"/>
    <p:sldId id="6346" r:id="rId8"/>
    <p:sldId id="6348" r:id="rId9"/>
    <p:sldId id="6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FFCC"/>
    <a:srgbClr val="CCECFF"/>
    <a:srgbClr val="000099"/>
    <a:srgbClr val="07202B"/>
    <a:srgbClr val="FBE5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88707" autoAdjust="0"/>
  </p:normalViewPr>
  <p:slideViewPr>
    <p:cSldViewPr snapToGrid="0">
      <p:cViewPr varScale="1">
        <p:scale>
          <a:sx n="61" d="100"/>
          <a:sy n="61" d="100"/>
        </p:scale>
        <p:origin x="14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F6400-BF10-48C3-BE93-7BAE9D2ADD88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CA49-9F78-41BD-AD59-E42543B74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7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6CA49-9F78-41BD-AD59-E42543B746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9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6CA49-9F78-41BD-AD59-E42543B746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9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CB41-8B10-4411-73DA-88D60BF52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AA9C70-EDD9-E3AC-8BE0-F8965CB65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19842-BDCA-BAD5-CA01-3A52A1FE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835CF-75AD-15D1-91C8-CF6152CE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45D9D-49B7-32D8-9044-87DC5590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7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31ECD-FB10-08B0-5E7E-CB88D96BA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A5E68-7B71-186B-C775-3B1DBE19D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296E9-1452-5452-92FF-200771F24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5AA31-00DC-6175-A4AD-4C94F725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E7944-9449-84DB-31B1-5D0CBE04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1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35E62A-0778-44C2-121B-5BF8C48A8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AABCD-0C83-311E-1B71-CB433AFDF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B5252-57F5-DA8D-15B0-61E437F8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68F2B-ADE3-8503-5894-0EF194ABA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8D9D-C2B2-1BFC-9B6F-F1CABC82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0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E087-95A4-7376-C89A-4E83D46C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095D2-6CDC-1F9F-6707-2E79EE65A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ED880-9C09-AF76-D3E9-062A9D09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53D76-CA08-1DDF-6DA4-69EF0D1A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E96DF-8728-46CF-63F5-4C28560D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3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DE162-BC62-36C4-F4B6-9D275340E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C025E-F3D2-427D-D6F1-538577318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8A920-3361-A933-CF1C-E7A7CDA6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BDB7F-01EF-2C08-CE90-5ABD9FAC6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AF1B5-DD9F-4DBC-2596-B4CD8577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9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18C1-EE67-6D75-0B47-1ED70B1AC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12197-E5A7-71B8-7F7C-70BB81D29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5C9D3-28D4-42FD-A5AA-6D8925AAF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758A1-A728-8B2F-EE91-B24836C43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89B4F-EF2F-DFD5-039C-CA3239150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88BD3-6698-E9C4-36F8-DDE4AF557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6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07E40-B9A2-67F2-9C8A-8BFFF46F0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3955B-F5F7-C1AF-1148-4E0FA7195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09F497-3E07-4114-F4B5-F228A5C03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5D75E3-612C-DCD2-6A94-57E33137F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E85708-9CE0-AC15-F658-CF110F9A9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01230F-2BC3-463D-D6A0-4F778D936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7BCC6-1246-9175-B151-B35CD38C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6EC69-91A8-E7CD-CBB0-E119EE56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5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D898-BCFF-0AFC-40BF-DB762D1D4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32B42-05FE-FE94-D586-D291E2A2D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EAD96B-2227-3A37-F856-3BBDA320C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8C45B-99CB-13A7-0BCD-71797D34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1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DD469C-2331-392B-02EF-E7AFE9E26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BFF37E-F4BF-2002-A727-BAC3E333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36061-C73A-505C-937E-2B49C713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0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53C58-2005-2013-08BC-F2434E16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8A776-8505-3CDA-3FE7-BDC6B8A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653F3-C1C9-8B5C-E439-373A80999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BAF59-9C42-EB6B-613F-096A08C8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0F26D0-6EA0-3748-EE42-DD499F25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2CFD6-CDB5-CEE0-5F6C-36CC4598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4282-FF53-6302-DE32-E33D3279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8154A-1961-0261-B4C8-617FABBCF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F77AF-9FC0-A5FE-CEFA-10AAACCB0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0A9DA-BED8-E1A2-52F3-C1586C4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92539-153B-982C-2B4F-A04C8EE3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DCE97-394E-A00D-83D5-42E59994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2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60DCF-9A1A-5863-3E28-4C6ACCB96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65502-043E-3DF3-9F40-C6CBBC135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BBCDE-406A-C2C4-3BD6-C8EDA14EF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863AC-53AD-4939-9E83-E35B4851711B}" type="datetimeFigureOut">
              <a:rPr lang="en-US" smtClean="0"/>
              <a:t>25/11/25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EF449-2424-6373-F6B0-24D4A93E0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554D7-5055-4335-521F-9579A39951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F20477-C58A-4215-8B52-5469E604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file:///C:\Users\ADMIN\Desktop\New%20Text%20Document%20(2)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GH&#7870;%20N&#211;NG%20VUI%20NH&#7896;N/New%20Text%20Document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7" name="Object 3">
            <a:extLst>
              <a:ext uri="{FF2B5EF4-FFF2-40B4-BE49-F238E27FC236}">
                <a16:creationId xmlns:a16="http://schemas.microsoft.com/office/drawing/2014/main" id="{E7E9DC7A-9C6C-BB10-EE25-8A7FF0926A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091" y="276225"/>
          <a:ext cx="2054941" cy="37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47107" name="Object 3">
                        <a:extLst>
                          <a:ext uri="{FF2B5EF4-FFF2-40B4-BE49-F238E27FC236}">
                            <a16:creationId xmlns:a16="http://schemas.microsoft.com/office/drawing/2014/main" id="{E7E9DC7A-9C6C-BB10-EE25-8A7FF0926A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91" y="276225"/>
                        <a:ext cx="2054941" cy="37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6453692-D41E-63B5-19B8-7E9F50E392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658" y="5078125"/>
            <a:ext cx="9144000" cy="949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79C339E-FAFF-77D4-59B4-6450EB3E7D43}"/>
              </a:ext>
            </a:extLst>
          </p:cNvPr>
          <p:cNvSpPr txBox="1"/>
          <p:nvPr/>
        </p:nvSpPr>
        <p:spPr>
          <a:xfrm>
            <a:off x="1661652" y="894737"/>
            <a:ext cx="9389806" cy="3016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CHÀO </a:t>
            </a:r>
            <a:r>
              <a:rPr lang="vi-VN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MỪNG QUÝ THẦY CÔ GIÁO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 ĐẾN DỰ GIỜ THĂM LỚP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vi-VN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MÔN: GIÁO DỤC CÔNG DÂN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 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8A2</a:t>
            </a:r>
            <a:r>
              <a:rPr lang="vi-VN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TRƯỜNG THCS ĐÀ LOAN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B5CDFF6-8C77-A616-0FD5-EFF34F804792}"/>
              </a:ext>
            </a:extLst>
          </p:cNvPr>
          <p:cNvCxnSpPr/>
          <p:nvPr/>
        </p:nvCxnSpPr>
        <p:spPr>
          <a:xfrm>
            <a:off x="4146653" y="2162556"/>
            <a:ext cx="414921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867902"/>
      </p:ext>
    </p:extLst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D9CB91F-65F1-BBC1-1B2F-9DE43C85704F}"/>
              </a:ext>
            </a:extLst>
          </p:cNvPr>
          <p:cNvCxnSpPr>
            <a:cxnSpLocks/>
          </p:cNvCxnSpPr>
          <p:nvPr/>
        </p:nvCxnSpPr>
        <p:spPr>
          <a:xfrm flipH="1">
            <a:off x="6095999" y="0"/>
            <a:ext cx="1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8DAE61A-AABA-0821-DB59-C0D9CCB8E585}"/>
              </a:ext>
            </a:extLst>
          </p:cNvPr>
          <p:cNvSpPr/>
          <p:nvPr/>
        </p:nvSpPr>
        <p:spPr>
          <a:xfrm>
            <a:off x="0" y="0"/>
            <a:ext cx="6095998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rgbClr val="FF00FF"/>
                </a:solidFill>
                <a:latin typeface="+mj-lt"/>
              </a:rPr>
              <a:t>  </a:t>
            </a:r>
            <a:r>
              <a:rPr lang="vi-VN" sz="3600" b="1" u="sng" dirty="0">
                <a:solidFill>
                  <a:srgbClr val="0000FF"/>
                </a:solidFill>
                <a:latin typeface="+mj-lt"/>
              </a:rPr>
              <a:t>BÀI 5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: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BẢO VỆ MÔI TRƯỜNG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 VÀ TÀI NGUYÊN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THIÊN NHIÊN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 (TIẾT 3)</a:t>
            </a:r>
            <a:endParaRPr lang="en-US" sz="3600" b="1" dirty="0">
              <a:solidFill>
                <a:srgbClr val="FF00FF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4F1B3F-AFDF-8EBD-2B39-5DEC7E802826}"/>
              </a:ext>
            </a:extLst>
          </p:cNvPr>
          <p:cNvSpPr/>
          <p:nvPr/>
        </p:nvSpPr>
        <p:spPr>
          <a:xfrm>
            <a:off x="6095999" y="0"/>
            <a:ext cx="600414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FEF8E2-05C4-2E3A-434D-DAC2220FB9F1}"/>
              </a:ext>
            </a:extLst>
          </p:cNvPr>
          <p:cNvSpPr txBox="1"/>
          <p:nvPr/>
        </p:nvSpPr>
        <p:spPr>
          <a:xfrm>
            <a:off x="6688899" y="776615"/>
            <a:ext cx="50855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dirty="0">
                <a:solidFill>
                  <a:srgbClr val="C00000"/>
                </a:solidFill>
                <a:latin typeface="+mj-lt"/>
              </a:rPr>
              <a:t>1. Khái niệm:</a:t>
            </a:r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pPr algn="just"/>
            <a:r>
              <a:rPr lang="vi-VN" sz="3200" b="1" dirty="0">
                <a:solidFill>
                  <a:srgbClr val="C00000"/>
                </a:solidFill>
                <a:latin typeface="+mj-lt"/>
              </a:rPr>
              <a:t>a. Môi trường.</a:t>
            </a:r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pPr algn="just"/>
            <a:r>
              <a:rPr lang="vi-VN" sz="3200" b="1" dirty="0">
                <a:solidFill>
                  <a:srgbClr val="C00000"/>
                </a:solidFill>
                <a:latin typeface="+mj-lt"/>
              </a:rPr>
              <a:t>b. Tài nguyên thiên nhiên.</a:t>
            </a:r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pPr algn="just"/>
            <a:r>
              <a:rPr lang="vi-VN" sz="3200" b="1" dirty="0">
                <a:solidFill>
                  <a:srgbClr val="C00000"/>
                </a:solidFill>
                <a:latin typeface="+mj-lt"/>
              </a:rPr>
              <a:t>2. Ý nghĩa của việc bảo vệ môi trường tài nguyên thiên nhiên.</a:t>
            </a:r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pPr algn="just"/>
            <a:r>
              <a:rPr lang="vi-VN" sz="3200" b="1" dirty="0">
                <a:solidFill>
                  <a:srgbClr val="C00000"/>
                </a:solidFill>
                <a:latin typeface="+mj-lt"/>
              </a:rPr>
              <a:t>3. Một số quy định của pháp luật về bảo vệ môi trường và tài nguyên thiên nhiên.</a:t>
            </a:r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endParaRPr lang="en-US" sz="3200" dirty="0"/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89D13D5B-B55F-4888-7331-B4A58A076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315215"/>
              </p:ext>
            </p:extLst>
          </p:nvPr>
        </p:nvGraphicFramePr>
        <p:xfrm>
          <a:off x="91858" y="4636804"/>
          <a:ext cx="2889337" cy="2135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E4ED5EF-1A77-F958-1D92-DEC1233E1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58" y="4636804"/>
                        <a:ext cx="2889337" cy="2135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BDC609E0-40E8-CE11-094E-30EC6724BA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587744"/>
              </p:ext>
            </p:extLst>
          </p:nvPr>
        </p:nvGraphicFramePr>
        <p:xfrm>
          <a:off x="6187856" y="4392251"/>
          <a:ext cx="1931256" cy="2380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278331" imgH="1273759" progId="MS_ClipArt_Gallery.2">
                  <p:embed/>
                </p:oleObj>
              </mc:Choice>
              <mc:Fallback>
                <p:oleObj name="Clip" r:id="rId4" imgW="1278331" imgH="1273759" progId="MS_ClipArt_Gallery.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E4ED5EF-1A77-F958-1D92-DEC1233E1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856" y="4392251"/>
                        <a:ext cx="1931256" cy="23801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4272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C03EF-B0F6-130F-D297-6EE87292A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0A9DF1A-9F08-3E59-8A1A-850C7A1D8763}"/>
              </a:ext>
            </a:extLst>
          </p:cNvPr>
          <p:cNvCxnSpPr>
            <a:cxnSpLocks/>
          </p:cNvCxnSpPr>
          <p:nvPr/>
        </p:nvCxnSpPr>
        <p:spPr>
          <a:xfrm flipH="1">
            <a:off x="6095999" y="0"/>
            <a:ext cx="1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F2F42F74-0C10-590A-5625-FE1BF3F62CE1}"/>
              </a:ext>
            </a:extLst>
          </p:cNvPr>
          <p:cNvSpPr/>
          <p:nvPr/>
        </p:nvSpPr>
        <p:spPr>
          <a:xfrm>
            <a:off x="0" y="0"/>
            <a:ext cx="625387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rgbClr val="FF00FF"/>
                </a:solidFill>
                <a:latin typeface="+mj-lt"/>
              </a:rPr>
              <a:t>  </a:t>
            </a:r>
            <a:r>
              <a:rPr lang="vi-VN" sz="3600" b="1" u="sng" dirty="0">
                <a:solidFill>
                  <a:srgbClr val="0000FF"/>
                </a:solidFill>
                <a:latin typeface="+mj-lt"/>
              </a:rPr>
              <a:t>BÀI 5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: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BẢO VỆ MÔI TRƯỜNG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VÀ TÀI NGUYÊN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THIÊN NHIÊN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 (TIẾT 3)</a:t>
            </a:r>
            <a:endParaRPr lang="en-US" sz="3600" b="1" dirty="0">
              <a:solidFill>
                <a:srgbClr val="FF00FF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C6D018-CAE0-763A-D6F4-8F24A920CA63}"/>
              </a:ext>
            </a:extLst>
          </p:cNvPr>
          <p:cNvSpPr/>
          <p:nvPr/>
        </p:nvSpPr>
        <p:spPr>
          <a:xfrm>
            <a:off x="5953440" y="-125260"/>
            <a:ext cx="600414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FCAD6D-BDD3-1C26-08E5-C8FC73E3D64C}"/>
              </a:ext>
            </a:extLst>
          </p:cNvPr>
          <p:cNvSpPr txBox="1"/>
          <p:nvPr/>
        </p:nvSpPr>
        <p:spPr>
          <a:xfrm>
            <a:off x="6688899" y="2041741"/>
            <a:ext cx="50855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C00000"/>
                </a:solidFill>
                <a:latin typeface="+mj-lt"/>
              </a:rPr>
              <a:t>4. Một số biện pháp để bảo vệ môi trường và tài nguyên thiên nhiên</a:t>
            </a:r>
          </a:p>
          <a:p>
            <a:pPr algn="just"/>
            <a:r>
              <a:rPr lang="vi-VN" sz="3600" b="1" dirty="0">
                <a:solidFill>
                  <a:srgbClr val="C00000"/>
                </a:solidFill>
                <a:latin typeface="+mj-lt"/>
              </a:rPr>
              <a:t>5. Trách nhiệm của học sinh</a:t>
            </a:r>
            <a:endParaRPr lang="en-US" sz="3600" dirty="0">
              <a:solidFill>
                <a:srgbClr val="C00000"/>
              </a:solidFill>
              <a:latin typeface="+mj-lt"/>
            </a:endParaRPr>
          </a:p>
          <a:p>
            <a:endParaRPr lang="en-US" sz="3200" dirty="0"/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9E4ED5EF-1A77-F958-1D92-DEC1233E1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531587"/>
              </p:ext>
            </p:extLst>
          </p:nvPr>
        </p:nvGraphicFramePr>
        <p:xfrm>
          <a:off x="3370098" y="4959286"/>
          <a:ext cx="2725900" cy="186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B1E5596B-321F-DE01-27E7-4BDDEF381F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098" y="4959286"/>
                        <a:ext cx="2725900" cy="1863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6DB8786B-7F98-005B-F99F-DE3A9B1204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522951"/>
              </p:ext>
            </p:extLst>
          </p:nvPr>
        </p:nvGraphicFramePr>
        <p:xfrm>
          <a:off x="9231682" y="4959286"/>
          <a:ext cx="2725900" cy="186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E4ED5EF-1A77-F958-1D92-DEC1233E1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1682" y="4959286"/>
                        <a:ext cx="2725900" cy="1863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0375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CAFE8-28FA-5C5D-9940-213BBECC1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D6E326-7953-BF2D-7E0F-7C4288756BB3}"/>
              </a:ext>
            </a:extLst>
          </p:cNvPr>
          <p:cNvCxnSpPr>
            <a:cxnSpLocks/>
          </p:cNvCxnSpPr>
          <p:nvPr/>
        </p:nvCxnSpPr>
        <p:spPr>
          <a:xfrm flipH="1">
            <a:off x="6095999" y="0"/>
            <a:ext cx="1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8105FF6F-2FE3-868D-3B8C-3BA4A11575BF}"/>
              </a:ext>
            </a:extLst>
          </p:cNvPr>
          <p:cNvSpPr/>
          <p:nvPr/>
        </p:nvSpPr>
        <p:spPr>
          <a:xfrm>
            <a:off x="0" y="0"/>
            <a:ext cx="625387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rgbClr val="FF00FF"/>
                </a:solidFill>
                <a:latin typeface="+mj-lt"/>
              </a:rPr>
              <a:t>  </a:t>
            </a:r>
            <a:r>
              <a:rPr lang="vi-VN" sz="3600" b="1" u="sng" dirty="0">
                <a:solidFill>
                  <a:srgbClr val="C00000"/>
                </a:solidFill>
                <a:latin typeface="+mj-lt"/>
              </a:rPr>
              <a:t>BÀI 5</a:t>
            </a:r>
            <a:r>
              <a:rPr lang="vi-VN" sz="3600" b="1" dirty="0">
                <a:solidFill>
                  <a:srgbClr val="C00000"/>
                </a:solidFill>
                <a:latin typeface="+mj-lt"/>
              </a:rPr>
              <a:t>: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BẢO VỆ MÔI TRƯỜNG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VÀ TÀI NGUYÊN 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THIÊN NHIÊN</a:t>
            </a:r>
          </a:p>
          <a:p>
            <a:pPr algn="ctr"/>
            <a:r>
              <a:rPr lang="vi-VN" sz="3600" b="1" dirty="0">
                <a:solidFill>
                  <a:srgbClr val="FF00FF"/>
                </a:solidFill>
                <a:latin typeface="+mj-lt"/>
              </a:rPr>
              <a:t>         (TIẾT 3)</a:t>
            </a:r>
            <a:endParaRPr lang="en-US" sz="3600" b="1" dirty="0">
              <a:solidFill>
                <a:srgbClr val="FF00FF"/>
              </a:solidFill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709E8A-B236-F6F7-9C97-5A12F25D42C6}"/>
              </a:ext>
            </a:extLst>
          </p:cNvPr>
          <p:cNvSpPr/>
          <p:nvPr/>
        </p:nvSpPr>
        <p:spPr>
          <a:xfrm>
            <a:off x="6095999" y="0"/>
            <a:ext cx="6004142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4A1FF6-5A59-E0DC-C282-114DFF9EB51C}"/>
              </a:ext>
            </a:extLst>
          </p:cNvPr>
          <p:cNvSpPr txBox="1"/>
          <p:nvPr/>
        </p:nvSpPr>
        <p:spPr>
          <a:xfrm>
            <a:off x="6438379" y="1440493"/>
            <a:ext cx="53360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1" dirty="0">
                <a:solidFill>
                  <a:srgbClr val="C00000"/>
                </a:solidFill>
                <a:latin typeface="+mj-lt"/>
              </a:rPr>
              <a:t>4. Một số biện pháp để bảo vệ môi trường và tài nguyên thiên nhiên:</a:t>
            </a:r>
          </a:p>
          <a:p>
            <a:endParaRPr lang="en-US" sz="32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5573971-ECE2-90D6-8F12-86BE2F4EFAF8}"/>
              </a:ext>
            </a:extLst>
          </p:cNvPr>
          <p:cNvCxnSpPr/>
          <p:nvPr/>
        </p:nvCxnSpPr>
        <p:spPr>
          <a:xfrm>
            <a:off x="7490564" y="3144033"/>
            <a:ext cx="2480154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622696C8-B977-0EEC-2AAC-1153BA2DE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678727"/>
              </p:ext>
            </p:extLst>
          </p:nvPr>
        </p:nvGraphicFramePr>
        <p:xfrm>
          <a:off x="9243287" y="4847574"/>
          <a:ext cx="2725900" cy="186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E4ED5EF-1A77-F958-1D92-DEC1233E1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3287" y="4847574"/>
                        <a:ext cx="2725900" cy="18632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216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text and a diagram of text&#10;&#10;AI-generated content may be incorrect.">
            <a:extLst>
              <a:ext uri="{FF2B5EF4-FFF2-40B4-BE49-F238E27FC236}">
                <a16:creationId xmlns:a16="http://schemas.microsoft.com/office/drawing/2014/main" id="{ACB8AAA7-2A65-F47A-1FEB-7A272F8CA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4" y="789140"/>
            <a:ext cx="11298477" cy="71022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BD06DD-20DD-0542-9111-971C7A826779}"/>
              </a:ext>
            </a:extLst>
          </p:cNvPr>
          <p:cNvSpPr txBox="1"/>
          <p:nvPr/>
        </p:nvSpPr>
        <p:spPr>
          <a:xfrm>
            <a:off x="1891430" y="1002081"/>
            <a:ext cx="995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FF"/>
                </a:solidFill>
                <a:latin typeface="+mj-lt"/>
              </a:rPr>
              <a:t>4. Một số biện pháp để bảo vệ môi trường và tài nguyên thiên nhiên:</a:t>
            </a:r>
            <a:endParaRPr lang="en-US" sz="3600" b="1" dirty="0">
              <a:solidFill>
                <a:srgbClr val="0000FF"/>
              </a:solidFill>
              <a:latin typeface="+mj-lt"/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933583B1-D0E3-5C5F-F50A-C55632035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99502"/>
              </p:ext>
            </p:extLst>
          </p:nvPr>
        </p:nvGraphicFramePr>
        <p:xfrm>
          <a:off x="237994" y="1"/>
          <a:ext cx="3494762" cy="3620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278331" imgH="1273759" progId="MS_ClipArt_Gallery.2">
                  <p:embed/>
                </p:oleObj>
              </mc:Choice>
              <mc:Fallback>
                <p:oleObj name="Clip" r:id="rId4" imgW="1278331" imgH="1273759" progId="MS_ClipArt_Gallery.2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9E4ED5EF-1A77-F958-1D92-DEC1233E1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4" y="1"/>
                        <a:ext cx="3494762" cy="36200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690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quot;Trò chơi Kéo thả' - trò chơi tương tác thú vị dành cho các bé từ 3 đến 6  tuổi được thiết kế bởi phần mềm eLearning ActivePresenter. #activepresenter  #activepresentervn #trochoikeotha ...">
            <a:hlinkClick r:id="rId2" action="ppaction://hlinkfile"/>
            <a:extLst>
              <a:ext uri="{FF2B5EF4-FFF2-40B4-BE49-F238E27FC236}">
                <a16:creationId xmlns:a16="http://schemas.microsoft.com/office/drawing/2014/main" id="{DDCDA9DB-E473-BC28-66D4-05F279A7B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389" y="529224"/>
            <a:ext cx="9682619" cy="579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65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computer&#10;&#10;AI-generated content may be incorrect.">
            <a:hlinkClick r:id="rId3" action="ppaction://hlinkfile"/>
            <a:extLst>
              <a:ext uri="{FF2B5EF4-FFF2-40B4-BE49-F238E27FC236}">
                <a16:creationId xmlns:a16="http://schemas.microsoft.com/office/drawing/2014/main" id="{17F94C50-353E-51A0-DDAE-344B332C8D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05" y="313151"/>
            <a:ext cx="11448790" cy="554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76130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05F2E4-4C7A-0373-205A-E160037EF3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058206"/>
              </p:ext>
            </p:extLst>
          </p:nvPr>
        </p:nvGraphicFramePr>
        <p:xfrm>
          <a:off x="150312" y="0"/>
          <a:ext cx="3657600" cy="412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A94FC936-1A64-E216-3204-F5F97682A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12" y="0"/>
                        <a:ext cx="3657600" cy="412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7F45A54-34C9-259D-F74E-1793CA628D0A}"/>
              </a:ext>
            </a:extLst>
          </p:cNvPr>
          <p:cNvSpPr txBox="1"/>
          <p:nvPr/>
        </p:nvSpPr>
        <p:spPr>
          <a:xfrm>
            <a:off x="1741119" y="1517450"/>
            <a:ext cx="98579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</a:t>
            </a:r>
            <a:r>
              <a:rPr lang="vi-VN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514350" algn="just"/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tuyên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12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A94FC936-1A64-E216-3204-F5F97682A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687865"/>
              </p:ext>
            </p:extLst>
          </p:nvPr>
        </p:nvGraphicFramePr>
        <p:xfrm>
          <a:off x="150311" y="0"/>
          <a:ext cx="4020855" cy="4196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278331" imgH="1273759" progId="MS_ClipArt_Gallery.2">
                  <p:embed/>
                </p:oleObj>
              </mc:Choice>
              <mc:Fallback>
                <p:oleObj name="Clip" r:id="rId2" imgW="1278331" imgH="1273759" progId="MS_ClipArt_Gallery.2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A94FC936-1A64-E216-3204-F5F97682A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11" y="0"/>
                        <a:ext cx="4020855" cy="4196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68F7A22-921E-3369-EDC6-689C54A61C21}"/>
              </a:ext>
            </a:extLst>
          </p:cNvPr>
          <p:cNvSpPr txBox="1"/>
          <p:nvPr/>
        </p:nvSpPr>
        <p:spPr>
          <a:xfrm>
            <a:off x="2016690" y="1440493"/>
            <a:ext cx="930683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vi-VN" sz="3600" b="1" dirty="0">
                <a:solidFill>
                  <a:srgbClr val="FF0000"/>
                </a:solidFill>
                <a:latin typeface="+mj-lt"/>
              </a:rPr>
              <a:t>HƯỚNG </a:t>
            </a:r>
            <a:r>
              <a:rPr lang="vi-VN" sz="3600" b="1" u="sng" dirty="0">
                <a:solidFill>
                  <a:srgbClr val="FF0000"/>
                </a:solidFill>
                <a:latin typeface="+mj-lt"/>
              </a:rPr>
              <a:t>DẪN HOẠT ĐỘNG NỐI 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TIẾP:</a:t>
            </a:r>
          </a:p>
          <a:p>
            <a:pPr algn="just"/>
            <a:r>
              <a:rPr lang="vi-VN" sz="3600" b="1" dirty="0">
                <a:solidFill>
                  <a:srgbClr val="0000FF"/>
                </a:solidFill>
                <a:latin typeface="+mj-lt"/>
              </a:rPr>
              <a:t>1. Học bài tuần sau kiểm tra 15 phút:</a:t>
            </a:r>
          </a:p>
          <a:p>
            <a:pPr algn="just"/>
            <a:r>
              <a:rPr lang="vi-VN" sz="3600" b="1" dirty="0">
                <a:solidFill>
                  <a:srgbClr val="0000FF"/>
                </a:solidFill>
                <a:latin typeface="+mj-lt"/>
              </a:rPr>
              <a:t>- Ý nghĩa của việc bảo vệ MT và TNTN.</a:t>
            </a:r>
          </a:p>
          <a:p>
            <a:pPr algn="just"/>
            <a:r>
              <a:rPr lang="vi-VN" sz="3600" b="1" dirty="0">
                <a:solidFill>
                  <a:srgbClr val="0000FF"/>
                </a:solidFill>
                <a:latin typeface="+mj-lt"/>
              </a:rPr>
              <a:t>- Trách nhiệm của học sinh trong việc bảo vệ MT và TNTN.</a:t>
            </a:r>
          </a:p>
          <a:p>
            <a:pPr algn="just"/>
            <a:r>
              <a:rPr lang="vi-VN" sz="3600" b="1" dirty="0">
                <a:solidFill>
                  <a:srgbClr val="0000FF"/>
                </a:solidFill>
                <a:latin typeface="+mj-lt"/>
              </a:rPr>
              <a:t>2. Đọc và tìm hiểu trước bài 6.</a:t>
            </a:r>
            <a:endParaRPr lang="en-US" sz="3600" b="1" dirty="0">
              <a:solidFill>
                <a:srgbClr val="0000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7976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292</Words>
  <Application>Microsoft Office PowerPoint</Application>
  <PresentationFormat>Widescreen</PresentationFormat>
  <Paragraphs>38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221</cp:revision>
  <dcterms:created xsi:type="dcterms:W3CDTF">2024-10-06T17:09:05Z</dcterms:created>
  <dcterms:modified xsi:type="dcterms:W3CDTF">2025-11-25T14:47:27Z</dcterms:modified>
</cp:coreProperties>
</file>