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07" r:id="rId2"/>
    <p:sldId id="312" r:id="rId3"/>
    <p:sldId id="309" r:id="rId4"/>
    <p:sldId id="300" r:id="rId5"/>
    <p:sldId id="258" r:id="rId6"/>
    <p:sldId id="260" r:id="rId7"/>
    <p:sldId id="311" r:id="rId8"/>
    <p:sldId id="269" r:id="rId9"/>
    <p:sldId id="261" r:id="rId10"/>
    <p:sldId id="270" r:id="rId11"/>
    <p:sldId id="273" r:id="rId12"/>
    <p:sldId id="274" r:id="rId13"/>
    <p:sldId id="305" r:id="rId14"/>
    <p:sldId id="297" r:id="rId15"/>
    <p:sldId id="285" r:id="rId16"/>
    <p:sldId id="286" r:id="rId17"/>
    <p:sldId id="287" r:id="rId18"/>
    <p:sldId id="288" r:id="rId19"/>
    <p:sldId id="289" r:id="rId20"/>
    <p:sldId id="290" r:id="rId21"/>
    <p:sldId id="292" r:id="rId22"/>
    <p:sldId id="293" r:id="rId23"/>
    <p:sldId id="262" r:id="rId24"/>
    <p:sldId id="275" r:id="rId25"/>
    <p:sldId id="263" r:id="rId26"/>
    <p:sldId id="298" r:id="rId27"/>
    <p:sldId id="279" r:id="rId28"/>
    <p:sldId id="30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E1D8"/>
    <a:srgbClr val="00A1DA"/>
    <a:srgbClr val="00B0F0"/>
    <a:srgbClr val="F16649"/>
    <a:srgbClr val="97E4FF"/>
    <a:srgbClr val="B7ECFF"/>
    <a:srgbClr val="61D6FF"/>
    <a:srgbClr val="1DC4FF"/>
    <a:srgbClr val="F9B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2910" autoAdjust="0"/>
  </p:normalViewPr>
  <p:slideViewPr>
    <p:cSldViewPr snapToGrid="0" showGuides="1">
      <p:cViewPr varScale="1">
        <p:scale>
          <a:sx n="75" d="100"/>
          <a:sy n="75" d="100"/>
        </p:scale>
        <p:origin x="642" y="72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F1FC7-70F6-402D-BECA-107FEE17B525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89326-CA7F-4AC7-A28A-D38F40EC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5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87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4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42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47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316" y="4343290"/>
            <a:ext cx="5487370" cy="41153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91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8.xml"/><Relationship Id="rId3" Type="http://schemas.openxmlformats.org/officeDocument/2006/relationships/control" Target="../activeX/activeX2.xml"/><Relationship Id="rId7" Type="http://schemas.openxmlformats.org/officeDocument/2006/relationships/slide" Target="slide17.xml"/><Relationship Id="rId12" Type="http://schemas.openxmlformats.org/officeDocument/2006/relationships/slide" Target="slide22.xml"/><Relationship Id="rId17" Type="http://schemas.openxmlformats.org/officeDocument/2006/relationships/image" Target="../media/image23.wmf"/><Relationship Id="rId2" Type="http://schemas.openxmlformats.org/officeDocument/2006/relationships/control" Target="../activeX/activeX1.xml"/><Relationship Id="rId16" Type="http://schemas.openxmlformats.org/officeDocument/2006/relationships/slide" Target="slide23.xml"/><Relationship Id="rId1" Type="http://schemas.openxmlformats.org/officeDocument/2006/relationships/vmlDrawing" Target="../drawings/vmlDrawing1.vml"/><Relationship Id="rId6" Type="http://schemas.openxmlformats.org/officeDocument/2006/relationships/slide" Target="slide21.xml"/><Relationship Id="rId11" Type="http://schemas.openxmlformats.org/officeDocument/2006/relationships/slide" Target="slide19.xml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25.png"/><Relationship Id="rId10" Type="http://schemas.openxmlformats.org/officeDocument/2006/relationships/slide" Target="slide20.xml"/><Relationship Id="rId4" Type="http://schemas.openxmlformats.org/officeDocument/2006/relationships/slideLayout" Target="../slideLayouts/slideLayout7.xml"/><Relationship Id="rId9" Type="http://schemas.openxmlformats.org/officeDocument/2006/relationships/slide" Target="slide16.xml"/><Relationship Id="rId1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audio" Target="DemThanhPhoDaySao.mid" TargetMode="Externa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96312247200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Picture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317625"/>
            <a:ext cx="5657850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WordArt 4"/>
          <p:cNvSpPr>
            <a:spLocks noChangeArrowheads="1" noChangeShapeType="1" noTextEdit="1"/>
          </p:cNvSpPr>
          <p:nvPr/>
        </p:nvSpPr>
        <p:spPr bwMode="auto">
          <a:xfrm>
            <a:off x="2686050" y="2286000"/>
            <a:ext cx="371475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-463"/>
              </a:avLst>
            </a:prstTxWarp>
          </a:bodyPr>
          <a:lstStyle/>
          <a:p>
            <a:pPr algn="ctr"/>
            <a:r>
              <a:rPr lang="en-US" sz="2700" kern="10"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Welcome to our class</a:t>
            </a:r>
          </a:p>
        </p:txBody>
      </p:sp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2686050" y="4286250"/>
            <a:ext cx="3213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31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3" y="1827458"/>
            <a:ext cx="3979545" cy="3407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20" y="1587516"/>
            <a:ext cx="4015009" cy="3624236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976007" y="51381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1450837" y="5479182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153646" y="51381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5628476" y="5479182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792205E8-A9DA-446F-AA72-2F53EB0BD3EE}"/>
              </a:ext>
            </a:extLst>
          </p:cNvPr>
          <p:cNvSpPr/>
          <p:nvPr/>
        </p:nvSpPr>
        <p:spPr>
          <a:xfrm>
            <a:off x="1841584" y="351117"/>
            <a:ext cx="5493283" cy="1251623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3E91E1-D1F3-4579-A8B1-EB7ECA47E96D}"/>
              </a:ext>
            </a:extLst>
          </p:cNvPr>
          <p:cNvSpPr txBox="1"/>
          <p:nvPr/>
        </p:nvSpPr>
        <p:spPr>
          <a:xfrm>
            <a:off x="2124206" y="492880"/>
            <a:ext cx="77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in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6962DB-791F-4432-B9C6-1B4FC4FF83DA}"/>
              </a:ext>
            </a:extLst>
          </p:cNvPr>
          <p:cNvSpPr txBox="1"/>
          <p:nvPr/>
        </p:nvSpPr>
        <p:spPr>
          <a:xfrm>
            <a:off x="2124207" y="928305"/>
            <a:ext cx="1773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front of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D50F33-FDC2-4109-8BAB-6BD1873A9225}"/>
              </a:ext>
            </a:extLst>
          </p:cNvPr>
          <p:cNvSpPr txBox="1"/>
          <p:nvPr/>
        </p:nvSpPr>
        <p:spPr>
          <a:xfrm>
            <a:off x="4092784" y="481267"/>
            <a:ext cx="140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next to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01115A-6E4E-4982-9BAC-AB23DC3D0517}"/>
              </a:ext>
            </a:extLst>
          </p:cNvPr>
          <p:cNvSpPr txBox="1"/>
          <p:nvPr/>
        </p:nvSpPr>
        <p:spPr>
          <a:xfrm>
            <a:off x="4092783" y="921275"/>
            <a:ext cx="1392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under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5F7603-9DAE-41E7-8461-ED80CD0DF3F4}"/>
              </a:ext>
            </a:extLst>
          </p:cNvPr>
          <p:cNvSpPr txBox="1"/>
          <p:nvPr/>
        </p:nvSpPr>
        <p:spPr>
          <a:xfrm>
            <a:off x="5620201" y="919543"/>
            <a:ext cx="1597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between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F6B695-52B6-4C16-88F7-BFB1B55AB634}"/>
              </a:ext>
            </a:extLst>
          </p:cNvPr>
          <p:cNvSpPr txBox="1"/>
          <p:nvPr/>
        </p:nvSpPr>
        <p:spPr>
          <a:xfrm>
            <a:off x="5620201" y="475593"/>
            <a:ext cx="1597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behind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591E9F-3D5B-4205-9F80-4A9BBA2782B7}"/>
              </a:ext>
            </a:extLst>
          </p:cNvPr>
          <p:cNvSpPr txBox="1"/>
          <p:nvPr/>
        </p:nvSpPr>
        <p:spPr>
          <a:xfrm>
            <a:off x="3127930" y="481267"/>
            <a:ext cx="627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721223-D785-4EEE-AB01-9FA2509F58EB}"/>
              </a:ext>
            </a:extLst>
          </p:cNvPr>
          <p:cNvSpPr txBox="1"/>
          <p:nvPr/>
        </p:nvSpPr>
        <p:spPr>
          <a:xfrm>
            <a:off x="4015602" y="485692"/>
            <a:ext cx="1344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next to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FA9EAC-B416-48E1-B41E-7F4AF3A751ED}"/>
              </a:ext>
            </a:extLst>
          </p:cNvPr>
          <p:cNvSpPr txBox="1"/>
          <p:nvPr/>
        </p:nvSpPr>
        <p:spPr>
          <a:xfrm>
            <a:off x="1925667" y="5095679"/>
            <a:ext cx="140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next to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121662-5639-49E3-B081-9425B14DF570}"/>
              </a:ext>
            </a:extLst>
          </p:cNvPr>
          <p:cNvSpPr txBox="1"/>
          <p:nvPr/>
        </p:nvSpPr>
        <p:spPr>
          <a:xfrm>
            <a:off x="5539818" y="477729"/>
            <a:ext cx="1344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behind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AF21FB-EF74-4396-A150-1CB811EB1D32}"/>
              </a:ext>
            </a:extLst>
          </p:cNvPr>
          <p:cNvSpPr txBox="1"/>
          <p:nvPr/>
        </p:nvSpPr>
        <p:spPr>
          <a:xfrm>
            <a:off x="6289699" y="5104392"/>
            <a:ext cx="1344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behind</a:t>
            </a:r>
          </a:p>
        </p:txBody>
      </p:sp>
    </p:spTree>
    <p:extLst>
      <p:ext uri="{BB962C8B-B14F-4D97-AF65-F5344CB8AC3E}">
        <p14:creationId xmlns:p14="http://schemas.microsoft.com/office/powerpoint/2010/main" val="253843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2.22222E-6 L -0.22465 0.6715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7" y="3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3.7037E-7 L 0.08125 0.673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" y="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6" grpId="0"/>
      <p:bldP spid="26" grpId="1"/>
      <p:bldP spid="26" grpId="2"/>
      <p:bldP spid="29" grpId="0"/>
      <p:bldP spid="31" grpId="0"/>
      <p:bldP spid="31" grpId="1"/>
      <p:bldP spid="31" grpId="2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1" y="1827458"/>
            <a:ext cx="3247249" cy="3407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99" y="1587516"/>
            <a:ext cx="3594650" cy="3624236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976007" y="51381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1450837" y="5479182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153646" y="51381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5628476" y="5479182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A0299B70-B435-4CF7-89ED-07512908A6F4}"/>
              </a:ext>
            </a:extLst>
          </p:cNvPr>
          <p:cNvSpPr/>
          <p:nvPr/>
        </p:nvSpPr>
        <p:spPr>
          <a:xfrm>
            <a:off x="1841584" y="295040"/>
            <a:ext cx="5493283" cy="1251623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3AF86E-5DB3-4A29-910A-F41AF8B02F30}"/>
              </a:ext>
            </a:extLst>
          </p:cNvPr>
          <p:cNvSpPr txBox="1"/>
          <p:nvPr/>
        </p:nvSpPr>
        <p:spPr>
          <a:xfrm>
            <a:off x="2124206" y="436803"/>
            <a:ext cx="77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in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0FECC4-A6E0-4D5B-85B3-2D1D2E851663}"/>
              </a:ext>
            </a:extLst>
          </p:cNvPr>
          <p:cNvSpPr txBox="1"/>
          <p:nvPr/>
        </p:nvSpPr>
        <p:spPr>
          <a:xfrm>
            <a:off x="2124207" y="872228"/>
            <a:ext cx="1773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front of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284473-6F7E-4208-BF5A-326343AA728B}"/>
              </a:ext>
            </a:extLst>
          </p:cNvPr>
          <p:cNvSpPr txBox="1"/>
          <p:nvPr/>
        </p:nvSpPr>
        <p:spPr>
          <a:xfrm>
            <a:off x="4092784" y="425190"/>
            <a:ext cx="140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alpha val="25000"/>
                  </a:schemeClr>
                </a:solidFill>
              </a:rPr>
              <a:t>next to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840453-4D44-4A70-B953-76D072AAE11F}"/>
              </a:ext>
            </a:extLst>
          </p:cNvPr>
          <p:cNvSpPr txBox="1"/>
          <p:nvPr/>
        </p:nvSpPr>
        <p:spPr>
          <a:xfrm>
            <a:off x="4092783" y="865198"/>
            <a:ext cx="1392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under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4DA98E-0B76-40F1-AA11-08C4861752F0}"/>
              </a:ext>
            </a:extLst>
          </p:cNvPr>
          <p:cNvSpPr txBox="1"/>
          <p:nvPr/>
        </p:nvSpPr>
        <p:spPr>
          <a:xfrm>
            <a:off x="5620201" y="863466"/>
            <a:ext cx="1597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between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93CED8-E13F-428D-8FDA-83284D7AF332}"/>
              </a:ext>
            </a:extLst>
          </p:cNvPr>
          <p:cNvSpPr txBox="1"/>
          <p:nvPr/>
        </p:nvSpPr>
        <p:spPr>
          <a:xfrm>
            <a:off x="5620201" y="419516"/>
            <a:ext cx="1597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behind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64555E-4EDA-47D9-97F9-9BD19A684C36}"/>
              </a:ext>
            </a:extLst>
          </p:cNvPr>
          <p:cNvSpPr txBox="1"/>
          <p:nvPr/>
        </p:nvSpPr>
        <p:spPr>
          <a:xfrm>
            <a:off x="3127930" y="425190"/>
            <a:ext cx="627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C20C2A-DC66-46C5-A367-3FC83D7F9206}"/>
              </a:ext>
            </a:extLst>
          </p:cNvPr>
          <p:cNvSpPr txBox="1"/>
          <p:nvPr/>
        </p:nvSpPr>
        <p:spPr>
          <a:xfrm>
            <a:off x="2131498" y="445363"/>
            <a:ext cx="627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7E457B-FB23-4CC1-A539-BF6D198D4043}"/>
              </a:ext>
            </a:extLst>
          </p:cNvPr>
          <p:cNvSpPr txBox="1"/>
          <p:nvPr/>
        </p:nvSpPr>
        <p:spPr>
          <a:xfrm>
            <a:off x="2290986" y="5076594"/>
            <a:ext cx="627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68541F-E63C-49B0-AD34-D8CAE5FEF793}"/>
              </a:ext>
            </a:extLst>
          </p:cNvPr>
          <p:cNvSpPr txBox="1"/>
          <p:nvPr/>
        </p:nvSpPr>
        <p:spPr>
          <a:xfrm>
            <a:off x="2121240" y="871875"/>
            <a:ext cx="1993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front of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4A8EB0-E4F9-4BBB-BA0F-F553C4740FAF}"/>
              </a:ext>
            </a:extLst>
          </p:cNvPr>
          <p:cNvSpPr txBox="1"/>
          <p:nvPr/>
        </p:nvSpPr>
        <p:spPr>
          <a:xfrm>
            <a:off x="5917559" y="5101141"/>
            <a:ext cx="1993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in front of</a:t>
            </a:r>
          </a:p>
        </p:txBody>
      </p:sp>
    </p:spTree>
    <p:extLst>
      <p:ext uri="{BB962C8B-B14F-4D97-AF65-F5344CB8AC3E}">
        <p14:creationId xmlns:p14="http://schemas.microsoft.com/office/powerpoint/2010/main" val="372347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347 L 0.02708 0.6747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" y="3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209 L 0.43559 0.6175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06" y="3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6" grpId="0"/>
      <p:bldP spid="26" grpId="1"/>
      <p:bldP spid="26" grpId="2"/>
      <p:bldP spid="27" grpId="0"/>
      <p:bldP spid="30" grpId="0"/>
      <p:bldP spid="30" grpId="1"/>
      <p:bldP spid="30" grpId="2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91" y="2210183"/>
            <a:ext cx="4474262" cy="2521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699" y="1980887"/>
            <a:ext cx="3594650" cy="2837494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976007" y="51381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1450837" y="5479182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153646" y="51381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7.</a:t>
            </a: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>
            <a:off x="5628476" y="5479182"/>
            <a:ext cx="2743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9">
            <a:extLst>
              <a:ext uri="{FF2B5EF4-FFF2-40B4-BE49-F238E27FC236}">
                <a16:creationId xmlns:a16="http://schemas.microsoft.com/office/drawing/2014/main" id="{9A084340-20CE-4121-94E7-4F094245EFF9}"/>
              </a:ext>
            </a:extLst>
          </p:cNvPr>
          <p:cNvSpPr/>
          <p:nvPr/>
        </p:nvSpPr>
        <p:spPr>
          <a:xfrm>
            <a:off x="1841584" y="295040"/>
            <a:ext cx="5493283" cy="1251623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BECF48-3079-4983-87BB-EBAB9EF8B2C1}"/>
              </a:ext>
            </a:extLst>
          </p:cNvPr>
          <p:cNvSpPr txBox="1"/>
          <p:nvPr/>
        </p:nvSpPr>
        <p:spPr>
          <a:xfrm>
            <a:off x="2124206" y="436803"/>
            <a:ext cx="77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6EF949-D73C-4952-B944-69D3AFE237F7}"/>
              </a:ext>
            </a:extLst>
          </p:cNvPr>
          <p:cNvSpPr txBox="1"/>
          <p:nvPr/>
        </p:nvSpPr>
        <p:spPr>
          <a:xfrm>
            <a:off x="2124207" y="872228"/>
            <a:ext cx="1773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in front of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36583F-4D67-4D63-859B-B27919658380}"/>
              </a:ext>
            </a:extLst>
          </p:cNvPr>
          <p:cNvSpPr txBox="1"/>
          <p:nvPr/>
        </p:nvSpPr>
        <p:spPr>
          <a:xfrm>
            <a:off x="4092784" y="425190"/>
            <a:ext cx="140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alpha val="25000"/>
                  </a:schemeClr>
                </a:solidFill>
              </a:rPr>
              <a:t>next to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E114F1-2F00-4C7A-AB05-22D3616A2D9E}"/>
              </a:ext>
            </a:extLst>
          </p:cNvPr>
          <p:cNvSpPr txBox="1"/>
          <p:nvPr/>
        </p:nvSpPr>
        <p:spPr>
          <a:xfrm>
            <a:off x="4092783" y="865198"/>
            <a:ext cx="1392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under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AEC798-5AF4-46AD-B0C0-05A4FF16A98B}"/>
              </a:ext>
            </a:extLst>
          </p:cNvPr>
          <p:cNvSpPr txBox="1"/>
          <p:nvPr/>
        </p:nvSpPr>
        <p:spPr>
          <a:xfrm>
            <a:off x="5620201" y="863466"/>
            <a:ext cx="1597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between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52671A-6F27-47AE-AFA2-A34F89BD8510}"/>
              </a:ext>
            </a:extLst>
          </p:cNvPr>
          <p:cNvSpPr txBox="1"/>
          <p:nvPr/>
        </p:nvSpPr>
        <p:spPr>
          <a:xfrm>
            <a:off x="5620201" y="419516"/>
            <a:ext cx="1597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behind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C795E5-B146-48CC-9D39-F59CEE09C0B0}"/>
              </a:ext>
            </a:extLst>
          </p:cNvPr>
          <p:cNvSpPr txBox="1"/>
          <p:nvPr/>
        </p:nvSpPr>
        <p:spPr>
          <a:xfrm>
            <a:off x="3127930" y="425190"/>
            <a:ext cx="627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25000"/>
                  </a:schemeClr>
                </a:solidFill>
              </a:rPr>
              <a:t>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099536-D4E6-4441-894E-4BD5257CA438}"/>
              </a:ext>
            </a:extLst>
          </p:cNvPr>
          <p:cNvSpPr txBox="1"/>
          <p:nvPr/>
        </p:nvSpPr>
        <p:spPr>
          <a:xfrm>
            <a:off x="5511040" y="859386"/>
            <a:ext cx="16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between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C1E7AA-F669-4322-8133-754D6D51B840}"/>
              </a:ext>
            </a:extLst>
          </p:cNvPr>
          <p:cNvSpPr txBox="1"/>
          <p:nvPr/>
        </p:nvSpPr>
        <p:spPr>
          <a:xfrm>
            <a:off x="4083594" y="867004"/>
            <a:ext cx="107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under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B08127-25D2-43D9-972E-6F837ED5BEA7}"/>
              </a:ext>
            </a:extLst>
          </p:cNvPr>
          <p:cNvSpPr txBox="1"/>
          <p:nvPr/>
        </p:nvSpPr>
        <p:spPr>
          <a:xfrm>
            <a:off x="1841584" y="5096914"/>
            <a:ext cx="16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between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FD6667-825E-465D-B6EF-4C8A84870C8A}"/>
              </a:ext>
            </a:extLst>
          </p:cNvPr>
          <p:cNvSpPr txBox="1"/>
          <p:nvPr/>
        </p:nvSpPr>
        <p:spPr>
          <a:xfrm>
            <a:off x="6419032" y="5107371"/>
            <a:ext cx="107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under</a:t>
            </a:r>
          </a:p>
        </p:txBody>
      </p:sp>
    </p:spTree>
    <p:extLst>
      <p:ext uri="{BB962C8B-B14F-4D97-AF65-F5344CB8AC3E}">
        <p14:creationId xmlns:p14="http://schemas.microsoft.com/office/powerpoint/2010/main" val="58925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-0.00348 L -0.40191 0.6178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6" y="3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-0.00069 L 0.25469 0.6180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3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26" grpId="1"/>
      <p:bldP spid="26" grpId="2"/>
      <p:bldP spid="27" grpId="0"/>
      <p:bldP spid="27" grpId="1"/>
      <p:bldP spid="27" grpId="2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1841584" y="1326477"/>
            <a:ext cx="5493283" cy="1251623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1" name="TextBox 20"/>
          <p:cNvSpPr txBox="1"/>
          <p:nvPr/>
        </p:nvSpPr>
        <p:spPr>
          <a:xfrm>
            <a:off x="2124206" y="1468240"/>
            <a:ext cx="77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in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2124207" y="1903665"/>
            <a:ext cx="1773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front of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92784" y="1456627"/>
            <a:ext cx="140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next to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92783" y="1896635"/>
            <a:ext cx="1392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under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20201" y="1894903"/>
            <a:ext cx="1597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between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620201" y="1450953"/>
            <a:ext cx="1597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behind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84" y="2678491"/>
            <a:ext cx="3123402" cy="363201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426662" y="318101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01492" y="3181011"/>
            <a:ext cx="629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24403" y="3971278"/>
            <a:ext cx="408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The dog is on the chair.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24F51F-AFB7-4C7F-86D6-85235743A2DF}"/>
              </a:ext>
            </a:extLst>
          </p:cNvPr>
          <p:cNvSpPr txBox="1"/>
          <p:nvPr/>
        </p:nvSpPr>
        <p:spPr>
          <a:xfrm>
            <a:off x="3127986" y="1450642"/>
            <a:ext cx="627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403" y="104779"/>
            <a:ext cx="8005127" cy="4770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Say a sentence to describe  the picture.</a:t>
            </a:r>
          </a:p>
        </p:txBody>
      </p:sp>
    </p:spTree>
    <p:extLst>
      <p:ext uri="{BB962C8B-B14F-4D97-AF65-F5344CB8AC3E}">
        <p14:creationId xmlns:p14="http://schemas.microsoft.com/office/powerpoint/2010/main" val="219695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0.3592 0.293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1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0" grpId="0"/>
      <p:bldP spid="18" grpId="0"/>
      <p:bldP spid="1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gradFill rotWithShape="1">
            <a:gsLst>
              <a:gs pos="0">
                <a:srgbClr val="67F77C"/>
              </a:gs>
              <a:gs pos="50000">
                <a:schemeClr val="bg1"/>
              </a:gs>
              <a:gs pos="100000">
                <a:srgbClr val="67F77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vi-VN" sz="3600">
              <a:latin typeface=".VnTime" pitchFamily="34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00647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 u="sng" dirty="0">
                <a:solidFill>
                  <a:srgbClr val="FF3300"/>
                </a:solidFill>
                <a:latin typeface="Times New Roman" pitchFamily="18" charset="0"/>
              </a:rPr>
              <a:t>Game:</a:t>
            </a: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</a:rPr>
              <a:t> Lucky numbers</a:t>
            </a:r>
          </a:p>
        </p:txBody>
      </p:sp>
      <p:sp>
        <p:nvSpPr>
          <p:cNvPr id="22533" name="Rectangle 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517650" y="1220788"/>
            <a:ext cx="1447800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1</a:t>
            </a:r>
          </a:p>
        </p:txBody>
      </p:sp>
      <p:sp>
        <p:nvSpPr>
          <p:cNvPr id="22534" name="Rectangle 6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937250" y="1233488"/>
            <a:ext cx="1600200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4</a:t>
            </a:r>
          </a:p>
        </p:txBody>
      </p:sp>
      <p:sp>
        <p:nvSpPr>
          <p:cNvPr id="22535" name="Rectangle 7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965450" y="1220788"/>
            <a:ext cx="1447800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2</a:t>
            </a:r>
          </a:p>
        </p:txBody>
      </p:sp>
      <p:sp>
        <p:nvSpPr>
          <p:cNvPr id="22537" name="Rectangle 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4413250" y="1233488"/>
            <a:ext cx="1524000" cy="1752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3</a:t>
            </a:r>
          </a:p>
        </p:txBody>
      </p:sp>
      <p:sp>
        <p:nvSpPr>
          <p:cNvPr id="22538" name="Rectangle 10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2965450" y="2986088"/>
            <a:ext cx="1524000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6</a:t>
            </a:r>
          </a:p>
        </p:txBody>
      </p:sp>
      <p:sp>
        <p:nvSpPr>
          <p:cNvPr id="22539" name="Rectangle 11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1517650" y="2973388"/>
            <a:ext cx="1447800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5</a:t>
            </a:r>
          </a:p>
        </p:txBody>
      </p:sp>
      <p:sp>
        <p:nvSpPr>
          <p:cNvPr id="22541" name="Rectangle 13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4413250" y="2986088"/>
            <a:ext cx="1524000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7</a:t>
            </a:r>
          </a:p>
        </p:txBody>
      </p:sp>
      <p:sp>
        <p:nvSpPr>
          <p:cNvPr id="1037" name="AutoShape 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604250" y="4365625"/>
            <a:ext cx="304800" cy="3810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038" name="Text Box 12"/>
          <p:cNvSpPr txBox="1">
            <a:spLocks noChangeArrowheads="1"/>
          </p:cNvSpPr>
          <p:nvPr/>
        </p:nvSpPr>
        <p:spPr bwMode="auto">
          <a:xfrm>
            <a:off x="5562600" y="5943600"/>
            <a:ext cx="1676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200" b="1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" name="Rectangle 13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5937250" y="2986088"/>
            <a:ext cx="1600200" cy="1828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7200" dirty="0">
                <a:solidFill>
                  <a:srgbClr val="FF3300"/>
                </a:solidFill>
                <a:latin typeface=".VnTifani HeavyH" pitchFamily="34" charset="0"/>
              </a:rPr>
              <a:t>8</a:t>
            </a:r>
          </a:p>
        </p:txBody>
      </p:sp>
      <p:pic>
        <p:nvPicPr>
          <p:cNvPr id="28709" name="Picture 37" descr="ANd9GcT2LJJIwmYitwAIZFU9f4szraTLtEDREGHFrtOHXTBNmd6_hF1S5Q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29225"/>
            <a:ext cx="1338263" cy="1628775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07" name="Rectangle 35"/>
          <p:cNvSpPr>
            <a:spLocks noChangeArrowheads="1"/>
          </p:cNvSpPr>
          <p:nvPr/>
        </p:nvSpPr>
        <p:spPr bwMode="auto">
          <a:xfrm>
            <a:off x="457200" y="6019800"/>
            <a:ext cx="522288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sz="1800">
              <a:cs typeface="Arial" charset="0"/>
            </a:endParaRPr>
          </a:p>
        </p:txBody>
      </p:sp>
      <p:pic>
        <p:nvPicPr>
          <p:cNvPr id="28711" name="Picture 39" descr="Jerry_Mous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5181600"/>
            <a:ext cx="1252538" cy="1690688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rId16" action="ppaction://hlinksldjump"/>
          </p:cNvPr>
          <p:cNvSpPr/>
          <p:nvPr/>
        </p:nvSpPr>
        <p:spPr>
          <a:xfrm>
            <a:off x="4165600" y="6426200"/>
            <a:ext cx="1009650" cy="446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56" name="TextBox1" r:id="rId2" imgW="1219320" imgH="876240"/>
        </mc:Choice>
        <mc:Fallback>
          <p:control name="TextBox1" r:id="rId2" imgW="1219320" imgH="876240">
            <p:pic>
              <p:nvPicPr>
                <p:cNvPr id="4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1981200" y="5257800"/>
                  <a:ext cx="1219200" cy="8810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7" name="TextBox2" r:id="rId3" imgW="1219320" imgH="876240"/>
        </mc:Choice>
        <mc:Fallback>
          <p:control name="TextBox2" r:id="rId3" imgW="1219320" imgH="876240">
            <p:pic>
              <p:nvPicPr>
                <p:cNvPr id="5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6310313" y="5291138"/>
                  <a:ext cx="1219200" cy="8810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1992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11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85" decel="100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85" decel="100000"/>
                                        <p:tgtEl>
                                          <p:spTgt spid="225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385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385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8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2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1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2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6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2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2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2531" grpId="0" animBg="1"/>
      <p:bldP spid="22533" grpId="0" animBg="1"/>
      <p:bldP spid="22533" grpId="1" animBg="1"/>
      <p:bldP spid="22534" grpId="0" animBg="1"/>
      <p:bldP spid="22534" grpId="1" animBg="1"/>
      <p:bldP spid="22535" grpId="0" animBg="1"/>
      <p:bldP spid="22535" grpId="1" animBg="1"/>
      <p:bldP spid="22537" grpId="0" animBg="1"/>
      <p:bldP spid="22537" grpId="1" animBg="1"/>
      <p:bldP spid="22538" grpId="0" animBg="1"/>
      <p:bldP spid="22538" grpId="1" animBg="1"/>
      <p:bldP spid="22539" grpId="0" animBg="1"/>
      <p:bldP spid="22539" grpId="1" animBg="1"/>
      <p:bldP spid="22541" grpId="0" animBg="1"/>
      <p:bldP spid="22541" grpId="1" animBg="1"/>
      <p:bldP spid="2" grpId="0" animBg="1"/>
      <p:bldP spid="2" grpId="1" animBg="1"/>
      <p:bldP spid="2870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67" y="1687741"/>
            <a:ext cx="3979545" cy="3407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FA9EAC-B416-48E1-B41E-7F4AF3A751ED}"/>
              </a:ext>
            </a:extLst>
          </p:cNvPr>
          <p:cNvSpPr txBox="1"/>
          <p:nvPr/>
        </p:nvSpPr>
        <p:spPr>
          <a:xfrm>
            <a:off x="3465231" y="4955962"/>
            <a:ext cx="140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next 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F63E07-E1AB-45D4-9B42-256928EB4445}"/>
              </a:ext>
            </a:extLst>
          </p:cNvPr>
          <p:cNvSpPr txBox="1"/>
          <p:nvPr/>
        </p:nvSpPr>
        <p:spPr>
          <a:xfrm>
            <a:off x="900539" y="668399"/>
            <a:ext cx="6236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2. The dog is next to the armchair/ sofa.</a:t>
            </a:r>
          </a:p>
        </p:txBody>
      </p:sp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7734300" y="5626100"/>
            <a:ext cx="876300" cy="787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3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520" y="1244616"/>
            <a:ext cx="4015009" cy="36242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AF21FB-EF74-4396-A150-1CB811EB1D32}"/>
              </a:ext>
            </a:extLst>
          </p:cNvPr>
          <p:cNvSpPr txBox="1"/>
          <p:nvPr/>
        </p:nvSpPr>
        <p:spPr>
          <a:xfrm>
            <a:off x="3965599" y="4842782"/>
            <a:ext cx="1344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behind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AA0F6-5930-4823-8FD5-2C8A6B4CE767}"/>
              </a:ext>
            </a:extLst>
          </p:cNvPr>
          <p:cNvSpPr txBox="1"/>
          <p:nvPr/>
        </p:nvSpPr>
        <p:spPr>
          <a:xfrm>
            <a:off x="1282700" y="87384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3. The cat is behind the TV.</a:t>
            </a:r>
          </a:p>
        </p:txBody>
      </p:sp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7734300" y="5626100"/>
            <a:ext cx="876300" cy="787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33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75" y="2056058"/>
            <a:ext cx="3247249" cy="3407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7E457B-FB23-4CC1-A539-BF6D198D4043}"/>
              </a:ext>
            </a:extLst>
          </p:cNvPr>
          <p:cNvSpPr txBox="1"/>
          <p:nvPr/>
        </p:nvSpPr>
        <p:spPr>
          <a:xfrm>
            <a:off x="3914610" y="5305194"/>
            <a:ext cx="627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EA77-6C77-4C5F-A0D6-617294330320}"/>
              </a:ext>
            </a:extLst>
          </p:cNvPr>
          <p:cNvSpPr txBox="1"/>
          <p:nvPr/>
        </p:nvSpPr>
        <p:spPr>
          <a:xfrm>
            <a:off x="1799402" y="619525"/>
            <a:ext cx="5223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. The cat is in the wardrobe.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7734300" y="5626100"/>
            <a:ext cx="876300" cy="787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34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99" y="957606"/>
            <a:ext cx="3594650" cy="36242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4A8EB0-E4F9-4BBB-BA0F-F553C4740FAF}"/>
              </a:ext>
            </a:extLst>
          </p:cNvPr>
          <p:cNvSpPr txBox="1"/>
          <p:nvPr/>
        </p:nvSpPr>
        <p:spPr>
          <a:xfrm>
            <a:off x="3446294" y="4581842"/>
            <a:ext cx="1993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in front 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ED830D-F67A-4E7C-B615-D6A0242170BA}"/>
              </a:ext>
            </a:extLst>
          </p:cNvPr>
          <p:cNvSpPr txBox="1"/>
          <p:nvPr/>
        </p:nvSpPr>
        <p:spPr>
          <a:xfrm>
            <a:off x="1534524" y="251224"/>
            <a:ext cx="7101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. The dog is in front of the doghouse.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7734300" y="5626100"/>
            <a:ext cx="876300" cy="787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05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90" y="1943482"/>
            <a:ext cx="5074509" cy="27555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B08127-25D2-43D9-972E-6F837ED5BEA7}"/>
              </a:ext>
            </a:extLst>
          </p:cNvPr>
          <p:cNvSpPr txBox="1"/>
          <p:nvPr/>
        </p:nvSpPr>
        <p:spPr>
          <a:xfrm>
            <a:off x="4016028" y="4956338"/>
            <a:ext cx="166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between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4FC365-C90D-4C8C-9362-D8A32C5E8D95}"/>
              </a:ext>
            </a:extLst>
          </p:cNvPr>
          <p:cNvSpPr txBox="1"/>
          <p:nvPr/>
        </p:nvSpPr>
        <p:spPr>
          <a:xfrm>
            <a:off x="1111550" y="630453"/>
            <a:ext cx="76514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</a:rPr>
              <a:t>6. The cat is between the lamp and the armchair/ sofa.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7734300" y="5626100"/>
            <a:ext cx="876300" cy="787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42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earn Rooms of the House Song with Matt _ Action Songs for Children _  Learn English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099" y="1561787"/>
            <a:ext cx="3594650" cy="2837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D6667-825E-465D-B6EF-4C8A84870C8A}"/>
              </a:ext>
            </a:extLst>
          </p:cNvPr>
          <p:cNvSpPr txBox="1"/>
          <p:nvPr/>
        </p:nvSpPr>
        <p:spPr>
          <a:xfrm>
            <a:off x="3348998" y="4565812"/>
            <a:ext cx="1070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under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704948-63F1-4A10-998E-B03DD5D3C176}"/>
              </a:ext>
            </a:extLst>
          </p:cNvPr>
          <p:cNvSpPr txBox="1"/>
          <p:nvPr/>
        </p:nvSpPr>
        <p:spPr>
          <a:xfrm>
            <a:off x="1261749" y="83988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</a:rPr>
              <a:t>7. The cat is under the table.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Action Button: Home 7">
            <a:hlinkClick r:id="rId3" action="ppaction://hlinksldjump" highlightClick="1"/>
          </p:cNvPr>
          <p:cNvSpPr/>
          <p:nvPr/>
        </p:nvSpPr>
        <p:spPr>
          <a:xfrm>
            <a:off x="7734300" y="5626100"/>
            <a:ext cx="876300" cy="787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79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109" y="2276872"/>
            <a:ext cx="4591813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626925"/>
            <a:ext cx="6768752" cy="1433923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LUCKY NUMBER!</a:t>
            </a:r>
          </a:p>
        </p:txBody>
      </p:sp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7937500" y="5930900"/>
            <a:ext cx="863600" cy="7366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72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109" y="2276872"/>
            <a:ext cx="4591813" cy="396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626925"/>
            <a:ext cx="6768752" cy="1433923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LUCKY NUMBER!</a:t>
            </a:r>
          </a:p>
        </p:txBody>
      </p:sp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7937500" y="5930900"/>
            <a:ext cx="863600" cy="7366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72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25781" y="113416"/>
            <a:ext cx="80383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picture and write T (true) or F (False) for each sentence. Correct the false ones.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" y="1293630"/>
            <a:ext cx="3986897" cy="4432800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4087497" y="1293630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846197" y="1816850"/>
            <a:ext cx="5042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books are under the table.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4110955" y="2642870"/>
            <a:ext cx="355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417658" y="2346430"/>
            <a:ext cx="4206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The books are on the table.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7A2206-5756-4EB4-B53C-3EF4A241A2C8}"/>
              </a:ext>
            </a:extLst>
          </p:cNvPr>
          <p:cNvSpPr txBox="1"/>
          <p:nvPr/>
        </p:nvSpPr>
        <p:spPr>
          <a:xfrm>
            <a:off x="8580718" y="1823210"/>
            <a:ext cx="487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F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992EAA-CB0E-4B32-AF7D-44C87E44DC1F}"/>
              </a:ext>
            </a:extLst>
          </p:cNvPr>
          <p:cNvCxnSpPr/>
          <p:nvPr/>
        </p:nvCxnSpPr>
        <p:spPr>
          <a:xfrm>
            <a:off x="6342199" y="2276570"/>
            <a:ext cx="708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83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56" y="1439320"/>
            <a:ext cx="3378834" cy="37567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39987" y="110668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14817" y="1100204"/>
            <a:ext cx="3617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dog is behind the bed.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39987" y="22729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14818" y="2265412"/>
            <a:ext cx="4097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school bag is on the table.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839987" y="332605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14817" y="3328828"/>
            <a:ext cx="4451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picture is between the clocks.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839987" y="438669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14817" y="4389467"/>
            <a:ext cx="4600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cat is in front of the computer.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3839987" y="5413409"/>
            <a:ext cx="474830" cy="675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14818" y="5404756"/>
            <a:ext cx="4097170" cy="675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cap is under the pillow.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4125737" y="1917671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125737" y="3098771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29862" y="4140680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129862" y="5196050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129862" y="6205700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774339" y="178308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774339" y="299847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774339" y="398145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774339" y="507111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774339" y="608076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0157164-0186-4B21-9EFB-20882E496B38}"/>
              </a:ext>
            </a:extLst>
          </p:cNvPr>
          <p:cNvSpPr txBox="1"/>
          <p:nvPr/>
        </p:nvSpPr>
        <p:spPr>
          <a:xfrm>
            <a:off x="8210057" y="2233507"/>
            <a:ext cx="487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F</a:t>
            </a:r>
            <a:endParaRPr lang="en-US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2494D3-B85A-4722-BE39-2B3BB1A24F1A}"/>
              </a:ext>
            </a:extLst>
          </p:cNvPr>
          <p:cNvSpPr txBox="1"/>
          <p:nvPr/>
        </p:nvSpPr>
        <p:spPr>
          <a:xfrm>
            <a:off x="7811284" y="5416558"/>
            <a:ext cx="487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F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B8ECBB-EC1C-4906-B12A-CCEBF9454FEC}"/>
              </a:ext>
            </a:extLst>
          </p:cNvPr>
          <p:cNvSpPr txBox="1"/>
          <p:nvPr/>
        </p:nvSpPr>
        <p:spPr>
          <a:xfrm>
            <a:off x="8614920" y="3270050"/>
            <a:ext cx="487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F</a:t>
            </a:r>
            <a:endParaRPr lang="en-US" sz="28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77F0E4-4610-401F-BE46-F4B47C9787BA}"/>
              </a:ext>
            </a:extLst>
          </p:cNvPr>
          <p:cNvSpPr txBox="1"/>
          <p:nvPr/>
        </p:nvSpPr>
        <p:spPr>
          <a:xfrm>
            <a:off x="8645918" y="4325135"/>
            <a:ext cx="487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T</a:t>
            </a:r>
            <a:endParaRPr lang="en-US" sz="28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7D5EA6D-4678-4FE4-BD55-1AA07E86C8BF}"/>
              </a:ext>
            </a:extLst>
          </p:cNvPr>
          <p:cNvSpPr txBox="1"/>
          <p:nvPr/>
        </p:nvSpPr>
        <p:spPr>
          <a:xfrm>
            <a:off x="7731186" y="1038649"/>
            <a:ext cx="487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T</a:t>
            </a:r>
            <a:endParaRPr lang="en-US" sz="28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6B1815A-C8C5-4058-B0CB-B9741A3A8209}"/>
              </a:ext>
            </a:extLst>
          </p:cNvPr>
          <p:cNvSpPr txBox="1"/>
          <p:nvPr/>
        </p:nvSpPr>
        <p:spPr>
          <a:xfrm>
            <a:off x="4130977" y="2726827"/>
            <a:ext cx="4592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FF0000"/>
                </a:solidFill>
                <a:effectLst/>
              </a:rPr>
              <a:t>The school bag is under the table.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B50CDBB-2735-45DE-9A90-C7B28BB6998F}"/>
              </a:ext>
            </a:extLst>
          </p:cNvPr>
          <p:cNvCxnSpPr/>
          <p:nvPr/>
        </p:nvCxnSpPr>
        <p:spPr>
          <a:xfrm>
            <a:off x="6512560" y="26416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CA9CF2D-0396-4636-B2CC-4C20E3E08956}"/>
              </a:ext>
            </a:extLst>
          </p:cNvPr>
          <p:cNvSpPr txBox="1"/>
          <p:nvPr/>
        </p:nvSpPr>
        <p:spPr>
          <a:xfrm>
            <a:off x="4077402" y="3762781"/>
            <a:ext cx="5252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FF0000"/>
                </a:solidFill>
                <a:effectLst/>
              </a:rPr>
              <a:t>The clock is between the two pictures.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B60F4B4-6F96-496E-88C9-26DCC09E7D1A}"/>
              </a:ext>
            </a:extLst>
          </p:cNvPr>
          <p:cNvCxnSpPr/>
          <p:nvPr/>
        </p:nvCxnSpPr>
        <p:spPr>
          <a:xfrm>
            <a:off x="4343400" y="3752621"/>
            <a:ext cx="1554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12E0784-6936-4FC4-BB7B-B7819D73DC2F}"/>
              </a:ext>
            </a:extLst>
          </p:cNvPr>
          <p:cNvCxnSpPr/>
          <p:nvPr/>
        </p:nvCxnSpPr>
        <p:spPr>
          <a:xfrm>
            <a:off x="7277884" y="3762781"/>
            <a:ext cx="128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7B1683D-647B-4E01-A49C-731597611630}"/>
              </a:ext>
            </a:extLst>
          </p:cNvPr>
          <p:cNvSpPr txBox="1"/>
          <p:nvPr/>
        </p:nvSpPr>
        <p:spPr>
          <a:xfrm>
            <a:off x="4175860" y="5851614"/>
            <a:ext cx="3253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FF0000"/>
                </a:solidFill>
                <a:effectLst/>
              </a:rPr>
              <a:t>The cap is on the pillow.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B843A20-4ACB-4E8F-AAB3-2FDA2CB99187}"/>
              </a:ext>
            </a:extLst>
          </p:cNvPr>
          <p:cNvCxnSpPr/>
          <p:nvPr/>
        </p:nvCxnSpPr>
        <p:spPr>
          <a:xfrm>
            <a:off x="5656258" y="5751371"/>
            <a:ext cx="8229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8" y="112532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4" name="TextBox 53"/>
          <p:cNvSpPr txBox="1"/>
          <p:nvPr/>
        </p:nvSpPr>
        <p:spPr>
          <a:xfrm>
            <a:off x="1064285" y="112532"/>
            <a:ext cx="8038315" cy="830997"/>
          </a:xfrm>
          <a:prstGeom prst="rect">
            <a:avLst/>
          </a:prstGeom>
          <a:solidFill>
            <a:srgbClr val="00A1DA"/>
          </a:solidFill>
          <a:ln>
            <a:solidFill>
              <a:srgbClr val="FDE1D8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picture and write T (true) or F (False) for each sentence. Correct the false ones.</a:t>
            </a:r>
          </a:p>
        </p:txBody>
      </p:sp>
    </p:spTree>
    <p:extLst>
      <p:ext uri="{BB962C8B-B14F-4D97-AF65-F5344CB8AC3E}">
        <p14:creationId xmlns:p14="http://schemas.microsoft.com/office/powerpoint/2010/main" val="180256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44" grpId="0"/>
      <p:bldP spid="45" grpId="0"/>
      <p:bldP spid="46" grpId="0"/>
      <p:bldP spid="48" grpId="0"/>
      <p:bldP spid="5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5143" y="200070"/>
            <a:ext cx="3650297" cy="4924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Memory challenge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8" y="139969"/>
            <a:ext cx="2026920" cy="59248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10245" y="734280"/>
            <a:ext cx="827368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Look at the picture in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carefully, and then cover it. Ask and answer questions about the position of things in the picture.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42024" y="2236489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918143" y="2236489"/>
            <a:ext cx="5042804" cy="9541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/>
              <a:t>A: </a:t>
            </a:r>
            <a:r>
              <a:rPr lang="en-US" sz="2800" dirty="0"/>
              <a:t>Where are the books?</a:t>
            </a:r>
          </a:p>
          <a:p>
            <a:r>
              <a:rPr lang="en-US" sz="2800" b="1" i="1" dirty="0"/>
              <a:t>B: </a:t>
            </a:r>
            <a:r>
              <a:rPr lang="en-US" sz="2800" b="1" dirty="0">
                <a:solidFill>
                  <a:srgbClr val="FFFFFF"/>
                </a:solidFill>
              </a:rPr>
              <a:t>They’re on the table.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620" y="3273609"/>
            <a:ext cx="459038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6" descr="67200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32412"/>
            <a:ext cx="1905000" cy="24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 descr="Cloud-01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835" y="3832413"/>
            <a:ext cx="1609165" cy="227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8" descr="ABARBLY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42050"/>
            <a:ext cx="87630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WordArt 9"/>
          <p:cNvSpPr>
            <a:spLocks noChangeArrowheads="1" noChangeShapeType="1" noTextEdit="1"/>
          </p:cNvSpPr>
          <p:nvPr/>
        </p:nvSpPr>
        <p:spPr bwMode="auto">
          <a:xfrm rot="10800000" flipH="1" flipV="1">
            <a:off x="1981200" y="609600"/>
            <a:ext cx="5410200" cy="2971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251284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660033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rgbClr val="6699F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Fato"/>
              </a:rPr>
              <a:t>Homework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1066800" y="1981200"/>
            <a:ext cx="7848600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800" b="1" dirty="0">
                <a:latin typeface="Georgia" pitchFamily="18" charset="0"/>
              </a:rPr>
              <a:t>Learn grammar ( possessive and prepositions of place.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sz="600" b="1" dirty="0">
              <a:latin typeface="Georgia" pitchFamily="18" charset="0"/>
            </a:endParaRPr>
          </a:p>
          <a:p>
            <a:pPr eaLnBrk="1" hangingPunct="1"/>
            <a:r>
              <a:rPr lang="en-US" sz="2800" b="1" dirty="0">
                <a:latin typeface="Georgia" pitchFamily="18" charset="0"/>
              </a:rPr>
              <a:t>-  Prepare “ Kills 2”</a:t>
            </a:r>
            <a:r>
              <a:rPr lang="en-US" sz="2800" dirty="0">
                <a:latin typeface="Georgia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427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 animBg="1"/>
      <p:bldP spid="143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685800" y="4876800"/>
            <a:ext cx="752475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Thank you for your attention!</a:t>
            </a:r>
          </a:p>
        </p:txBody>
      </p:sp>
      <p:pic>
        <p:nvPicPr>
          <p:cNvPr id="14341" name="DemThanhPhoDaySao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9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9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58232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  <p:bldLst>
      <p:bldP spid="14339" grpId="0" animBg="1"/>
      <p:bldP spid="14339" grpId="1" animBg="1"/>
      <p:bldP spid="14339" grpId="2" animBg="1"/>
      <p:bldP spid="14339" grpId="3" animBg="1"/>
      <p:bldP spid="14339" grpId="4" animBg="1"/>
      <p:bldP spid="14339" grpId="5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F937EEFA-0226-40E4-BBEF-893884952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7180" y="141811"/>
            <a:ext cx="44481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Friday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202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2 :MY HOUSE</a:t>
            </a:r>
            <a:endParaRPr lang="vi-V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 Closer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9110F-36FD-4960-87A4-0070E86055C2}"/>
              </a:ext>
            </a:extLst>
          </p:cNvPr>
          <p:cNvSpPr txBox="1"/>
          <p:nvPr/>
        </p:nvSpPr>
        <p:spPr>
          <a:xfrm>
            <a:off x="533386" y="1474832"/>
            <a:ext cx="1943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Grammar: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274E8B-1EBF-43E3-9D45-6E011503C377}"/>
              </a:ext>
            </a:extLst>
          </p:cNvPr>
          <p:cNvSpPr/>
          <p:nvPr/>
        </p:nvSpPr>
        <p:spPr>
          <a:xfrm>
            <a:off x="2324172" y="1475883"/>
            <a:ext cx="4208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Possessive case :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56A241-6BBD-4B38-8F5B-6AE07BBB5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86" y="1913845"/>
            <a:ext cx="3228986" cy="6219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92695B-ABDF-4D6B-B2C5-68B738CF5BE3}"/>
              </a:ext>
            </a:extLst>
          </p:cNvPr>
          <p:cNvSpPr txBox="1"/>
          <p:nvPr/>
        </p:nvSpPr>
        <p:spPr>
          <a:xfrm>
            <a:off x="1841387" y="2687282"/>
            <a:ext cx="4737213" cy="830997"/>
          </a:xfrm>
          <a:prstGeom prst="rect">
            <a:avLst/>
          </a:prstGeom>
          <a:noFill/>
          <a:ln>
            <a:solidFill>
              <a:srgbClr val="97E4FF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/>
              <a:t>We use </a:t>
            </a:r>
            <a:r>
              <a:rPr lang="en-US" sz="2400" b="1" dirty="0"/>
              <a:t>’s</a:t>
            </a:r>
            <a:r>
              <a:rPr lang="en-US" sz="2400" dirty="0"/>
              <a:t> after a proper name.</a:t>
            </a:r>
          </a:p>
          <a:p>
            <a:r>
              <a:rPr lang="en-US" sz="2400" dirty="0">
                <a:solidFill>
                  <a:srgbClr val="0070C0"/>
                </a:solidFill>
              </a:rPr>
              <a:t>Example: </a:t>
            </a:r>
            <a:r>
              <a:rPr lang="en-US" sz="2400" dirty="0"/>
              <a:t>This is </a:t>
            </a:r>
            <a:r>
              <a:rPr lang="en-US" sz="2400" b="1" dirty="0"/>
              <a:t>Elena’s</a:t>
            </a:r>
            <a:r>
              <a:rPr lang="en-US" sz="2400" dirty="0"/>
              <a:t> room.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FBA721-7D9F-4ECB-9493-A0CFBD6D7E65}"/>
              </a:ext>
            </a:extLst>
          </p:cNvPr>
          <p:cNvSpPr txBox="1"/>
          <p:nvPr/>
        </p:nvSpPr>
        <p:spPr>
          <a:xfrm>
            <a:off x="1841387" y="3644522"/>
            <a:ext cx="4737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We use</a:t>
            </a:r>
            <a:r>
              <a:rPr lang="en-US" sz="2400" b="1" dirty="0"/>
              <a:t> ’s </a:t>
            </a:r>
            <a:r>
              <a:rPr lang="en-US" sz="2400" dirty="0"/>
              <a:t>after a singular noun.</a:t>
            </a:r>
          </a:p>
          <a:p>
            <a:r>
              <a:rPr lang="en-US" sz="2400" dirty="0">
                <a:solidFill>
                  <a:srgbClr val="0070C0"/>
                </a:solidFill>
              </a:rPr>
              <a:t>Example: </a:t>
            </a:r>
            <a:r>
              <a:rPr lang="en-US" sz="2400" dirty="0"/>
              <a:t>This is my </a:t>
            </a:r>
            <a:r>
              <a:rPr lang="en-US" sz="2400" b="1" dirty="0"/>
              <a:t>mum’s</a:t>
            </a:r>
            <a:r>
              <a:rPr lang="en-US" sz="2400" dirty="0"/>
              <a:t> book.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7F5EED-93CA-4553-B0B0-64D8BB851BBC}"/>
              </a:ext>
            </a:extLst>
          </p:cNvPr>
          <p:cNvSpPr/>
          <p:nvPr/>
        </p:nvSpPr>
        <p:spPr>
          <a:xfrm>
            <a:off x="1276350" y="4862663"/>
            <a:ext cx="6591300" cy="1323439"/>
          </a:xfrm>
          <a:prstGeom prst="rect">
            <a:avLst/>
          </a:prstGeom>
          <a:solidFill>
            <a:srgbClr val="FDE1D8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vi-VN" sz="2000" b="1" dirty="0">
                <a:latin typeface="Times New Roman" panose="02020603050405020304" pitchFamily="18" charset="0"/>
                <a:cs typeface="Times New Roman" pitchFamily="18" charset="0"/>
              </a:rPr>
              <a:t>Chúng t</a:t>
            </a:r>
            <a:r>
              <a:rPr lang="en-US" sz="2000" b="1" dirty="0">
                <a:latin typeface="Times New Roman" panose="02020603050405020304" pitchFamily="18" charset="0"/>
                <a:cs typeface="Times New Roman" pitchFamily="18" charset="0"/>
              </a:rPr>
              <a:t>a </a:t>
            </a:r>
            <a:r>
              <a:rPr lang="vi-VN" sz="2000" b="1" dirty="0">
                <a:latin typeface="Times New Roman" panose="02020603050405020304" pitchFamily="18" charset="0"/>
                <a:cs typeface="Times New Roman" pitchFamily="18" charset="0"/>
              </a:rPr>
              <a:t>sử dụng</a:t>
            </a:r>
            <a:r>
              <a:rPr lang="en-US" sz="2000" b="1" dirty="0"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vi-VN" sz="20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’s  </a:t>
            </a:r>
            <a:r>
              <a:rPr lang="vi-VN" sz="2000" b="1" dirty="0">
                <a:latin typeface="Times New Roman" panose="02020603050405020304" pitchFamily="18" charset="0"/>
                <a:cs typeface="Times New Roman" pitchFamily="18" charset="0"/>
              </a:rPr>
              <a:t> sau một tên riêng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ex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This is Nam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’s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pen</a:t>
            </a:r>
            <a:r>
              <a:rPr lang="vi-VN" sz="2000" b="1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  <a:r>
              <a:rPr lang="en-US" sz="20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r>
              <a:rPr lang="vi-VN" sz="2000" b="1" dirty="0">
                <a:latin typeface="Times New Roman" panose="02020603050405020304" pitchFamily="18" charset="0"/>
                <a:cs typeface="Times New Roman" pitchFamily="18" charset="0"/>
              </a:rPr>
              <a:t>- Chúng t</a:t>
            </a:r>
            <a:r>
              <a:rPr lang="en-US" sz="2000" b="1" dirty="0">
                <a:latin typeface="Times New Roman" panose="02020603050405020304" pitchFamily="18" charset="0"/>
                <a:cs typeface="Times New Roman" pitchFamily="18" charset="0"/>
              </a:rPr>
              <a:t>a</a:t>
            </a:r>
            <a:r>
              <a:rPr lang="vi-VN" sz="2000" b="1" dirty="0">
                <a:latin typeface="Times New Roman" panose="02020603050405020304" pitchFamily="18" charset="0"/>
                <a:cs typeface="Times New Roman" pitchFamily="18" charset="0"/>
              </a:rPr>
              <a:t> sử dụng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’s</a:t>
            </a:r>
            <a:r>
              <a:rPr lang="vi-VN" sz="2000" b="1" dirty="0">
                <a:latin typeface="Times New Roman" panose="02020603050405020304" pitchFamily="18" charset="0"/>
                <a:cs typeface="Times New Roman" pitchFamily="18" charset="0"/>
              </a:rPr>
              <a:t>  sau một danh từ</a:t>
            </a:r>
            <a:r>
              <a:rPr lang="en-US" sz="2000" b="1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  <a:r>
              <a:rPr lang="vi-VN" sz="2000" b="1" dirty="0">
                <a:latin typeface="Times New Roman" panose="02020603050405020304" pitchFamily="18" charset="0"/>
                <a:cs typeface="Times New Roman" pitchFamily="18" charset="0"/>
              </a:rPr>
              <a:t> số ít</a:t>
            </a:r>
            <a:r>
              <a:rPr lang="en-US" sz="20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itchFamily="18" charset="0"/>
              </a:rPr>
              <a:t>    </a:t>
            </a:r>
            <a:r>
              <a:rPr lang="vi-VN" sz="2000" b="1" dirty="0">
                <a:latin typeface="Times New Roman" panose="02020603050405020304" pitchFamily="18" charset="0"/>
                <a:cs typeface="Times New Roman" pitchFamily="18" charset="0"/>
              </a:rPr>
              <a:t>      ex</a:t>
            </a:r>
            <a:r>
              <a:rPr lang="en-US" sz="2000" b="1" dirty="0">
                <a:latin typeface="Times New Roman" panose="02020603050405020304" pitchFamily="18" charset="0"/>
                <a:cs typeface="Times New Roman" pitchFamily="18" charset="0"/>
              </a:rPr>
              <a:t> : This is my teacher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’s</a:t>
            </a:r>
            <a:r>
              <a:rPr lang="en-US" sz="2000" b="1" dirty="0">
                <a:latin typeface="Times New Roman" panose="02020603050405020304" pitchFamily="18" charset="0"/>
                <a:cs typeface="Times New Roman" pitchFamily="18" charset="0"/>
              </a:rPr>
              <a:t> book.</a:t>
            </a:r>
            <a:r>
              <a:rPr lang="vi-VN" sz="2000" b="1" dirty="0"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endParaRPr lang="en-US" sz="20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72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0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6"/>
          <p:cNvSpPr txBox="1">
            <a:spLocks noChangeArrowheads="1"/>
          </p:cNvSpPr>
          <p:nvPr/>
        </p:nvSpPr>
        <p:spPr bwMode="auto">
          <a:xfrm>
            <a:off x="1885950" y="971550"/>
            <a:ext cx="5429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VNI-Times" pitchFamily="2" charset="0"/>
              </a:rPr>
              <a:t>Wednesday, October 4</a:t>
            </a:r>
            <a:r>
              <a:rPr lang="en-US" altLang="en-US" sz="2400" b="1" baseline="30000" dirty="0">
                <a:latin typeface="VNI-Times" pitchFamily="2" charset="0"/>
              </a:rPr>
              <a:t>th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>
                <a:latin typeface="VNI-Times" pitchFamily="2" charset="0"/>
              </a:rPr>
              <a:t>, 202…</a:t>
            </a:r>
            <a:endParaRPr lang="en-US" altLang="en-US" sz="2400" b="1" dirty="0">
              <a:latin typeface="VNI-Times" pitchFamily="2" charset="0"/>
            </a:endParaRPr>
          </a:p>
        </p:txBody>
      </p:sp>
      <p:sp>
        <p:nvSpPr>
          <p:cNvPr id="8196" name="TextBox 8"/>
          <p:cNvSpPr txBox="1">
            <a:spLocks noChangeArrowheads="1"/>
          </p:cNvSpPr>
          <p:nvPr/>
        </p:nvSpPr>
        <p:spPr bwMode="auto">
          <a:xfrm>
            <a:off x="1885950" y="1657350"/>
            <a:ext cx="565785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500" b="1" dirty="0">
                <a:solidFill>
                  <a:srgbClr val="FF0000"/>
                </a:solidFill>
                <a:latin typeface="VNI-Times" pitchFamily="2" charset="0"/>
              </a:rPr>
              <a:t>UNIT 2: MY HOUSE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VNI-Times" pitchFamily="2" charset="0"/>
              </a:rPr>
              <a:t>Lesson 3: A CLOSER LOOK 2</a:t>
            </a:r>
          </a:p>
        </p:txBody>
      </p:sp>
      <p:pic>
        <p:nvPicPr>
          <p:cNvPr id="5" name="Picture 2" descr="http://cdn.freshome.com/wp-content/uploads/2010/08/cheap_exterior_h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437" y="2903538"/>
            <a:ext cx="6535919" cy="358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050110"/>
      </p:ext>
    </p:extLst>
  </p:cSld>
  <p:clrMapOvr>
    <a:masterClrMapping/>
  </p:clrMapOvr>
  <p:transition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21ACE1-F476-2258-1EA3-C3127D72EF5C}"/>
              </a:ext>
            </a:extLst>
          </p:cNvPr>
          <p:cNvSpPr txBox="1"/>
          <p:nvPr/>
        </p:nvSpPr>
        <p:spPr>
          <a:xfrm>
            <a:off x="499239" y="483476"/>
            <a:ext cx="7115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FF0000"/>
                </a:solidFill>
              </a:rPr>
              <a:t>I. POSSESSIVE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28475D-B7B1-54F7-DA08-0000240D1A39}"/>
              </a:ext>
            </a:extLst>
          </p:cNvPr>
          <p:cNvSpPr txBox="1"/>
          <p:nvPr/>
        </p:nvSpPr>
        <p:spPr>
          <a:xfrm>
            <a:off x="3126825" y="1384565"/>
            <a:ext cx="566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‘s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3C7163-0362-8472-4067-3F5A9FC17C00}"/>
              </a:ext>
            </a:extLst>
          </p:cNvPr>
          <p:cNvSpPr txBox="1"/>
          <p:nvPr/>
        </p:nvSpPr>
        <p:spPr>
          <a:xfrm>
            <a:off x="761998" y="1384565"/>
            <a:ext cx="47296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Eg1</a:t>
            </a:r>
            <a:r>
              <a:rPr lang="en-US" sz="2800" dirty="0"/>
              <a:t>: This is Nam’s  book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22FF66-628A-150B-CCD3-CC2033066F1E}"/>
              </a:ext>
            </a:extLst>
          </p:cNvPr>
          <p:cNvSpPr txBox="1"/>
          <p:nvPr/>
        </p:nvSpPr>
        <p:spPr>
          <a:xfrm>
            <a:off x="683170" y="2427400"/>
            <a:ext cx="4887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Eg2</a:t>
            </a:r>
            <a:r>
              <a:rPr lang="en-US" sz="2800" dirty="0"/>
              <a:t>: This is my mum’s  book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8475D-B7B1-54F7-DA08-0000240D1A39}"/>
              </a:ext>
            </a:extLst>
          </p:cNvPr>
          <p:cNvSpPr txBox="1"/>
          <p:nvPr/>
        </p:nvSpPr>
        <p:spPr>
          <a:xfrm>
            <a:off x="3572737" y="2413373"/>
            <a:ext cx="566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‘s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568412" y="1800183"/>
            <a:ext cx="558413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014324" y="2855694"/>
            <a:ext cx="558413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487326" y="3283989"/>
            <a:ext cx="4482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/>
              <a:t>We use </a:t>
            </a:r>
            <a:r>
              <a:rPr lang="en-US" sz="2400" b="1" dirty="0"/>
              <a:t>’s</a:t>
            </a:r>
            <a:r>
              <a:rPr lang="en-US" sz="2400" dirty="0"/>
              <a:t> after a proper name.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FBA721-7D9F-4ECB-9493-A0CFBD6D7E65}"/>
              </a:ext>
            </a:extLst>
          </p:cNvPr>
          <p:cNvSpPr txBox="1"/>
          <p:nvPr/>
        </p:nvSpPr>
        <p:spPr>
          <a:xfrm>
            <a:off x="1487326" y="3810150"/>
            <a:ext cx="4737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400" dirty="0"/>
              <a:t>We use</a:t>
            </a:r>
            <a:r>
              <a:rPr lang="en-US" sz="2400" b="1" dirty="0"/>
              <a:t> ’s </a:t>
            </a:r>
            <a:r>
              <a:rPr lang="en-US" sz="2400" dirty="0"/>
              <a:t>after a singular noun.</a:t>
            </a:r>
          </a:p>
        </p:txBody>
      </p:sp>
    </p:spTree>
    <p:extLst>
      <p:ext uri="{BB962C8B-B14F-4D97-AF65-F5344CB8AC3E}">
        <p14:creationId xmlns:p14="http://schemas.microsoft.com/office/powerpoint/2010/main" val="339915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3" y="143153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20516" y="253076"/>
            <a:ext cx="7588257" cy="461665"/>
          </a:xfrm>
          <a:prstGeom prst="rect">
            <a:avLst/>
          </a:prstGeom>
          <a:solidFill>
            <a:srgbClr val="00B0F0">
              <a:alpha val="82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answer.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948197" y="130353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423027" y="1297054"/>
            <a:ext cx="732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(grandmothers / grandmother’s) house is in Ha </a:t>
            </a:r>
            <a:r>
              <a:rPr lang="en-US" sz="2400" dirty="0" err="1"/>
              <a:t>Noi</a:t>
            </a:r>
            <a:r>
              <a:rPr lang="en-US" sz="2400" dirty="0"/>
              <a:t>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20516" y="22102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395346" y="2191226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is my (sister’s / sister’) desk.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48197" y="307133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423027" y="3062681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My (cousin’s / cousin) dad is my uncle.</a:t>
            </a:r>
            <a:endParaRPr lang="en-US" sz="2400" dirty="0"/>
          </a:p>
        </p:txBody>
      </p:sp>
      <p:sp>
        <p:nvSpPr>
          <p:cNvPr id="81" name="TextBox 80"/>
          <p:cNvSpPr txBox="1"/>
          <p:nvPr/>
        </p:nvSpPr>
        <p:spPr>
          <a:xfrm>
            <a:off x="948197" y="392860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423027" y="391995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(Nam’s / Nam’) house is small.</a:t>
            </a:r>
            <a:endParaRPr lang="en-US" sz="2400" dirty="0"/>
          </a:p>
        </p:txBody>
      </p:sp>
      <p:sp>
        <p:nvSpPr>
          <p:cNvPr id="83" name="TextBox 82"/>
          <p:cNvSpPr txBox="1"/>
          <p:nvPr/>
        </p:nvSpPr>
        <p:spPr>
          <a:xfrm>
            <a:off x="948197" y="47685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368143" y="481442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two bedrooms in (</a:t>
            </a:r>
            <a:r>
              <a:rPr lang="en-US" sz="2400" dirty="0" err="1"/>
              <a:t>Ans</a:t>
            </a:r>
            <a:r>
              <a:rPr lang="en-US" sz="2400" dirty="0"/>
              <a:t> / </a:t>
            </a:r>
            <a:r>
              <a:rPr lang="en-US" sz="2400" dirty="0" err="1"/>
              <a:t>An’s</a:t>
            </a:r>
            <a:r>
              <a:rPr lang="en-US" sz="2400" dirty="0"/>
              <a:t>) flat.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8D06F7C-FB05-4928-9F35-2D60AEDF0A17}"/>
              </a:ext>
            </a:extLst>
          </p:cNvPr>
          <p:cNvSpPr/>
          <p:nvPr/>
        </p:nvSpPr>
        <p:spPr>
          <a:xfrm>
            <a:off x="2740905" y="2267545"/>
            <a:ext cx="935949" cy="36663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0AE096A-6551-4461-8DB6-374780D4C812}"/>
              </a:ext>
            </a:extLst>
          </p:cNvPr>
          <p:cNvSpPr/>
          <p:nvPr/>
        </p:nvSpPr>
        <p:spPr>
          <a:xfrm>
            <a:off x="3999845" y="1376469"/>
            <a:ext cx="1909342" cy="36663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E6CDE8E-A759-4EC2-A2A6-2804475549A2}"/>
              </a:ext>
            </a:extLst>
          </p:cNvPr>
          <p:cNvSpPr/>
          <p:nvPr/>
        </p:nvSpPr>
        <p:spPr>
          <a:xfrm>
            <a:off x="1992425" y="3143617"/>
            <a:ext cx="1044104" cy="36663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38FB08B-4F89-42A0-B106-2F3609E85CC7}"/>
              </a:ext>
            </a:extLst>
          </p:cNvPr>
          <p:cNvSpPr/>
          <p:nvPr/>
        </p:nvSpPr>
        <p:spPr>
          <a:xfrm>
            <a:off x="1540141" y="3983394"/>
            <a:ext cx="822960" cy="36663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A0474E-9245-4E25-8A09-9814BD1313BD}"/>
              </a:ext>
            </a:extLst>
          </p:cNvPr>
          <p:cNvSpPr/>
          <p:nvPr/>
        </p:nvSpPr>
        <p:spPr>
          <a:xfrm>
            <a:off x="5685257" y="4861936"/>
            <a:ext cx="548640" cy="36663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023888" y="6676"/>
            <a:ext cx="7811502" cy="830997"/>
          </a:xfrm>
          <a:prstGeom prst="rect">
            <a:avLst/>
          </a:prstGeom>
          <a:solidFill>
            <a:srgbClr val="00B0F0"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correct possessive forms.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3180" y="1736265"/>
            <a:ext cx="4954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18009" y="1684068"/>
            <a:ext cx="53727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/>
              <a:t>Thuc</a:t>
            </a:r>
            <a:r>
              <a:rPr lang="en-US" sz="2600" dirty="0"/>
              <a:t> Anh is              cousin. </a:t>
            </a:r>
            <a:r>
              <a:rPr lang="en-US" sz="2600" b="1" dirty="0">
                <a:solidFill>
                  <a:srgbClr val="0070C0"/>
                </a:solidFill>
              </a:rPr>
              <a:t>(Mi)  </a:t>
            </a: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2645859" y="2043700"/>
            <a:ext cx="9541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43180" y="2553261"/>
            <a:ext cx="4954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18010" y="2501064"/>
            <a:ext cx="57170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This is their                    chair. </a:t>
            </a:r>
            <a:r>
              <a:rPr lang="en-US" sz="2600" b="1" dirty="0">
                <a:solidFill>
                  <a:srgbClr val="0070C0"/>
                </a:solidFill>
              </a:rPr>
              <a:t>(teacher)</a:t>
            </a: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2666096" y="2878070"/>
            <a:ext cx="1371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3180" y="3320906"/>
            <a:ext cx="4954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18010" y="3312253"/>
            <a:ext cx="56285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Where is                 computer? </a:t>
            </a:r>
            <a:r>
              <a:rPr lang="en-US" sz="2600" b="1" dirty="0">
                <a:solidFill>
                  <a:srgbClr val="0070C0"/>
                </a:solidFill>
              </a:rPr>
              <a:t>(Nick)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2330115" y="3688916"/>
            <a:ext cx="11449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43180" y="4115501"/>
            <a:ext cx="4954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18010" y="4106848"/>
            <a:ext cx="71079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My                 motorbike is in the garden. </a:t>
            </a:r>
            <a:r>
              <a:rPr lang="en-US" sz="2600" b="1" dirty="0">
                <a:solidFill>
                  <a:srgbClr val="0070C0"/>
                </a:solidFill>
              </a:rPr>
              <a:t>(father)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43180" y="4986645"/>
            <a:ext cx="4954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18010" y="4986645"/>
            <a:ext cx="82439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My                   bedroom is next to the living room. </a:t>
            </a:r>
            <a:r>
              <a:rPr lang="en-US" sz="2600" b="1" dirty="0">
                <a:solidFill>
                  <a:srgbClr val="0070C0"/>
                </a:solidFill>
              </a:rPr>
              <a:t>(brother)</a:t>
            </a:r>
          </a:p>
        </p:txBody>
      </p:sp>
      <p:cxnSp>
        <p:nvCxnSpPr>
          <p:cNvPr id="39" name="Straight Connector 38"/>
          <p:cNvCxnSpPr>
            <a:cxnSpLocks/>
          </p:cNvCxnSpPr>
          <p:nvPr/>
        </p:nvCxnSpPr>
        <p:spPr>
          <a:xfrm>
            <a:off x="1608986" y="5363308"/>
            <a:ext cx="128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1592210" y="4484917"/>
            <a:ext cx="11449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817E00D-2388-49FA-99A1-3A923B18CADF}"/>
              </a:ext>
            </a:extLst>
          </p:cNvPr>
          <p:cNvSpPr txBox="1"/>
          <p:nvPr/>
        </p:nvSpPr>
        <p:spPr>
          <a:xfrm>
            <a:off x="2803106" y="1684067"/>
            <a:ext cx="7757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Mi’s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B6EBC0-953B-4D25-93C6-754CA74721E6}"/>
              </a:ext>
            </a:extLst>
          </p:cNvPr>
          <p:cNvSpPr txBox="1"/>
          <p:nvPr/>
        </p:nvSpPr>
        <p:spPr>
          <a:xfrm>
            <a:off x="2685481" y="2506430"/>
            <a:ext cx="15791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teacher’s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37D52D-3D4E-4E79-BE59-C0F93CBF8816}"/>
              </a:ext>
            </a:extLst>
          </p:cNvPr>
          <p:cNvSpPr txBox="1"/>
          <p:nvPr/>
        </p:nvSpPr>
        <p:spPr>
          <a:xfrm>
            <a:off x="2418389" y="3325126"/>
            <a:ext cx="12859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Nick’s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0ECE0BE-E9F9-4DDB-BA9F-6FB7DB0AEA6D}"/>
              </a:ext>
            </a:extLst>
          </p:cNvPr>
          <p:cNvSpPr txBox="1"/>
          <p:nvPr/>
        </p:nvSpPr>
        <p:spPr>
          <a:xfrm>
            <a:off x="1532972" y="5003239"/>
            <a:ext cx="16579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brother’s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14EA7C-5A70-4A2F-9303-3C986B35DE4C}"/>
              </a:ext>
            </a:extLst>
          </p:cNvPr>
          <p:cNvSpPr txBox="1"/>
          <p:nvPr/>
        </p:nvSpPr>
        <p:spPr>
          <a:xfrm>
            <a:off x="1589323" y="4123442"/>
            <a:ext cx="13129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father’s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36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25-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6381750"/>
            <a:ext cx="75057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590800" y="2514600"/>
            <a:ext cx="3886200" cy="2133600"/>
          </a:xfrm>
          <a:prstGeom prst="cloudCallout">
            <a:avLst>
              <a:gd name="adj1" fmla="val -45343"/>
              <a:gd name="adj2" fmla="val 1644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Prepositions of place 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 flipH="1" flipV="1">
            <a:off x="1752600" y="3581400"/>
            <a:ext cx="609600" cy="3048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H="1">
            <a:off x="2133600" y="4343400"/>
            <a:ext cx="1143000" cy="4572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4648200" y="4648200"/>
            <a:ext cx="0" cy="6096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6477000" y="3276600"/>
            <a:ext cx="685800" cy="2286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H="1" flipV="1">
            <a:off x="4495800" y="1752600"/>
            <a:ext cx="76200" cy="9144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 flipH="1" flipV="1">
            <a:off x="2051050" y="1916113"/>
            <a:ext cx="1371600" cy="8382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 flipV="1">
            <a:off x="5943600" y="1828800"/>
            <a:ext cx="838200" cy="8382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5867400" y="4267200"/>
            <a:ext cx="762000" cy="3048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H="1">
            <a:off x="3200400" y="4495800"/>
            <a:ext cx="381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V="1">
            <a:off x="5029200" y="1600200"/>
            <a:ext cx="2286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95300" y="150882"/>
            <a:ext cx="7505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repositions of place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05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172" grpId="0" animBg="1"/>
      <p:bldP spid="7173" grpId="0" animBg="1"/>
      <p:bldP spid="7174" grpId="0" animBg="1"/>
      <p:bldP spid="7175" grpId="0" animBg="1"/>
      <p:bldP spid="7176" grpId="0" animBg="1"/>
      <p:bldP spid="7177" grpId="0" animBg="1"/>
      <p:bldP spid="7178" grpId="0" animBg="1"/>
      <p:bldP spid="7179" grpId="0" animBg="1"/>
      <p:bldP spid="7180" grpId="0" animBg="1"/>
      <p:bldP spid="7181" grpId="0" animBg="1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86559" y="0"/>
            <a:ext cx="30791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Prepositions of place</a:t>
            </a:r>
            <a:endParaRPr lang="en-US" sz="2600" b="1" i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9666" y="739032"/>
            <a:ext cx="80980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Prepositions of place describe where people or things are. </a:t>
            </a:r>
            <a:endParaRPr lang="en-US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84" y="2653179"/>
            <a:ext cx="1939731" cy="19689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27" y="2580080"/>
            <a:ext cx="1939731" cy="19686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81" y="2579893"/>
            <a:ext cx="1915105" cy="1968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09" y="2602709"/>
            <a:ext cx="1939731" cy="19233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6" y="4790727"/>
            <a:ext cx="1939731" cy="19397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27" y="4790727"/>
            <a:ext cx="1939731" cy="19397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68" y="4794837"/>
            <a:ext cx="1939731" cy="193151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49393" y="2636866"/>
            <a:ext cx="72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06057" y="2890433"/>
            <a:ext cx="72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61477" y="3001413"/>
            <a:ext cx="110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behind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84869" y="3940418"/>
            <a:ext cx="110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under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58540" y="4766097"/>
            <a:ext cx="110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next 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84844" y="4790727"/>
            <a:ext cx="156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in front of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86666" y="4819836"/>
            <a:ext cx="156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between</a:t>
            </a:r>
          </a:p>
        </p:txBody>
      </p:sp>
    </p:spTree>
    <p:extLst>
      <p:ext uri="{BB962C8B-B14F-4D97-AF65-F5344CB8AC3E}">
        <p14:creationId xmlns:p14="http://schemas.microsoft.com/office/powerpoint/2010/main" val="154861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07403" y="104779"/>
            <a:ext cx="8005127" cy="86177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correct preposition  in the box under each picture.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841584" y="1326477"/>
            <a:ext cx="5493283" cy="1251623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1" name="TextBox 20"/>
          <p:cNvSpPr txBox="1"/>
          <p:nvPr/>
        </p:nvSpPr>
        <p:spPr>
          <a:xfrm>
            <a:off x="2124206" y="1468240"/>
            <a:ext cx="771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in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2124207" y="1903665"/>
            <a:ext cx="1773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front of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92784" y="1456627"/>
            <a:ext cx="140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next to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92783" y="1896635"/>
            <a:ext cx="1392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under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20201" y="1894903"/>
            <a:ext cx="1597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between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620201" y="1450953"/>
            <a:ext cx="1597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behind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584" y="2678491"/>
            <a:ext cx="3123402" cy="363201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426662" y="318101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01492" y="3181011"/>
            <a:ext cx="629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24F51F-AFB7-4C7F-86D6-85235743A2DF}"/>
              </a:ext>
            </a:extLst>
          </p:cNvPr>
          <p:cNvSpPr txBox="1"/>
          <p:nvPr/>
        </p:nvSpPr>
        <p:spPr>
          <a:xfrm>
            <a:off x="3127986" y="1450642"/>
            <a:ext cx="627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on</a:t>
            </a:r>
          </a:p>
        </p:txBody>
      </p:sp>
      <p:sp>
        <p:nvSpPr>
          <p:cNvPr id="2" name="Right Arrow 1">
            <a:hlinkClick r:id="rId4" action="ppaction://hlinksldjump"/>
          </p:cNvPr>
          <p:cNvSpPr/>
          <p:nvPr/>
        </p:nvSpPr>
        <p:spPr>
          <a:xfrm>
            <a:off x="8297333" y="6310506"/>
            <a:ext cx="417689" cy="3273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0.3592 0.293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1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18" grpId="1"/>
      <p:bldP spid="18" grpId="2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1564</TotalTime>
  <Words>752</Words>
  <Application>Microsoft Office PowerPoint</Application>
  <PresentationFormat>On-screen Show (4:3)</PresentationFormat>
  <Paragraphs>186</Paragraphs>
  <Slides>28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.VnTifani HeavyH</vt:lpstr>
      <vt:lpstr>.VnTime</vt:lpstr>
      <vt:lpstr>Arial</vt:lpstr>
      <vt:lpstr>Arial Black</vt:lpstr>
      <vt:lpstr>Calibri</vt:lpstr>
      <vt:lpstr>Calibri Light</vt:lpstr>
      <vt:lpstr>Georgia</vt:lpstr>
      <vt:lpstr>Times New Roman</vt:lpstr>
      <vt:lpstr>VNI-Fato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NCC</cp:lastModifiedBy>
  <cp:revision>117</cp:revision>
  <dcterms:created xsi:type="dcterms:W3CDTF">2020-12-09T02:04:09Z</dcterms:created>
  <dcterms:modified xsi:type="dcterms:W3CDTF">2025-11-27T12:52:42Z</dcterms:modified>
</cp:coreProperties>
</file>