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3FBD7-61AB-4C13-8F7D-C5CD61AF94F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262520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3FBD7-61AB-4C13-8F7D-C5CD61AF94F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91744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3FBD7-61AB-4C13-8F7D-C5CD61AF94F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94749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3FBD7-61AB-4C13-8F7D-C5CD61AF94F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32368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33FBD7-61AB-4C13-8F7D-C5CD61AF94F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102369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33FBD7-61AB-4C13-8F7D-C5CD61AF94F7}"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136188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33FBD7-61AB-4C13-8F7D-C5CD61AF94F7}"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261302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3FBD7-61AB-4C13-8F7D-C5CD61AF94F7}" type="datetimeFigureOut">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286142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3FBD7-61AB-4C13-8F7D-C5CD61AF94F7}" type="datetimeFigureOut">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160278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33FBD7-61AB-4C13-8F7D-C5CD61AF94F7}"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256780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33FBD7-61AB-4C13-8F7D-C5CD61AF94F7}"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D0747-AE53-446F-9AE2-C1A2EE0EA24B}" type="slidenum">
              <a:rPr lang="en-US" smtClean="0"/>
              <a:t>‹#›</a:t>
            </a:fld>
            <a:endParaRPr lang="en-US"/>
          </a:p>
        </p:txBody>
      </p:sp>
    </p:spTree>
    <p:extLst>
      <p:ext uri="{BB962C8B-B14F-4D97-AF65-F5344CB8AC3E}">
        <p14:creationId xmlns:p14="http://schemas.microsoft.com/office/powerpoint/2010/main" val="290112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3FBD7-61AB-4C13-8F7D-C5CD61AF94F7}" type="datetimeFigureOut">
              <a:rPr lang="en-US" smtClean="0"/>
              <a:t>7/9/2025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D0747-AE53-446F-9AE2-C1A2EE0EA24B}" type="slidenum">
              <a:rPr lang="en-US" smtClean="0"/>
              <a:t>‹#›</a:t>
            </a:fld>
            <a:endParaRPr lang="en-US"/>
          </a:p>
        </p:txBody>
      </p:sp>
    </p:spTree>
    <p:extLst>
      <p:ext uri="{BB962C8B-B14F-4D97-AF65-F5344CB8AC3E}">
        <p14:creationId xmlns:p14="http://schemas.microsoft.com/office/powerpoint/2010/main" val="1881305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815" r="12764"/>
          <a:stretch/>
        </p:blipFill>
        <p:spPr>
          <a:xfrm>
            <a:off x="2604304" y="162045"/>
            <a:ext cx="7396223" cy="5598584"/>
          </a:xfrm>
          <a:prstGeom prst="rect">
            <a:avLst/>
          </a:prstGeom>
        </p:spPr>
      </p:pic>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904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7369" y="492445"/>
            <a:ext cx="7730476" cy="5352769"/>
          </a:xfrm>
        </p:spPr>
      </p:pic>
    </p:spTree>
    <p:extLst>
      <p:ext uri="{BB962C8B-B14F-4D97-AF65-F5344CB8AC3E}">
        <p14:creationId xmlns:p14="http://schemas.microsoft.com/office/powerpoint/2010/main" val="232654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19" y="1399309"/>
            <a:ext cx="10515600" cy="3449782"/>
          </a:xfrm>
        </p:spPr>
        <p:txBody>
          <a:bodyPr>
            <a:noAutofit/>
          </a:bodyPr>
          <a:lstStyle/>
          <a:p>
            <a:br>
              <a:rPr lang="en-US" sz="3200" b="1">
                <a:solidFill>
                  <a:srgbClr val="0070C0"/>
                </a:solidFill>
              </a:rPr>
            </a:br>
            <a:r>
              <a:rPr lang="vi-VN" sz="3200" b="1">
                <a:solidFill>
                  <a:srgbClr val="0070C0"/>
                </a:solidFill>
              </a:rPr>
              <a:t>2.1 .Động năng của một vật phụ thuộc vào yếu tố nào?</a:t>
            </a:r>
            <a:br>
              <a:rPr lang="en-US" sz="3200" b="1">
                <a:solidFill>
                  <a:srgbClr val="0070C0"/>
                </a:solidFill>
              </a:rPr>
            </a:br>
            <a:br>
              <a:rPr lang="en-US" sz="3200" b="1">
                <a:solidFill>
                  <a:srgbClr val="0070C0"/>
                </a:solidFill>
              </a:rPr>
            </a:br>
            <a:r>
              <a:rPr lang="en-US" sz="3200" b="1">
                <a:solidFill>
                  <a:srgbClr val="0070C0"/>
                </a:solidFill>
              </a:rPr>
              <a:t>A. </a:t>
            </a:r>
            <a:r>
              <a:rPr lang="vi-VN" sz="3200" b="1">
                <a:solidFill>
                  <a:srgbClr val="0070C0"/>
                </a:solidFill>
              </a:rPr>
              <a:t>Khối lượng và tốc độ của vật.</a:t>
            </a:r>
            <a:br>
              <a:rPr lang="en-US" sz="3200" b="1">
                <a:solidFill>
                  <a:srgbClr val="0070C0"/>
                </a:solidFill>
              </a:rPr>
            </a:br>
            <a:r>
              <a:rPr lang="en-US" sz="3200" b="1">
                <a:solidFill>
                  <a:srgbClr val="0070C0"/>
                </a:solidFill>
              </a:rPr>
              <a:t>B. </a:t>
            </a:r>
            <a:r>
              <a:rPr lang="vi-VN" sz="3200" b="1">
                <a:solidFill>
                  <a:srgbClr val="0070C0"/>
                </a:solidFill>
              </a:rPr>
              <a:t>Khối lượng và độ cao của vật.</a:t>
            </a:r>
            <a:br>
              <a:rPr lang="en-US" sz="3200" b="1">
                <a:solidFill>
                  <a:srgbClr val="0070C0"/>
                </a:solidFill>
              </a:rPr>
            </a:br>
            <a:r>
              <a:rPr lang="en-US" sz="3200" b="1">
                <a:solidFill>
                  <a:srgbClr val="0070C0"/>
                </a:solidFill>
              </a:rPr>
              <a:t>C. </a:t>
            </a:r>
            <a:r>
              <a:rPr lang="vi-VN" sz="3200" b="1">
                <a:solidFill>
                  <a:srgbClr val="0070C0"/>
                </a:solidFill>
              </a:rPr>
              <a:t>Tốc độ và hình dạng của vật.</a:t>
            </a:r>
            <a:br>
              <a:rPr lang="en-US" sz="3200" b="1">
                <a:solidFill>
                  <a:srgbClr val="0070C0"/>
                </a:solidFill>
              </a:rPr>
            </a:br>
            <a:r>
              <a:rPr lang="en-US" sz="3200" b="1">
                <a:solidFill>
                  <a:srgbClr val="0070C0"/>
                </a:solidFill>
              </a:rPr>
              <a:t>D. </a:t>
            </a:r>
            <a:r>
              <a:rPr lang="vi-VN" sz="3200" b="1">
                <a:solidFill>
                  <a:srgbClr val="0070C0"/>
                </a:solidFill>
              </a:rPr>
              <a:t>Độ cao và hình dạng của vật.</a:t>
            </a:r>
            <a:br>
              <a:rPr lang="en-US" sz="3200" b="1">
                <a:solidFill>
                  <a:srgbClr val="0070C0"/>
                </a:solidFill>
              </a:rPr>
            </a:br>
            <a:endParaRPr lang="en-US" sz="3200" b="1">
              <a:solidFill>
                <a:srgbClr val="0070C0"/>
              </a:solidFill>
            </a:endParaRPr>
          </a:p>
        </p:txBody>
      </p:sp>
      <p:sp>
        <p:nvSpPr>
          <p:cNvPr id="4" name="Title 1"/>
          <p:cNvSpPr txBox="1">
            <a:spLocks/>
          </p:cNvSpPr>
          <p:nvPr/>
        </p:nvSpPr>
        <p:spPr>
          <a:xfrm>
            <a:off x="4842165" y="4849092"/>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A</a:t>
            </a:r>
          </a:p>
        </p:txBody>
      </p:sp>
    </p:spTree>
    <p:extLst>
      <p:ext uri="{BB962C8B-B14F-4D97-AF65-F5344CB8AC3E}">
        <p14:creationId xmlns:p14="http://schemas.microsoft.com/office/powerpoint/2010/main" val="7829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0655"/>
            <a:ext cx="10515600" cy="4391890"/>
          </a:xfrm>
        </p:spPr>
        <p:txBody>
          <a:bodyPr>
            <a:normAutofit/>
          </a:bodyPr>
          <a:lstStyle/>
          <a:p>
            <a:pPr lvl="0"/>
            <a:r>
              <a:rPr lang="en-US" sz="3200" b="1">
                <a:solidFill>
                  <a:srgbClr val="0070C0"/>
                </a:solidFill>
              </a:rPr>
              <a:t>2.2 </a:t>
            </a:r>
            <a:r>
              <a:rPr lang="vi-VN" sz="3200" b="1">
                <a:solidFill>
                  <a:srgbClr val="0070C0"/>
                </a:solidFill>
              </a:rPr>
              <a:t>Nếu khối lượng của một vật tăng gấp đôi nhưng tốc độ giữ nguyên thì động năng của vật sẽ thay đổi như thế nào?</a:t>
            </a:r>
            <a:br>
              <a:rPr lang="en-US" sz="3200" b="1">
                <a:solidFill>
                  <a:srgbClr val="0070C0"/>
                </a:solidFill>
              </a:rPr>
            </a:br>
            <a:br>
              <a:rPr lang="en-US" sz="3200" b="1">
                <a:solidFill>
                  <a:srgbClr val="0070C0"/>
                </a:solidFill>
              </a:rPr>
            </a:br>
            <a:r>
              <a:rPr lang="vi-VN" sz="3200" b="1">
                <a:solidFill>
                  <a:srgbClr val="0070C0"/>
                </a:solidFill>
              </a:rPr>
              <a:t>A. Tăng gấp đôi.	</a:t>
            </a:r>
            <a:r>
              <a:rPr lang="en-US" sz="3200" b="1">
                <a:solidFill>
                  <a:srgbClr val="0070C0"/>
                </a:solidFill>
              </a:rPr>
              <a:t>		</a:t>
            </a:r>
            <a:r>
              <a:rPr lang="vi-VN" sz="3200" b="1">
                <a:solidFill>
                  <a:srgbClr val="0070C0"/>
                </a:solidFill>
              </a:rPr>
              <a:t>B. Không thay đổi.</a:t>
            </a:r>
            <a:br>
              <a:rPr lang="en-US" sz="3200" b="1">
                <a:solidFill>
                  <a:srgbClr val="0070C0"/>
                </a:solidFill>
              </a:rPr>
            </a:br>
            <a:r>
              <a:rPr lang="en-US" sz="3200" b="1">
                <a:solidFill>
                  <a:srgbClr val="0070C0"/>
                </a:solidFill>
              </a:rPr>
              <a:t>C</a:t>
            </a:r>
            <a:r>
              <a:rPr lang="vi-VN" sz="3200" b="1">
                <a:solidFill>
                  <a:srgbClr val="0070C0"/>
                </a:solidFill>
              </a:rPr>
              <a:t>. Giảm đi một nửa.	</a:t>
            </a:r>
            <a:r>
              <a:rPr lang="en-US" sz="3200" b="1">
                <a:solidFill>
                  <a:srgbClr val="0070C0"/>
                </a:solidFill>
              </a:rPr>
              <a:t>		</a:t>
            </a:r>
            <a:r>
              <a:rPr lang="vi-VN" sz="3200" b="1">
                <a:solidFill>
                  <a:srgbClr val="0070C0"/>
                </a:solidFill>
              </a:rPr>
              <a:t>D. Tăng gấp bốn.</a:t>
            </a:r>
            <a:br>
              <a:rPr lang="en-US" sz="3200" b="1">
                <a:solidFill>
                  <a:srgbClr val="0070C0"/>
                </a:solidFill>
              </a:rPr>
            </a:br>
            <a:endParaRPr lang="en-US" sz="3200" b="1">
              <a:solidFill>
                <a:srgbClr val="0070C0"/>
              </a:solidFill>
            </a:endParaRPr>
          </a:p>
        </p:txBody>
      </p:sp>
      <p:sp>
        <p:nvSpPr>
          <p:cNvPr id="4" name="Title 1"/>
          <p:cNvSpPr txBox="1">
            <a:spLocks/>
          </p:cNvSpPr>
          <p:nvPr/>
        </p:nvSpPr>
        <p:spPr>
          <a:xfrm>
            <a:off x="4842165" y="4849092"/>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A</a:t>
            </a:r>
          </a:p>
        </p:txBody>
      </p:sp>
    </p:spTree>
    <p:extLst>
      <p:ext uri="{BB962C8B-B14F-4D97-AF65-F5344CB8AC3E}">
        <p14:creationId xmlns:p14="http://schemas.microsoft.com/office/powerpoint/2010/main" val="22706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0" y="1233054"/>
            <a:ext cx="10515600" cy="2964873"/>
          </a:xfrm>
        </p:spPr>
        <p:txBody>
          <a:bodyPr>
            <a:normAutofit fontScale="90000"/>
          </a:bodyPr>
          <a:lstStyle/>
          <a:p>
            <a:pPr lvl="0"/>
            <a:r>
              <a:rPr lang="en-US" sz="3200" b="1">
                <a:solidFill>
                  <a:srgbClr val="0070C0"/>
                </a:solidFill>
              </a:rPr>
              <a:t>2.3 </a:t>
            </a:r>
            <a:r>
              <a:rPr lang="vi-VN" sz="3200" b="1">
                <a:solidFill>
                  <a:srgbClr val="0070C0"/>
                </a:solidFill>
              </a:rPr>
              <a:t>Đơn vị đo của thế năng trọng trường là gì?</a:t>
            </a:r>
            <a:br>
              <a:rPr lang="en-US" sz="3200" b="1">
                <a:solidFill>
                  <a:srgbClr val="0070C0"/>
                </a:solidFill>
              </a:rPr>
            </a:br>
            <a:br>
              <a:rPr lang="en-US" sz="3200" b="1">
                <a:solidFill>
                  <a:srgbClr val="0070C0"/>
                </a:solidFill>
              </a:rPr>
            </a:br>
            <a:br>
              <a:rPr lang="en-US" sz="3200" b="1">
                <a:solidFill>
                  <a:srgbClr val="0070C0"/>
                </a:solidFill>
              </a:rPr>
            </a:br>
            <a:r>
              <a:rPr lang="vi-VN" sz="3200" b="1">
                <a:solidFill>
                  <a:srgbClr val="0070C0"/>
                </a:solidFill>
              </a:rPr>
              <a:t>A. Niutơn(N).	</a:t>
            </a:r>
            <a:r>
              <a:rPr lang="en-US" sz="3200" b="1">
                <a:solidFill>
                  <a:srgbClr val="0070C0"/>
                </a:solidFill>
              </a:rPr>
              <a:t> 	</a:t>
            </a:r>
            <a:r>
              <a:rPr lang="vi-VN" sz="3200" b="1">
                <a:solidFill>
                  <a:srgbClr val="0070C0"/>
                </a:solidFill>
              </a:rPr>
              <a:t>B. Jun(J).</a:t>
            </a:r>
            <a:br>
              <a:rPr lang="en-US" sz="3200" b="1">
                <a:solidFill>
                  <a:srgbClr val="0070C0"/>
                </a:solidFill>
              </a:rPr>
            </a:br>
            <a:r>
              <a:rPr lang="en-US" sz="3200" b="1">
                <a:solidFill>
                  <a:srgbClr val="0070C0"/>
                </a:solidFill>
              </a:rPr>
              <a:t>C</a:t>
            </a:r>
            <a:r>
              <a:rPr lang="vi-VN" sz="3200" b="1">
                <a:solidFill>
                  <a:srgbClr val="0070C0"/>
                </a:solidFill>
              </a:rPr>
              <a:t>. Kilôgam (kg).	</a:t>
            </a:r>
            <a:r>
              <a:rPr lang="en-US" sz="3200" b="1">
                <a:solidFill>
                  <a:srgbClr val="0070C0"/>
                </a:solidFill>
              </a:rPr>
              <a:t>	</a:t>
            </a:r>
            <a:r>
              <a:rPr lang="vi-VN" sz="3200" b="1">
                <a:solidFill>
                  <a:srgbClr val="0070C0"/>
                </a:solidFill>
              </a:rPr>
              <a:t>D. Mét trên giấy bình phương (m/s</a:t>
            </a:r>
            <a:r>
              <a:rPr lang="vi-VN" sz="3200" b="1" baseline="30000">
                <a:solidFill>
                  <a:srgbClr val="0070C0"/>
                </a:solidFill>
              </a:rPr>
              <a:t>2</a:t>
            </a:r>
            <a:r>
              <a:rPr lang="vi-VN" sz="3200" b="1">
                <a:solidFill>
                  <a:srgbClr val="0070C0"/>
                </a:solidFill>
              </a:rPr>
              <a:t>).</a:t>
            </a:r>
            <a:br>
              <a:rPr lang="en-US" sz="3200" b="1">
                <a:solidFill>
                  <a:srgbClr val="0070C0"/>
                </a:solidFill>
              </a:rPr>
            </a:br>
            <a:endParaRPr lang="en-US" sz="3200" b="1">
              <a:solidFill>
                <a:srgbClr val="0070C0"/>
              </a:solidFill>
            </a:endParaRPr>
          </a:p>
        </p:txBody>
      </p:sp>
      <p:sp>
        <p:nvSpPr>
          <p:cNvPr id="4" name="Title 1"/>
          <p:cNvSpPr txBox="1">
            <a:spLocks/>
          </p:cNvSpPr>
          <p:nvPr/>
        </p:nvSpPr>
        <p:spPr>
          <a:xfrm>
            <a:off x="4842165" y="4849092"/>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B</a:t>
            </a:r>
          </a:p>
        </p:txBody>
      </p:sp>
    </p:spTree>
    <p:extLst>
      <p:ext uri="{BB962C8B-B14F-4D97-AF65-F5344CB8AC3E}">
        <p14:creationId xmlns:p14="http://schemas.microsoft.com/office/powerpoint/2010/main" val="1515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99602"/>
          </a:xfrm>
        </p:spPr>
        <p:txBody>
          <a:bodyPr>
            <a:normAutofit fontScale="90000"/>
          </a:bodyPr>
          <a:lstStyle/>
          <a:p>
            <a:pPr lvl="0"/>
            <a:r>
              <a:rPr lang="en-US">
                <a:solidFill>
                  <a:srgbClr val="0070C0"/>
                </a:solidFill>
              </a:rPr>
              <a:t>2.4 </a:t>
            </a:r>
            <a:r>
              <a:rPr lang="vi-VN">
                <a:solidFill>
                  <a:srgbClr val="0070C0"/>
                </a:solidFill>
              </a:rPr>
              <a:t>Một vật có khối lượng 3 kg ở độ cao 4 m so với mặt đất. Chọn gốc thế năng ở mặt đất, hỏi thế năng trọng trường của vật là bao nhiêu?</a:t>
            </a:r>
            <a:br>
              <a:rPr lang="en-US">
                <a:solidFill>
                  <a:srgbClr val="0070C0"/>
                </a:solidFill>
              </a:rPr>
            </a:br>
            <a:br>
              <a:rPr lang="en-US">
                <a:solidFill>
                  <a:srgbClr val="0070C0"/>
                </a:solidFill>
              </a:rPr>
            </a:br>
            <a:r>
              <a:rPr lang="vi-VN">
                <a:solidFill>
                  <a:srgbClr val="0070C0"/>
                </a:solidFill>
              </a:rPr>
              <a:t>A. 120J.	</a:t>
            </a:r>
            <a:r>
              <a:rPr lang="en-US">
                <a:solidFill>
                  <a:srgbClr val="0070C0"/>
                </a:solidFill>
              </a:rPr>
              <a:t>			</a:t>
            </a:r>
            <a:r>
              <a:rPr lang="vi-VN">
                <a:solidFill>
                  <a:srgbClr val="0070C0"/>
                </a:solidFill>
              </a:rPr>
              <a:t>B.3</a:t>
            </a:r>
            <a:r>
              <a:rPr lang="en-US">
                <a:solidFill>
                  <a:srgbClr val="0070C0"/>
                </a:solidFill>
                <a:latin typeface="Times New Roman" panose="02020603050405020304" pitchFamily="18" charset="0"/>
                <a:cs typeface="Times New Roman" panose="02020603050405020304" pitchFamily="18" charset="0"/>
              </a:rPr>
              <a:t>0</a:t>
            </a:r>
            <a:r>
              <a:rPr lang="vi-VN">
                <a:solidFill>
                  <a:srgbClr val="0070C0"/>
                </a:solidFill>
              </a:rPr>
              <a:t>J.</a:t>
            </a:r>
            <a:br>
              <a:rPr lang="en-US">
                <a:solidFill>
                  <a:srgbClr val="0070C0"/>
                </a:solidFill>
              </a:rPr>
            </a:br>
            <a:r>
              <a:rPr lang="en-US">
                <a:solidFill>
                  <a:srgbClr val="0070C0"/>
                </a:solidFill>
                <a:latin typeface="Times New Roman" panose="02020603050405020304" pitchFamily="18" charset="0"/>
                <a:cs typeface="Times New Roman" panose="02020603050405020304" pitchFamily="18" charset="0"/>
              </a:rPr>
              <a:t>C. </a:t>
            </a:r>
            <a:r>
              <a:rPr lang="vi-VN">
                <a:solidFill>
                  <a:srgbClr val="0070C0"/>
                </a:solidFill>
              </a:rPr>
              <a:t>60J.	</a:t>
            </a:r>
            <a:r>
              <a:rPr lang="en-US">
                <a:solidFill>
                  <a:srgbClr val="0070C0"/>
                </a:solidFill>
              </a:rPr>
              <a:t>			</a:t>
            </a:r>
            <a:r>
              <a:rPr lang="vi-VN">
                <a:solidFill>
                  <a:srgbClr val="0070C0"/>
                </a:solidFill>
              </a:rPr>
              <a:t>D.12J.</a:t>
            </a:r>
            <a:br>
              <a:rPr lang="en-US">
                <a:solidFill>
                  <a:srgbClr val="0070C0"/>
                </a:solidFill>
              </a:rPr>
            </a:br>
            <a:endParaRPr lang="en-US">
              <a:solidFill>
                <a:srgbClr val="0070C0"/>
              </a:solidFill>
            </a:endParaRPr>
          </a:p>
        </p:txBody>
      </p:sp>
      <p:sp>
        <p:nvSpPr>
          <p:cNvPr id="4" name="Title 1"/>
          <p:cNvSpPr txBox="1">
            <a:spLocks/>
          </p:cNvSpPr>
          <p:nvPr/>
        </p:nvSpPr>
        <p:spPr>
          <a:xfrm>
            <a:off x="5174674" y="5056909"/>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A</a:t>
            </a:r>
          </a:p>
        </p:txBody>
      </p:sp>
    </p:spTree>
    <p:extLst>
      <p:ext uri="{BB962C8B-B14F-4D97-AF65-F5344CB8AC3E}">
        <p14:creationId xmlns:p14="http://schemas.microsoft.com/office/powerpoint/2010/main" val="162886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4107"/>
            <a:ext cx="10515600" cy="3500293"/>
          </a:xfrm>
        </p:spPr>
        <p:txBody>
          <a:bodyPr>
            <a:normAutofit/>
          </a:bodyPr>
          <a:lstStyle/>
          <a:p>
            <a:pPr lvl="0"/>
            <a:r>
              <a:rPr lang="en-US" sz="3200">
                <a:solidFill>
                  <a:srgbClr val="0070C0"/>
                </a:solidFill>
              </a:rPr>
              <a:t>2.5 </a:t>
            </a:r>
            <a:r>
              <a:rPr lang="vi-VN" sz="3200">
                <a:solidFill>
                  <a:srgbClr val="0070C0"/>
                </a:solidFill>
              </a:rPr>
              <a:t>Một quả bóng có khối lượng 0,5 kg đang chuyển động với tốc độ 2 m/s. Động năng của quả bóng là bao nhiêu?</a:t>
            </a:r>
            <a:br>
              <a:rPr lang="en-US" sz="3200">
                <a:solidFill>
                  <a:srgbClr val="0070C0"/>
                </a:solidFill>
              </a:rPr>
            </a:br>
            <a:br>
              <a:rPr lang="en-US" sz="3200">
                <a:solidFill>
                  <a:srgbClr val="0070C0"/>
                </a:solidFill>
              </a:rPr>
            </a:br>
            <a:br>
              <a:rPr lang="en-US" sz="3200">
                <a:solidFill>
                  <a:srgbClr val="0070C0"/>
                </a:solidFill>
              </a:rPr>
            </a:br>
            <a:r>
              <a:rPr lang="vi-VN" sz="3200">
                <a:solidFill>
                  <a:srgbClr val="0070C0"/>
                </a:solidFill>
              </a:rPr>
              <a:t>A. 10J.</a:t>
            </a:r>
            <a:r>
              <a:rPr lang="en-US" sz="3200">
                <a:solidFill>
                  <a:srgbClr val="0070C0"/>
                </a:solidFill>
              </a:rPr>
              <a:t>  	</a:t>
            </a:r>
            <a:r>
              <a:rPr lang="vi-VN" sz="3200">
                <a:solidFill>
                  <a:srgbClr val="0070C0"/>
                </a:solidFill>
              </a:rPr>
              <a:t>	</a:t>
            </a:r>
            <a:r>
              <a:rPr lang="en-US" sz="3200">
                <a:solidFill>
                  <a:srgbClr val="0070C0"/>
                </a:solidFill>
              </a:rPr>
              <a:t>	</a:t>
            </a:r>
            <a:r>
              <a:rPr lang="vi-VN" sz="3200">
                <a:solidFill>
                  <a:srgbClr val="0070C0"/>
                </a:solidFill>
              </a:rPr>
              <a:t>B.</a:t>
            </a:r>
            <a:r>
              <a:rPr lang="en-US" sz="3200">
                <a:solidFill>
                  <a:srgbClr val="0070C0"/>
                </a:solidFill>
              </a:rPr>
              <a:t> </a:t>
            </a:r>
            <a:r>
              <a:rPr lang="vi-VN" sz="3200">
                <a:solidFill>
                  <a:srgbClr val="0070C0"/>
                </a:solidFill>
              </a:rPr>
              <a:t>2J.</a:t>
            </a:r>
            <a:br>
              <a:rPr lang="en-US" sz="3200">
                <a:solidFill>
                  <a:srgbClr val="0070C0"/>
                </a:solidFill>
              </a:rPr>
            </a:br>
            <a:r>
              <a:rPr lang="en-US" sz="3200">
                <a:solidFill>
                  <a:srgbClr val="0070C0"/>
                </a:solidFill>
                <a:latin typeface="Times New Roman" panose="02020603050405020304" pitchFamily="18" charset="0"/>
                <a:cs typeface="Times New Roman" panose="02020603050405020304" pitchFamily="18" charset="0"/>
              </a:rPr>
              <a:t>C. </a:t>
            </a:r>
            <a:r>
              <a:rPr lang="vi-VN" sz="3200">
                <a:solidFill>
                  <a:srgbClr val="0070C0"/>
                </a:solidFill>
              </a:rPr>
              <a:t>4J.	</a:t>
            </a:r>
            <a:r>
              <a:rPr lang="en-US" sz="3200">
                <a:solidFill>
                  <a:srgbClr val="0070C0"/>
                </a:solidFill>
              </a:rPr>
              <a:t>		</a:t>
            </a:r>
            <a:r>
              <a:rPr lang="vi-VN" sz="3200">
                <a:solidFill>
                  <a:srgbClr val="0070C0"/>
                </a:solidFill>
              </a:rPr>
              <a:t>D</a:t>
            </a:r>
            <a:r>
              <a:rPr lang="vi-VN" sz="3200">
                <a:solidFill>
                  <a:srgbClr val="0070C0"/>
                </a:solidFill>
                <a:latin typeface="Times New Roman" panose="02020603050405020304" pitchFamily="18" charset="0"/>
                <a:cs typeface="Times New Roman" panose="02020603050405020304" pitchFamily="18" charset="0"/>
              </a:rPr>
              <a:t>. </a:t>
            </a:r>
            <a:r>
              <a:rPr lang="en-US" sz="3200">
                <a:solidFill>
                  <a:srgbClr val="0070C0"/>
                </a:solidFill>
                <a:latin typeface="Times New Roman" panose="02020603050405020304" pitchFamily="18" charset="0"/>
                <a:cs typeface="Times New Roman" panose="02020603050405020304" pitchFamily="18" charset="0"/>
              </a:rPr>
              <a:t>1J</a:t>
            </a:r>
            <a:br>
              <a:rPr lang="en-US" sz="3200">
                <a:solidFill>
                  <a:srgbClr val="0070C0"/>
                </a:solidFill>
              </a:rPr>
            </a:br>
            <a:endParaRPr lang="en-US" sz="3200">
              <a:solidFill>
                <a:srgbClr val="0070C0"/>
              </a:solidFill>
            </a:endParaRPr>
          </a:p>
        </p:txBody>
      </p:sp>
      <p:sp>
        <p:nvSpPr>
          <p:cNvPr id="4" name="Title 1"/>
          <p:cNvSpPr txBox="1">
            <a:spLocks/>
          </p:cNvSpPr>
          <p:nvPr/>
        </p:nvSpPr>
        <p:spPr>
          <a:xfrm>
            <a:off x="4842165" y="4849092"/>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D</a:t>
            </a:r>
          </a:p>
        </p:txBody>
      </p:sp>
    </p:spTree>
    <p:extLst>
      <p:ext uri="{BB962C8B-B14F-4D97-AF65-F5344CB8AC3E}">
        <p14:creationId xmlns:p14="http://schemas.microsoft.com/office/powerpoint/2010/main" val="137535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43" y="1165658"/>
            <a:ext cx="10515600" cy="3431021"/>
          </a:xfrm>
        </p:spPr>
        <p:txBody>
          <a:bodyPr>
            <a:normAutofit fontScale="90000"/>
          </a:bodyPr>
          <a:lstStyle/>
          <a:p>
            <a:pPr lvl="0"/>
            <a:r>
              <a:rPr lang="en-US">
                <a:solidFill>
                  <a:srgbClr val="0070C0"/>
                </a:solidFill>
                <a:latin typeface="Times New Roman" panose="02020603050405020304" pitchFamily="18" charset="0"/>
                <a:cs typeface="Times New Roman" panose="02020603050405020304" pitchFamily="18" charset="0"/>
              </a:rPr>
              <a:t>2.6 </a:t>
            </a:r>
            <a:r>
              <a:rPr lang="vi-VN">
                <a:solidFill>
                  <a:srgbClr val="0070C0"/>
                </a:solidFill>
                <a:latin typeface="Times New Roman" panose="02020603050405020304" pitchFamily="18" charset="0"/>
                <a:cs typeface="Times New Roman" panose="02020603050405020304" pitchFamily="18" charset="0"/>
              </a:rPr>
              <a:t>Nếu tốc độ của một vật tăng lên gấp ba lần thì động năng của vật sẽ thay đổi như</a:t>
            </a:r>
            <a:r>
              <a:rPr lang="en-US">
                <a:solidFill>
                  <a:srgbClr val="0070C0"/>
                </a:solidFill>
                <a:latin typeface="Times New Roman" panose="02020603050405020304" pitchFamily="18" charset="0"/>
                <a:cs typeface="Times New Roman" panose="02020603050405020304" pitchFamily="18" charset="0"/>
              </a:rPr>
              <a:t> </a:t>
            </a:r>
            <a:r>
              <a:rPr lang="vi-VN">
                <a:solidFill>
                  <a:srgbClr val="0070C0"/>
                </a:solidFill>
                <a:latin typeface="Times New Roman" panose="02020603050405020304" pitchFamily="18" charset="0"/>
                <a:cs typeface="Times New Roman" panose="02020603050405020304" pitchFamily="18" charset="0"/>
              </a:rPr>
              <a:t>thế nào?</a:t>
            </a:r>
            <a:br>
              <a:rPr lang="en-US">
                <a:solidFill>
                  <a:srgbClr val="0070C0"/>
                </a:solidFill>
                <a:latin typeface="Times New Roman" panose="02020603050405020304" pitchFamily="18" charset="0"/>
                <a:cs typeface="Times New Roman" panose="02020603050405020304" pitchFamily="18" charset="0"/>
              </a:rPr>
            </a:br>
            <a:br>
              <a:rPr lang="en-US">
                <a:solidFill>
                  <a:srgbClr val="0070C0"/>
                </a:solidFill>
                <a:latin typeface="Times New Roman" panose="02020603050405020304" pitchFamily="18" charset="0"/>
                <a:cs typeface="Times New Roman" panose="02020603050405020304" pitchFamily="18" charset="0"/>
              </a:rPr>
            </a:br>
            <a:r>
              <a:rPr lang="vi-VN">
                <a:solidFill>
                  <a:srgbClr val="0070C0"/>
                </a:solidFill>
                <a:latin typeface="Times New Roman" panose="02020603050405020304" pitchFamily="18" charset="0"/>
                <a:cs typeface="Times New Roman" panose="02020603050405020304" pitchFamily="18" charset="0"/>
              </a:rPr>
              <a:t>A. Tăng gấp ba lần.	B. Tăng gấp chín lần.</a:t>
            </a:r>
            <a:br>
              <a:rPr lang="en-US">
                <a:solidFill>
                  <a:srgbClr val="0070C0"/>
                </a:solidFill>
                <a:latin typeface="Times New Roman" panose="02020603050405020304" pitchFamily="18" charset="0"/>
                <a:cs typeface="Times New Roman" panose="02020603050405020304" pitchFamily="18" charset="0"/>
              </a:rPr>
            </a:br>
            <a:r>
              <a:rPr lang="en-US">
                <a:solidFill>
                  <a:srgbClr val="0070C0"/>
                </a:solidFill>
                <a:latin typeface="Times New Roman" panose="02020603050405020304" pitchFamily="18" charset="0"/>
                <a:cs typeface="Times New Roman" panose="02020603050405020304" pitchFamily="18" charset="0"/>
              </a:rPr>
              <a:t>C</a:t>
            </a:r>
            <a:r>
              <a:rPr lang="vi-VN">
                <a:solidFill>
                  <a:srgbClr val="0070C0"/>
                </a:solidFill>
                <a:latin typeface="Times New Roman" panose="02020603050405020304" pitchFamily="18" charset="0"/>
                <a:cs typeface="Times New Roman" panose="02020603050405020304" pitchFamily="18" charset="0"/>
              </a:rPr>
              <a:t>. Không thay đổi.	D. Giảm đi một nửa.</a:t>
            </a:r>
            <a:br>
              <a:rPr lang="en-US">
                <a:solidFill>
                  <a:srgbClr val="0070C0"/>
                </a:solidFill>
                <a:latin typeface="Times New Roman" panose="02020603050405020304" pitchFamily="18" charset="0"/>
                <a:cs typeface="Times New Roman" panose="02020603050405020304" pitchFamily="18" charset="0"/>
              </a:rPr>
            </a:br>
            <a:endParaRPr lang="en-US">
              <a:solidFill>
                <a:srgbClr val="0070C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869874" y="5458692"/>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B</a:t>
            </a:r>
          </a:p>
        </p:txBody>
      </p:sp>
    </p:spTree>
    <p:extLst>
      <p:ext uri="{BB962C8B-B14F-4D97-AF65-F5344CB8AC3E}">
        <p14:creationId xmlns:p14="http://schemas.microsoft.com/office/powerpoint/2010/main" val="388435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35513"/>
          </a:xfrm>
        </p:spPr>
        <p:txBody>
          <a:bodyPr>
            <a:normAutofit/>
          </a:bodyPr>
          <a:lstStyle/>
          <a:p>
            <a:pPr lvl="0"/>
            <a:r>
              <a:rPr lang="en-US">
                <a:solidFill>
                  <a:srgbClr val="0070C0"/>
                </a:solidFill>
              </a:rPr>
              <a:t>2.7 </a:t>
            </a:r>
            <a:r>
              <a:rPr lang="vi-VN">
                <a:solidFill>
                  <a:srgbClr val="0070C0"/>
                </a:solidFill>
              </a:rPr>
              <a:t>Nếu một vật có động năng là 20 J và khối lượng là 10 kg thì tốc độ của vật là bao nhiêu?</a:t>
            </a:r>
            <a:br>
              <a:rPr lang="en-US">
                <a:solidFill>
                  <a:srgbClr val="0070C0"/>
                </a:solidFill>
              </a:rPr>
            </a:br>
            <a:br>
              <a:rPr lang="en-US">
                <a:solidFill>
                  <a:srgbClr val="0070C0"/>
                </a:solidFill>
              </a:rPr>
            </a:br>
            <a:r>
              <a:rPr lang="vi-VN">
                <a:solidFill>
                  <a:srgbClr val="0070C0"/>
                </a:solidFill>
              </a:rPr>
              <a:t>A. 2 m/s.	B. 4 m/s.</a:t>
            </a:r>
            <a:br>
              <a:rPr lang="en-US">
                <a:solidFill>
                  <a:srgbClr val="0070C0"/>
                </a:solidFill>
              </a:rPr>
            </a:br>
            <a:r>
              <a:rPr lang="vi-VN">
                <a:solidFill>
                  <a:srgbClr val="0070C0"/>
                </a:solidFill>
              </a:rPr>
              <a:t>c. 20 m/s.	D. 10 m/s.</a:t>
            </a:r>
            <a:br>
              <a:rPr lang="en-US">
                <a:solidFill>
                  <a:srgbClr val="0070C0"/>
                </a:solidFill>
              </a:rPr>
            </a:br>
            <a:endParaRPr lang="en-US">
              <a:solidFill>
                <a:srgbClr val="0070C0"/>
              </a:solidFill>
            </a:endParaRPr>
          </a:p>
        </p:txBody>
      </p:sp>
      <p:sp>
        <p:nvSpPr>
          <p:cNvPr id="4" name="Title 1"/>
          <p:cNvSpPr txBox="1">
            <a:spLocks/>
          </p:cNvSpPr>
          <p:nvPr/>
        </p:nvSpPr>
        <p:spPr>
          <a:xfrm>
            <a:off x="5174674" y="5100638"/>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A</a:t>
            </a:r>
          </a:p>
        </p:txBody>
      </p:sp>
    </p:spTree>
    <p:extLst>
      <p:ext uri="{BB962C8B-B14F-4D97-AF65-F5344CB8AC3E}">
        <p14:creationId xmlns:p14="http://schemas.microsoft.com/office/powerpoint/2010/main" val="194627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387927"/>
            <a:ext cx="10515600" cy="2407409"/>
          </a:xfrm>
        </p:spPr>
        <p:txBody>
          <a:bodyPr>
            <a:normAutofit fontScale="90000"/>
          </a:bodyPr>
          <a:lstStyle/>
          <a:p>
            <a:pPr lvl="0"/>
            <a:r>
              <a:rPr lang="en-US">
                <a:solidFill>
                  <a:srgbClr val="0070C0"/>
                </a:solidFill>
                <a:latin typeface="Times New Roman" panose="02020603050405020304" pitchFamily="18" charset="0"/>
                <a:cs typeface="Times New Roman" panose="02020603050405020304" pitchFamily="18" charset="0"/>
              </a:rPr>
              <a:t>2.8</a:t>
            </a:r>
            <a:r>
              <a:rPr lang="en-US">
                <a:solidFill>
                  <a:srgbClr val="0070C0"/>
                </a:solidFill>
              </a:rPr>
              <a:t> </a:t>
            </a:r>
            <a:r>
              <a:rPr lang="vi-VN">
                <a:solidFill>
                  <a:srgbClr val="0070C0"/>
                </a:solidFill>
              </a:rPr>
              <a:t>Một máy bay có khối lượng 200 tấn đang bay với tốc độ ổn định 720 km/h ở độ cao 10 km so với mặt đất. Chọn gốc thế năng ở mặt đất, tính động năng và thế năng trọng trường của máy bay.</a:t>
            </a:r>
            <a:br>
              <a:rPr lang="en-US">
                <a:solidFill>
                  <a:srgbClr val="0070C0"/>
                </a:solidFill>
              </a:rPr>
            </a:br>
            <a:endParaRPr lang="en-US">
              <a:solidFill>
                <a:srgbClr val="0070C0"/>
              </a:solidFill>
            </a:endParaRPr>
          </a:p>
        </p:txBody>
      </p:sp>
      <mc:AlternateContent xmlns:mc="http://schemas.openxmlformats.org/markup-compatibility/2006">
        <mc:Choice xmlns:a14="http://schemas.microsoft.com/office/drawing/2010/main" Requires="a14">
          <p:sp>
            <p:nvSpPr>
              <p:cNvPr id="3" name="Rectangle 2"/>
              <p:cNvSpPr/>
              <p:nvPr/>
            </p:nvSpPr>
            <p:spPr>
              <a:xfrm>
                <a:off x="2563092" y="2601372"/>
                <a:ext cx="8693726" cy="4021101"/>
              </a:xfrm>
              <a:prstGeom prst="rect">
                <a:avLst/>
              </a:prstGeom>
            </p:spPr>
            <p:txBody>
              <a:bodyPr wrap="square">
                <a:spAutoFit/>
              </a:bodyPr>
              <a:lstStyle/>
              <a:p>
                <a:pPr>
                  <a:lnSpc>
                    <a:spcPct val="150000"/>
                  </a:lnSpc>
                  <a:spcAft>
                    <a:spcPts val="0"/>
                  </a:spcAft>
                  <a:tabLst>
                    <a:tab pos="630555" algn="l"/>
                  </a:tabLst>
                </a:pPr>
                <a:r>
                  <a:rPr lang="vi-VN" sz="2800" dirty="0">
                    <a:solidFill>
                      <a:srgbClr val="0070C0"/>
                    </a:solidFill>
                    <a:latin typeface="Times New Roman" panose="02020603050405020304" pitchFamily="18" charset="0"/>
                    <a:ea typeface="Times New Roman" panose="02020603050405020304" pitchFamily="18" charset="0"/>
                  </a:rPr>
                  <a:t>b) Đổi:	200 tấn = 200 000 kg</a:t>
                </a:r>
                <a:endParaRPr lang="en-US" sz="2800" dirty="0">
                  <a:solidFill>
                    <a:srgbClr val="0070C0"/>
                  </a:solidFill>
                  <a:latin typeface="Times New Roman" panose="02020603050405020304" pitchFamily="18" charset="0"/>
                  <a:ea typeface="Times New Roman" panose="02020603050405020304" pitchFamily="18" charset="0"/>
                </a:endParaRPr>
              </a:p>
              <a:p>
                <a:pPr marL="107950">
                  <a:lnSpc>
                    <a:spcPct val="150000"/>
                  </a:lnSpc>
                  <a:spcAft>
                    <a:spcPts val="0"/>
                  </a:spcAft>
                  <a:tabLst>
                    <a:tab pos="630555" algn="l"/>
                  </a:tabLst>
                </a:pPr>
                <a:r>
                  <a:rPr lang="vi-VN" sz="2800" dirty="0">
                    <a:solidFill>
                      <a:srgbClr val="0070C0"/>
                    </a:solidFill>
                    <a:latin typeface="Times New Roman" panose="02020603050405020304" pitchFamily="18" charset="0"/>
                    <a:ea typeface="Times New Roman" panose="02020603050405020304" pitchFamily="18" charset="0"/>
                  </a:rPr>
                  <a:t>	7</a:t>
                </a:r>
                <a:r>
                  <a:rPr lang="en-US" sz="2800">
                    <a:solidFill>
                      <a:srgbClr val="0070C0"/>
                    </a:solidFill>
                    <a:latin typeface="Times New Roman" panose="02020603050405020304" pitchFamily="18" charset="0"/>
                    <a:ea typeface="Times New Roman" panose="02020603050405020304" pitchFamily="18" charset="0"/>
                  </a:rPr>
                  <a:t>2</a:t>
                </a:r>
                <a:r>
                  <a:rPr lang="vi-VN" sz="2800">
                    <a:solidFill>
                      <a:srgbClr val="0070C0"/>
                    </a:solidFill>
                    <a:latin typeface="Times New Roman" panose="02020603050405020304" pitchFamily="18" charset="0"/>
                    <a:ea typeface="Times New Roman" panose="02020603050405020304" pitchFamily="18" charset="0"/>
                  </a:rPr>
                  <a:t>0 </a:t>
                </a:r>
                <a:r>
                  <a:rPr lang="vi-VN" sz="2800" dirty="0">
                    <a:solidFill>
                      <a:srgbClr val="0070C0"/>
                    </a:solidFill>
                    <a:latin typeface="Times New Roman" panose="02020603050405020304" pitchFamily="18" charset="0"/>
                    <a:ea typeface="Times New Roman" panose="02020603050405020304" pitchFamily="18" charset="0"/>
                  </a:rPr>
                  <a:t>km/h = 200 m/s </a:t>
                </a:r>
                <a:endParaRPr lang="en-US" sz="2800" dirty="0">
                  <a:solidFill>
                    <a:srgbClr val="0070C0"/>
                  </a:solidFill>
                  <a:latin typeface="Times New Roman" panose="02020603050405020304" pitchFamily="18" charset="0"/>
                  <a:ea typeface="Times New Roman" panose="02020603050405020304" pitchFamily="18" charset="0"/>
                </a:endParaRPr>
              </a:p>
              <a:p>
                <a:pPr>
                  <a:lnSpc>
                    <a:spcPct val="150000"/>
                  </a:lnSpc>
                  <a:spcAft>
                    <a:spcPts val="0"/>
                  </a:spcAft>
                  <a:tabLst>
                    <a:tab pos="630555" algn="l"/>
                  </a:tabLst>
                </a:pPr>
                <a:r>
                  <a:rPr lang="vi-VN" sz="2800" dirty="0">
                    <a:solidFill>
                      <a:srgbClr val="0070C0"/>
                    </a:solidFill>
                    <a:latin typeface="Times New Roman" panose="02020603050405020304" pitchFamily="18" charset="0"/>
                    <a:ea typeface="Times New Roman" panose="02020603050405020304" pitchFamily="18" charset="0"/>
                  </a:rPr>
                  <a:t>	10 km = 10 000 m </a:t>
                </a:r>
                <a:endParaRPr lang="en-US" sz="2800" dirty="0">
                  <a:solidFill>
                    <a:srgbClr val="0070C0"/>
                  </a:solidFill>
                  <a:latin typeface="Times New Roman" panose="02020603050405020304" pitchFamily="18" charset="0"/>
                  <a:ea typeface="Times New Roman" panose="02020603050405020304" pitchFamily="18" charset="0"/>
                </a:endParaRPr>
              </a:p>
              <a:p>
                <a:pPr>
                  <a:lnSpc>
                    <a:spcPct val="150000"/>
                  </a:lnSpc>
                  <a:spcAft>
                    <a:spcPts val="0"/>
                  </a:spcAft>
                </a:pPr>
                <a:r>
                  <a:rPr lang="vi-VN" sz="2800" dirty="0">
                    <a:solidFill>
                      <a:srgbClr val="0070C0"/>
                    </a:solidFill>
                    <a:latin typeface="Times New Roman" panose="02020603050405020304" pitchFamily="18" charset="0"/>
                    <a:ea typeface="Times New Roman" panose="02020603050405020304" pitchFamily="18" charset="0"/>
                  </a:rPr>
                  <a:t>Ta có: </a:t>
                </a:r>
                <a14:m>
                  <m:oMath xmlns:m="http://schemas.openxmlformats.org/officeDocument/2006/math">
                    <m:sSub>
                      <m:sSubPr>
                        <m:ctrlPr>
                          <a:rPr lang="en-US" sz="2800" i="1">
                            <a:solidFill>
                              <a:srgbClr val="0070C0"/>
                            </a:solidFill>
                            <a:latin typeface="Cambria Math" panose="02040503050406030204" pitchFamily="18" charset="0"/>
                            <a:ea typeface="Times New Roman" panose="02020603050405020304" pitchFamily="18" charset="0"/>
                          </a:rPr>
                        </m:ctrlPr>
                      </m:sSubPr>
                      <m:e>
                        <m:r>
                          <a:rPr lang="vi-VN" sz="2800" i="1">
                            <a:solidFill>
                              <a:srgbClr val="0070C0"/>
                            </a:solidFill>
                            <a:latin typeface="Cambria Math" panose="02040503050406030204" pitchFamily="18" charset="0"/>
                            <a:ea typeface="Times New Roman" panose="02020603050405020304" pitchFamily="18" charset="0"/>
                          </a:rPr>
                          <m:t>𝑊</m:t>
                        </m:r>
                      </m:e>
                      <m:sub>
                        <m:r>
                          <a:rPr lang="vi-VN" sz="2800" i="1">
                            <a:solidFill>
                              <a:srgbClr val="0070C0"/>
                            </a:solidFill>
                            <a:latin typeface="Cambria Math" panose="02040503050406030204" pitchFamily="18" charset="0"/>
                            <a:ea typeface="Times New Roman" panose="02020603050405020304" pitchFamily="18" charset="0"/>
                          </a:rPr>
                          <m:t>đ</m:t>
                        </m:r>
                      </m:sub>
                    </m:sSub>
                    <m:r>
                      <a:rPr lang="vi-VN" sz="2800" i="1">
                        <a:solidFill>
                          <a:srgbClr val="0070C0"/>
                        </a:solidFill>
                        <a:latin typeface="Cambria Math" panose="02040503050406030204" pitchFamily="18" charset="0"/>
                        <a:ea typeface="Times New Roman" panose="02020603050405020304" pitchFamily="18" charset="0"/>
                      </a:rPr>
                      <m:t>=</m:t>
                    </m:r>
                    <m:f>
                      <m:fPr>
                        <m:ctrlPr>
                          <a:rPr lang="en-US" sz="2800" i="1">
                            <a:solidFill>
                              <a:srgbClr val="0070C0"/>
                            </a:solidFill>
                            <a:latin typeface="Cambria Math" panose="02040503050406030204" pitchFamily="18" charset="0"/>
                            <a:ea typeface="Times New Roman" panose="02020603050405020304" pitchFamily="18" charset="0"/>
                          </a:rPr>
                        </m:ctrlPr>
                      </m:fPr>
                      <m:num>
                        <m:r>
                          <a:rPr lang="vi-VN" sz="2800" i="1">
                            <a:solidFill>
                              <a:srgbClr val="0070C0"/>
                            </a:solidFill>
                            <a:latin typeface="Cambria Math" panose="02040503050406030204" pitchFamily="18" charset="0"/>
                            <a:ea typeface="Times New Roman" panose="02020603050405020304" pitchFamily="18" charset="0"/>
                          </a:rPr>
                          <m:t>1</m:t>
                        </m:r>
                      </m:num>
                      <m:den>
                        <m:r>
                          <a:rPr lang="vi-VN" sz="2800" i="1">
                            <a:solidFill>
                              <a:srgbClr val="0070C0"/>
                            </a:solidFill>
                            <a:latin typeface="Cambria Math" panose="02040503050406030204" pitchFamily="18" charset="0"/>
                            <a:ea typeface="Times New Roman" panose="02020603050405020304" pitchFamily="18" charset="0"/>
                          </a:rPr>
                          <m:t>2</m:t>
                        </m:r>
                      </m:den>
                    </m:f>
                    <m:r>
                      <a:rPr lang="vi-VN" sz="2800" i="1">
                        <a:solidFill>
                          <a:srgbClr val="0070C0"/>
                        </a:solidFill>
                        <a:latin typeface="Cambria Math" panose="02040503050406030204" pitchFamily="18" charset="0"/>
                        <a:ea typeface="Times New Roman" panose="02020603050405020304" pitchFamily="18" charset="0"/>
                      </a:rPr>
                      <m:t>𝑚</m:t>
                    </m:r>
                    <m:sSup>
                      <m:sSupPr>
                        <m:ctrlPr>
                          <a:rPr lang="en-US" sz="2800" i="1">
                            <a:solidFill>
                              <a:srgbClr val="0070C0"/>
                            </a:solidFill>
                            <a:latin typeface="Cambria Math" panose="02040503050406030204" pitchFamily="18" charset="0"/>
                            <a:ea typeface="Times New Roman" panose="02020603050405020304" pitchFamily="18" charset="0"/>
                          </a:rPr>
                        </m:ctrlPr>
                      </m:sSupPr>
                      <m:e>
                        <m:r>
                          <a:rPr lang="vi-VN" sz="2800" i="1">
                            <a:solidFill>
                              <a:srgbClr val="0070C0"/>
                            </a:solidFill>
                            <a:latin typeface="Cambria Math" panose="02040503050406030204" pitchFamily="18" charset="0"/>
                            <a:ea typeface="Times New Roman" panose="02020603050405020304" pitchFamily="18" charset="0"/>
                          </a:rPr>
                          <m:t>𝑣</m:t>
                        </m:r>
                      </m:e>
                      <m:sup>
                        <m:r>
                          <a:rPr lang="vi-VN" sz="2800" i="1">
                            <a:solidFill>
                              <a:srgbClr val="0070C0"/>
                            </a:solidFill>
                            <a:latin typeface="Cambria Math" panose="02040503050406030204" pitchFamily="18" charset="0"/>
                            <a:ea typeface="Times New Roman" panose="02020603050405020304" pitchFamily="18" charset="0"/>
                          </a:rPr>
                          <m:t>2</m:t>
                        </m:r>
                      </m:sup>
                    </m:sSup>
                    <m:r>
                      <a:rPr lang="vi-VN" sz="2800" i="1">
                        <a:solidFill>
                          <a:srgbClr val="0070C0"/>
                        </a:solidFill>
                        <a:latin typeface="Cambria Math" panose="02040503050406030204" pitchFamily="18" charset="0"/>
                        <a:ea typeface="Times New Roman" panose="02020603050405020304" pitchFamily="18" charset="0"/>
                      </a:rPr>
                      <m:t>=</m:t>
                    </m:r>
                    <m:f>
                      <m:fPr>
                        <m:ctrlPr>
                          <a:rPr lang="en-US" sz="2800" i="1">
                            <a:solidFill>
                              <a:srgbClr val="0070C0"/>
                            </a:solidFill>
                            <a:latin typeface="Cambria Math" panose="02040503050406030204" pitchFamily="18" charset="0"/>
                            <a:ea typeface="Times New Roman" panose="02020603050405020304" pitchFamily="18" charset="0"/>
                          </a:rPr>
                        </m:ctrlPr>
                      </m:fPr>
                      <m:num>
                        <m:r>
                          <a:rPr lang="vi-VN" sz="2800" i="1">
                            <a:solidFill>
                              <a:srgbClr val="0070C0"/>
                            </a:solidFill>
                            <a:latin typeface="Cambria Math" panose="02040503050406030204" pitchFamily="18" charset="0"/>
                            <a:ea typeface="Times New Roman" panose="02020603050405020304" pitchFamily="18" charset="0"/>
                          </a:rPr>
                          <m:t>1</m:t>
                        </m:r>
                      </m:num>
                      <m:den>
                        <m:r>
                          <a:rPr lang="vi-VN" sz="2800" i="1">
                            <a:solidFill>
                              <a:srgbClr val="0070C0"/>
                            </a:solidFill>
                            <a:latin typeface="Cambria Math" panose="02040503050406030204" pitchFamily="18" charset="0"/>
                            <a:ea typeface="Times New Roman" panose="02020603050405020304" pitchFamily="18" charset="0"/>
                          </a:rPr>
                          <m:t>2</m:t>
                        </m:r>
                      </m:den>
                    </m:f>
                    <m:r>
                      <a:rPr lang="vi-VN" sz="2800" i="1">
                        <a:solidFill>
                          <a:srgbClr val="0070C0"/>
                        </a:solidFill>
                        <a:latin typeface="Cambria Math" panose="02040503050406030204" pitchFamily="18" charset="0"/>
                        <a:ea typeface="Times New Roman" panose="02020603050405020304" pitchFamily="18" charset="0"/>
                      </a:rPr>
                      <m:t>.</m:t>
                    </m:r>
                    <m:sSup>
                      <m:sSupPr>
                        <m:ctrlPr>
                          <a:rPr lang="en-US" sz="2800" i="1">
                            <a:solidFill>
                              <a:srgbClr val="0070C0"/>
                            </a:solidFill>
                            <a:latin typeface="Cambria Math" panose="02040503050406030204" pitchFamily="18" charset="0"/>
                            <a:ea typeface="Times New Roman" panose="02020603050405020304" pitchFamily="18" charset="0"/>
                          </a:rPr>
                        </m:ctrlPr>
                      </m:sSupPr>
                      <m:e>
                        <m:r>
                          <a:rPr lang="vi-VN" sz="2800" i="1">
                            <a:solidFill>
                              <a:srgbClr val="0070C0"/>
                            </a:solidFill>
                            <a:latin typeface="Cambria Math" panose="02040503050406030204" pitchFamily="18" charset="0"/>
                            <a:ea typeface="Times New Roman" panose="02020603050405020304" pitchFamily="18" charset="0"/>
                          </a:rPr>
                          <m:t>200000.200</m:t>
                        </m:r>
                      </m:e>
                      <m:sup>
                        <m:r>
                          <a:rPr lang="vi-VN" sz="2800" i="1">
                            <a:solidFill>
                              <a:srgbClr val="0070C0"/>
                            </a:solidFill>
                            <a:latin typeface="Cambria Math" panose="02040503050406030204" pitchFamily="18" charset="0"/>
                            <a:ea typeface="Times New Roman" panose="02020603050405020304" pitchFamily="18" charset="0"/>
                          </a:rPr>
                          <m:t>2</m:t>
                        </m:r>
                      </m:sup>
                    </m:sSup>
                    <m:r>
                      <a:rPr lang="vi-VN" sz="2800" i="1">
                        <a:solidFill>
                          <a:srgbClr val="0070C0"/>
                        </a:solidFill>
                        <a:latin typeface="Cambria Math" panose="02040503050406030204" pitchFamily="18" charset="0"/>
                        <a:ea typeface="Times New Roman" panose="02020603050405020304" pitchFamily="18" charset="0"/>
                      </a:rPr>
                      <m:t>=</m:t>
                    </m:r>
                    <m:sSup>
                      <m:sSupPr>
                        <m:ctrlPr>
                          <a:rPr lang="en-US" sz="2800" i="1">
                            <a:solidFill>
                              <a:srgbClr val="0070C0"/>
                            </a:solidFill>
                            <a:latin typeface="Cambria Math" panose="02040503050406030204" pitchFamily="18" charset="0"/>
                            <a:ea typeface="Times New Roman" panose="02020603050405020304" pitchFamily="18" charset="0"/>
                          </a:rPr>
                        </m:ctrlPr>
                      </m:sSupPr>
                      <m:e>
                        <m:r>
                          <a:rPr lang="vi-VN" sz="2800" i="1">
                            <a:solidFill>
                              <a:srgbClr val="0070C0"/>
                            </a:solidFill>
                            <a:latin typeface="Cambria Math" panose="02040503050406030204" pitchFamily="18" charset="0"/>
                            <a:ea typeface="Times New Roman" panose="02020603050405020304" pitchFamily="18" charset="0"/>
                          </a:rPr>
                          <m:t>4.10</m:t>
                        </m:r>
                      </m:e>
                      <m:sup>
                        <m:r>
                          <a:rPr lang="vi-VN" sz="2800" i="1">
                            <a:solidFill>
                              <a:srgbClr val="0070C0"/>
                            </a:solidFill>
                            <a:latin typeface="Cambria Math" panose="02040503050406030204" pitchFamily="18" charset="0"/>
                            <a:ea typeface="Times New Roman" panose="02020603050405020304" pitchFamily="18" charset="0"/>
                          </a:rPr>
                          <m:t>9</m:t>
                        </m:r>
                      </m:sup>
                    </m:sSup>
                    <m:r>
                      <a:rPr lang="vi-VN" sz="2800" i="1">
                        <a:solidFill>
                          <a:srgbClr val="0070C0"/>
                        </a:solidFill>
                        <a:latin typeface="Cambria Math" panose="02040503050406030204" pitchFamily="18" charset="0"/>
                        <a:ea typeface="Times New Roman" panose="02020603050405020304" pitchFamily="18" charset="0"/>
                      </a:rPr>
                      <m:t> </m:t>
                    </m:r>
                    <m:r>
                      <a:rPr lang="vi-VN" sz="2800" i="1">
                        <a:solidFill>
                          <a:srgbClr val="0070C0"/>
                        </a:solidFill>
                        <a:latin typeface="Cambria Math" panose="02040503050406030204" pitchFamily="18" charset="0"/>
                        <a:ea typeface="Times New Roman" panose="02020603050405020304" pitchFamily="18" charset="0"/>
                      </a:rPr>
                      <m:t>𝐽</m:t>
                    </m:r>
                  </m:oMath>
                </a14:m>
                <a:r>
                  <a:rPr lang="vi-VN" sz="2800" dirty="0">
                    <a:solidFill>
                      <a:srgbClr val="0070C0"/>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800" i="1">
                            <a:solidFill>
                              <a:srgbClr val="0070C0"/>
                            </a:solidFill>
                            <a:latin typeface="Cambria Math" panose="02040503050406030204" pitchFamily="18" charset="0"/>
                            <a:ea typeface="Times New Roman" panose="02020603050405020304" pitchFamily="18" charset="0"/>
                          </a:rPr>
                        </m:ctrlPr>
                      </m:sSubPr>
                      <m:e>
                        <m:r>
                          <a:rPr lang="vi-VN" sz="2800" i="1">
                            <a:solidFill>
                              <a:srgbClr val="0070C0"/>
                            </a:solidFill>
                            <a:latin typeface="Cambria Math" panose="02040503050406030204" pitchFamily="18" charset="0"/>
                            <a:ea typeface="Times New Roman" panose="02020603050405020304" pitchFamily="18" charset="0"/>
                          </a:rPr>
                          <m:t>𝑊</m:t>
                        </m:r>
                      </m:e>
                      <m:sub>
                        <m:r>
                          <a:rPr lang="vi-VN" sz="2800" i="1">
                            <a:solidFill>
                              <a:srgbClr val="0070C0"/>
                            </a:solidFill>
                            <a:latin typeface="Cambria Math" panose="02040503050406030204" pitchFamily="18" charset="0"/>
                            <a:ea typeface="Times New Roman" panose="02020603050405020304" pitchFamily="18" charset="0"/>
                          </a:rPr>
                          <m:t>𝑡</m:t>
                        </m:r>
                      </m:sub>
                    </m:sSub>
                    <m:r>
                      <a:rPr lang="vi-VN" sz="2800" i="1">
                        <a:solidFill>
                          <a:srgbClr val="0070C0"/>
                        </a:solidFill>
                        <a:latin typeface="Cambria Math" panose="02040503050406030204" pitchFamily="18" charset="0"/>
                        <a:ea typeface="Times New Roman" panose="02020603050405020304" pitchFamily="18" charset="0"/>
                      </a:rPr>
                      <m:t>=</m:t>
                    </m:r>
                    <m:r>
                      <a:rPr lang="vi-VN" sz="2800" i="1">
                        <a:solidFill>
                          <a:srgbClr val="0070C0"/>
                        </a:solidFill>
                        <a:latin typeface="Cambria Math" panose="02040503050406030204" pitchFamily="18" charset="0"/>
                        <a:ea typeface="Times New Roman" panose="02020603050405020304" pitchFamily="18" charset="0"/>
                      </a:rPr>
                      <m:t>𝑃</m:t>
                    </m:r>
                    <m:r>
                      <a:rPr lang="vi-VN" sz="2800" i="1">
                        <a:solidFill>
                          <a:srgbClr val="0070C0"/>
                        </a:solidFill>
                        <a:latin typeface="Cambria Math" panose="02040503050406030204" pitchFamily="18" charset="0"/>
                        <a:ea typeface="Times New Roman" panose="02020603050405020304" pitchFamily="18" charset="0"/>
                      </a:rPr>
                      <m:t>.</m:t>
                    </m:r>
                    <m:r>
                      <a:rPr lang="vi-VN" sz="2800" i="1">
                        <a:solidFill>
                          <a:srgbClr val="0070C0"/>
                        </a:solidFill>
                        <a:latin typeface="Cambria Math" panose="02040503050406030204" pitchFamily="18" charset="0"/>
                        <a:ea typeface="Times New Roman" panose="02020603050405020304" pitchFamily="18" charset="0"/>
                      </a:rPr>
                      <m:t>h</m:t>
                    </m:r>
                    <m:r>
                      <a:rPr lang="vi-VN" sz="2800" i="1">
                        <a:solidFill>
                          <a:srgbClr val="0070C0"/>
                        </a:solidFill>
                        <a:latin typeface="Cambria Math" panose="02040503050406030204" pitchFamily="18" charset="0"/>
                        <a:ea typeface="Times New Roman" panose="02020603050405020304" pitchFamily="18" charset="0"/>
                      </a:rPr>
                      <m:t>=10</m:t>
                    </m:r>
                    <m:r>
                      <a:rPr lang="vi-VN" sz="2800" i="1">
                        <a:solidFill>
                          <a:srgbClr val="0070C0"/>
                        </a:solidFill>
                        <a:latin typeface="Cambria Math" panose="02040503050406030204" pitchFamily="18" charset="0"/>
                        <a:ea typeface="Times New Roman" panose="02020603050405020304" pitchFamily="18" charset="0"/>
                      </a:rPr>
                      <m:t>𝑚</m:t>
                    </m:r>
                    <m:r>
                      <a:rPr lang="vi-VN" sz="2800" i="1">
                        <a:solidFill>
                          <a:srgbClr val="0070C0"/>
                        </a:solidFill>
                        <a:latin typeface="Cambria Math" panose="02040503050406030204" pitchFamily="18" charset="0"/>
                        <a:ea typeface="Times New Roman" panose="02020603050405020304" pitchFamily="18" charset="0"/>
                      </a:rPr>
                      <m:t>.</m:t>
                    </m:r>
                    <m:r>
                      <a:rPr lang="vi-VN" sz="2800" i="1">
                        <a:solidFill>
                          <a:srgbClr val="0070C0"/>
                        </a:solidFill>
                        <a:latin typeface="Cambria Math" panose="02040503050406030204" pitchFamily="18" charset="0"/>
                        <a:ea typeface="Times New Roman" panose="02020603050405020304" pitchFamily="18" charset="0"/>
                      </a:rPr>
                      <m:t>h</m:t>
                    </m:r>
                    <m:r>
                      <a:rPr lang="vi-VN" sz="2800" i="1">
                        <a:solidFill>
                          <a:srgbClr val="0070C0"/>
                        </a:solidFill>
                        <a:latin typeface="Cambria Math" panose="02040503050406030204" pitchFamily="18" charset="0"/>
                        <a:ea typeface="Times New Roman" panose="02020603050405020304" pitchFamily="18" charset="0"/>
                      </a:rPr>
                      <m:t>=10.200 000.10 000</m:t>
                    </m:r>
                  </m:oMath>
                </a14:m>
                <a:endParaRPr lang="en-US" sz="2800" dirty="0">
                  <a:solidFill>
                    <a:srgbClr val="0070C0"/>
                  </a:solidFill>
                  <a:latin typeface="Times New Roman" panose="02020603050405020304" pitchFamily="18" charset="0"/>
                  <a:ea typeface="Times New Roman" panose="02020603050405020304" pitchFamily="18" charset="0"/>
                </a:endParaRPr>
              </a:p>
              <a:p>
                <a:r>
                  <a:rPr lang="en-US" sz="2800" dirty="0">
                    <a:solidFill>
                      <a:srgbClr val="0070C0"/>
                    </a:solidFill>
                    <a:latin typeface="Times New Roman" panose="02020603050405020304" pitchFamily="18" charset="0"/>
                    <a:ea typeface="Times New Roman" panose="02020603050405020304" pitchFamily="18" charset="0"/>
                  </a:rPr>
                  <a:t>                                             </a:t>
                </a:r>
                <a14:m>
                  <m:oMath xmlns:m="http://schemas.openxmlformats.org/officeDocument/2006/math">
                    <m:r>
                      <a:rPr lang="vi-VN" sz="28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solidFill>
                              <a:srgbClr val="0070C0"/>
                            </a:solidFill>
                            <a:effectLst/>
                            <a:latin typeface="Cambria Math" panose="02040503050406030204" pitchFamily="18" charset="0"/>
                          </a:rPr>
                        </m:ctrlPr>
                      </m:sSupPr>
                      <m:e>
                        <m:r>
                          <a:rPr lang="vi-VN" sz="28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2.10</m:t>
                        </m:r>
                      </m:e>
                      <m:sup>
                        <m:r>
                          <a:rPr lang="vi-VN" sz="28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10</m:t>
                        </m:r>
                      </m:sup>
                    </m:sSup>
                    <m:r>
                      <a:rPr lang="vi-VN" sz="28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r>
                      <a:rPr lang="vi-VN" sz="28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𝐽</m:t>
                    </m:r>
                  </m:oMath>
                </a14:m>
                <a:endParaRPr lang="en-US" sz="2800" dirty="0">
                  <a:solidFill>
                    <a:srgbClr val="0070C0"/>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2563092" y="2601372"/>
                <a:ext cx="8693726" cy="4021101"/>
              </a:xfrm>
              <a:prstGeom prst="rect">
                <a:avLst/>
              </a:prstGeom>
              <a:blipFill>
                <a:blip r:embed="rId2"/>
                <a:stretch>
                  <a:fillRect l="-1402" b="-3187"/>
                </a:stretch>
              </a:blipFill>
            </p:spPr>
            <p:txBody>
              <a:bodyPr/>
              <a:lstStyle/>
              <a:p>
                <a:r>
                  <a:rPr lang="en-US">
                    <a:noFill/>
                  </a:rPr>
                  <a:t> </a:t>
                </a:r>
              </a:p>
            </p:txBody>
          </p:sp>
        </mc:Fallback>
      </mc:AlternateContent>
    </p:spTree>
    <p:extLst>
      <p:ext uri="{BB962C8B-B14F-4D97-AF65-F5344CB8AC3E}">
        <p14:creationId xmlns:p14="http://schemas.microsoft.com/office/powerpoint/2010/main" val="13879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544329"/>
          </a:xfrm>
        </p:spPr>
        <p:txBody>
          <a:bodyPr>
            <a:normAutofit fontScale="90000"/>
          </a:bodyPr>
          <a:lstStyle/>
          <a:p>
            <a:pPr lvl="0"/>
            <a:r>
              <a:rPr lang="en-US" sz="3200">
                <a:solidFill>
                  <a:srgbClr val="0070C0"/>
                </a:solidFill>
              </a:rPr>
              <a:t>2.9 </a:t>
            </a:r>
            <a:r>
              <a:rPr lang="vi-VN" sz="3200">
                <a:solidFill>
                  <a:srgbClr val="0070C0"/>
                </a:solidFill>
              </a:rPr>
              <a:t>Một viên đạn có khối lượng 10 g được bắn ra từ nòng súng theo phương nằm ngang với tốc độ ban đầu 500 m/s. Hãy tính lượng năng lượng được chuyển hoá thành nhiệt năng khi viên đạn xuyên qua một tấm gỗ và dừng lại, giả sử rằng toàn bộ động năng của đạn chuyển hoá thành nhiệt năng.</a:t>
            </a:r>
            <a:br>
              <a:rPr lang="en-US" sz="3200">
                <a:solidFill>
                  <a:srgbClr val="0070C0"/>
                </a:solidFill>
              </a:rPr>
            </a:br>
            <a:endParaRPr lang="en-US" sz="3200">
              <a:solidFill>
                <a:srgbClr val="0070C0"/>
              </a:solidFill>
            </a:endParaRPr>
          </a:p>
        </p:txBody>
      </p:sp>
      <p:sp>
        <p:nvSpPr>
          <p:cNvPr id="4" name="Rectangle 3"/>
          <p:cNvSpPr/>
          <p:nvPr/>
        </p:nvSpPr>
        <p:spPr>
          <a:xfrm>
            <a:off x="5188997" y="4214152"/>
            <a:ext cx="3525511" cy="523220"/>
          </a:xfrm>
          <a:prstGeom prst="rect">
            <a:avLst/>
          </a:prstGeom>
        </p:spPr>
        <p:txBody>
          <a:bodyPr wrap="square">
            <a:spAutoFit/>
          </a:bodyPr>
          <a:lstStyle/>
          <a:p>
            <a:r>
              <a:rPr lang="en-US" sz="280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W</a:t>
            </a:r>
            <a:r>
              <a:rPr lang="en-US" sz="2800" baseline="-2500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đ</a:t>
            </a:r>
            <a:r>
              <a:rPr lang="en-US" sz="280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 </a:t>
            </a:r>
            <a:r>
              <a:rPr lang="vi-VN" sz="280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1 250 J.</a:t>
            </a:r>
            <a:endParaRPr lang="en-US" sz="28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50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732" y="629503"/>
            <a:ext cx="8682786" cy="5782871"/>
          </a:xfrm>
        </p:spPr>
      </p:pic>
    </p:spTree>
    <p:extLst>
      <p:ext uri="{BB962C8B-B14F-4D97-AF65-F5344CB8AC3E}">
        <p14:creationId xmlns:p14="http://schemas.microsoft.com/office/powerpoint/2010/main" val="398478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10" y="471056"/>
            <a:ext cx="10515600" cy="2369560"/>
          </a:xfrm>
        </p:spPr>
        <p:txBody>
          <a:bodyPr>
            <a:noAutofit/>
          </a:bodyPr>
          <a:lstStyle/>
          <a:p>
            <a:r>
              <a:rPr lang="en-US" sz="2800">
                <a:solidFill>
                  <a:srgbClr val="0070C0"/>
                </a:solidFill>
              </a:rPr>
              <a:t>3.1 </a:t>
            </a:r>
            <a:r>
              <a:rPr lang="vi-VN" sz="2800">
                <a:solidFill>
                  <a:srgbClr val="0070C0"/>
                </a:solidFill>
              </a:rPr>
              <a:t>Cơ năng của một vật được xác định bởi</a:t>
            </a:r>
            <a:br>
              <a:rPr lang="en-US" sz="2800">
                <a:solidFill>
                  <a:srgbClr val="0070C0"/>
                </a:solidFill>
              </a:rPr>
            </a:br>
            <a:br>
              <a:rPr lang="en-US" sz="2800">
                <a:solidFill>
                  <a:srgbClr val="0070C0"/>
                </a:solidFill>
              </a:rPr>
            </a:br>
            <a:r>
              <a:rPr lang="en-US" sz="2800">
                <a:solidFill>
                  <a:srgbClr val="0070C0"/>
                </a:solidFill>
              </a:rPr>
              <a:t>A. </a:t>
            </a:r>
            <a:r>
              <a:rPr lang="vi-VN" sz="2800">
                <a:solidFill>
                  <a:srgbClr val="0070C0"/>
                </a:solidFill>
              </a:rPr>
              <a:t>tổng nhiệt năng và động năng.</a:t>
            </a:r>
            <a:br>
              <a:rPr lang="en-US" sz="2800">
                <a:solidFill>
                  <a:srgbClr val="0070C0"/>
                </a:solidFill>
              </a:rPr>
            </a:br>
            <a:r>
              <a:rPr lang="en-US" sz="2800">
                <a:solidFill>
                  <a:srgbClr val="0070C0"/>
                </a:solidFill>
              </a:rPr>
              <a:t>B. </a:t>
            </a:r>
            <a:r>
              <a:rPr lang="vi-VN" sz="2800">
                <a:solidFill>
                  <a:srgbClr val="0070C0"/>
                </a:solidFill>
              </a:rPr>
              <a:t>tổng động năng và thế năng.</a:t>
            </a:r>
            <a:br>
              <a:rPr lang="en-US" sz="2800">
                <a:solidFill>
                  <a:srgbClr val="0070C0"/>
                </a:solidFill>
              </a:rPr>
            </a:br>
            <a:r>
              <a:rPr lang="en-US" sz="2800">
                <a:solidFill>
                  <a:srgbClr val="0070C0"/>
                </a:solidFill>
              </a:rPr>
              <a:t>C</a:t>
            </a:r>
            <a:r>
              <a:rPr lang="vi-VN" sz="2800">
                <a:solidFill>
                  <a:srgbClr val="0070C0"/>
                </a:solidFill>
              </a:rPr>
              <a:t>. tổng thế năng và nhiệt năng.</a:t>
            </a:r>
            <a:br>
              <a:rPr lang="en-US" sz="2800">
                <a:solidFill>
                  <a:srgbClr val="0070C0"/>
                </a:solidFill>
              </a:rPr>
            </a:br>
            <a:r>
              <a:rPr lang="en-US" sz="2800">
                <a:solidFill>
                  <a:srgbClr val="0070C0"/>
                </a:solidFill>
              </a:rPr>
              <a:t>D. </a:t>
            </a:r>
            <a:r>
              <a:rPr lang="vi-VN" sz="2800">
                <a:solidFill>
                  <a:srgbClr val="0070C0"/>
                </a:solidFill>
              </a:rPr>
              <a:t>tổng hoá năng và động năng.</a:t>
            </a:r>
            <a:br>
              <a:rPr lang="en-US" sz="2800">
                <a:solidFill>
                  <a:srgbClr val="0070C0"/>
                </a:solidFill>
              </a:rPr>
            </a:br>
            <a:endParaRPr lang="en-US" sz="2800">
              <a:solidFill>
                <a:srgbClr val="0070C0"/>
              </a:solidFill>
            </a:endParaRPr>
          </a:p>
        </p:txBody>
      </p:sp>
      <p:sp>
        <p:nvSpPr>
          <p:cNvPr id="4" name="Title 1"/>
          <p:cNvSpPr txBox="1">
            <a:spLocks/>
          </p:cNvSpPr>
          <p:nvPr/>
        </p:nvSpPr>
        <p:spPr>
          <a:xfrm>
            <a:off x="5174674" y="5100638"/>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B</a:t>
            </a:r>
          </a:p>
        </p:txBody>
      </p:sp>
    </p:spTree>
    <p:extLst>
      <p:ext uri="{BB962C8B-B14F-4D97-AF65-F5344CB8AC3E}">
        <p14:creationId xmlns:p14="http://schemas.microsoft.com/office/powerpoint/2010/main" val="79972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091" y="850034"/>
            <a:ext cx="10515600" cy="2336511"/>
          </a:xfrm>
        </p:spPr>
        <p:txBody>
          <a:bodyPr>
            <a:noAutofit/>
          </a:bodyPr>
          <a:lstStyle/>
          <a:p>
            <a:pPr lvl="0"/>
            <a:r>
              <a:rPr lang="en-US" sz="2800">
                <a:solidFill>
                  <a:srgbClr val="0070C0"/>
                </a:solidFill>
              </a:rPr>
              <a:t>3.2 </a:t>
            </a:r>
            <a:r>
              <a:rPr lang="vi-VN" sz="2800">
                <a:solidFill>
                  <a:srgbClr val="0070C0"/>
                </a:solidFill>
              </a:rPr>
              <a:t>Đơn vị của cơ năng trong hệ SI là gì?</a:t>
            </a:r>
            <a:br>
              <a:rPr lang="en-US" sz="2800">
                <a:solidFill>
                  <a:srgbClr val="0070C0"/>
                </a:solidFill>
              </a:rPr>
            </a:br>
            <a:br>
              <a:rPr lang="en-US" sz="2800">
                <a:solidFill>
                  <a:srgbClr val="0070C0"/>
                </a:solidFill>
              </a:rPr>
            </a:br>
            <a:r>
              <a:rPr lang="vi-VN" sz="2800">
                <a:solidFill>
                  <a:srgbClr val="0070C0"/>
                </a:solidFill>
              </a:rPr>
              <a:t>A. Niutơn (N).	</a:t>
            </a:r>
            <a:r>
              <a:rPr lang="en-US" sz="2800">
                <a:solidFill>
                  <a:srgbClr val="0070C0"/>
                </a:solidFill>
              </a:rPr>
              <a:t>	</a:t>
            </a:r>
            <a:r>
              <a:rPr lang="vi-VN" sz="2800">
                <a:solidFill>
                  <a:srgbClr val="0070C0"/>
                </a:solidFill>
              </a:rPr>
              <a:t>B. Oát (W).</a:t>
            </a:r>
            <a:br>
              <a:rPr lang="en-US" sz="2800">
                <a:solidFill>
                  <a:srgbClr val="0070C0"/>
                </a:solidFill>
              </a:rPr>
            </a:br>
            <a:r>
              <a:rPr lang="en-US" sz="2800">
                <a:solidFill>
                  <a:srgbClr val="0070C0"/>
                </a:solidFill>
                <a:latin typeface="Times New Roman" panose="02020603050405020304" pitchFamily="18" charset="0"/>
                <a:cs typeface="Times New Roman" panose="02020603050405020304" pitchFamily="18" charset="0"/>
              </a:rPr>
              <a:t>C</a:t>
            </a:r>
            <a:r>
              <a:rPr lang="vi-VN" sz="2800">
                <a:solidFill>
                  <a:srgbClr val="0070C0"/>
                </a:solidFill>
              </a:rPr>
              <a:t>. Jun (J).	</a:t>
            </a:r>
            <a:r>
              <a:rPr lang="en-US" sz="2800">
                <a:solidFill>
                  <a:srgbClr val="0070C0"/>
                </a:solidFill>
              </a:rPr>
              <a:t>		</a:t>
            </a:r>
            <a:r>
              <a:rPr lang="vi-VN" sz="2800">
                <a:solidFill>
                  <a:srgbClr val="0070C0"/>
                </a:solidFill>
              </a:rPr>
              <a:t>D. Paxcan (Pa).</a:t>
            </a:r>
            <a:br>
              <a:rPr lang="en-US" sz="2800">
                <a:solidFill>
                  <a:srgbClr val="0070C0"/>
                </a:solidFill>
              </a:rPr>
            </a:br>
            <a:endParaRPr lang="en-US" sz="2800">
              <a:solidFill>
                <a:srgbClr val="0070C0"/>
              </a:solidFill>
            </a:endParaRPr>
          </a:p>
        </p:txBody>
      </p:sp>
      <p:sp>
        <p:nvSpPr>
          <p:cNvPr id="4" name="Title 1"/>
          <p:cNvSpPr txBox="1">
            <a:spLocks/>
          </p:cNvSpPr>
          <p:nvPr/>
        </p:nvSpPr>
        <p:spPr>
          <a:xfrm>
            <a:off x="5174674" y="5100638"/>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C</a:t>
            </a:r>
          </a:p>
        </p:txBody>
      </p:sp>
    </p:spTree>
    <p:extLst>
      <p:ext uri="{BB962C8B-B14F-4D97-AF65-F5344CB8AC3E}">
        <p14:creationId xmlns:p14="http://schemas.microsoft.com/office/powerpoint/2010/main" val="19059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1127125"/>
            <a:ext cx="10515600" cy="2572039"/>
          </a:xfrm>
        </p:spPr>
        <p:txBody>
          <a:bodyPr>
            <a:noAutofit/>
          </a:bodyPr>
          <a:lstStyle/>
          <a:p>
            <a:pPr lvl="0"/>
            <a:r>
              <a:rPr lang="en-US" sz="2800">
                <a:solidFill>
                  <a:srgbClr val="0070C0"/>
                </a:solidFill>
              </a:rPr>
              <a:t>3.3 </a:t>
            </a:r>
            <a:r>
              <a:rPr lang="vi-VN" sz="2800">
                <a:solidFill>
                  <a:srgbClr val="0070C0"/>
                </a:solidFill>
              </a:rPr>
              <a:t>Khi một quả bóng được tung lên, động năng của nó thay đổi như thế nào trong quá trình chuyển động lên cao?</a:t>
            </a:r>
            <a:br>
              <a:rPr lang="en-US" sz="2800">
                <a:solidFill>
                  <a:srgbClr val="0070C0"/>
                </a:solidFill>
              </a:rPr>
            </a:br>
            <a:br>
              <a:rPr lang="en-US" sz="2800">
                <a:solidFill>
                  <a:srgbClr val="0070C0"/>
                </a:solidFill>
              </a:rPr>
            </a:br>
            <a:r>
              <a:rPr lang="vi-VN" sz="2800">
                <a:solidFill>
                  <a:srgbClr val="0070C0"/>
                </a:solidFill>
              </a:rPr>
              <a:t>A.Tăng lên.	</a:t>
            </a:r>
            <a:r>
              <a:rPr lang="en-US" sz="2800">
                <a:solidFill>
                  <a:srgbClr val="0070C0"/>
                </a:solidFill>
              </a:rPr>
              <a:t>		</a:t>
            </a:r>
            <a:r>
              <a:rPr lang="vi-VN" sz="2800">
                <a:solidFill>
                  <a:srgbClr val="0070C0"/>
                </a:solidFill>
              </a:rPr>
              <a:t>B. Giảm xuống.</a:t>
            </a:r>
            <a:br>
              <a:rPr lang="en-US" sz="2800">
                <a:solidFill>
                  <a:srgbClr val="0070C0"/>
                </a:solidFill>
              </a:rPr>
            </a:br>
            <a:r>
              <a:rPr lang="en-US" sz="2800">
                <a:solidFill>
                  <a:srgbClr val="0070C0"/>
                </a:solidFill>
                <a:latin typeface="Times New Roman" panose="02020603050405020304" pitchFamily="18" charset="0"/>
                <a:cs typeface="Times New Roman" panose="02020603050405020304" pitchFamily="18" charset="0"/>
              </a:rPr>
              <a:t>C</a:t>
            </a:r>
            <a:r>
              <a:rPr lang="vi-VN" sz="2800">
                <a:solidFill>
                  <a:srgbClr val="0070C0"/>
                </a:solidFill>
              </a:rPr>
              <a:t>. Không đổi.</a:t>
            </a:r>
            <a:r>
              <a:rPr lang="en-US" sz="2800">
                <a:solidFill>
                  <a:srgbClr val="0070C0"/>
                </a:solidFill>
              </a:rPr>
              <a:t>		</a:t>
            </a:r>
            <a:r>
              <a:rPr lang="vi-VN" sz="2800">
                <a:solidFill>
                  <a:srgbClr val="0070C0"/>
                </a:solidFill>
              </a:rPr>
              <a:t>D. Biến đổi không định kì.</a:t>
            </a:r>
            <a:endParaRPr lang="en-US" sz="2800">
              <a:solidFill>
                <a:srgbClr val="0070C0"/>
              </a:solidFill>
            </a:endParaRPr>
          </a:p>
        </p:txBody>
      </p:sp>
      <p:sp>
        <p:nvSpPr>
          <p:cNvPr id="4" name="Title 1"/>
          <p:cNvSpPr txBox="1">
            <a:spLocks/>
          </p:cNvSpPr>
          <p:nvPr/>
        </p:nvSpPr>
        <p:spPr>
          <a:xfrm>
            <a:off x="5174674" y="5100638"/>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B</a:t>
            </a:r>
          </a:p>
        </p:txBody>
      </p:sp>
    </p:spTree>
    <p:extLst>
      <p:ext uri="{BB962C8B-B14F-4D97-AF65-F5344CB8AC3E}">
        <p14:creationId xmlns:p14="http://schemas.microsoft.com/office/powerpoint/2010/main" val="13503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210252"/>
            <a:ext cx="10515600" cy="2004003"/>
          </a:xfrm>
        </p:spPr>
        <p:txBody>
          <a:bodyPr>
            <a:noAutofit/>
          </a:bodyPr>
          <a:lstStyle/>
          <a:p>
            <a:pPr lvl="0"/>
            <a:r>
              <a:rPr lang="en-US" sz="2800">
                <a:solidFill>
                  <a:srgbClr val="0070C0"/>
                </a:solidFill>
              </a:rPr>
              <a:t>3.4 </a:t>
            </a:r>
            <a:r>
              <a:rPr lang="vi-VN" sz="2800">
                <a:solidFill>
                  <a:srgbClr val="0070C0"/>
                </a:solidFill>
              </a:rPr>
              <a:t>Biểu thức nào sau đây mô tả đúng mối quan hệ giữa cơ năng (W</a:t>
            </a:r>
            <a:r>
              <a:rPr lang="vi-VN" sz="2800" baseline="-25000">
                <a:solidFill>
                  <a:srgbClr val="0070C0"/>
                </a:solidFill>
              </a:rPr>
              <a:t>c</a:t>
            </a:r>
            <a:r>
              <a:rPr lang="vi-VN" sz="2800">
                <a:solidFill>
                  <a:srgbClr val="0070C0"/>
                </a:solidFill>
              </a:rPr>
              <a:t>), động năng (W</a:t>
            </a:r>
            <a:r>
              <a:rPr lang="vi-VN" sz="2800" baseline="-25000">
                <a:solidFill>
                  <a:srgbClr val="0070C0"/>
                </a:solidFill>
              </a:rPr>
              <a:t>d</a:t>
            </a:r>
            <a:r>
              <a:rPr lang="vi-VN" sz="2800">
                <a:solidFill>
                  <a:srgbClr val="0070C0"/>
                </a:solidFill>
              </a:rPr>
              <a:t>) và thế năng (W</a:t>
            </a:r>
            <a:r>
              <a:rPr lang="vi-VN" sz="2800" baseline="-25000">
                <a:solidFill>
                  <a:srgbClr val="0070C0"/>
                </a:solidFill>
              </a:rPr>
              <a:t>t</a:t>
            </a:r>
            <a:r>
              <a:rPr lang="vi-VN" sz="2800">
                <a:solidFill>
                  <a:srgbClr val="0070C0"/>
                </a:solidFill>
              </a:rPr>
              <a:t>)?</a:t>
            </a:r>
            <a:br>
              <a:rPr lang="en-US" sz="2800">
                <a:solidFill>
                  <a:srgbClr val="0070C0"/>
                </a:solidFill>
              </a:rPr>
            </a:br>
            <a:br>
              <a:rPr lang="en-US" sz="2800">
                <a:solidFill>
                  <a:srgbClr val="0070C0"/>
                </a:solidFill>
              </a:rPr>
            </a:br>
            <a:r>
              <a:rPr lang="vi-VN" sz="2800">
                <a:solidFill>
                  <a:srgbClr val="0070C0"/>
                </a:solidFill>
              </a:rPr>
              <a:t>A.W</a:t>
            </a:r>
            <a:r>
              <a:rPr lang="vi-VN" sz="2800" baseline="-25000">
                <a:solidFill>
                  <a:srgbClr val="0070C0"/>
                </a:solidFill>
              </a:rPr>
              <a:t>c</a:t>
            </a:r>
            <a:r>
              <a:rPr lang="vi-VN" sz="2800">
                <a:solidFill>
                  <a:srgbClr val="0070C0"/>
                </a:solidFill>
              </a:rPr>
              <a:t> = W</a:t>
            </a:r>
            <a:r>
              <a:rPr lang="en-US" sz="2800" baseline="-25000">
                <a:solidFill>
                  <a:srgbClr val="0070C0"/>
                </a:solidFill>
              </a:rPr>
              <a:t>đ </a:t>
            </a:r>
            <a:r>
              <a:rPr lang="vi-VN" sz="2800">
                <a:solidFill>
                  <a:srgbClr val="0070C0"/>
                </a:solidFill>
              </a:rPr>
              <a:t>-W</a:t>
            </a:r>
            <a:r>
              <a:rPr lang="vi-VN" sz="2800" baseline="-25000">
                <a:solidFill>
                  <a:srgbClr val="0070C0"/>
                </a:solidFill>
              </a:rPr>
              <a:t>t</a:t>
            </a:r>
            <a:r>
              <a:rPr lang="vi-VN" sz="2800">
                <a:solidFill>
                  <a:srgbClr val="0070C0"/>
                </a:solidFill>
              </a:rPr>
              <a:t>.	</a:t>
            </a:r>
            <a:r>
              <a:rPr lang="en-US" sz="2800">
                <a:solidFill>
                  <a:srgbClr val="0070C0"/>
                </a:solidFill>
              </a:rPr>
              <a:t>		</a:t>
            </a:r>
            <a:r>
              <a:rPr lang="vi-VN" sz="2800">
                <a:solidFill>
                  <a:srgbClr val="0070C0"/>
                </a:solidFill>
              </a:rPr>
              <a:t>B. </a:t>
            </a:r>
            <a:r>
              <a:rPr lang="en-US" sz="2800">
                <a:solidFill>
                  <a:srgbClr val="0070C0"/>
                </a:solidFill>
              </a:rPr>
              <a:t>W</a:t>
            </a:r>
            <a:r>
              <a:rPr lang="vi-VN" sz="2800" baseline="-25000">
                <a:solidFill>
                  <a:srgbClr val="0070C0"/>
                </a:solidFill>
              </a:rPr>
              <a:t>c</a:t>
            </a:r>
            <a:r>
              <a:rPr lang="vi-VN" sz="2800">
                <a:solidFill>
                  <a:srgbClr val="0070C0"/>
                </a:solidFill>
              </a:rPr>
              <a:t> = </a:t>
            </a:r>
            <a:r>
              <a:rPr lang="en-US" sz="2800">
                <a:solidFill>
                  <a:srgbClr val="0070C0"/>
                </a:solidFill>
              </a:rPr>
              <a:t>W</a:t>
            </a:r>
            <a:r>
              <a:rPr lang="vi-VN" sz="2800" baseline="-25000">
                <a:solidFill>
                  <a:srgbClr val="0070C0"/>
                </a:solidFill>
              </a:rPr>
              <a:t>d</a:t>
            </a:r>
            <a:r>
              <a:rPr lang="vi-VN" sz="2800">
                <a:solidFill>
                  <a:srgbClr val="0070C0"/>
                </a:solidFill>
              </a:rPr>
              <a:t> + </a:t>
            </a:r>
            <a:r>
              <a:rPr lang="en-US" sz="2800">
                <a:solidFill>
                  <a:srgbClr val="0070C0"/>
                </a:solidFill>
              </a:rPr>
              <a:t>W</a:t>
            </a:r>
            <a:r>
              <a:rPr lang="vi-VN" sz="2800" baseline="-25000">
                <a:solidFill>
                  <a:srgbClr val="0070C0"/>
                </a:solidFill>
              </a:rPr>
              <a:t>t</a:t>
            </a:r>
            <a:r>
              <a:rPr lang="vi-VN" sz="2800">
                <a:solidFill>
                  <a:srgbClr val="0070C0"/>
                </a:solidFill>
              </a:rPr>
              <a:t>.</a:t>
            </a:r>
            <a:br>
              <a:rPr lang="en-US" sz="2800">
                <a:solidFill>
                  <a:srgbClr val="0070C0"/>
                </a:solidFill>
              </a:rPr>
            </a:br>
            <a:r>
              <a:rPr lang="en-US" sz="2800">
                <a:solidFill>
                  <a:srgbClr val="0070C0"/>
                </a:solidFill>
                <a:latin typeface="Times New Roman" panose="02020603050405020304" pitchFamily="18" charset="0"/>
                <a:cs typeface="Times New Roman" panose="02020603050405020304" pitchFamily="18" charset="0"/>
              </a:rPr>
              <a:t>C</a:t>
            </a:r>
            <a:r>
              <a:rPr lang="vi-VN" sz="2800">
                <a:solidFill>
                  <a:srgbClr val="0070C0"/>
                </a:solidFill>
              </a:rPr>
              <a:t>. </a:t>
            </a:r>
            <a:r>
              <a:rPr lang="en-US" sz="2800">
                <a:solidFill>
                  <a:srgbClr val="0070C0"/>
                </a:solidFill>
              </a:rPr>
              <a:t>W</a:t>
            </a:r>
            <a:r>
              <a:rPr lang="vi-VN" sz="2800" baseline="-25000">
                <a:solidFill>
                  <a:srgbClr val="0070C0"/>
                </a:solidFill>
              </a:rPr>
              <a:t>c</a:t>
            </a:r>
            <a:r>
              <a:rPr lang="vi-VN" sz="2800">
                <a:solidFill>
                  <a:srgbClr val="0070C0"/>
                </a:solidFill>
              </a:rPr>
              <a:t> = </a:t>
            </a:r>
            <a:r>
              <a:rPr lang="en-US" sz="2800">
                <a:solidFill>
                  <a:srgbClr val="0070C0"/>
                </a:solidFill>
              </a:rPr>
              <a:t>W</a:t>
            </a:r>
            <a:r>
              <a:rPr lang="vi-VN" sz="2800" baseline="-25000">
                <a:solidFill>
                  <a:srgbClr val="0070C0"/>
                </a:solidFill>
              </a:rPr>
              <a:t>đ</a:t>
            </a:r>
            <a:r>
              <a:rPr lang="vi-VN" sz="2800">
                <a:solidFill>
                  <a:srgbClr val="0070C0"/>
                </a:solidFill>
              </a:rPr>
              <a:t>.</a:t>
            </a:r>
            <a:r>
              <a:rPr lang="en-US" sz="2800">
                <a:solidFill>
                  <a:srgbClr val="0070C0"/>
                </a:solidFill>
              </a:rPr>
              <a:t>W</a:t>
            </a:r>
            <a:r>
              <a:rPr lang="vi-VN" sz="2800" baseline="-25000">
                <a:solidFill>
                  <a:srgbClr val="0070C0"/>
                </a:solidFill>
              </a:rPr>
              <a:t>t</a:t>
            </a:r>
            <a:r>
              <a:rPr lang="vi-VN" sz="2800">
                <a:solidFill>
                  <a:srgbClr val="0070C0"/>
                </a:solidFill>
              </a:rPr>
              <a:t>.</a:t>
            </a:r>
            <a:r>
              <a:rPr lang="en-US" sz="2800">
                <a:solidFill>
                  <a:srgbClr val="0070C0"/>
                </a:solidFill>
              </a:rPr>
              <a:t>		</a:t>
            </a:r>
            <a:r>
              <a:rPr lang="vi-VN" sz="2800">
                <a:solidFill>
                  <a:srgbClr val="0070C0"/>
                </a:solidFill>
              </a:rPr>
              <a:t>	D. </a:t>
            </a:r>
            <a:r>
              <a:rPr lang="en-US" sz="2800">
                <a:solidFill>
                  <a:srgbClr val="0070C0"/>
                </a:solidFill>
              </a:rPr>
              <a:t>W</a:t>
            </a:r>
            <a:r>
              <a:rPr lang="vi-VN" sz="2800" baseline="-25000">
                <a:solidFill>
                  <a:srgbClr val="0070C0"/>
                </a:solidFill>
              </a:rPr>
              <a:t>c</a:t>
            </a:r>
            <a:r>
              <a:rPr lang="vi-VN" sz="2800">
                <a:solidFill>
                  <a:srgbClr val="0070C0"/>
                </a:solidFill>
              </a:rPr>
              <a:t> = </a:t>
            </a:r>
            <a:r>
              <a:rPr lang="en-US" sz="2800">
                <a:solidFill>
                  <a:srgbClr val="0070C0"/>
                </a:solidFill>
              </a:rPr>
              <a:t>W</a:t>
            </a:r>
            <a:r>
              <a:rPr lang="vi-VN" sz="2800" baseline="-25000">
                <a:solidFill>
                  <a:srgbClr val="0070C0"/>
                </a:solidFill>
              </a:rPr>
              <a:t>d</a:t>
            </a:r>
            <a:r>
              <a:rPr lang="vi-VN" sz="2800">
                <a:solidFill>
                  <a:srgbClr val="0070C0"/>
                </a:solidFill>
              </a:rPr>
              <a:t> = </a:t>
            </a:r>
            <a:r>
              <a:rPr lang="en-US" sz="2800">
                <a:solidFill>
                  <a:srgbClr val="0070C0"/>
                </a:solidFill>
              </a:rPr>
              <a:t>W</a:t>
            </a:r>
            <a:r>
              <a:rPr lang="vi-VN" sz="2800" baseline="-25000">
                <a:solidFill>
                  <a:srgbClr val="0070C0"/>
                </a:solidFill>
              </a:rPr>
              <a:t>t</a:t>
            </a:r>
            <a:r>
              <a:rPr lang="vi-VN" sz="2800">
                <a:solidFill>
                  <a:srgbClr val="0070C0"/>
                </a:solidFill>
              </a:rPr>
              <a:t>.</a:t>
            </a:r>
            <a:br>
              <a:rPr lang="en-US" sz="2800">
                <a:solidFill>
                  <a:srgbClr val="0070C0"/>
                </a:solidFill>
              </a:rPr>
            </a:br>
            <a:endParaRPr lang="en-US" sz="2800">
              <a:solidFill>
                <a:srgbClr val="0070C0"/>
              </a:solidFill>
            </a:endParaRPr>
          </a:p>
        </p:txBody>
      </p:sp>
      <p:sp>
        <p:nvSpPr>
          <p:cNvPr id="4" name="Title 1"/>
          <p:cNvSpPr txBox="1">
            <a:spLocks/>
          </p:cNvSpPr>
          <p:nvPr/>
        </p:nvSpPr>
        <p:spPr>
          <a:xfrm>
            <a:off x="5174674" y="5100638"/>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B</a:t>
            </a:r>
          </a:p>
        </p:txBody>
      </p:sp>
    </p:spTree>
    <p:extLst>
      <p:ext uri="{BB962C8B-B14F-4D97-AF65-F5344CB8AC3E}">
        <p14:creationId xmlns:p14="http://schemas.microsoft.com/office/powerpoint/2010/main" val="22730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905452"/>
            <a:ext cx="10515600" cy="2475057"/>
          </a:xfrm>
        </p:spPr>
        <p:txBody>
          <a:bodyPr>
            <a:noAutofit/>
          </a:bodyPr>
          <a:lstStyle/>
          <a:p>
            <a:pPr lvl="0"/>
            <a:r>
              <a:rPr lang="en-US" sz="2800">
                <a:solidFill>
                  <a:srgbClr val="0070C0"/>
                </a:solidFill>
              </a:rPr>
              <a:t>3.5 </a:t>
            </a:r>
            <a:r>
              <a:rPr lang="vi-VN" sz="2800">
                <a:solidFill>
                  <a:srgbClr val="0070C0"/>
                </a:solidFill>
              </a:rPr>
              <a:t>Nếu một vật chuyển động với tốc độ V trên một mặt phẳng ngang không có</a:t>
            </a:r>
            <a:br>
              <a:rPr lang="en-US" sz="2800">
                <a:solidFill>
                  <a:srgbClr val="0070C0"/>
                </a:solidFill>
              </a:rPr>
            </a:br>
            <a:r>
              <a:rPr lang="vi-VN" sz="2800">
                <a:solidFill>
                  <a:srgbClr val="0070C0"/>
                </a:solidFill>
              </a:rPr>
              <a:t>ma sát, động năng của vật sẽ thay đổi như thế nào khi tiếp tục chuyển động?</a:t>
            </a:r>
            <a:br>
              <a:rPr lang="en-US" sz="2800">
                <a:solidFill>
                  <a:srgbClr val="0070C0"/>
                </a:solidFill>
              </a:rPr>
            </a:br>
            <a:br>
              <a:rPr lang="en-US" sz="2800">
                <a:solidFill>
                  <a:srgbClr val="0070C0"/>
                </a:solidFill>
              </a:rPr>
            </a:br>
            <a:r>
              <a:rPr lang="vi-VN" sz="2800">
                <a:solidFill>
                  <a:srgbClr val="0070C0"/>
                </a:solidFill>
              </a:rPr>
              <a:t> A. Tăng lên.	B. Giảm xuống.</a:t>
            </a:r>
            <a:br>
              <a:rPr lang="en-US" sz="2800">
                <a:solidFill>
                  <a:srgbClr val="0070C0"/>
                </a:solidFill>
              </a:rPr>
            </a:br>
            <a:r>
              <a:rPr lang="en-US" sz="2800">
                <a:solidFill>
                  <a:srgbClr val="0070C0"/>
                </a:solidFill>
                <a:latin typeface="Times New Roman" panose="02020603050405020304" pitchFamily="18" charset="0"/>
                <a:cs typeface="Times New Roman" panose="02020603050405020304" pitchFamily="18" charset="0"/>
              </a:rPr>
              <a:t>C</a:t>
            </a:r>
            <a:r>
              <a:rPr lang="vi-VN" sz="2800">
                <a:solidFill>
                  <a:srgbClr val="0070C0"/>
                </a:solidFill>
              </a:rPr>
              <a:t>. Không đổi.	D. Tăng lên rồi giảm xuống.</a:t>
            </a:r>
            <a:br>
              <a:rPr lang="en-US" sz="2800">
                <a:solidFill>
                  <a:srgbClr val="0070C0"/>
                </a:solidFill>
              </a:rPr>
            </a:br>
            <a:endParaRPr lang="en-US" sz="2800">
              <a:solidFill>
                <a:srgbClr val="0070C0"/>
              </a:solidFill>
            </a:endParaRPr>
          </a:p>
        </p:txBody>
      </p:sp>
      <p:sp>
        <p:nvSpPr>
          <p:cNvPr id="4" name="Title 1"/>
          <p:cNvSpPr txBox="1">
            <a:spLocks/>
          </p:cNvSpPr>
          <p:nvPr/>
        </p:nvSpPr>
        <p:spPr>
          <a:xfrm>
            <a:off x="5174674" y="5100638"/>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C</a:t>
            </a:r>
          </a:p>
        </p:txBody>
      </p:sp>
    </p:spTree>
    <p:extLst>
      <p:ext uri="{BB962C8B-B14F-4D97-AF65-F5344CB8AC3E}">
        <p14:creationId xmlns:p14="http://schemas.microsoft.com/office/powerpoint/2010/main" val="20662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091" y="1293380"/>
            <a:ext cx="10515600" cy="3043093"/>
          </a:xfrm>
        </p:spPr>
        <p:txBody>
          <a:bodyPr>
            <a:noAutofit/>
          </a:bodyPr>
          <a:lstStyle/>
          <a:p>
            <a:pPr lvl="0"/>
            <a:r>
              <a:rPr lang="en-US" sz="2800">
                <a:solidFill>
                  <a:srgbClr val="0070C0"/>
                </a:solidFill>
              </a:rPr>
              <a:t>3.6 </a:t>
            </a:r>
            <a:r>
              <a:rPr lang="vi-VN" sz="2800">
                <a:solidFill>
                  <a:srgbClr val="0070C0"/>
                </a:solidFill>
              </a:rPr>
              <a:t>Một vật từ độ cao h bắt đầu rơi tự do. Ngay trước khi vật tiếp xúc với mặt đất, động năng của nó</a:t>
            </a:r>
            <a:br>
              <a:rPr lang="en-US" sz="2800">
                <a:solidFill>
                  <a:srgbClr val="0070C0"/>
                </a:solidFill>
              </a:rPr>
            </a:br>
            <a:br>
              <a:rPr lang="en-US" sz="2800">
                <a:solidFill>
                  <a:srgbClr val="0070C0"/>
                </a:solidFill>
              </a:rPr>
            </a:br>
            <a:r>
              <a:rPr lang="en-US" sz="2800">
                <a:solidFill>
                  <a:srgbClr val="0070C0"/>
                </a:solidFill>
                <a:latin typeface="Times New Roman" panose="02020603050405020304" pitchFamily="18" charset="0"/>
                <a:cs typeface="Times New Roman" panose="02020603050405020304" pitchFamily="18" charset="0"/>
              </a:rPr>
              <a:t>A. </a:t>
            </a:r>
            <a:r>
              <a:rPr lang="vi-VN" sz="2800">
                <a:solidFill>
                  <a:srgbClr val="0070C0"/>
                </a:solidFill>
                <a:latin typeface="Times New Roman" panose="02020603050405020304" pitchFamily="18" charset="0"/>
                <a:cs typeface="Times New Roman" panose="02020603050405020304" pitchFamily="18" charset="0"/>
              </a:rPr>
              <a:t>bằng không.</a:t>
            </a:r>
            <a:br>
              <a:rPr lang="en-US" sz="2800">
                <a:solidFill>
                  <a:srgbClr val="0070C0"/>
                </a:solidFill>
                <a:latin typeface="Times New Roman" panose="02020603050405020304" pitchFamily="18" charset="0"/>
                <a:cs typeface="Times New Roman" panose="02020603050405020304" pitchFamily="18" charset="0"/>
              </a:rPr>
            </a:br>
            <a:r>
              <a:rPr lang="en-US" sz="2800">
                <a:solidFill>
                  <a:srgbClr val="0070C0"/>
                </a:solidFill>
                <a:latin typeface="Times New Roman" panose="02020603050405020304" pitchFamily="18" charset="0"/>
                <a:cs typeface="Times New Roman" panose="02020603050405020304" pitchFamily="18" charset="0"/>
              </a:rPr>
              <a:t>B. </a:t>
            </a:r>
            <a:r>
              <a:rPr lang="vi-VN" sz="2800">
                <a:solidFill>
                  <a:srgbClr val="0070C0"/>
                </a:solidFill>
                <a:latin typeface="Times New Roman" panose="02020603050405020304" pitchFamily="18" charset="0"/>
                <a:cs typeface="Times New Roman" panose="02020603050405020304" pitchFamily="18" charset="0"/>
              </a:rPr>
              <a:t>bằng thế năng ban đầu của nó.</a:t>
            </a:r>
            <a:br>
              <a:rPr lang="en-US" sz="2800">
                <a:solidFill>
                  <a:srgbClr val="0070C0"/>
                </a:solidFill>
                <a:latin typeface="Times New Roman" panose="02020603050405020304" pitchFamily="18" charset="0"/>
                <a:cs typeface="Times New Roman" panose="02020603050405020304" pitchFamily="18" charset="0"/>
              </a:rPr>
            </a:br>
            <a:r>
              <a:rPr lang="en-US" sz="2800">
                <a:solidFill>
                  <a:srgbClr val="0070C0"/>
                </a:solidFill>
                <a:latin typeface="Times New Roman" panose="02020603050405020304" pitchFamily="18" charset="0"/>
                <a:cs typeface="Times New Roman" panose="02020603050405020304" pitchFamily="18" charset="0"/>
              </a:rPr>
              <a:t>C</a:t>
            </a:r>
            <a:r>
              <a:rPr lang="vi-VN" sz="2800">
                <a:solidFill>
                  <a:srgbClr val="0070C0"/>
                </a:solidFill>
                <a:latin typeface="Times New Roman" panose="02020603050405020304" pitchFamily="18" charset="0"/>
                <a:cs typeface="Times New Roman" panose="02020603050405020304" pitchFamily="18" charset="0"/>
              </a:rPr>
              <a:t>. lớn hơn thế năng ban đầu của nó.</a:t>
            </a:r>
            <a:br>
              <a:rPr lang="en-US" sz="2800">
                <a:solidFill>
                  <a:srgbClr val="0070C0"/>
                </a:solidFill>
                <a:latin typeface="Times New Roman" panose="02020603050405020304" pitchFamily="18" charset="0"/>
                <a:cs typeface="Times New Roman" panose="02020603050405020304" pitchFamily="18" charset="0"/>
              </a:rPr>
            </a:br>
            <a:r>
              <a:rPr lang="vi-VN" sz="2800">
                <a:solidFill>
                  <a:srgbClr val="0070C0"/>
                </a:solidFill>
                <a:latin typeface="Times New Roman" panose="02020603050405020304" pitchFamily="18" charset="0"/>
                <a:cs typeface="Times New Roman" panose="02020603050405020304" pitchFamily="18" charset="0"/>
              </a:rPr>
              <a:t>D</a:t>
            </a:r>
            <a:r>
              <a:rPr lang="vi-VN" sz="2800">
                <a:solidFill>
                  <a:srgbClr val="0070C0"/>
                </a:solidFill>
              </a:rPr>
              <a:t>. bằng một nửa thế năng ban đầu của nó.</a:t>
            </a:r>
            <a:br>
              <a:rPr lang="en-US" sz="2800">
                <a:solidFill>
                  <a:srgbClr val="0070C0"/>
                </a:solidFill>
              </a:rPr>
            </a:br>
            <a:endParaRPr lang="en-US" sz="2800">
              <a:solidFill>
                <a:srgbClr val="0070C0"/>
              </a:solidFill>
            </a:endParaRPr>
          </a:p>
        </p:txBody>
      </p:sp>
      <p:sp>
        <p:nvSpPr>
          <p:cNvPr id="4" name="Title 1"/>
          <p:cNvSpPr txBox="1">
            <a:spLocks/>
          </p:cNvSpPr>
          <p:nvPr/>
        </p:nvSpPr>
        <p:spPr>
          <a:xfrm>
            <a:off x="5174674" y="5100638"/>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B</a:t>
            </a:r>
          </a:p>
        </p:txBody>
      </p:sp>
    </p:spTree>
    <p:extLst>
      <p:ext uri="{BB962C8B-B14F-4D97-AF65-F5344CB8AC3E}">
        <p14:creationId xmlns:p14="http://schemas.microsoft.com/office/powerpoint/2010/main" val="42164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948584"/>
          </a:xfrm>
        </p:spPr>
        <p:txBody>
          <a:bodyPr>
            <a:normAutofit/>
          </a:bodyPr>
          <a:lstStyle/>
          <a:p>
            <a:pPr lvl="0"/>
            <a:r>
              <a:rPr lang="en-US" sz="2800">
                <a:solidFill>
                  <a:srgbClr val="0070C0"/>
                </a:solidFill>
              </a:rPr>
              <a:t>3.7 </a:t>
            </a:r>
            <a:r>
              <a:rPr lang="vi-VN" sz="2800">
                <a:solidFill>
                  <a:srgbClr val="0070C0"/>
                </a:solidFill>
              </a:rPr>
              <a:t>Một viên bi được thả rơi từ độ cao 10 m so với mặt đất. Bỏ qua sức cản không khí và chọn gốc thế năng ở mặt đất. Tại độ cao 5 m, tỉ lệ giữa động năng và thế năng của viên bi là bao nhiêu?</a:t>
            </a:r>
            <a:br>
              <a:rPr lang="en-US" sz="2800">
                <a:solidFill>
                  <a:srgbClr val="0070C0"/>
                </a:solidFill>
              </a:rPr>
            </a:br>
            <a:endParaRPr lang="en-US" sz="2800">
              <a:solidFill>
                <a:srgbClr val="0070C0"/>
              </a:solidFill>
            </a:endParaRPr>
          </a:p>
        </p:txBody>
      </p:sp>
      <p:sp>
        <p:nvSpPr>
          <p:cNvPr id="5" name="Title 1"/>
          <p:cNvSpPr txBox="1">
            <a:spLocks/>
          </p:cNvSpPr>
          <p:nvPr/>
        </p:nvSpPr>
        <p:spPr>
          <a:xfrm>
            <a:off x="2729345" y="4615729"/>
            <a:ext cx="7467600"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15000"/>
              </a:lnSpc>
              <a:spcAft>
                <a:spcPts val="500"/>
              </a:spcAft>
              <a:buClr>
                <a:srgbClr val="000000"/>
              </a:buClr>
              <a:buSzPts val="1100"/>
              <a:tabLst>
                <a:tab pos="565785" algn="l"/>
              </a:tabLst>
            </a:pPr>
            <a:r>
              <a:rPr lang="vi-VN" sz="280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T</a:t>
            </a:r>
            <a:r>
              <a:rPr lang="en-US" sz="280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ỉ</a:t>
            </a:r>
            <a:r>
              <a:rPr lang="vi-VN" sz="280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lệ giữa động năng và thế năng là 1:1.</a:t>
            </a:r>
            <a:endParaRPr lang="en-US" sz="2800">
              <a:solidFill>
                <a:srgbClr val="0070C0"/>
              </a:solidFill>
              <a:latin typeface="Times New Roman" panose="02020603050405020304" pitchFamily="18" charset="0"/>
              <a:ea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4146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26911"/>
          </a:xfrm>
        </p:spPr>
        <p:txBody>
          <a:bodyPr>
            <a:noAutofit/>
          </a:bodyPr>
          <a:lstStyle/>
          <a:p>
            <a:pPr lvl="0"/>
            <a:r>
              <a:rPr lang="en-US" sz="2800">
                <a:solidFill>
                  <a:srgbClr val="0070C0"/>
                </a:solidFill>
              </a:rPr>
              <a:t>3.8 </a:t>
            </a:r>
            <a:r>
              <a:rPr lang="vi-VN" sz="2800">
                <a:solidFill>
                  <a:srgbClr val="0070C0"/>
                </a:solidFill>
              </a:rPr>
              <a:t>Trong một cuộc đua xe đạp, vận động viên cần tăng tốc độ từ 0 đến 10 m/s trong 5 s. Hãy tính lượng động năng tăng lên của vận động viên, nếu tổng khối lượng của vận động viên và xe đạp là 70 kg.</a:t>
            </a:r>
            <a:br>
              <a:rPr lang="en-US" sz="2800">
                <a:solidFill>
                  <a:srgbClr val="0070C0"/>
                </a:solidFill>
              </a:rPr>
            </a:br>
            <a:endParaRPr lang="en-US" sz="2800">
              <a:solidFill>
                <a:srgbClr val="0070C0"/>
              </a:solidFill>
            </a:endParaRPr>
          </a:p>
        </p:txBody>
      </p:sp>
      <p:sp>
        <p:nvSpPr>
          <p:cNvPr id="4" name="Title 1"/>
          <p:cNvSpPr txBox="1">
            <a:spLocks/>
          </p:cNvSpPr>
          <p:nvPr/>
        </p:nvSpPr>
        <p:spPr>
          <a:xfrm>
            <a:off x="5049982" y="4532601"/>
            <a:ext cx="4869873"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70C0"/>
                </a:solidFill>
              </a:rPr>
              <a:t>W</a:t>
            </a:r>
            <a:r>
              <a:rPr lang="en-US" baseline="-25000">
                <a:solidFill>
                  <a:srgbClr val="0070C0"/>
                </a:solidFill>
              </a:rPr>
              <a:t>đ</a:t>
            </a:r>
            <a:r>
              <a:rPr lang="en-US">
                <a:solidFill>
                  <a:srgbClr val="0070C0"/>
                </a:solidFill>
              </a:rPr>
              <a:t> =</a:t>
            </a:r>
            <a:r>
              <a:rPr lang="en-US" baseline="30000">
                <a:solidFill>
                  <a:srgbClr val="0070C0"/>
                </a:solidFill>
              </a:rPr>
              <a:t> </a:t>
            </a:r>
            <a:r>
              <a:rPr lang="vi-VN">
                <a:solidFill>
                  <a:srgbClr val="0070C0"/>
                </a:solidFill>
              </a:rPr>
              <a:t>3 500 J.</a:t>
            </a:r>
            <a:endParaRPr lang="en-US">
              <a:solidFill>
                <a:srgbClr val="0070C0"/>
              </a:solidFill>
            </a:endParaRPr>
          </a:p>
        </p:txBody>
      </p:sp>
    </p:spTree>
    <p:extLst>
      <p:ext uri="{BB962C8B-B14F-4D97-AF65-F5344CB8AC3E}">
        <p14:creationId xmlns:p14="http://schemas.microsoft.com/office/powerpoint/2010/main" val="28264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974725"/>
            <a:ext cx="10515600" cy="1643784"/>
          </a:xfrm>
        </p:spPr>
        <p:txBody>
          <a:bodyPr>
            <a:normAutofit/>
          </a:bodyPr>
          <a:lstStyle/>
          <a:p>
            <a:pPr lvl="0"/>
            <a:r>
              <a:rPr lang="en-US" sz="2800">
                <a:solidFill>
                  <a:srgbClr val="0070C0"/>
                </a:solidFill>
              </a:rPr>
              <a:t>3.9 </a:t>
            </a:r>
            <a:r>
              <a:rPr lang="vi-VN" sz="2800">
                <a:solidFill>
                  <a:srgbClr val="0070C0"/>
                </a:solidFill>
              </a:rPr>
              <a:t>Một học sinh ném một quả bóng theo phương thẳng đứng lên cao từ mặt đất với tốc độ ban đầu là 15 m/s. Bỏ qua sức cản không khí, hỏi quả bóng sẽ đạt đến độ cao tối đa của là bao nhiêu?</a:t>
            </a:r>
            <a:br>
              <a:rPr lang="en-US" sz="2800">
                <a:solidFill>
                  <a:srgbClr val="0070C0"/>
                </a:solidFill>
              </a:rPr>
            </a:br>
            <a:endParaRPr lang="en-US" sz="2800">
              <a:solidFill>
                <a:srgbClr val="0070C0"/>
              </a:solidFill>
            </a:endParaRPr>
          </a:p>
        </p:txBody>
      </p:sp>
      <p:sp>
        <p:nvSpPr>
          <p:cNvPr id="4" name="Title 1"/>
          <p:cNvSpPr txBox="1">
            <a:spLocks/>
          </p:cNvSpPr>
          <p:nvPr/>
        </p:nvSpPr>
        <p:spPr>
          <a:xfrm>
            <a:off x="4429990" y="4518747"/>
            <a:ext cx="3193473"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70C0"/>
                </a:solidFill>
              </a:rPr>
              <a:t>h =</a:t>
            </a:r>
            <a:r>
              <a:rPr lang="en-US" baseline="30000">
                <a:solidFill>
                  <a:srgbClr val="0070C0"/>
                </a:solidFill>
              </a:rPr>
              <a:t> </a:t>
            </a:r>
            <a:r>
              <a:rPr lang="en-US">
                <a:solidFill>
                  <a:srgbClr val="0070C0"/>
                </a:solidFill>
              </a:rPr>
              <a:t>11,25 m</a:t>
            </a:r>
          </a:p>
        </p:txBody>
      </p:sp>
    </p:spTree>
    <p:extLst>
      <p:ext uri="{BB962C8B-B14F-4D97-AF65-F5344CB8AC3E}">
        <p14:creationId xmlns:p14="http://schemas.microsoft.com/office/powerpoint/2010/main" val="38729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569566"/>
          </a:xfrm>
        </p:spPr>
        <p:txBody>
          <a:bodyPr>
            <a:noAutofit/>
          </a:bodyPr>
          <a:lstStyle/>
          <a:p>
            <a:r>
              <a:rPr lang="en-US" sz="2800" b="1">
                <a:solidFill>
                  <a:srgbClr val="0070C0"/>
                </a:solidFill>
                <a:latin typeface="Times New Roman" panose="02020603050405020304" pitchFamily="18" charset="0"/>
                <a:cs typeface="Times New Roman" panose="02020603050405020304" pitchFamily="18" charset="0"/>
              </a:rPr>
              <a:t>Câu 5.</a:t>
            </a:r>
            <a:r>
              <a:rPr lang="en-US" sz="2800">
                <a:solidFill>
                  <a:srgbClr val="0070C0"/>
                </a:solidFill>
                <a:latin typeface="Times New Roman" panose="02020603050405020304" pitchFamily="18" charset="0"/>
                <a:cs typeface="Times New Roman" panose="02020603050405020304" pitchFamily="18" charset="0"/>
              </a:rPr>
              <a:t> Một vận động viên trượt tuyết từ trên vách núi trượt xuống, tốc độ trượt mỗi lúc một tăng. Như vậy đối với vận động viên</a:t>
            </a:r>
            <a:br>
              <a:rPr lang="en-US" sz="2800">
                <a:solidFill>
                  <a:srgbClr val="0070C0"/>
                </a:solidFill>
                <a:latin typeface="Times New Roman" panose="02020603050405020304" pitchFamily="18" charset="0"/>
                <a:cs typeface="Times New Roman" panose="02020603050405020304" pitchFamily="18" charset="0"/>
              </a:rPr>
            </a:br>
            <a:br>
              <a:rPr lang="en-US" sz="2800">
                <a:solidFill>
                  <a:srgbClr val="0070C0"/>
                </a:solidFill>
                <a:latin typeface="Times New Roman" panose="02020603050405020304" pitchFamily="18" charset="0"/>
                <a:cs typeface="Times New Roman" panose="02020603050405020304" pitchFamily="18" charset="0"/>
              </a:rPr>
            </a:br>
            <a:r>
              <a:rPr lang="en-US" sz="2800">
                <a:solidFill>
                  <a:srgbClr val="0070C0"/>
                </a:solidFill>
                <a:latin typeface="Times New Roman" panose="02020603050405020304" pitchFamily="18" charset="0"/>
                <a:cs typeface="Times New Roman" panose="02020603050405020304" pitchFamily="18" charset="0"/>
              </a:rPr>
              <a:t>A. động năng tăng, thế năng tăng.	</a:t>
            </a:r>
            <a:br>
              <a:rPr lang="en-US" sz="2800">
                <a:solidFill>
                  <a:srgbClr val="0070C0"/>
                </a:solidFill>
                <a:latin typeface="Times New Roman" panose="02020603050405020304" pitchFamily="18" charset="0"/>
                <a:cs typeface="Times New Roman" panose="02020603050405020304" pitchFamily="18" charset="0"/>
              </a:rPr>
            </a:br>
            <a:r>
              <a:rPr lang="en-US" sz="2800">
                <a:solidFill>
                  <a:srgbClr val="0070C0"/>
                </a:solidFill>
                <a:latin typeface="Times New Roman" panose="02020603050405020304" pitchFamily="18" charset="0"/>
                <a:cs typeface="Times New Roman" panose="02020603050405020304" pitchFamily="18" charset="0"/>
              </a:rPr>
              <a:t>B. động năng tăng, thế năng giảm.</a:t>
            </a:r>
            <a:br>
              <a:rPr lang="en-US" sz="2800">
                <a:solidFill>
                  <a:srgbClr val="0070C0"/>
                </a:solidFill>
                <a:latin typeface="Times New Roman" panose="02020603050405020304" pitchFamily="18" charset="0"/>
                <a:cs typeface="Times New Roman" panose="02020603050405020304" pitchFamily="18" charset="0"/>
              </a:rPr>
            </a:br>
            <a:r>
              <a:rPr lang="en-US" sz="2800">
                <a:solidFill>
                  <a:srgbClr val="0070C0"/>
                </a:solidFill>
                <a:latin typeface="Times New Roman" panose="02020603050405020304" pitchFamily="18" charset="0"/>
                <a:cs typeface="Times New Roman" panose="02020603050405020304" pitchFamily="18" charset="0"/>
              </a:rPr>
              <a:t>C. động năng không đổi, thế năng giảm.</a:t>
            </a:r>
            <a:br>
              <a:rPr lang="en-US" sz="2800">
                <a:solidFill>
                  <a:srgbClr val="0070C0"/>
                </a:solidFill>
                <a:latin typeface="Times New Roman" panose="02020603050405020304" pitchFamily="18" charset="0"/>
                <a:cs typeface="Times New Roman" panose="02020603050405020304" pitchFamily="18" charset="0"/>
              </a:rPr>
            </a:br>
            <a:r>
              <a:rPr lang="en-US" sz="2800">
                <a:solidFill>
                  <a:srgbClr val="0070C0"/>
                </a:solidFill>
                <a:latin typeface="Times New Roman" panose="02020603050405020304" pitchFamily="18" charset="0"/>
                <a:cs typeface="Times New Roman" panose="02020603050405020304" pitchFamily="18" charset="0"/>
              </a:rPr>
              <a:t>D. động năng giảm, thế năng tăng.</a:t>
            </a:r>
            <a:br>
              <a:rPr lang="en-US" sz="2800">
                <a:solidFill>
                  <a:srgbClr val="0070C0"/>
                </a:solidFill>
                <a:latin typeface="Times New Roman" panose="02020603050405020304" pitchFamily="18" charset="0"/>
                <a:cs typeface="Times New Roman" panose="02020603050405020304" pitchFamily="18" charset="0"/>
              </a:rPr>
            </a:br>
            <a:endParaRPr lang="en-US" sz="2800">
              <a:solidFill>
                <a:srgbClr val="0070C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174674" y="4491038"/>
            <a:ext cx="921326" cy="1163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a:solidFill>
                  <a:srgbClr val="0070C0"/>
                </a:solidFill>
              </a:rPr>
              <a:t>B</a:t>
            </a:r>
          </a:p>
        </p:txBody>
      </p:sp>
    </p:spTree>
    <p:extLst>
      <p:ext uri="{BB962C8B-B14F-4D97-AF65-F5344CB8AC3E}">
        <p14:creationId xmlns:p14="http://schemas.microsoft.com/office/powerpoint/2010/main" val="30155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879" y="460747"/>
            <a:ext cx="9768702" cy="4319598"/>
          </a:xfrm>
        </p:spPr>
      </p:pic>
    </p:spTree>
    <p:extLst>
      <p:ext uri="{BB962C8B-B14F-4D97-AF65-F5344CB8AC3E}">
        <p14:creationId xmlns:p14="http://schemas.microsoft.com/office/powerpoint/2010/main" val="2583036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72" y="171163"/>
            <a:ext cx="10515600" cy="1990148"/>
          </a:xfrm>
        </p:spPr>
        <p:txBody>
          <a:bodyPr>
            <a:normAutofit fontScale="90000"/>
          </a:bodyPr>
          <a:lstStyle/>
          <a:p>
            <a:r>
              <a:rPr lang="vi-VN" sz="2800">
                <a:solidFill>
                  <a:srgbClr val="0070C0"/>
                </a:solidFill>
              </a:rPr>
              <a:t>Một vật khối lượng 1 kg được thả rơi từ độ cao 20m. Bỏ qua lực cản không khí, Chọn gốc thế năng ở mặt đất. Tính: </a:t>
            </a:r>
            <a:br>
              <a:rPr lang="en-US" sz="2800">
                <a:solidFill>
                  <a:srgbClr val="0070C0"/>
                </a:solidFill>
              </a:rPr>
            </a:br>
            <a:r>
              <a:rPr lang="vi-VN" sz="2800">
                <a:solidFill>
                  <a:srgbClr val="0070C0"/>
                </a:solidFill>
              </a:rPr>
              <a:t>a, Cơ năng của vật khi thả rơi. </a:t>
            </a:r>
            <a:br>
              <a:rPr lang="en-US" sz="2800">
                <a:solidFill>
                  <a:srgbClr val="0070C0"/>
                </a:solidFill>
              </a:rPr>
            </a:br>
            <a:r>
              <a:rPr lang="vi-VN" sz="2800">
                <a:solidFill>
                  <a:srgbClr val="0070C0"/>
                </a:solidFill>
              </a:rPr>
              <a:t>b, Tốc tốc của vật khi chạm đất? Biết toàn bộ thế năng của vật chuyển hóa thành động năng của vật.</a:t>
            </a:r>
            <a:br>
              <a:rPr lang="en-US" sz="2800">
                <a:solidFill>
                  <a:srgbClr val="0070C0"/>
                </a:solidFill>
              </a:rPr>
            </a:br>
            <a:endParaRPr lang="en-US" sz="2800">
              <a:solidFill>
                <a:srgbClr val="0070C0"/>
              </a:solidFill>
            </a:endParaRPr>
          </a:p>
        </p:txBody>
      </p:sp>
      <mc:AlternateContent xmlns:mc="http://schemas.openxmlformats.org/markup-compatibility/2006" xmlns:a14="http://schemas.microsoft.com/office/drawing/2010/main">
        <mc:Choice Requires="a14">
          <p:sp>
            <p:nvSpPr>
              <p:cNvPr id="4" name="Rectangle 3"/>
              <p:cNvSpPr/>
              <p:nvPr/>
            </p:nvSpPr>
            <p:spPr>
              <a:xfrm>
                <a:off x="481445" y="1662547"/>
                <a:ext cx="10848109" cy="2031325"/>
              </a:xfrm>
              <a:prstGeom prst="rect">
                <a:avLst/>
              </a:prstGeom>
            </p:spPr>
            <p:txBody>
              <a:bodyPr wrap="square">
                <a:spAutoFit/>
              </a:bodyPr>
              <a:lstStyle/>
              <a:p>
                <a:pPr algn="just">
                  <a:lnSpc>
                    <a:spcPct val="150000"/>
                  </a:lnSpc>
                  <a:spcAft>
                    <a:spcPts val="0"/>
                  </a:spcAft>
                </a:pPr>
                <a:r>
                  <a:rPr lang="vi-VN" sz="2800">
                    <a:solidFill>
                      <a:srgbClr val="FF0000"/>
                    </a:solidFill>
                    <a:latin typeface="Times New Roman" panose="02020603050405020304" pitchFamily="18" charset="0"/>
                    <a:ea typeface="Times New Roman" panose="02020603050405020304" pitchFamily="18" charset="0"/>
                  </a:rPr>
                  <a:t>Chọn gốc thế năng tại mặt đất. Khi thả rơi động năng của vật bằng 0 </a:t>
                </a:r>
                <a:endParaRPr lang="en-US" sz="2800">
                  <a:solidFill>
                    <a:srgbClr val="FF00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FF0000"/>
                    </a:solidFill>
                    <a:latin typeface="Times New Roman" panose="02020603050405020304" pitchFamily="18" charset="0"/>
                    <a:ea typeface="Times New Roman" panose="02020603050405020304" pitchFamily="18" charset="0"/>
                  </a:rPr>
                  <a:t>a) Cơ năng của vật khi thả rơi là: </a:t>
                </a:r>
                <a:endParaRPr lang="en-US" sz="2800">
                  <a:solidFill>
                    <a:srgbClr val="FF00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FF0000"/>
                    </a:solidFill>
                    <a:ea typeface="Times New Roman" panose="02020603050405020304" pitchFamily="18" charset="0"/>
                  </a:rPr>
                  <a:t>W</a:t>
                </a:r>
                <a:r>
                  <a:rPr lang="en-US" sz="2800" baseline="-25000">
                    <a:solidFill>
                      <a:srgbClr val="FF0000"/>
                    </a:solidFill>
                    <a:ea typeface="Times New Roman" panose="02020603050405020304" pitchFamily="18" charset="0"/>
                  </a:rPr>
                  <a:t>đ</a:t>
                </a:r>
                <a:r>
                  <a:rPr lang="en-US" sz="2800">
                    <a:solidFill>
                      <a:srgbClr val="FF0000"/>
                    </a:solidFill>
                    <a:ea typeface="Times New Roman" panose="02020603050405020304" pitchFamily="18" charset="0"/>
                  </a:rPr>
                  <a:t> </a:t>
                </a:r>
                <a14:m>
                  <m:oMath xmlns:m="http://schemas.openxmlformats.org/officeDocument/2006/math">
                    <m:r>
                      <a:rPr lang="vi-VN" sz="2800" i="1">
                        <a:solidFill>
                          <a:srgbClr val="FF0000"/>
                        </a:solidFill>
                        <a:latin typeface="Cambria Math" panose="02040503050406030204" pitchFamily="18" charset="0"/>
                        <a:ea typeface="Times New Roman" panose="02020603050405020304" pitchFamily="18" charset="0"/>
                      </a:rPr>
                      <m:t>=</m:t>
                    </m:r>
                    <m:sSub>
                      <m:sSubPr>
                        <m:ctrlPr>
                          <a:rPr lang="en-US" sz="2800" i="1">
                            <a:solidFill>
                              <a:srgbClr val="FF0000"/>
                            </a:solidFill>
                            <a:latin typeface="Cambria Math" panose="02040503050406030204" pitchFamily="18" charset="0"/>
                            <a:ea typeface="Times New Roman" panose="02020603050405020304" pitchFamily="18" charset="0"/>
                          </a:rPr>
                        </m:ctrlPr>
                      </m:sSubPr>
                      <m:e>
                        <m:r>
                          <a:rPr lang="vi-VN" sz="2800" i="1">
                            <a:solidFill>
                              <a:srgbClr val="FF0000"/>
                            </a:solidFill>
                            <a:latin typeface="Cambria Math" panose="02040503050406030204" pitchFamily="18" charset="0"/>
                            <a:ea typeface="Times New Roman" panose="02020603050405020304" pitchFamily="18" charset="0"/>
                          </a:rPr>
                          <m:t>𝑊</m:t>
                        </m:r>
                      </m:e>
                      <m:sub>
                        <m:r>
                          <a:rPr lang="vi-VN" sz="2800" i="1">
                            <a:solidFill>
                              <a:srgbClr val="FF0000"/>
                            </a:solidFill>
                            <a:latin typeface="Cambria Math" panose="02040503050406030204" pitchFamily="18" charset="0"/>
                            <a:ea typeface="Times New Roman" panose="02020603050405020304" pitchFamily="18" charset="0"/>
                          </a:rPr>
                          <m:t>𝑡</m:t>
                        </m:r>
                      </m:sub>
                    </m:sSub>
                    <m:r>
                      <a:rPr lang="vi-VN" sz="2800" i="1">
                        <a:solidFill>
                          <a:srgbClr val="FF0000"/>
                        </a:solidFill>
                        <a:latin typeface="Cambria Math" panose="02040503050406030204" pitchFamily="18" charset="0"/>
                        <a:ea typeface="Times New Roman" panose="02020603050405020304" pitchFamily="18" charset="0"/>
                      </a:rPr>
                      <m:t>+</m:t>
                    </m:r>
                    <m:sSub>
                      <m:sSubPr>
                        <m:ctrlPr>
                          <a:rPr lang="en-US" sz="2800" i="1">
                            <a:solidFill>
                              <a:srgbClr val="FF0000"/>
                            </a:solidFill>
                            <a:latin typeface="Cambria Math" panose="02040503050406030204" pitchFamily="18" charset="0"/>
                            <a:ea typeface="Times New Roman" panose="02020603050405020304" pitchFamily="18" charset="0"/>
                          </a:rPr>
                        </m:ctrlPr>
                      </m:sSubPr>
                      <m:e>
                        <m:r>
                          <a:rPr lang="vi-VN" sz="2800" i="1">
                            <a:solidFill>
                              <a:srgbClr val="FF0000"/>
                            </a:solidFill>
                            <a:latin typeface="Cambria Math" panose="02040503050406030204" pitchFamily="18" charset="0"/>
                            <a:ea typeface="Times New Roman" panose="02020603050405020304" pitchFamily="18" charset="0"/>
                          </a:rPr>
                          <m:t>𝑊</m:t>
                        </m:r>
                      </m:e>
                      <m:sub>
                        <m:r>
                          <a:rPr lang="vi-VN" sz="2800" i="1">
                            <a:solidFill>
                              <a:srgbClr val="FF0000"/>
                            </a:solidFill>
                            <a:latin typeface="Cambria Math" panose="02040503050406030204" pitchFamily="18" charset="0"/>
                            <a:ea typeface="Times New Roman" panose="02020603050405020304" pitchFamily="18" charset="0"/>
                          </a:rPr>
                          <m:t>đ</m:t>
                        </m:r>
                      </m:sub>
                    </m:sSub>
                    <m:r>
                      <a:rPr lang="vi-VN" sz="2800" i="1">
                        <a:solidFill>
                          <a:srgbClr val="FF0000"/>
                        </a:solidFill>
                        <a:latin typeface="Cambria Math" panose="02040503050406030204" pitchFamily="18" charset="0"/>
                        <a:ea typeface="Times New Roman" panose="02020603050405020304" pitchFamily="18" charset="0"/>
                      </a:rPr>
                      <m:t>=</m:t>
                    </m:r>
                    <m:sSub>
                      <m:sSubPr>
                        <m:ctrlPr>
                          <a:rPr lang="en-US" sz="2800" i="1">
                            <a:solidFill>
                              <a:srgbClr val="FF0000"/>
                            </a:solidFill>
                            <a:latin typeface="Cambria Math" panose="02040503050406030204" pitchFamily="18" charset="0"/>
                            <a:ea typeface="Times New Roman" panose="02020603050405020304" pitchFamily="18" charset="0"/>
                          </a:rPr>
                        </m:ctrlPr>
                      </m:sSubPr>
                      <m:e>
                        <m:r>
                          <a:rPr lang="vi-VN" sz="2800" i="1">
                            <a:solidFill>
                              <a:srgbClr val="FF0000"/>
                            </a:solidFill>
                            <a:latin typeface="Cambria Math" panose="02040503050406030204" pitchFamily="18" charset="0"/>
                            <a:ea typeface="Times New Roman" panose="02020603050405020304" pitchFamily="18" charset="0"/>
                          </a:rPr>
                          <m:t>𝑊</m:t>
                        </m:r>
                      </m:e>
                      <m:sub>
                        <m:r>
                          <a:rPr lang="vi-VN" sz="2800" i="1">
                            <a:solidFill>
                              <a:srgbClr val="FF0000"/>
                            </a:solidFill>
                            <a:latin typeface="Cambria Math" panose="02040503050406030204" pitchFamily="18" charset="0"/>
                            <a:ea typeface="Times New Roman" panose="02020603050405020304" pitchFamily="18" charset="0"/>
                          </a:rPr>
                          <m:t>𝑡</m:t>
                        </m:r>
                      </m:sub>
                    </m:sSub>
                    <m:r>
                      <a:rPr lang="vi-VN" sz="2800" i="1">
                        <a:solidFill>
                          <a:srgbClr val="FF0000"/>
                        </a:solidFill>
                        <a:latin typeface="Cambria Math" panose="02040503050406030204" pitchFamily="18" charset="0"/>
                        <a:ea typeface="Times New Roman" panose="02020603050405020304" pitchFamily="18" charset="0"/>
                      </a:rPr>
                      <m:t>=</m:t>
                    </m:r>
                    <m:r>
                      <a:rPr lang="vi-VN" sz="2800" i="1">
                        <a:solidFill>
                          <a:srgbClr val="FF0000"/>
                        </a:solidFill>
                        <a:latin typeface="Cambria Math" panose="02040503050406030204" pitchFamily="18" charset="0"/>
                        <a:ea typeface="Times New Roman" panose="02020603050405020304" pitchFamily="18" charset="0"/>
                      </a:rPr>
                      <m:t>𝑃</m:t>
                    </m:r>
                    <m:r>
                      <a:rPr lang="vi-VN" sz="2800" i="1">
                        <a:solidFill>
                          <a:srgbClr val="FF0000"/>
                        </a:solidFill>
                        <a:latin typeface="Cambria Math" panose="02040503050406030204" pitchFamily="18" charset="0"/>
                        <a:ea typeface="Times New Roman" panose="02020603050405020304" pitchFamily="18" charset="0"/>
                      </a:rPr>
                      <m:t>.</m:t>
                    </m:r>
                    <m:r>
                      <a:rPr lang="vi-VN" sz="2800" i="1">
                        <a:solidFill>
                          <a:srgbClr val="FF0000"/>
                        </a:solidFill>
                        <a:latin typeface="Cambria Math" panose="02040503050406030204" pitchFamily="18" charset="0"/>
                        <a:ea typeface="Times New Roman" panose="02020603050405020304" pitchFamily="18" charset="0"/>
                      </a:rPr>
                      <m:t>h</m:t>
                    </m:r>
                    <m:r>
                      <a:rPr lang="vi-VN" sz="2800" i="1">
                        <a:solidFill>
                          <a:srgbClr val="FF0000"/>
                        </a:solidFill>
                        <a:latin typeface="Cambria Math" panose="02040503050406030204" pitchFamily="18" charset="0"/>
                        <a:ea typeface="Times New Roman" panose="02020603050405020304" pitchFamily="18" charset="0"/>
                      </a:rPr>
                      <m:t>=10.1.20=200 (</m:t>
                    </m:r>
                    <m:r>
                      <a:rPr lang="vi-VN" sz="2800" i="1">
                        <a:solidFill>
                          <a:srgbClr val="FF0000"/>
                        </a:solidFill>
                        <a:latin typeface="Cambria Math" panose="02040503050406030204" pitchFamily="18" charset="0"/>
                        <a:ea typeface="Times New Roman" panose="02020603050405020304" pitchFamily="18" charset="0"/>
                      </a:rPr>
                      <m:t>𝐽</m:t>
                    </m:r>
                    <m:r>
                      <a:rPr lang="vi-VN" sz="2800" i="1">
                        <a:solidFill>
                          <a:srgbClr val="FF0000"/>
                        </a:solidFill>
                        <a:latin typeface="Cambria Math" panose="02040503050406030204" pitchFamily="18" charset="0"/>
                        <a:ea typeface="Times New Roman" panose="02020603050405020304" pitchFamily="18" charset="0"/>
                      </a:rPr>
                      <m:t>)</m:t>
                    </m:r>
                  </m:oMath>
                </a14:m>
                <a:endParaRPr lang="en-US" sz="2800">
                  <a:solidFill>
                    <a:srgbClr val="FF0000"/>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81445" y="1662547"/>
                <a:ext cx="10848109" cy="2031325"/>
              </a:xfrm>
              <a:prstGeom prst="rect">
                <a:avLst/>
              </a:prstGeom>
              <a:blipFill>
                <a:blip r:embed="rId2"/>
                <a:stretch>
                  <a:fillRect l="-1180" b="-4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3291" y="3652695"/>
                <a:ext cx="11658600" cy="2994666"/>
              </a:xfrm>
              <a:prstGeom prst="rect">
                <a:avLst/>
              </a:prstGeom>
            </p:spPr>
            <p:txBody>
              <a:bodyPr wrap="square">
                <a:spAutoFit/>
              </a:bodyPr>
              <a:lstStyle/>
              <a:p>
                <a:pPr algn="just">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rPr>
                  <a:t>b</a:t>
                </a:r>
                <a:r>
                  <a:rPr lang="vi-VN" sz="2800">
                    <a:solidFill>
                      <a:srgbClr val="FF0000"/>
                    </a:solidFill>
                    <a:latin typeface="Times New Roman" panose="02020603050405020304" pitchFamily="18" charset="0"/>
                    <a:ea typeface="Times New Roman" panose="02020603050405020304" pitchFamily="18" charset="0"/>
                  </a:rPr>
                  <a:t>) Do khi vừa chạm mặt đất toàn bộ thế năng của vật chuyển hóa thành động năng của vật nên ta có: </a:t>
                </a:r>
                <a:r>
                  <a:rPr lang="en-US" sz="2800">
                    <a:solidFill>
                      <a:srgbClr val="FF0000"/>
                    </a:solidFill>
                    <a:latin typeface="Times New Roman" panose="02020603050405020304" pitchFamily="18" charset="0"/>
                    <a:ea typeface="Times New Roman" panose="02020603050405020304" pitchFamily="18" charset="0"/>
                  </a:rPr>
                  <a:t>W</a:t>
                </a:r>
                <a:r>
                  <a:rPr lang="en-US" sz="2800" baseline="-25000">
                    <a:solidFill>
                      <a:srgbClr val="FF0000"/>
                    </a:solidFill>
                    <a:latin typeface="Times New Roman" panose="02020603050405020304" pitchFamily="18" charset="0"/>
                    <a:ea typeface="Times New Roman" panose="02020603050405020304" pitchFamily="18" charset="0"/>
                  </a:rPr>
                  <a:t>t</a:t>
                </a:r>
                <a:r>
                  <a:rPr lang="en-US" sz="2800">
                    <a:solidFill>
                      <a:srgbClr val="FF0000"/>
                    </a:solidFill>
                    <a:latin typeface="Times New Roman" panose="02020603050405020304" pitchFamily="18" charset="0"/>
                    <a:ea typeface="Times New Roman" panose="02020603050405020304" pitchFamily="18" charset="0"/>
                  </a:rPr>
                  <a:t> </a:t>
                </a:r>
                <a14:m>
                  <m:oMath xmlns:m="http://schemas.openxmlformats.org/officeDocument/2006/math">
                    <m:r>
                      <a:rPr lang="vi-VN" sz="2800" i="1">
                        <a:solidFill>
                          <a:srgbClr val="FF0000"/>
                        </a:solidFill>
                        <a:latin typeface="Cambria Math" panose="02040503050406030204" pitchFamily="18" charset="0"/>
                        <a:ea typeface="Times New Roman" panose="02020603050405020304" pitchFamily="18" charset="0"/>
                      </a:rPr>
                      <m:t>=</m:t>
                    </m:r>
                    <m:sSub>
                      <m:sSubPr>
                        <m:ctrlPr>
                          <a:rPr lang="en-US" sz="2800" i="1">
                            <a:solidFill>
                              <a:srgbClr val="FF0000"/>
                            </a:solidFill>
                            <a:latin typeface="Cambria Math" panose="02040503050406030204" pitchFamily="18" charset="0"/>
                            <a:ea typeface="Times New Roman" panose="02020603050405020304" pitchFamily="18" charset="0"/>
                          </a:rPr>
                        </m:ctrlPr>
                      </m:sSubPr>
                      <m:e>
                        <m:r>
                          <a:rPr lang="vi-VN" sz="2800" i="1">
                            <a:solidFill>
                              <a:srgbClr val="FF0000"/>
                            </a:solidFill>
                            <a:latin typeface="Cambria Math" panose="02040503050406030204" pitchFamily="18" charset="0"/>
                            <a:ea typeface="Times New Roman" panose="02020603050405020304" pitchFamily="18" charset="0"/>
                          </a:rPr>
                          <m:t>𝑊</m:t>
                        </m:r>
                      </m:e>
                      <m:sub>
                        <m:r>
                          <a:rPr lang="vi-VN" sz="2800" i="1">
                            <a:solidFill>
                              <a:srgbClr val="FF0000"/>
                            </a:solidFill>
                            <a:latin typeface="Cambria Math" panose="02040503050406030204" pitchFamily="18" charset="0"/>
                            <a:ea typeface="Times New Roman" panose="02020603050405020304" pitchFamily="18" charset="0"/>
                          </a:rPr>
                          <m:t>đ</m:t>
                        </m:r>
                      </m:sub>
                    </m:sSub>
                    <m:r>
                      <a:rPr lang="vi-VN" sz="2800" i="1">
                        <a:solidFill>
                          <a:srgbClr val="FF0000"/>
                        </a:solidFill>
                        <a:latin typeface="Cambria Math" panose="02040503050406030204" pitchFamily="18" charset="0"/>
                        <a:ea typeface="Times New Roman" panose="02020603050405020304" pitchFamily="18" charset="0"/>
                      </a:rPr>
                      <m:t>⇔200=</m:t>
                    </m:r>
                    <m:f>
                      <m:fPr>
                        <m:ctrlPr>
                          <a:rPr lang="en-US" sz="2800" i="1">
                            <a:solidFill>
                              <a:srgbClr val="FF0000"/>
                            </a:solidFill>
                            <a:latin typeface="Cambria Math" panose="02040503050406030204" pitchFamily="18" charset="0"/>
                            <a:ea typeface="Times New Roman" panose="02020603050405020304" pitchFamily="18" charset="0"/>
                          </a:rPr>
                        </m:ctrlPr>
                      </m:fPr>
                      <m:num>
                        <m:r>
                          <a:rPr lang="vi-VN" sz="2800" i="1">
                            <a:solidFill>
                              <a:srgbClr val="FF0000"/>
                            </a:solidFill>
                            <a:latin typeface="Cambria Math" panose="02040503050406030204" pitchFamily="18" charset="0"/>
                            <a:ea typeface="Times New Roman" panose="02020603050405020304" pitchFamily="18" charset="0"/>
                          </a:rPr>
                          <m:t>1</m:t>
                        </m:r>
                      </m:num>
                      <m:den>
                        <m:r>
                          <a:rPr lang="vi-VN" sz="2800" i="1">
                            <a:solidFill>
                              <a:srgbClr val="FF0000"/>
                            </a:solidFill>
                            <a:latin typeface="Cambria Math" panose="02040503050406030204" pitchFamily="18" charset="0"/>
                            <a:ea typeface="Times New Roman" panose="02020603050405020304" pitchFamily="18" charset="0"/>
                          </a:rPr>
                          <m:t>2</m:t>
                        </m:r>
                      </m:den>
                    </m:f>
                    <m:r>
                      <a:rPr lang="vi-VN" sz="2800" i="1">
                        <a:solidFill>
                          <a:srgbClr val="FF0000"/>
                        </a:solidFill>
                        <a:latin typeface="Cambria Math" panose="02040503050406030204" pitchFamily="18" charset="0"/>
                        <a:ea typeface="Times New Roman" panose="02020603050405020304" pitchFamily="18" charset="0"/>
                      </a:rPr>
                      <m:t>𝑚</m:t>
                    </m:r>
                    <m:sSup>
                      <m:sSupPr>
                        <m:ctrlPr>
                          <a:rPr lang="en-US" sz="2800" i="1">
                            <a:solidFill>
                              <a:srgbClr val="FF0000"/>
                            </a:solidFill>
                            <a:latin typeface="Cambria Math" panose="02040503050406030204" pitchFamily="18" charset="0"/>
                            <a:ea typeface="Times New Roman" panose="02020603050405020304" pitchFamily="18" charset="0"/>
                          </a:rPr>
                        </m:ctrlPr>
                      </m:sSupPr>
                      <m:e>
                        <m:r>
                          <a:rPr lang="vi-VN" sz="2800" i="1">
                            <a:solidFill>
                              <a:srgbClr val="FF0000"/>
                            </a:solidFill>
                            <a:latin typeface="Cambria Math" panose="02040503050406030204" pitchFamily="18" charset="0"/>
                            <a:ea typeface="Times New Roman" panose="02020603050405020304" pitchFamily="18" charset="0"/>
                          </a:rPr>
                          <m:t>𝑣</m:t>
                        </m:r>
                      </m:e>
                      <m:sup>
                        <m:r>
                          <a:rPr lang="vi-VN" sz="2800" i="1">
                            <a:solidFill>
                              <a:srgbClr val="FF0000"/>
                            </a:solidFill>
                            <a:latin typeface="Cambria Math" panose="02040503050406030204" pitchFamily="18" charset="0"/>
                            <a:ea typeface="Times New Roman" panose="02020603050405020304" pitchFamily="18" charset="0"/>
                          </a:rPr>
                          <m:t>2</m:t>
                        </m:r>
                      </m:sup>
                    </m:sSup>
                  </m:oMath>
                </a14:m>
                <a:endParaRPr lang="en-US" sz="2800">
                  <a:solidFill>
                    <a:srgbClr val="FF00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solidFill>
                      <a:srgbClr val="FF0000"/>
                    </a:solidFill>
                    <a:latin typeface="Times New Roman" panose="02020603050405020304" pitchFamily="18" charset="0"/>
                    <a:ea typeface="Times New Roman" panose="02020603050405020304" pitchFamily="18" charset="0"/>
                  </a:rPr>
                  <a:t>Tốc độ của vật vừa đến chạm mặt đất: </a:t>
                </a:r>
                <a14:m>
                  <m:oMath xmlns:m="http://schemas.openxmlformats.org/officeDocument/2006/math">
                    <m:r>
                      <a:rPr lang="vi-VN" sz="2800" i="1">
                        <a:solidFill>
                          <a:srgbClr val="FF0000"/>
                        </a:solidFill>
                        <a:latin typeface="Cambria Math" panose="02040503050406030204" pitchFamily="18" charset="0"/>
                        <a:ea typeface="Times New Roman" panose="02020603050405020304" pitchFamily="18" charset="0"/>
                      </a:rPr>
                      <m:t>  </m:t>
                    </m:r>
                    <m:f>
                      <m:fPr>
                        <m:ctrlPr>
                          <a:rPr lang="en-US" sz="2800" i="1">
                            <a:solidFill>
                              <a:srgbClr val="FF0000"/>
                            </a:solidFill>
                            <a:latin typeface="Cambria Math" panose="02040503050406030204" pitchFamily="18" charset="0"/>
                            <a:ea typeface="Times New Roman" panose="02020603050405020304" pitchFamily="18" charset="0"/>
                          </a:rPr>
                        </m:ctrlPr>
                      </m:fPr>
                      <m:num>
                        <m:r>
                          <a:rPr lang="vi-VN" sz="2800" i="1">
                            <a:solidFill>
                              <a:srgbClr val="FF0000"/>
                            </a:solidFill>
                            <a:latin typeface="Cambria Math" panose="02040503050406030204" pitchFamily="18" charset="0"/>
                            <a:ea typeface="Times New Roman" panose="02020603050405020304" pitchFamily="18" charset="0"/>
                          </a:rPr>
                          <m:t>1</m:t>
                        </m:r>
                      </m:num>
                      <m:den>
                        <m:r>
                          <a:rPr lang="vi-VN" sz="2800" i="1">
                            <a:solidFill>
                              <a:srgbClr val="FF0000"/>
                            </a:solidFill>
                            <a:latin typeface="Cambria Math" panose="02040503050406030204" pitchFamily="18" charset="0"/>
                            <a:ea typeface="Times New Roman" panose="02020603050405020304" pitchFamily="18" charset="0"/>
                          </a:rPr>
                          <m:t>2</m:t>
                        </m:r>
                      </m:den>
                    </m:f>
                    <m:r>
                      <a:rPr lang="vi-VN" sz="2800" i="1">
                        <a:solidFill>
                          <a:srgbClr val="FF0000"/>
                        </a:solidFill>
                        <a:latin typeface="Cambria Math" panose="02040503050406030204" pitchFamily="18" charset="0"/>
                        <a:ea typeface="Times New Roman" panose="02020603050405020304" pitchFamily="18" charset="0"/>
                      </a:rPr>
                      <m:t>𝑚</m:t>
                    </m:r>
                    <m:sSup>
                      <m:sSupPr>
                        <m:ctrlPr>
                          <a:rPr lang="en-US" sz="2800" i="1">
                            <a:solidFill>
                              <a:srgbClr val="FF0000"/>
                            </a:solidFill>
                            <a:latin typeface="Cambria Math" panose="02040503050406030204" pitchFamily="18" charset="0"/>
                            <a:ea typeface="Times New Roman" panose="02020603050405020304" pitchFamily="18" charset="0"/>
                          </a:rPr>
                        </m:ctrlPr>
                      </m:sSupPr>
                      <m:e>
                        <m:r>
                          <a:rPr lang="vi-VN" sz="2800" i="1">
                            <a:solidFill>
                              <a:srgbClr val="FF0000"/>
                            </a:solidFill>
                            <a:latin typeface="Cambria Math" panose="02040503050406030204" pitchFamily="18" charset="0"/>
                            <a:ea typeface="Times New Roman" panose="02020603050405020304" pitchFamily="18" charset="0"/>
                          </a:rPr>
                          <m:t>𝑣</m:t>
                        </m:r>
                      </m:e>
                      <m:sup>
                        <m:r>
                          <a:rPr lang="vi-VN" sz="2800" i="1">
                            <a:solidFill>
                              <a:srgbClr val="FF0000"/>
                            </a:solidFill>
                            <a:latin typeface="Cambria Math" panose="02040503050406030204" pitchFamily="18" charset="0"/>
                            <a:ea typeface="Times New Roman" panose="02020603050405020304" pitchFamily="18" charset="0"/>
                          </a:rPr>
                          <m:t>2</m:t>
                        </m:r>
                      </m:sup>
                    </m:sSup>
                    <m:r>
                      <a:rPr lang="vi-VN" sz="2800" i="1">
                        <a:solidFill>
                          <a:srgbClr val="FF0000"/>
                        </a:solidFill>
                        <a:latin typeface="Cambria Math" panose="02040503050406030204" pitchFamily="18" charset="0"/>
                        <a:ea typeface="Times New Roman" panose="02020603050405020304" pitchFamily="18" charset="0"/>
                      </a:rPr>
                      <m:t>=200=&gt;</m:t>
                    </m:r>
                    <m:f>
                      <m:fPr>
                        <m:ctrlPr>
                          <a:rPr lang="en-US" sz="2800" i="1">
                            <a:solidFill>
                              <a:srgbClr val="FF0000"/>
                            </a:solidFill>
                            <a:latin typeface="Cambria Math" panose="02040503050406030204" pitchFamily="18" charset="0"/>
                            <a:ea typeface="Times New Roman" panose="02020603050405020304" pitchFamily="18" charset="0"/>
                          </a:rPr>
                        </m:ctrlPr>
                      </m:fPr>
                      <m:num>
                        <m:r>
                          <a:rPr lang="vi-VN" sz="2800" i="1">
                            <a:solidFill>
                              <a:srgbClr val="FF0000"/>
                            </a:solidFill>
                            <a:latin typeface="Cambria Math" panose="02040503050406030204" pitchFamily="18" charset="0"/>
                            <a:ea typeface="Times New Roman" panose="02020603050405020304" pitchFamily="18" charset="0"/>
                          </a:rPr>
                          <m:t>1</m:t>
                        </m:r>
                      </m:num>
                      <m:den>
                        <m:r>
                          <a:rPr lang="vi-VN" sz="2800" i="1">
                            <a:solidFill>
                              <a:srgbClr val="FF0000"/>
                            </a:solidFill>
                            <a:latin typeface="Cambria Math" panose="02040503050406030204" pitchFamily="18" charset="0"/>
                            <a:ea typeface="Times New Roman" panose="02020603050405020304" pitchFamily="18" charset="0"/>
                          </a:rPr>
                          <m:t>2</m:t>
                        </m:r>
                      </m:den>
                    </m:f>
                    <m:r>
                      <a:rPr lang="vi-VN" sz="2800" i="1">
                        <a:solidFill>
                          <a:srgbClr val="FF0000"/>
                        </a:solidFill>
                        <a:latin typeface="Cambria Math" panose="02040503050406030204" pitchFamily="18" charset="0"/>
                        <a:ea typeface="Times New Roman" panose="02020603050405020304" pitchFamily="18" charset="0"/>
                      </a:rPr>
                      <m:t>.1</m:t>
                    </m:r>
                    <m:sSup>
                      <m:sSupPr>
                        <m:ctrlPr>
                          <a:rPr lang="en-US" sz="2800" i="1">
                            <a:solidFill>
                              <a:srgbClr val="FF0000"/>
                            </a:solidFill>
                            <a:latin typeface="Cambria Math" panose="02040503050406030204" pitchFamily="18" charset="0"/>
                            <a:ea typeface="Times New Roman" panose="02020603050405020304" pitchFamily="18" charset="0"/>
                          </a:rPr>
                        </m:ctrlPr>
                      </m:sSupPr>
                      <m:e>
                        <m:r>
                          <a:rPr lang="vi-VN" sz="2800" i="1">
                            <a:solidFill>
                              <a:srgbClr val="FF0000"/>
                            </a:solidFill>
                            <a:latin typeface="Cambria Math" panose="02040503050406030204" pitchFamily="18" charset="0"/>
                            <a:ea typeface="Times New Roman" panose="02020603050405020304" pitchFamily="18" charset="0"/>
                          </a:rPr>
                          <m:t>𝑣</m:t>
                        </m:r>
                      </m:e>
                      <m:sup>
                        <m:r>
                          <a:rPr lang="vi-VN" sz="2800" i="1">
                            <a:solidFill>
                              <a:srgbClr val="FF0000"/>
                            </a:solidFill>
                            <a:latin typeface="Cambria Math" panose="02040503050406030204" pitchFamily="18" charset="0"/>
                            <a:ea typeface="Times New Roman" panose="02020603050405020304" pitchFamily="18" charset="0"/>
                          </a:rPr>
                          <m:t>2</m:t>
                        </m:r>
                      </m:sup>
                    </m:sSup>
                    <m:r>
                      <a:rPr lang="vi-VN" sz="2800" i="1">
                        <a:solidFill>
                          <a:srgbClr val="FF0000"/>
                        </a:solidFill>
                        <a:latin typeface="Cambria Math" panose="02040503050406030204" pitchFamily="18" charset="0"/>
                        <a:ea typeface="Times New Roman" panose="02020603050405020304" pitchFamily="18" charset="0"/>
                      </a:rPr>
                      <m:t>=200</m:t>
                    </m:r>
                  </m:oMath>
                </a14:m>
                <a:endParaRPr lang="en-US" sz="2800">
                  <a:solidFill>
                    <a:srgbClr val="FF0000"/>
                  </a:solidFill>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=&gt;</m:t>
                      </m:r>
                      <m:sSup>
                        <m:sSupPr>
                          <m:ctrlPr>
                            <a:rPr lang="en-US" sz="2800" i="1">
                              <a:solidFill>
                                <a:srgbClr val="FF0000"/>
                              </a:solidFill>
                              <a:effectLst/>
                              <a:latin typeface="Cambria Math" panose="02040503050406030204" pitchFamily="18" charset="0"/>
                            </a:rPr>
                          </m:ctrlPr>
                        </m:sSupPr>
                        <m:e>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𝑣</m:t>
                          </m:r>
                        </m:e>
                        <m:sup>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=400=&gt; </m:t>
                      </m:r>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𝑣</m:t>
                      </m:r>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=20 (</m:t>
                      </m:r>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𝑠</m:t>
                      </m:r>
                      <m:r>
                        <a:rPr lang="vi-VN" sz="28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80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3291" y="3652695"/>
                <a:ext cx="11658600" cy="2994666"/>
              </a:xfrm>
              <a:prstGeom prst="rect">
                <a:avLst/>
              </a:prstGeom>
              <a:blipFill>
                <a:blip r:embed="rId3"/>
                <a:stretch>
                  <a:fillRect l="-1098" r="-1046"/>
                </a:stretch>
              </a:blipFill>
            </p:spPr>
            <p:txBody>
              <a:bodyPr/>
              <a:lstStyle/>
              <a:p>
                <a:r>
                  <a:rPr lang="en-US">
                    <a:noFill/>
                  </a:rPr>
                  <a:t> </a:t>
                </a:r>
              </a:p>
            </p:txBody>
          </p:sp>
        </mc:Fallback>
      </mc:AlternateContent>
    </p:spTree>
    <p:extLst>
      <p:ext uri="{BB962C8B-B14F-4D97-AF65-F5344CB8AC3E}">
        <p14:creationId xmlns:p14="http://schemas.microsoft.com/office/powerpoint/2010/main" val="362879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2839" y="251468"/>
            <a:ext cx="9166322" cy="6114608"/>
          </a:xfrm>
        </p:spPr>
      </p:pic>
    </p:spTree>
    <p:extLst>
      <p:ext uri="{BB962C8B-B14F-4D97-AF65-F5344CB8AC3E}">
        <p14:creationId xmlns:p14="http://schemas.microsoft.com/office/powerpoint/2010/main" val="265528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Nhà máy thủy điện là gì? Cơ chế hoạt động của nhà máy thủy đi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088" y="272528"/>
            <a:ext cx="9638560" cy="60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2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823" y="5717892"/>
            <a:ext cx="8344034" cy="662782"/>
          </a:xfrm>
        </p:spPr>
        <p:txBody>
          <a:bodyPr>
            <a:normAutofit fontScale="90000"/>
          </a:bodyPr>
          <a:lstStyle/>
          <a:p>
            <a:r>
              <a:rPr lang="en-US" dirty="0" err="1">
                <a:solidFill>
                  <a:srgbClr val="FF0000"/>
                </a:solidFill>
              </a:rPr>
              <a:t>Hình</a:t>
            </a:r>
            <a:r>
              <a:rPr lang="en-US" dirty="0">
                <a:solidFill>
                  <a:srgbClr val="FF0000"/>
                </a:solidFill>
              </a:rPr>
              <a:t>  2.1 </a:t>
            </a:r>
            <a:r>
              <a:rPr lang="en-US" dirty="0" err="1">
                <a:solidFill>
                  <a:srgbClr val="FF0000"/>
                </a:solidFill>
              </a:rPr>
              <a:t>Búa</a:t>
            </a:r>
            <a:r>
              <a:rPr lang="en-US" dirty="0">
                <a:solidFill>
                  <a:srgbClr val="FF0000"/>
                </a:solidFill>
              </a:rPr>
              <a:t> </a:t>
            </a:r>
            <a:r>
              <a:rPr lang="en-US" dirty="0" err="1">
                <a:solidFill>
                  <a:srgbClr val="FF0000"/>
                </a:solidFill>
              </a:rPr>
              <a:t>chuyển</a:t>
            </a:r>
            <a:r>
              <a:rPr lang="en-US" dirty="0">
                <a:solidFill>
                  <a:srgbClr val="FF0000"/>
                </a:solidFill>
              </a:rPr>
              <a:t> </a:t>
            </a:r>
            <a:r>
              <a:rPr lang="en-US" dirty="0" err="1">
                <a:solidFill>
                  <a:srgbClr val="FF0000"/>
                </a:solidFill>
              </a:rPr>
              <a:t>động</a:t>
            </a:r>
            <a:r>
              <a:rPr lang="en-US" dirty="0">
                <a:solidFill>
                  <a:srgbClr val="FF0000"/>
                </a:solidFill>
              </a:rPr>
              <a:t> </a:t>
            </a:r>
            <a:r>
              <a:rPr lang="en-US" dirty="0" err="1">
                <a:solidFill>
                  <a:srgbClr val="FF0000"/>
                </a:solidFill>
              </a:rPr>
              <a:t>đập</a:t>
            </a:r>
            <a:r>
              <a:rPr lang="en-US" dirty="0">
                <a:solidFill>
                  <a:srgbClr val="FF0000"/>
                </a:solidFill>
              </a:rPr>
              <a:t> </a:t>
            </a:r>
            <a:r>
              <a:rPr lang="en-US" dirty="0" err="1">
                <a:solidFill>
                  <a:srgbClr val="FF0000"/>
                </a:solidFill>
              </a:rPr>
              <a:t>vào</a:t>
            </a:r>
            <a:r>
              <a:rPr lang="en-US" dirty="0">
                <a:solidFill>
                  <a:srgbClr val="FF0000"/>
                </a:solidFill>
              </a:rPr>
              <a:t> </a:t>
            </a:r>
            <a:r>
              <a:rPr lang="en-US" dirty="0" err="1">
                <a:solidFill>
                  <a:srgbClr val="FF0000"/>
                </a:solidFill>
              </a:rPr>
              <a:t>thanh</a:t>
            </a:r>
            <a:r>
              <a:rPr lang="en-US" dirty="0">
                <a:solidFill>
                  <a:srgbClr val="FF0000"/>
                </a:solidFill>
              </a:rPr>
              <a:t>  </a:t>
            </a:r>
            <a:r>
              <a:rPr lang="en-US" dirty="0" err="1">
                <a:solidFill>
                  <a:srgbClr val="FF0000"/>
                </a:solidFill>
              </a:rPr>
              <a:t>thép</a:t>
            </a:r>
            <a:r>
              <a:rPr lang="en-US" dirty="0">
                <a:solidFill>
                  <a:srgbClr val="FF0000"/>
                </a:solidFill>
              </a:rPr>
              <a:t> </a:t>
            </a:r>
            <a:r>
              <a:rPr lang="en-US" dirty="0" err="1">
                <a:solidFill>
                  <a:srgbClr val="FF0000"/>
                </a:solidFill>
              </a:rPr>
              <a:t>làm</a:t>
            </a:r>
            <a:r>
              <a:rPr lang="en-US" dirty="0">
                <a:solidFill>
                  <a:srgbClr val="FF0000"/>
                </a:solidFill>
              </a:rPr>
              <a:t> </a:t>
            </a:r>
            <a:r>
              <a:rPr lang="en-US" dirty="0" err="1">
                <a:solidFill>
                  <a:srgbClr val="FF0000"/>
                </a:solidFill>
              </a:rPr>
              <a:t>thanh</a:t>
            </a:r>
            <a:r>
              <a:rPr lang="en-US" dirty="0">
                <a:solidFill>
                  <a:srgbClr val="FF0000"/>
                </a:solidFill>
              </a:rPr>
              <a:t> </a:t>
            </a:r>
            <a:r>
              <a:rPr lang="en-US" dirty="0" err="1">
                <a:solidFill>
                  <a:srgbClr val="FF0000"/>
                </a:solidFill>
              </a:rPr>
              <a:t>thép</a:t>
            </a:r>
            <a:r>
              <a:rPr lang="en-US" dirty="0">
                <a:solidFill>
                  <a:srgbClr val="FF0000"/>
                </a:solidFill>
              </a:rPr>
              <a:t> </a:t>
            </a:r>
            <a:r>
              <a:rPr lang="en-US" dirty="0" err="1">
                <a:solidFill>
                  <a:srgbClr val="FF0000"/>
                </a:solidFill>
              </a:rPr>
              <a:t>biến</a:t>
            </a:r>
            <a:r>
              <a:rPr lang="en-US" dirty="0">
                <a:solidFill>
                  <a:srgbClr val="FF0000"/>
                </a:solidFill>
              </a:rPr>
              <a:t> </a:t>
            </a:r>
            <a:r>
              <a:rPr lang="en-US" dirty="0" err="1">
                <a:solidFill>
                  <a:srgbClr val="FF0000"/>
                </a:solidFill>
              </a:rPr>
              <a:t>dạng</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9823" y="275371"/>
            <a:ext cx="8031921" cy="4993760"/>
          </a:xfrm>
        </p:spPr>
      </p:pic>
    </p:spTree>
    <p:extLst>
      <p:ext uri="{BB962C8B-B14F-4D97-AF65-F5344CB8AC3E}">
        <p14:creationId xmlns:p14="http://schemas.microsoft.com/office/powerpoint/2010/main" val="399803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285" y="5076022"/>
            <a:ext cx="9219718" cy="1325563"/>
          </a:xfrm>
        </p:spPr>
        <p:txBody>
          <a:bodyPr>
            <a:normAutofit/>
          </a:bodyPr>
          <a:lstStyle/>
          <a:p>
            <a:r>
              <a:rPr lang="en-US" dirty="0" err="1">
                <a:solidFill>
                  <a:srgbClr val="FF0000"/>
                </a:solidFill>
              </a:rPr>
              <a:t>Hình</a:t>
            </a:r>
            <a:r>
              <a:rPr lang="en-US" dirty="0">
                <a:solidFill>
                  <a:srgbClr val="FF0000"/>
                </a:solidFill>
              </a:rPr>
              <a:t> 2.2 </a:t>
            </a:r>
            <a:r>
              <a:rPr lang="en-US" dirty="0" err="1">
                <a:solidFill>
                  <a:srgbClr val="FF0000"/>
                </a:solidFill>
              </a:rPr>
              <a:t>Một</a:t>
            </a:r>
            <a:r>
              <a:rPr lang="en-US" dirty="0">
                <a:solidFill>
                  <a:srgbClr val="FF0000"/>
                </a:solidFill>
              </a:rPr>
              <a:t> </a:t>
            </a:r>
            <a:r>
              <a:rPr lang="en-US" dirty="0" err="1">
                <a:solidFill>
                  <a:srgbClr val="FF0000"/>
                </a:solidFill>
              </a:rPr>
              <a:t>sô</a:t>
            </a:r>
            <a:r>
              <a:rPr lang="en-US" dirty="0">
                <a:solidFill>
                  <a:srgbClr val="FF0000"/>
                </a:solidFill>
              </a:rPr>
              <a:t>́ </a:t>
            </a:r>
            <a:r>
              <a:rPr lang="en-US" dirty="0" err="1">
                <a:solidFill>
                  <a:srgbClr val="FF0000"/>
                </a:solidFill>
              </a:rPr>
              <a:t>vật</a:t>
            </a:r>
            <a:r>
              <a:rPr lang="en-US" dirty="0">
                <a:solidFill>
                  <a:srgbClr val="FF0000"/>
                </a:solidFill>
              </a:rPr>
              <a:t> có </a:t>
            </a:r>
            <a:r>
              <a:rPr lang="en-US" dirty="0" err="1">
                <a:solidFill>
                  <a:srgbClr val="FF0000"/>
                </a:solidFill>
              </a:rPr>
              <a:t>động</a:t>
            </a:r>
            <a:r>
              <a:rPr lang="en-US" dirty="0">
                <a:solidFill>
                  <a:srgbClr val="FF0000"/>
                </a:solidFill>
              </a:rPr>
              <a:t> </a:t>
            </a:r>
            <a:r>
              <a:rPr lang="en-US" dirty="0" err="1">
                <a:solidFill>
                  <a:srgbClr val="FF0000"/>
                </a:solidFill>
              </a:rPr>
              <a:t>năng</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822" y="953002"/>
            <a:ext cx="3429000" cy="3429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133" y="1148225"/>
            <a:ext cx="3956148" cy="222533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373" t="7762" r="13038" b="3123"/>
          <a:stretch/>
        </p:blipFill>
        <p:spPr>
          <a:xfrm>
            <a:off x="7624098" y="1135072"/>
            <a:ext cx="4043182" cy="2238486"/>
          </a:xfrm>
          <a:prstGeom prst="rect">
            <a:avLst/>
          </a:prstGeom>
        </p:spPr>
      </p:pic>
    </p:spTree>
    <p:extLst>
      <p:ext uri="{BB962C8B-B14F-4D97-AF65-F5344CB8AC3E}">
        <p14:creationId xmlns:p14="http://schemas.microsoft.com/office/powerpoint/2010/main" val="330539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6198" y="633432"/>
            <a:ext cx="8579604" cy="5362253"/>
          </a:xfrm>
        </p:spPr>
      </p:pic>
    </p:spTree>
    <p:extLst>
      <p:ext uri="{BB962C8B-B14F-4D97-AF65-F5344CB8AC3E}">
        <p14:creationId xmlns:p14="http://schemas.microsoft.com/office/powerpoint/2010/main" val="193462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ây mít – Giống cây ăn qu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948" y="283579"/>
            <a:ext cx="5631766" cy="563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32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791</Words>
  <Application>Microsoft Office PowerPoint</Application>
  <PresentationFormat>Widescreen</PresentationFormat>
  <Paragraphs>51</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Cambria Math</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Hình  2.1 Búa chuyển động đập vào thanh  thép làm thanh thép biến dạng</vt:lpstr>
      <vt:lpstr>Hình 2.2 Một số vật có động năng</vt:lpstr>
      <vt:lpstr>PowerPoint Presentation</vt:lpstr>
      <vt:lpstr>PowerPoint Presentation</vt:lpstr>
      <vt:lpstr>PowerPoint Presentation</vt:lpstr>
      <vt:lpstr> 2.1 .Động năng của một vật phụ thuộc vào yếu tố nào?  A. Khối lượng và tốc độ của vật. B. Khối lượng và độ cao của vật. C. Tốc độ và hình dạng của vật. D. Độ cao và hình dạng của vật. </vt:lpstr>
      <vt:lpstr>2.2 Nếu khối lượng của một vật tăng gấp đôi nhưng tốc độ giữ nguyên thì động năng của vật sẽ thay đổi như thế nào?  A. Tăng gấp đôi.   B. Không thay đổi. C. Giảm đi một nửa.   D. Tăng gấp bốn. </vt:lpstr>
      <vt:lpstr>2.3 Đơn vị đo của thế năng trọng trường là gì?   A. Niutơn(N).   B. Jun(J). C. Kilôgam (kg).  D. Mét trên giấy bình phương (m/s2). </vt:lpstr>
      <vt:lpstr>2.4 Một vật có khối lượng 3 kg ở độ cao 4 m so với mặt đất. Chọn gốc thế năng ở mặt đất, hỏi thế năng trọng trường của vật là bao nhiêu?  A. 120J.    B.30J. C. 60J.    D.12J. </vt:lpstr>
      <vt:lpstr>2.5 Một quả bóng có khối lượng 0,5 kg đang chuyển động với tốc độ 2 m/s. Động năng của quả bóng là bao nhiêu?   A. 10J.     B. 2J. C. 4J.   D. 1J </vt:lpstr>
      <vt:lpstr>2.6 Nếu tốc độ của một vật tăng lên gấp ba lần thì động năng của vật sẽ thay đổi như thế nào?  A. Tăng gấp ba lần. B. Tăng gấp chín lần. C. Không thay đổi. D. Giảm đi một nửa. </vt:lpstr>
      <vt:lpstr>2.7 Nếu một vật có động năng là 20 J và khối lượng là 10 kg thì tốc độ của vật là bao nhiêu?  A. 2 m/s. B. 4 m/s. c. 20 m/s. D. 10 m/s. </vt:lpstr>
      <vt:lpstr>2.8 Một máy bay có khối lượng 200 tấn đang bay với tốc độ ổn định 720 km/h ở độ cao 10 km so với mặt đất. Chọn gốc thế năng ở mặt đất, tính động năng và thế năng trọng trường của máy bay. </vt:lpstr>
      <vt:lpstr>2.9 Một viên đạn có khối lượng 10 g được bắn ra từ nòng súng theo phương nằm ngang với tốc độ ban đầu 500 m/s. Hãy tính lượng năng lượng được chuyển hoá thành nhiệt năng khi viên đạn xuyên qua một tấm gỗ và dừng lại, giả sử rằng toàn bộ động năng của đạn chuyển hoá thành nhiệt năng. </vt:lpstr>
      <vt:lpstr>3.1 Cơ năng của một vật được xác định bởi  A. tổng nhiệt năng và động năng. B. tổng động năng và thế năng. C. tổng thế năng và nhiệt năng. D. tổng hoá năng và động năng. </vt:lpstr>
      <vt:lpstr>3.2 Đơn vị của cơ năng trong hệ SI là gì?  A. Niutơn (N).  B. Oát (W). C. Jun (J).   D. Paxcan (Pa). </vt:lpstr>
      <vt:lpstr>3.3 Khi một quả bóng được tung lên, động năng của nó thay đổi như thế nào trong quá trình chuyển động lên cao?  A.Tăng lên.   B. Giảm xuống. C. Không đổi.  D. Biến đổi không định kì.</vt:lpstr>
      <vt:lpstr>3.4 Biểu thức nào sau đây mô tả đúng mối quan hệ giữa cơ năng (Wc), động năng (Wd) và thế năng (Wt)?  A.Wc = Wđ -Wt.   B. Wc = Wd + Wt. C. Wc = Wđ.Wt.   D. Wc = Wd = Wt. </vt:lpstr>
      <vt:lpstr>3.5 Nếu một vật chuyển động với tốc độ V trên một mặt phẳng ngang không có ma sát, động năng của vật sẽ thay đổi như thế nào khi tiếp tục chuyển động?   A. Tăng lên. B. Giảm xuống. C. Không đổi. D. Tăng lên rồi giảm xuống. </vt:lpstr>
      <vt:lpstr>3.6 Một vật từ độ cao h bắt đầu rơi tự do. Ngay trước khi vật tiếp xúc với mặt đất, động năng của nó  A. bằng không. B. bằng thế năng ban đầu của nó. C. lớn hơn thế năng ban đầu của nó. D. bằng một nửa thế năng ban đầu của nó. </vt:lpstr>
      <vt:lpstr>3.7 Một viên bi được thả rơi từ độ cao 10 m so với mặt đất. Bỏ qua sức cản không khí và chọn gốc thế năng ở mặt đất. Tại độ cao 5 m, tỉ lệ giữa động năng và thế năng của viên bi là bao nhiêu? </vt:lpstr>
      <vt:lpstr>3.8 Trong một cuộc đua xe đạp, vận động viên cần tăng tốc độ từ 0 đến 10 m/s trong 5 s. Hãy tính lượng động năng tăng lên của vận động viên, nếu tổng khối lượng của vận động viên và xe đạp là 70 kg. </vt:lpstr>
      <vt:lpstr>3.9 Một học sinh ném một quả bóng theo phương thẳng đứng lên cao từ mặt đất với tốc độ ban đầu là 15 m/s. Bỏ qua sức cản không khí, hỏi quả bóng sẽ đạt đến độ cao tối đa của là bao nhiêu? </vt:lpstr>
      <vt:lpstr>Câu 5. Một vận động viên trượt tuyết từ trên vách núi trượt xuống, tốc độ trượt mỗi lúc một tăng. Như vậy đối với vận động viên  A. động năng tăng, thế năng tăng.  B. động năng tăng, thế năng giảm. C. động năng không đổi, thế năng giảm. D. động năng giảm, thế năng tăng. </vt:lpstr>
      <vt:lpstr>Một vật khối lượng 1 kg được thả rơi từ độ cao 20m. Bỏ qua lực cản không khí, Chọn gốc thế năng ở mặt đất. Tính:  a, Cơ năng của vật khi thả rơi.  b, Tốc tốc của vật khi chạm đất? Biết toàn bộ thế năng của vật chuyển hóa thành động năng của vật.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Lý quang</cp:lastModifiedBy>
  <cp:revision>65</cp:revision>
  <dcterms:created xsi:type="dcterms:W3CDTF">2024-09-06T00:30:59Z</dcterms:created>
  <dcterms:modified xsi:type="dcterms:W3CDTF">2025-09-07T11:20:16Z</dcterms:modified>
</cp:coreProperties>
</file>