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 varScale="1">
        <p:scale>
          <a:sx n="69" d="100"/>
          <a:sy n="69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8708C-D3A9-4F40-A0B5-B666DC42E45B}" type="datetimeFigureOut">
              <a:rPr lang="en-US" smtClean="0"/>
              <a:pPr/>
              <a:t>17/11/2025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6FFC3C-C06F-4795-8F25-5E2F81FCF4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412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FFC3C-C06F-4795-8F25-5E2F81FCF49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7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FFC3C-C06F-4795-8F25-5E2F81FCF49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0176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FFC3C-C06F-4795-8F25-5E2F81FCF49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30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5AD1-660F-44FD-AFC1-9C2BB8A27AF8}" type="datetimeFigureOut">
              <a:rPr lang="en-US" smtClean="0"/>
              <a:pPr/>
              <a:t>17/11/2025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E134-D0F9-430A-AD9E-DFE600B64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5AD1-660F-44FD-AFC1-9C2BB8A27AF8}" type="datetimeFigureOut">
              <a:rPr lang="en-US" smtClean="0"/>
              <a:pPr/>
              <a:t>17/11/2025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E134-D0F9-430A-AD9E-DFE600B64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5AD1-660F-44FD-AFC1-9C2BB8A27AF8}" type="datetimeFigureOut">
              <a:rPr lang="en-US" smtClean="0"/>
              <a:pPr/>
              <a:t>17/11/2025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E134-D0F9-430A-AD9E-DFE600B64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5AD1-660F-44FD-AFC1-9C2BB8A27AF8}" type="datetimeFigureOut">
              <a:rPr lang="en-US" smtClean="0"/>
              <a:pPr/>
              <a:t>17/11/2025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E134-D0F9-430A-AD9E-DFE600B64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5AD1-660F-44FD-AFC1-9C2BB8A27AF8}" type="datetimeFigureOut">
              <a:rPr lang="en-US" smtClean="0"/>
              <a:pPr/>
              <a:t>17/11/2025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E134-D0F9-430A-AD9E-DFE600B64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5AD1-660F-44FD-AFC1-9C2BB8A27AF8}" type="datetimeFigureOut">
              <a:rPr lang="en-US" smtClean="0"/>
              <a:pPr/>
              <a:t>17/11/2025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E134-D0F9-430A-AD9E-DFE600B64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5AD1-660F-44FD-AFC1-9C2BB8A27AF8}" type="datetimeFigureOut">
              <a:rPr lang="en-US" smtClean="0"/>
              <a:pPr/>
              <a:t>17/11/2025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E134-D0F9-430A-AD9E-DFE600B64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5AD1-660F-44FD-AFC1-9C2BB8A27AF8}" type="datetimeFigureOut">
              <a:rPr lang="en-US" smtClean="0"/>
              <a:pPr/>
              <a:t>17/11/2025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E134-D0F9-430A-AD9E-DFE600B64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5AD1-660F-44FD-AFC1-9C2BB8A27AF8}" type="datetimeFigureOut">
              <a:rPr lang="en-US" smtClean="0"/>
              <a:pPr/>
              <a:t>17/11/2025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E134-D0F9-430A-AD9E-DFE600B64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5AD1-660F-44FD-AFC1-9C2BB8A27AF8}" type="datetimeFigureOut">
              <a:rPr lang="en-US" smtClean="0"/>
              <a:pPr/>
              <a:t>17/11/2025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E134-D0F9-430A-AD9E-DFE600B64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5AD1-660F-44FD-AFC1-9C2BB8A27AF8}" type="datetimeFigureOut">
              <a:rPr lang="en-US" smtClean="0"/>
              <a:pPr/>
              <a:t>17/11/2025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E134-D0F9-430A-AD9E-DFE600B64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65AD1-660F-44FD-AFC1-9C2BB8A27AF8}" type="datetimeFigureOut">
              <a:rPr lang="en-US" smtClean="0"/>
              <a:pPr/>
              <a:t>17/11/2025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5E134-D0F9-430A-AD9E-DFE600B64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7" descr="resize_tu%20van%20dinh%20duong%20ch-201406140836574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609600"/>
            <a:ext cx="8305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WordArt 6"/>
          <p:cNvSpPr>
            <a:spLocks noChangeArrowheads="1" noChangeShapeType="1" noTextEdit="1"/>
          </p:cNvSpPr>
          <p:nvPr/>
        </p:nvSpPr>
        <p:spPr bwMode="auto">
          <a:xfrm>
            <a:off x="762000" y="1219200"/>
            <a:ext cx="7543800" cy="2895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>
              <a:spcBef>
                <a:spcPct val="50000"/>
              </a:spcBef>
            </a:pPr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 HÀNH:</a:t>
            </a:r>
          </a:p>
          <a:p>
            <a:pPr algn="ctr">
              <a:spcBef>
                <a:spcPct val="50000"/>
              </a:spcBef>
            </a:pP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XÂY DỰNG </a:t>
            </a:r>
            <a:r>
              <a:rPr lang="vi-VN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KHẨU </a:t>
            </a:r>
            <a:r>
              <a:rPr lang="vi-VN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ĂN</a:t>
            </a:r>
            <a:endParaRPr lang="en-US" sz="3600" b="1" kern="1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1957" name="Group 1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2613080"/>
              </p:ext>
            </p:extLst>
          </p:nvPr>
        </p:nvGraphicFramePr>
        <p:xfrm>
          <a:off x="228600" y="2895600"/>
          <a:ext cx="8686800" cy="2820354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6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65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6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19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35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3338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5083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60325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Tªn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thùc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phÈm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Tỉ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lệ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%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thải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bỏ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Thµnh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phÇn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dinh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d­ưỡng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N¨ng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l­ượng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Muèi kho¸ng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Vitamin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6438"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Pr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Lipit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Fe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B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B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pp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6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Gạo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tẻ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    0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7,9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76,2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344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6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chép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   0,4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3,6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0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96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61958" name="Text Box 134"/>
          <p:cNvSpPr txBox="1">
            <a:spLocks noChangeArrowheads="1"/>
          </p:cNvSpPr>
          <p:nvPr/>
        </p:nvSpPr>
        <p:spPr bwMode="auto">
          <a:xfrm>
            <a:off x="723900" y="1524000"/>
            <a:ext cx="76962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dinh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tẻ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7805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3175896"/>
              </p:ext>
            </p:extLst>
          </p:nvPr>
        </p:nvGraphicFramePr>
        <p:xfrm>
          <a:off x="333376" y="1093885"/>
          <a:ext cx="8658225" cy="506200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419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92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991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791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6888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094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7447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7447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8735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8735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455159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Thực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phẩm</a:t>
                      </a:r>
                      <a:endParaRPr lang="en-US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 anchor="ctr"/>
                </a:tc>
                <a:tc rowSpan="2"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Khối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lượng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 (g)</a:t>
                      </a:r>
                      <a:endParaRPr lang="en-US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Thành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phần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dinh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dưỡng</a:t>
                      </a:r>
                      <a:endParaRPr lang="en-US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 err="1" smtClean="0">
                          <a:solidFill>
                            <a:srgbClr val="0070C0"/>
                          </a:solidFill>
                          <a:effectLst/>
                        </a:rPr>
                        <a:t>Năng</a:t>
                      </a: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lượng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 (kcal)</a:t>
                      </a:r>
                      <a:endParaRPr lang="en-US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r>
                        <a:rPr lang="en-US" sz="1400" dirty="0" err="1" smtClean="0">
                          <a:solidFill>
                            <a:srgbClr val="0070C0"/>
                          </a:solidFill>
                          <a:effectLst/>
                        </a:rPr>
                        <a:t>Muối</a:t>
                      </a: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khoáng</a:t>
                      </a:r>
                      <a:endParaRPr lang="en-US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</a:rPr>
                        <a:t>Vitamin</a:t>
                      </a:r>
                      <a:endParaRPr lang="en-US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solidFill>
                            <a:srgbClr val="C00000"/>
                          </a:solidFill>
                          <a:effectLst/>
                        </a:rPr>
                        <a:t>Canxi</a:t>
                      </a:r>
                      <a:endParaRPr lang="en-US" sz="14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effectLst/>
                        </a:rPr>
                        <a:t>(mg)</a:t>
                      </a:r>
                      <a:endParaRPr lang="en-US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solidFill>
                            <a:srgbClr val="C00000"/>
                          </a:solidFill>
                          <a:effectLst/>
                        </a:rPr>
                        <a:t>Sắt</a:t>
                      </a:r>
                      <a:endParaRPr lang="en-US" sz="14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effectLst/>
                        </a:rPr>
                        <a:t>(mg)</a:t>
                      </a:r>
                      <a:endParaRPr lang="en-US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effectLst/>
                        </a:rPr>
                        <a:t>A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effectLst/>
                        </a:rPr>
                        <a:t>(µg)</a:t>
                      </a:r>
                      <a:endParaRPr lang="en-US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effectLst/>
                        </a:rPr>
                        <a:t>B</a:t>
                      </a:r>
                      <a:r>
                        <a:rPr lang="en-US" sz="1400" baseline="-25000" dirty="0">
                          <a:solidFill>
                            <a:srgbClr val="C00000"/>
                          </a:solidFill>
                          <a:effectLst/>
                        </a:rPr>
                        <a:t>1</a:t>
                      </a:r>
                      <a:endParaRPr lang="en-US" sz="14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effectLst/>
                        </a:rPr>
                        <a:t>(mg)</a:t>
                      </a:r>
                      <a:endParaRPr lang="en-US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effectLst/>
                        </a:rPr>
                        <a:t>B</a:t>
                      </a:r>
                      <a:r>
                        <a:rPr lang="en-US" sz="1400" baseline="-25000" dirty="0">
                          <a:solidFill>
                            <a:srgbClr val="C00000"/>
                          </a:solidFill>
                          <a:effectLst/>
                        </a:rPr>
                        <a:t>2</a:t>
                      </a:r>
                      <a:endParaRPr lang="en-US" sz="14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effectLst/>
                        </a:rPr>
                        <a:t>(mg)</a:t>
                      </a:r>
                      <a:endParaRPr lang="en-US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effectLst/>
                        </a:rPr>
                        <a:t>PP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effectLst/>
                        </a:rPr>
                        <a:t>(mg)</a:t>
                      </a:r>
                      <a:endParaRPr lang="en-US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effectLst/>
                        </a:rPr>
                        <a:t>C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effectLst/>
                        </a:rPr>
                        <a:t>(mg)</a:t>
                      </a:r>
                      <a:endParaRPr lang="en-US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95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effectLst/>
                        </a:rPr>
                        <a:t>A</a:t>
                      </a:r>
                      <a:endParaRPr lang="en-US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effectLst/>
                        </a:rPr>
                        <a:t>A</a:t>
                      </a:r>
                      <a:r>
                        <a:rPr lang="en-US" sz="1400" baseline="-25000" dirty="0">
                          <a:solidFill>
                            <a:srgbClr val="C00000"/>
                          </a:solidFill>
                          <a:effectLst/>
                        </a:rPr>
                        <a:t>1</a:t>
                      </a:r>
                      <a:endParaRPr lang="en-US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effectLst/>
                        </a:rPr>
                        <a:t>A</a:t>
                      </a:r>
                      <a:r>
                        <a:rPr lang="en-US" sz="1400" baseline="-25000" dirty="0">
                          <a:solidFill>
                            <a:srgbClr val="C00000"/>
                          </a:solidFill>
                          <a:effectLst/>
                        </a:rPr>
                        <a:t>2</a:t>
                      </a:r>
                      <a:endParaRPr lang="en-US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effectLst/>
                        </a:rPr>
                        <a:t>Protein</a:t>
                      </a:r>
                      <a:endParaRPr lang="en-US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solidFill>
                            <a:srgbClr val="C00000"/>
                          </a:solidFill>
                          <a:effectLst/>
                        </a:rPr>
                        <a:t>Lipit</a:t>
                      </a:r>
                      <a:endParaRPr lang="en-US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solidFill>
                            <a:srgbClr val="C00000"/>
                          </a:solidFill>
                          <a:effectLst/>
                        </a:rPr>
                        <a:t>Gluxit</a:t>
                      </a:r>
                      <a:endParaRPr lang="en-US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3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48" marR="53748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3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48" marR="53748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3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48" marR="53748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3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48" marR="53748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3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48" marR="53748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3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48" marR="53748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3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48" marR="53748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6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Gạo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tẻ</a:t>
                      </a:r>
                      <a:endParaRPr lang="en-US" sz="13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</a:t>
                      </a:r>
                      <a:endParaRPr lang="en-US" sz="13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endParaRPr lang="en-US" sz="13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lợn</a:t>
                      </a:r>
                      <a:r>
                        <a:rPr lang="en-US" sz="13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13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endParaRPr lang="en-US" sz="13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3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13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3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endParaRPr lang="en-US" sz="13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Dưa</a:t>
                      </a:r>
                      <a:r>
                        <a:rPr lang="en-US" sz="13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muối</a:t>
                      </a:r>
                      <a:endParaRPr lang="en-US" sz="13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chép</a:t>
                      </a:r>
                      <a:endParaRPr lang="en-US" sz="13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Rau </a:t>
                      </a: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muống</a:t>
                      </a:r>
                      <a:endParaRPr lang="en-US" sz="13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Đu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endParaRPr lang="en-US" sz="13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kính</a:t>
                      </a:r>
                      <a:endParaRPr lang="en-US" sz="13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endParaRPr lang="en-US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400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65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75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 smtClean="0">
                          <a:effectLst/>
                        </a:rPr>
                        <a:t>150</a:t>
                      </a:r>
                      <a:endParaRPr lang="en-US" sz="13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15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100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100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200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100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15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65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3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5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40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30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12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400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65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75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 smtClean="0">
                          <a:effectLst/>
                        </a:rPr>
                        <a:t>147</a:t>
                      </a:r>
                      <a:endParaRPr lang="en-US" sz="13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15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95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60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170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88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15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75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 smtClean="0">
                          <a:solidFill>
                            <a:srgbClr val="C00000"/>
                          </a:solidFill>
                          <a:effectLst/>
                        </a:rPr>
                        <a:t>?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 smtClean="0">
                          <a:effectLst/>
                        </a:rPr>
                        <a:t>5,1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 smtClean="0">
                          <a:effectLst/>
                        </a:rPr>
                        <a:t>8,2</a:t>
                      </a:r>
                      <a:endParaRPr lang="en-US" sz="13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 smtClean="0">
                          <a:effectLst/>
                        </a:rPr>
                        <a:t>24,1</a:t>
                      </a:r>
                      <a:endParaRPr lang="en-US" sz="13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1,2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1,0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 smtClean="0">
                          <a:solidFill>
                            <a:srgbClr val="C00000"/>
                          </a:solidFill>
                          <a:effectLst/>
                        </a:rPr>
                        <a:t>?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 smtClean="0">
                          <a:effectLst/>
                        </a:rPr>
                        <a:t>5,4</a:t>
                      </a:r>
                      <a:endParaRPr lang="en-US" sz="13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0,9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1,0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 smtClean="0">
                          <a:solidFill>
                            <a:srgbClr val="C00000"/>
                          </a:solidFill>
                          <a:effectLst/>
                        </a:rPr>
                        <a:t>?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 smtClean="0">
                          <a:effectLst/>
                        </a:rPr>
                        <a:t>0,5</a:t>
                      </a:r>
                      <a:endParaRPr lang="en-US" sz="13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4,0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 smtClean="0">
                          <a:effectLst/>
                        </a:rPr>
                        <a:t>32,0</a:t>
                      </a:r>
                      <a:endParaRPr lang="en-US" sz="13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1,3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 smtClean="0">
                          <a:solidFill>
                            <a:srgbClr val="C00000"/>
                          </a:solidFill>
                          <a:effectLst/>
                        </a:rPr>
                        <a:t>?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 smtClean="0">
                          <a:effectLst/>
                        </a:rPr>
                        <a:t>-</a:t>
                      </a:r>
                      <a:endParaRPr lang="en-US" sz="13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0,35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 smtClean="0">
                          <a:solidFill>
                            <a:srgbClr val="C00000"/>
                          </a:solidFill>
                          <a:effectLst/>
                        </a:rPr>
                        <a:t>?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 smtClean="0">
                          <a:effectLst/>
                        </a:rPr>
                        <a:t>34,2</a:t>
                      </a:r>
                      <a:endParaRPr lang="en-US" sz="13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0,5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8,4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1,2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4,3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6,8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14,9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8,38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 smtClean="0">
                          <a:solidFill>
                            <a:srgbClr val="C00000"/>
                          </a:solidFill>
                          <a:effectLst/>
                        </a:rPr>
                        <a:t>?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 smtClean="0">
                          <a:effectLst/>
                        </a:rPr>
                        <a:t>162</a:t>
                      </a:r>
                      <a:endParaRPr lang="en-US" sz="13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71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 smtClean="0">
                          <a:effectLst/>
                        </a:rPr>
                        <a:t>390</a:t>
                      </a:r>
                      <a:endParaRPr lang="en-US" sz="13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50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 smtClean="0">
                          <a:effectLst/>
                        </a:rPr>
                        <a:t>9,5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 smtClean="0">
                          <a:solidFill>
                            <a:srgbClr val="C00000"/>
                          </a:solidFill>
                          <a:effectLst/>
                        </a:rPr>
                        <a:t>?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 smtClean="0">
                          <a:effectLst/>
                        </a:rPr>
                        <a:t>39,0</a:t>
                      </a:r>
                      <a:endParaRPr lang="en-US" sz="13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31,0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60,0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40,75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120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18,2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18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9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46,1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60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10,2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170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35,2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0,1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 smtClean="0">
                          <a:effectLst/>
                        </a:rPr>
                        <a:t>5,2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 smtClean="0">
                          <a:effectLst/>
                        </a:rPr>
                        <a:t>13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 smtClean="0">
                          <a:effectLst/>
                        </a:rPr>
                        <a:t>1,7</a:t>
                      </a:r>
                      <a:endParaRPr lang="en-US" sz="13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1,5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0,1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0,5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2,4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2,3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0,02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9,9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108,6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646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308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0,4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0,1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0,53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0,2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0,12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0,1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0,16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0,2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6,4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0,5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0,3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27,0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0,9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1,2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0,4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2,0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39,1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47,5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-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51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effectLst/>
                        </a:rPr>
                        <a:t>Tổng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cộng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C00000"/>
                          </a:solidFill>
                          <a:effectLst/>
                        </a:rPr>
                        <a:t>?</a:t>
                      </a: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C00000"/>
                          </a:solidFill>
                          <a:effectLst/>
                        </a:rPr>
                        <a:t>?</a:t>
                      </a: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C00000"/>
                          </a:solidFill>
                          <a:effectLst/>
                        </a:rPr>
                        <a:t>?</a:t>
                      </a: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C00000"/>
                          </a:solidFill>
                          <a:effectLst/>
                        </a:rPr>
                        <a:t>?</a:t>
                      </a: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486,8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26,72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1082,5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1,23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0,58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36,7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88,6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11" marR="4031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070024" y="501134"/>
            <a:ext cx="45640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37 – 2. BẢNG SỐ LIỆU KHẨU PHẦN</a:t>
            </a:r>
          </a:p>
        </p:txBody>
      </p:sp>
    </p:spTree>
    <p:extLst>
      <p:ext uri="{BB962C8B-B14F-4D97-AF65-F5344CB8AC3E}">
        <p14:creationId xmlns:p14="http://schemas.microsoft.com/office/powerpoint/2010/main" val="355389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45" name="Rectangle 9"/>
          <p:cNvSpPr>
            <a:spLocks noChangeArrowheads="1"/>
          </p:cNvSpPr>
          <p:nvPr/>
        </p:nvSpPr>
        <p:spPr bwMode="auto">
          <a:xfrm>
            <a:off x="228600" y="1447800"/>
            <a:ext cx="8686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KẾT LUẬN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2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US" sz="32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Protein </a:t>
            </a:r>
            <a:r>
              <a:rPr lang="en-US" sz="32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caxi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tôm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cua</a:t>
            </a:r>
            <a:endParaRPr lang="en-US" sz="3200" dirty="0" smtClean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Vitamin C </a:t>
            </a:r>
            <a:r>
              <a:rPr lang="en-US" sz="32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tươi</a:t>
            </a:r>
            <a:endParaRPr lang="en-US" sz="3200" dirty="0" smtClean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endParaRPr lang="en-US" sz="32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3557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1092</TotalTime>
  <Words>1782</Words>
  <Application>Microsoft Office PowerPoint</Application>
  <PresentationFormat>On-screen Show (4:3)</PresentationFormat>
  <Paragraphs>1017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.VnTime</vt:lpstr>
      <vt:lpstr>Arial</vt:lpstr>
      <vt:lpstr>Calibri</vt:lpstr>
      <vt:lpstr>Times New Roman</vt:lpstr>
      <vt:lpstr>Office Theme</vt:lpstr>
      <vt:lpstr>PowerPoint Presentation</vt:lpstr>
      <vt:lpstr>I. Nội dung: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Administrator</cp:lastModifiedBy>
  <cp:revision>136</cp:revision>
  <dcterms:created xsi:type="dcterms:W3CDTF">2019-01-12T16:19:48Z</dcterms:created>
  <dcterms:modified xsi:type="dcterms:W3CDTF">2025-11-17T16:05:21Z</dcterms:modified>
</cp:coreProperties>
</file>