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30" r:id="rId2"/>
    <p:sldId id="284" r:id="rId3"/>
    <p:sldId id="256" r:id="rId4"/>
    <p:sldId id="328" r:id="rId5"/>
    <p:sldId id="289" r:id="rId6"/>
    <p:sldId id="293" r:id="rId7"/>
    <p:sldId id="290" r:id="rId8"/>
    <p:sldId id="292" r:id="rId9"/>
    <p:sldId id="295" r:id="rId10"/>
    <p:sldId id="296" r:id="rId11"/>
    <p:sldId id="294" r:id="rId12"/>
    <p:sldId id="285" r:id="rId13"/>
    <p:sldId id="301" r:id="rId14"/>
    <p:sldId id="264" r:id="rId15"/>
    <p:sldId id="267" r:id="rId16"/>
    <p:sldId id="273" r:id="rId17"/>
    <p:sldId id="272" r:id="rId18"/>
    <p:sldId id="271" r:id="rId19"/>
    <p:sldId id="286" r:id="rId20"/>
    <p:sldId id="287" r:id="rId21"/>
    <p:sldId id="302" r:id="rId22"/>
    <p:sldId id="288" r:id="rId23"/>
    <p:sldId id="303" r:id="rId24"/>
    <p:sldId id="304" r:id="rId25"/>
    <p:sldId id="305" r:id="rId26"/>
    <p:sldId id="259" r:id="rId27"/>
    <p:sldId id="322" r:id="rId28"/>
    <p:sldId id="323" r:id="rId29"/>
    <p:sldId id="324" r:id="rId30"/>
    <p:sldId id="325" r:id="rId31"/>
    <p:sldId id="326" r:id="rId32"/>
    <p:sldId id="329" r:id="rId33"/>
    <p:sldId id="32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4660"/>
  </p:normalViewPr>
  <p:slideViewPr>
    <p:cSldViewPr snapToGrid="0">
      <p:cViewPr varScale="1">
        <p:scale>
          <a:sx n="81" d="100"/>
          <a:sy n="81" d="100"/>
        </p:scale>
        <p:origin x="74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136A90-6B59-45AD-BBA1-85AFD032E8F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0EFBB7-0769-4554-96E3-51B5B6698D5A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Hình</a:t>
          </a:r>
          <a:r>
            <a:rPr lang="en-US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thang </a:t>
          </a:r>
          <a:r>
            <a:rPr lang="en-US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cân</a:t>
          </a:r>
          <a:endParaRPr lang="en-US" dirty="0">
            <a:latin typeface="+mn-lt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5DFE748-686E-4A08-944E-9D07F9FA6B48}" type="parTrans" cxnId="{17C9D25A-BC5F-418E-9A4A-29DD9C57BD39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FD3AFE35-532F-4AE8-BAB4-DFA3B4B611F6}" type="sibTrans" cxnId="{17C9D25A-BC5F-418E-9A4A-29DD9C57BD39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A533B6C7-3203-4AEE-95BC-E867D49C88B5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Hình</a:t>
          </a:r>
          <a:r>
            <a:rPr lang="en-US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thang </a:t>
          </a:r>
          <a:r>
            <a:rPr lang="en-US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vuông</a:t>
          </a:r>
          <a:endParaRPr lang="en-US" dirty="0">
            <a:latin typeface="+mn-lt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FCAF1A9-8A97-45AC-B4A5-B91AEE5BC9BB}" type="parTrans" cxnId="{0FE563DE-8338-4B45-BCFD-251C8642CABA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634EAA8A-B09B-42FE-8301-99FBFB2B9BD8}" type="sibTrans" cxnId="{0FE563DE-8338-4B45-BCFD-251C8642CABA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183A34DF-AA92-49E1-8191-0CF6AD17A6AA}" type="pres">
      <dgm:prSet presAssocID="{2A136A90-6B59-45AD-BBA1-85AFD032E8F8}" presName="linear" presStyleCnt="0">
        <dgm:presLayoutVars>
          <dgm:dir/>
          <dgm:animLvl val="lvl"/>
          <dgm:resizeHandles val="exact"/>
        </dgm:presLayoutVars>
      </dgm:prSet>
      <dgm:spPr/>
    </dgm:pt>
    <dgm:pt modelId="{8F706C0E-1AB2-4161-86CE-4B3594B6EE51}" type="pres">
      <dgm:prSet presAssocID="{620EFBB7-0769-4554-96E3-51B5B6698D5A}" presName="parentLin" presStyleCnt="0"/>
      <dgm:spPr/>
    </dgm:pt>
    <dgm:pt modelId="{428AD880-175D-49F1-A1F6-97F367C387BF}" type="pres">
      <dgm:prSet presAssocID="{620EFBB7-0769-4554-96E3-51B5B6698D5A}" presName="parentLeftMargin" presStyleLbl="node1" presStyleIdx="0" presStyleCnt="2"/>
      <dgm:spPr/>
    </dgm:pt>
    <dgm:pt modelId="{A8B898EB-38C9-408E-9FE2-CB5C874FA50A}" type="pres">
      <dgm:prSet presAssocID="{620EFBB7-0769-4554-96E3-51B5B6698D5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10CCE66-3FB9-4F51-BDBC-33ABD28D8225}" type="pres">
      <dgm:prSet presAssocID="{620EFBB7-0769-4554-96E3-51B5B6698D5A}" presName="negativeSpace" presStyleCnt="0"/>
      <dgm:spPr/>
    </dgm:pt>
    <dgm:pt modelId="{CD67A140-C3A5-43E4-BD28-3C31B61E6EA3}" type="pres">
      <dgm:prSet presAssocID="{620EFBB7-0769-4554-96E3-51B5B6698D5A}" presName="childText" presStyleLbl="conFgAcc1" presStyleIdx="0" presStyleCnt="2" custLinFactY="-25931" custLinFactNeighborX="-5" custLinFactNeighborY="-100000">
        <dgm:presLayoutVars>
          <dgm:bulletEnabled val="1"/>
        </dgm:presLayoutVars>
      </dgm:prSet>
      <dgm:spPr>
        <a:ln>
          <a:solidFill>
            <a:schemeClr val="accent5">
              <a:lumMod val="50000"/>
            </a:schemeClr>
          </a:solidFill>
        </a:ln>
      </dgm:spPr>
    </dgm:pt>
    <dgm:pt modelId="{B5CDED1F-8360-491C-9402-4F19E16BD667}" type="pres">
      <dgm:prSet presAssocID="{FD3AFE35-532F-4AE8-BAB4-DFA3B4B611F6}" presName="spaceBetweenRectangles" presStyleCnt="0"/>
      <dgm:spPr/>
    </dgm:pt>
    <dgm:pt modelId="{77070C8B-4365-4FE5-A117-9CDBA9EA1B7B}" type="pres">
      <dgm:prSet presAssocID="{A533B6C7-3203-4AEE-95BC-E867D49C88B5}" presName="parentLin" presStyleCnt="0"/>
      <dgm:spPr/>
    </dgm:pt>
    <dgm:pt modelId="{1281A6D2-5A4B-4B28-A324-2451A8523897}" type="pres">
      <dgm:prSet presAssocID="{A533B6C7-3203-4AEE-95BC-E867D49C88B5}" presName="parentLeftMargin" presStyleLbl="node1" presStyleIdx="0" presStyleCnt="2"/>
      <dgm:spPr/>
    </dgm:pt>
    <dgm:pt modelId="{9F236B2A-6433-401D-953E-FC86D923A3BE}" type="pres">
      <dgm:prSet presAssocID="{A533B6C7-3203-4AEE-95BC-E867D49C88B5}" presName="parentText" presStyleLbl="node1" presStyleIdx="1" presStyleCnt="2" custLinFactNeighborX="5172" custLinFactNeighborY="-16171">
        <dgm:presLayoutVars>
          <dgm:chMax val="0"/>
          <dgm:bulletEnabled val="1"/>
        </dgm:presLayoutVars>
      </dgm:prSet>
      <dgm:spPr/>
    </dgm:pt>
    <dgm:pt modelId="{622D5052-0558-4614-99B8-0AD5AD5D765D}" type="pres">
      <dgm:prSet presAssocID="{A533B6C7-3203-4AEE-95BC-E867D49C88B5}" presName="negativeSpace" presStyleCnt="0"/>
      <dgm:spPr/>
    </dgm:pt>
    <dgm:pt modelId="{87E2FD7C-0729-47B8-B1FB-A44E439BE764}" type="pres">
      <dgm:prSet presAssocID="{A533B6C7-3203-4AEE-95BC-E867D49C88B5}" presName="childText" presStyleLbl="conFgAcc1" presStyleIdx="1" presStyleCnt="2" custLinFactY="-8771" custLinFactNeighborX="-5" custLinFactNeighborY="-100000">
        <dgm:presLayoutVars>
          <dgm:bulletEnabled val="1"/>
        </dgm:presLayoutVars>
      </dgm:prSet>
      <dgm:spPr>
        <a:ln>
          <a:solidFill>
            <a:schemeClr val="accent2"/>
          </a:solidFill>
        </a:ln>
      </dgm:spPr>
    </dgm:pt>
  </dgm:ptLst>
  <dgm:cxnLst>
    <dgm:cxn modelId="{4C47BF0C-5B6B-47F0-A6B5-4894696B5CAD}" type="presOf" srcId="{620EFBB7-0769-4554-96E3-51B5B6698D5A}" destId="{A8B898EB-38C9-408E-9FE2-CB5C874FA50A}" srcOrd="1" destOrd="0" presId="urn:microsoft.com/office/officeart/2005/8/layout/list1"/>
    <dgm:cxn modelId="{72FBC52A-80BD-4D8D-8201-EC70459479E5}" type="presOf" srcId="{A533B6C7-3203-4AEE-95BC-E867D49C88B5}" destId="{9F236B2A-6433-401D-953E-FC86D923A3BE}" srcOrd="1" destOrd="0" presId="urn:microsoft.com/office/officeart/2005/8/layout/list1"/>
    <dgm:cxn modelId="{AE191E4D-5CAB-4318-B26C-FF45842DE147}" type="presOf" srcId="{A533B6C7-3203-4AEE-95BC-E867D49C88B5}" destId="{1281A6D2-5A4B-4B28-A324-2451A8523897}" srcOrd="0" destOrd="0" presId="urn:microsoft.com/office/officeart/2005/8/layout/list1"/>
    <dgm:cxn modelId="{17C9D25A-BC5F-418E-9A4A-29DD9C57BD39}" srcId="{2A136A90-6B59-45AD-BBA1-85AFD032E8F8}" destId="{620EFBB7-0769-4554-96E3-51B5B6698D5A}" srcOrd="0" destOrd="0" parTransId="{B5DFE748-686E-4A08-944E-9D07F9FA6B48}" sibTransId="{FD3AFE35-532F-4AE8-BAB4-DFA3B4B611F6}"/>
    <dgm:cxn modelId="{8028E8BF-8455-4118-B99A-A0686340C34D}" type="presOf" srcId="{2A136A90-6B59-45AD-BBA1-85AFD032E8F8}" destId="{183A34DF-AA92-49E1-8191-0CF6AD17A6AA}" srcOrd="0" destOrd="0" presId="urn:microsoft.com/office/officeart/2005/8/layout/list1"/>
    <dgm:cxn modelId="{DAB080D3-9720-409D-92F9-E4C628DAB5DB}" type="presOf" srcId="{620EFBB7-0769-4554-96E3-51B5B6698D5A}" destId="{428AD880-175D-49F1-A1F6-97F367C387BF}" srcOrd="0" destOrd="0" presId="urn:microsoft.com/office/officeart/2005/8/layout/list1"/>
    <dgm:cxn modelId="{0FE563DE-8338-4B45-BCFD-251C8642CABA}" srcId="{2A136A90-6B59-45AD-BBA1-85AFD032E8F8}" destId="{A533B6C7-3203-4AEE-95BC-E867D49C88B5}" srcOrd="1" destOrd="0" parTransId="{4FCAF1A9-8A97-45AC-B4A5-B91AEE5BC9BB}" sibTransId="{634EAA8A-B09B-42FE-8301-99FBFB2B9BD8}"/>
    <dgm:cxn modelId="{35086FED-D703-4638-98BD-FE920FA5FBDD}" type="presParOf" srcId="{183A34DF-AA92-49E1-8191-0CF6AD17A6AA}" destId="{8F706C0E-1AB2-4161-86CE-4B3594B6EE51}" srcOrd="0" destOrd="0" presId="urn:microsoft.com/office/officeart/2005/8/layout/list1"/>
    <dgm:cxn modelId="{3FD846C1-1AA1-4813-BE57-63765B60AAC5}" type="presParOf" srcId="{8F706C0E-1AB2-4161-86CE-4B3594B6EE51}" destId="{428AD880-175D-49F1-A1F6-97F367C387BF}" srcOrd="0" destOrd="0" presId="urn:microsoft.com/office/officeart/2005/8/layout/list1"/>
    <dgm:cxn modelId="{5B04AB5B-9799-43BD-8D52-7AC40E55F47A}" type="presParOf" srcId="{8F706C0E-1AB2-4161-86CE-4B3594B6EE51}" destId="{A8B898EB-38C9-408E-9FE2-CB5C874FA50A}" srcOrd="1" destOrd="0" presId="urn:microsoft.com/office/officeart/2005/8/layout/list1"/>
    <dgm:cxn modelId="{5E58D9F8-1C6A-4C88-8692-866BDA2FB234}" type="presParOf" srcId="{183A34DF-AA92-49E1-8191-0CF6AD17A6AA}" destId="{010CCE66-3FB9-4F51-BDBC-33ABD28D8225}" srcOrd="1" destOrd="0" presId="urn:microsoft.com/office/officeart/2005/8/layout/list1"/>
    <dgm:cxn modelId="{5B5BD3E0-6AA5-405C-86F6-6189D7D1BBB2}" type="presParOf" srcId="{183A34DF-AA92-49E1-8191-0CF6AD17A6AA}" destId="{CD67A140-C3A5-43E4-BD28-3C31B61E6EA3}" srcOrd="2" destOrd="0" presId="urn:microsoft.com/office/officeart/2005/8/layout/list1"/>
    <dgm:cxn modelId="{88AA28E7-36CD-44A7-8ADB-4D1F8916FBC1}" type="presParOf" srcId="{183A34DF-AA92-49E1-8191-0CF6AD17A6AA}" destId="{B5CDED1F-8360-491C-9402-4F19E16BD667}" srcOrd="3" destOrd="0" presId="urn:microsoft.com/office/officeart/2005/8/layout/list1"/>
    <dgm:cxn modelId="{FF7413D7-D548-4681-A585-70D1AABC67F9}" type="presParOf" srcId="{183A34DF-AA92-49E1-8191-0CF6AD17A6AA}" destId="{77070C8B-4365-4FE5-A117-9CDBA9EA1B7B}" srcOrd="4" destOrd="0" presId="urn:microsoft.com/office/officeart/2005/8/layout/list1"/>
    <dgm:cxn modelId="{71A0FD2B-4499-4733-9591-DA4C05395BCE}" type="presParOf" srcId="{77070C8B-4365-4FE5-A117-9CDBA9EA1B7B}" destId="{1281A6D2-5A4B-4B28-A324-2451A8523897}" srcOrd="0" destOrd="0" presId="urn:microsoft.com/office/officeart/2005/8/layout/list1"/>
    <dgm:cxn modelId="{30A09A04-D072-417D-A61D-934C676DCDCF}" type="presParOf" srcId="{77070C8B-4365-4FE5-A117-9CDBA9EA1B7B}" destId="{9F236B2A-6433-401D-953E-FC86D923A3BE}" srcOrd="1" destOrd="0" presId="urn:microsoft.com/office/officeart/2005/8/layout/list1"/>
    <dgm:cxn modelId="{524522B1-B159-42B4-B665-C9379A55DCC7}" type="presParOf" srcId="{183A34DF-AA92-49E1-8191-0CF6AD17A6AA}" destId="{622D5052-0558-4614-99B8-0AD5AD5D765D}" srcOrd="5" destOrd="0" presId="urn:microsoft.com/office/officeart/2005/8/layout/list1"/>
    <dgm:cxn modelId="{E7BEC372-D400-47C9-A797-96ADB89A1753}" type="presParOf" srcId="{183A34DF-AA92-49E1-8191-0CF6AD17A6AA}" destId="{87E2FD7C-0729-47B8-B1FB-A44E439BE76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67A140-C3A5-43E4-BD28-3C31B61E6EA3}">
      <dsp:nvSpPr>
        <dsp:cNvPr id="0" name=""/>
        <dsp:cNvSpPr/>
      </dsp:nvSpPr>
      <dsp:spPr>
        <a:xfrm>
          <a:off x="0" y="201839"/>
          <a:ext cx="7216775" cy="123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B898EB-38C9-408E-9FE2-CB5C874FA50A}">
      <dsp:nvSpPr>
        <dsp:cNvPr id="0" name=""/>
        <dsp:cNvSpPr/>
      </dsp:nvSpPr>
      <dsp:spPr>
        <a:xfrm>
          <a:off x="360838" y="63394"/>
          <a:ext cx="5051742" cy="1446480"/>
        </a:xfrm>
        <a:prstGeom prst="round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944" tIns="0" rIns="190944" bIns="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Hình</a:t>
          </a:r>
          <a:r>
            <a:rPr lang="en-US" sz="4900" kern="120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thang </a:t>
          </a:r>
          <a:r>
            <a:rPr lang="en-US" sz="4900" kern="1200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cân</a:t>
          </a:r>
          <a:endParaRPr lang="en-US" sz="4900" kern="1200" dirty="0">
            <a:latin typeface="+mn-lt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31449" y="134005"/>
        <a:ext cx="4910520" cy="1305258"/>
      </dsp:txXfrm>
    </dsp:sp>
    <dsp:sp modelId="{87E2FD7C-0729-47B8-B1FB-A44E439BE764}">
      <dsp:nvSpPr>
        <dsp:cNvPr id="0" name=""/>
        <dsp:cNvSpPr/>
      </dsp:nvSpPr>
      <dsp:spPr>
        <a:xfrm>
          <a:off x="0" y="2177730"/>
          <a:ext cx="7216775" cy="123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236B2A-6433-401D-953E-FC86D923A3BE}">
      <dsp:nvSpPr>
        <dsp:cNvPr id="0" name=""/>
        <dsp:cNvSpPr/>
      </dsp:nvSpPr>
      <dsp:spPr>
        <a:xfrm>
          <a:off x="379501" y="2052124"/>
          <a:ext cx="5051742" cy="1446480"/>
        </a:xfrm>
        <a:prstGeom prst="round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944" tIns="0" rIns="190944" bIns="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Hình</a:t>
          </a:r>
          <a:r>
            <a:rPr lang="en-US" sz="4900" kern="120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 thang </a:t>
          </a:r>
          <a:r>
            <a:rPr lang="en-US" sz="4900" kern="1200" dirty="0" err="1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vuông</a:t>
          </a:r>
          <a:endParaRPr lang="en-US" sz="4900" kern="1200" dirty="0">
            <a:latin typeface="+mn-lt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50112" y="2122735"/>
        <a:ext cx="4910520" cy="13052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0D7CBF-790E-4CF3-9EDF-11392E43EEBC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74364-8707-4C20-91D8-C6EC8E225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978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844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4DD517-68FC-4A63-A08E-FD122F82A9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398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4DD517-68FC-4A63-A08E-FD122F82A9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527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4DD517-68FC-4A63-A08E-FD122F82A9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7463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4DD517-68FC-4A63-A08E-FD122F82A9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9602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E9AC7-7A7D-BE75-0E96-BC7354AD2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91D616-FDE3-5F8E-870D-76440A8F40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E55A79-9256-8449-1C34-7CCAE98B96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D96AC-EB42-B0C8-9C6A-55E277D3F0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4DD517-68FC-4A63-A08E-FD122F82A9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195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354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F86FA-90CD-05F8-6C3C-38CF48B04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BC2B7D-FBDA-5F9E-66FC-4EC2DF3E46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F30BAE-9F1A-84ED-EF89-820C3DB1E5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960CA0-3B07-4627-0FE5-AA559B12B8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896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397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386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4364-8707-4C20-91D8-C6EC8E22581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11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4364-8707-4C20-91D8-C6EC8E22581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884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4364-8707-4C20-91D8-C6EC8E22581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4DD517-68FC-4A63-A08E-FD122F82A9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513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sv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12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11.svg"/><Relationship Id="rId5" Type="http://schemas.openxmlformats.org/officeDocument/2006/relationships/image" Target="../media/image8.svg"/><Relationship Id="rId15" Type="http://schemas.openxmlformats.org/officeDocument/2006/relationships/image" Target="../media/image15.svg"/><Relationship Id="rId10" Type="http://schemas.openxmlformats.org/officeDocument/2006/relationships/image" Target="../media/image1.png"/><Relationship Id="rId4" Type="http://schemas.openxmlformats.org/officeDocument/2006/relationships/image" Target="../media/image7.png"/><Relationship Id="rId9" Type="http://schemas.openxmlformats.org/officeDocument/2006/relationships/image" Target="../media/image10.svg"/><Relationship Id="rId1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1739-9A18-4F3C-AF11-54E81C4D5E97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DE75E-E044-467B-8991-43B59908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69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1739-9A18-4F3C-AF11-54E81C4D5E97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DE75E-E044-467B-8991-43B59908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57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1739-9A18-4F3C-AF11-54E81C4D5E97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DE75E-E044-467B-8991-43B59908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40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5F3D21E8-C54B-81FE-7C29-5B1A46C3A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055676" y="0"/>
            <a:ext cx="3136324" cy="6858000"/>
            <a:chOff x="9055676" y="0"/>
            <a:chExt cx="3136324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7D92700-70DD-00E1-001C-691299ECB2CE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41EFE4B-9FB1-5DE1-771B-86CD9CE26090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9615517-CB50-B0CD-956D-BB99470CD51D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74C90E9-6EDE-D764-1FAA-1774082FF60B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F850449-5A16-152B-1D51-38BA1FAFCC66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5569" y="111760"/>
            <a:ext cx="8179441" cy="1073579"/>
          </a:xfrm>
        </p:spPr>
        <p:txBody>
          <a:bodyPr anchor="b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EAE7AC08-8ACF-8A47-6539-ABE76AAE434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16671" y="1209039"/>
            <a:ext cx="8178363" cy="386081"/>
          </a:xfrm>
        </p:spPr>
        <p:txBody>
          <a:bodyPr tIns="0" anchor="ctr">
            <a:noAutofit/>
          </a:bodyPr>
          <a:lstStyle>
            <a:lvl1pPr marL="0" indent="0">
              <a:buNone/>
              <a:defRPr sz="18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B137BB-D176-29BA-51A9-8D59FA6D001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5569" y="1608089"/>
            <a:ext cx="7216430" cy="4943379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FD58403-87BD-C72A-405B-69365E022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114" r="15244"/>
          <a:stretch/>
        </p:blipFill>
        <p:spPr>
          <a:xfrm>
            <a:off x="9486900" y="2973678"/>
            <a:ext cx="2705100" cy="388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61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5F3D21E8-C54B-81FE-7C29-5B1A46C3A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055676" y="0"/>
            <a:ext cx="3136324" cy="6858000"/>
            <a:chOff x="9055676" y="0"/>
            <a:chExt cx="3136324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7D92700-70DD-00E1-001C-691299ECB2CE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41EFE4B-9FB1-5DE1-771B-86CD9CE26090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9615517-CB50-B0CD-956D-BB99470CD51D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74C90E9-6EDE-D764-1FAA-1774082FF60B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F850449-5A16-152B-1D51-38BA1FAFCC66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5569" y="111760"/>
            <a:ext cx="8179441" cy="1073579"/>
          </a:xfrm>
        </p:spPr>
        <p:txBody>
          <a:bodyPr anchor="b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B137BB-D176-29BA-51A9-8D59FA6D001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5568" y="1388539"/>
            <a:ext cx="8179441" cy="4270581"/>
          </a:xfrm>
        </p:spPr>
        <p:txBody>
          <a:bodyPr>
            <a:normAutofit/>
          </a:bodyPr>
          <a:lstStyle>
            <a:lvl1pPr>
              <a:spcBef>
                <a:spcPts val="2400"/>
              </a:spcBef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spcBef>
                <a:spcPts val="2400"/>
              </a:spcBef>
              <a:defRPr sz="14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spcBef>
                <a:spcPts val="2400"/>
              </a:spcBef>
              <a:defRPr sz="12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spcBef>
                <a:spcPts val="2400"/>
              </a:spcBef>
              <a:defRPr sz="11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spcBef>
                <a:spcPts val="2400"/>
              </a:spcBef>
              <a:defRPr sz="110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78DBAE8-C7DA-C1F5-0391-B8524E20A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315" r="14689" b="1201"/>
          <a:stretch/>
        </p:blipFill>
        <p:spPr>
          <a:xfrm flipH="1">
            <a:off x="9507682" y="3014205"/>
            <a:ext cx="2684315" cy="384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988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97DD3BA4-93A7-01B1-262E-C51CA6ACA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451125">
            <a:off x="7815679" y="-83148"/>
            <a:ext cx="3005286" cy="300528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00BC3F5-39B3-1648-62F2-45C086865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3790715" y="4482751"/>
            <a:ext cx="3194131" cy="319413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5A951F4-AC22-7415-9F2B-28314AEB7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38607" flipH="1">
            <a:off x="-587261" y="1663257"/>
            <a:ext cx="2684499" cy="268449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4326095-3B51-C5F9-14E2-1D754BD51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1078969">
            <a:off x="1920309" y="4797205"/>
            <a:ext cx="2453456" cy="245345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A2DC491-EA74-1A63-78D5-3236C8B0D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213697">
            <a:off x="-491837" y="3688628"/>
            <a:ext cx="3245427" cy="32454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FE53462-3A3E-FD14-1012-5A19F0FD0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5361A00-F2C4-8F3D-504C-2CF21C8E9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55552" y="1717040"/>
            <a:ext cx="7680896" cy="3104855"/>
          </a:xfrm>
        </p:spPr>
        <p:txBody>
          <a:bodyPr anchor="ctr">
            <a:norm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817277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1739-9A18-4F3C-AF11-54E81C4D5E97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DE75E-E044-467B-8991-43B59908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65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1739-9A18-4F3C-AF11-54E81C4D5E97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DE75E-E044-467B-8991-43B59908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87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1739-9A18-4F3C-AF11-54E81C4D5E97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DE75E-E044-467B-8991-43B59908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51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1739-9A18-4F3C-AF11-54E81C4D5E97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DE75E-E044-467B-8991-43B59908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87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1739-9A18-4F3C-AF11-54E81C4D5E97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DE75E-E044-467B-8991-43B59908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76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1739-9A18-4F3C-AF11-54E81C4D5E97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DE75E-E044-467B-8991-43B59908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573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1739-9A18-4F3C-AF11-54E81C4D5E97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DE75E-E044-467B-8991-43B59908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57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1739-9A18-4F3C-AF11-54E81C4D5E97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DE75E-E044-467B-8991-43B59908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69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51739-9A18-4F3C-AF11-54E81C4D5E97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DE75E-E044-467B-8991-43B59908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0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9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9.png"/><Relationship Id="rId4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34.png"/><Relationship Id="rId21" Type="http://schemas.openxmlformats.org/officeDocument/2006/relationships/image" Target="../media/image52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5" Type="http://schemas.openxmlformats.org/officeDocument/2006/relationships/image" Target="../media/image56.pn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24" Type="http://schemas.openxmlformats.org/officeDocument/2006/relationships/image" Target="../media/image55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23" Type="http://schemas.openxmlformats.org/officeDocument/2006/relationships/image" Target="../media/image54.pn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Relationship Id="rId22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7" Type="http://schemas.openxmlformats.org/officeDocument/2006/relationships/image" Target="../media/image311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0.png"/><Relationship Id="rId9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391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1.png"/><Relationship Id="rId5" Type="http://schemas.openxmlformats.org/officeDocument/2006/relationships/image" Target="../media/image370.png"/><Relationship Id="rId4" Type="http://schemas.openxmlformats.org/officeDocument/2006/relationships/image" Target="../media/image3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1.png"/><Relationship Id="rId5" Type="http://schemas.openxmlformats.org/officeDocument/2006/relationships/image" Target="../media/image401.png"/><Relationship Id="rId10" Type="http://schemas.openxmlformats.org/officeDocument/2006/relationships/image" Target="../media/image450.png"/><Relationship Id="rId4" Type="http://schemas.openxmlformats.org/officeDocument/2006/relationships/image" Target="../media/image310.png"/><Relationship Id="rId9" Type="http://schemas.openxmlformats.org/officeDocument/2006/relationships/image" Target="../media/image4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5" Type="http://schemas.openxmlformats.org/officeDocument/2006/relationships/image" Target="../media/image480.png"/><Relationship Id="rId4" Type="http://schemas.openxmlformats.org/officeDocument/2006/relationships/image" Target="../media/image4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3" Type="http://schemas.openxmlformats.org/officeDocument/2006/relationships/image" Target="../media/image62.png"/><Relationship Id="rId7" Type="http://schemas.openxmlformats.org/officeDocument/2006/relationships/image" Target="../media/image3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410.png"/><Relationship Id="rId9" Type="http://schemas.openxmlformats.org/officeDocument/2006/relationships/image" Target="../media/image40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13" Type="http://schemas.openxmlformats.org/officeDocument/2006/relationships/slide" Target="slide31.xml"/><Relationship Id="rId3" Type="http://schemas.openxmlformats.org/officeDocument/2006/relationships/slideLayout" Target="../slideLayouts/slideLayout7.xml"/><Relationship Id="rId7" Type="http://schemas.openxmlformats.org/officeDocument/2006/relationships/slide" Target="slide33.xml"/><Relationship Id="rId12" Type="http://schemas.openxmlformats.org/officeDocument/2006/relationships/slide" Target="slide30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65.png"/><Relationship Id="rId11" Type="http://schemas.openxmlformats.org/officeDocument/2006/relationships/slide" Target="slide29.xml"/><Relationship Id="rId5" Type="http://schemas.openxmlformats.org/officeDocument/2006/relationships/image" Target="../media/image64.gif"/><Relationship Id="rId10" Type="http://schemas.openxmlformats.org/officeDocument/2006/relationships/slide" Target="slide28.xml"/><Relationship Id="rId4" Type="http://schemas.openxmlformats.org/officeDocument/2006/relationships/image" Target="../media/image63.gif"/><Relationship Id="rId9" Type="http://schemas.openxmlformats.org/officeDocument/2006/relationships/slide" Target="slide27.xml"/><Relationship Id="rId14" Type="http://schemas.openxmlformats.org/officeDocument/2006/relationships/slide" Target="slide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67.png"/><Relationship Id="rId7" Type="http://schemas.openxmlformats.org/officeDocument/2006/relationships/image" Target="../media/image69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67.png"/><Relationship Id="rId7" Type="http://schemas.openxmlformats.org/officeDocument/2006/relationships/image" Target="../media/image69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7.png"/><Relationship Id="rId7" Type="http://schemas.openxmlformats.org/officeDocument/2006/relationships/image" Target="../media/image69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Relationship Id="rId9" Type="http://schemas.openxmlformats.org/officeDocument/2006/relationships/slide" Target="slide2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72.png"/><Relationship Id="rId7" Type="http://schemas.microsoft.com/office/2007/relationships/hdphoto" Target="../media/hdphoto1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KHANHLINHLAPTOP\Documents\BTCHK2%20T&#7892;%204.pptx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QOS4CffxKifEmTARsOZ_OPT-GCU8FWia0Ta_oQ1oxlOBQl3HgsBGsv8Ymk41Bs-XPRA4i6Lbf2yc5obn9LzpoWZ9N7HukA067oDAhdD2NiFVw">
            <a:hlinkClick r:id="" action="ppaction://media"/>
            <a:extLst>
              <a:ext uri="{FF2B5EF4-FFF2-40B4-BE49-F238E27FC236}">
                <a16:creationId xmlns:a16="http://schemas.microsoft.com/office/drawing/2014/main" id="{0EC580C1-19D5-95E9-09BC-0DD7D46606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0148" y="711701"/>
            <a:ext cx="11044565" cy="576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7176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85373" y="-3078162"/>
            <a:ext cx="522514" cy="27690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A0A154-002B-476B-AD76-895743DE7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887" y="674061"/>
            <a:ext cx="9222546" cy="51897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86235A-66A6-4A8E-B2E4-FC156118A1D8}"/>
              </a:ext>
            </a:extLst>
          </p:cNvPr>
          <p:cNvSpPr txBox="1"/>
          <p:nvPr/>
        </p:nvSpPr>
        <p:spPr>
          <a:xfrm>
            <a:off x="4528457" y="1494971"/>
            <a:ext cx="2249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đáy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87769C-C485-44F0-9517-9F057D30F6AC}"/>
              </a:ext>
            </a:extLst>
          </p:cNvPr>
          <p:cNvSpPr txBox="1"/>
          <p:nvPr/>
        </p:nvSpPr>
        <p:spPr>
          <a:xfrm>
            <a:off x="4630057" y="5471886"/>
            <a:ext cx="2249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đáy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DBFBE3-E47D-4902-B5A9-9FB93265B446}"/>
              </a:ext>
            </a:extLst>
          </p:cNvPr>
          <p:cNvSpPr txBox="1"/>
          <p:nvPr/>
        </p:nvSpPr>
        <p:spPr>
          <a:xfrm>
            <a:off x="1944914" y="3268916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bên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36A8D3-4A6B-45C3-8161-BF706439FDB3}"/>
              </a:ext>
            </a:extLst>
          </p:cNvPr>
          <p:cNvSpPr txBox="1"/>
          <p:nvPr/>
        </p:nvSpPr>
        <p:spPr>
          <a:xfrm>
            <a:off x="8592456" y="3087452"/>
            <a:ext cx="1451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bên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32D2E9-3B08-4A22-827C-4403DD525D55}"/>
              </a:ext>
            </a:extLst>
          </p:cNvPr>
          <p:cNvSpPr txBox="1"/>
          <p:nvPr/>
        </p:nvSpPr>
        <p:spPr>
          <a:xfrm>
            <a:off x="3947886" y="3268916"/>
            <a:ext cx="1451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Đ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cao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1B76F9-2347-4E95-95DD-B249D66B9DBA}"/>
              </a:ext>
            </a:extLst>
          </p:cNvPr>
          <p:cNvSpPr txBox="1"/>
          <p:nvPr/>
        </p:nvSpPr>
        <p:spPr>
          <a:xfrm>
            <a:off x="3389086" y="-38333"/>
            <a:ext cx="4020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accent1">
                    <a:lumMod val="50000"/>
                  </a:schemeClr>
                </a:solidFill>
              </a:rPr>
              <a:t>Kết</a:t>
            </a:r>
            <a:r>
              <a:rPr lang="en-US" sz="4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accent1">
                    <a:lumMod val="50000"/>
                  </a:schemeClr>
                </a:solidFill>
              </a:rPr>
              <a:t>quả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19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4903" y="828876"/>
            <a:ext cx="6557553" cy="3507549"/>
          </a:xfrm>
        </p:spPr>
        <p:txBody>
          <a:bodyPr>
            <a:normAutofit/>
          </a:bodyPr>
          <a:lstStyle/>
          <a:p>
            <a:r>
              <a:rPr lang="en-US" sz="6600" dirty="0" err="1">
                <a:solidFill>
                  <a:schemeClr val="accent1">
                    <a:lumMod val="50000"/>
                  </a:schemeClr>
                </a:solidFill>
              </a:rPr>
              <a:t>Cảm</a:t>
            </a:r>
            <a:r>
              <a:rPr lang="en-US" sz="6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6600" dirty="0">
                <a:solidFill>
                  <a:schemeClr val="accent1">
                    <a:lumMod val="50000"/>
                  </a:schemeClr>
                </a:solidFill>
              </a:rPr>
              <a:t>Ơ</a:t>
            </a:r>
            <a:r>
              <a:rPr lang="en-US" sz="6600" dirty="0">
                <a:solidFill>
                  <a:schemeClr val="accent1">
                    <a:lumMod val="50000"/>
                  </a:schemeClr>
                </a:solidFill>
              </a:rPr>
              <a:t>n </a:t>
            </a:r>
            <a:r>
              <a:rPr lang="en-US" sz="6600" dirty="0" err="1">
                <a:solidFill>
                  <a:schemeClr val="accent1">
                    <a:lumMod val="50000"/>
                  </a:schemeClr>
                </a:solidFill>
              </a:rPr>
              <a:t>Đã</a:t>
            </a:r>
            <a:r>
              <a:rPr lang="en-US" sz="6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1">
                    <a:lumMod val="50000"/>
                  </a:schemeClr>
                </a:solidFill>
              </a:rPr>
              <a:t>Lắng</a:t>
            </a:r>
            <a:r>
              <a:rPr lang="en-US" sz="6600" dirty="0">
                <a:solidFill>
                  <a:schemeClr val="accent1">
                    <a:lumMod val="50000"/>
                  </a:schemeClr>
                </a:solidFill>
              </a:rPr>
              <a:t> Nghe </a:t>
            </a:r>
            <a:r>
              <a:rPr lang="en-US" sz="6600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6600" dirty="0">
                <a:solidFill>
                  <a:schemeClr val="accent1">
                    <a:lumMod val="50000"/>
                  </a:schemeClr>
                </a:solidFill>
              </a:rPr>
              <a:t> Theo </a:t>
            </a:r>
            <a:r>
              <a:rPr lang="en-US" sz="6600" dirty="0" err="1">
                <a:solidFill>
                  <a:schemeClr val="accent1">
                    <a:lumMod val="50000"/>
                  </a:schemeClr>
                </a:solidFill>
              </a:rPr>
              <a:t>Dõi</a:t>
            </a:r>
            <a:r>
              <a:rPr lang="en-US" sz="66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014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60394" y="4093633"/>
            <a:ext cx="6619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CD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ABCD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86789" y="5410681"/>
            <a:ext cx="6262703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57" y="1293254"/>
            <a:ext cx="623500" cy="4727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059" y="580042"/>
            <a:ext cx="5924521" cy="3625116"/>
          </a:xfrm>
          <a:prstGeom prst="rect">
            <a:avLst/>
          </a:prstGeom>
        </p:spPr>
      </p:pic>
      <p:pic>
        <p:nvPicPr>
          <p:cNvPr id="3" name="hinh 1 b">
            <a:hlinkClick r:id="" action="ppaction://media"/>
            <a:extLst>
              <a:ext uri="{FF2B5EF4-FFF2-40B4-BE49-F238E27FC236}">
                <a16:creationId xmlns:a16="http://schemas.microsoft.com/office/drawing/2014/main" id="{0B1E4EC4-0DBB-9AF6-F2F5-E1BBAEA9C0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5006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17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21225" y="2938855"/>
            <a:ext cx="680314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 ABCD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AB//CD. Ta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Các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AB, CD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&lt; CD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CD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AH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thang.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Các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AD, BC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337317" y="94177"/>
            <a:ext cx="3922714" cy="2931349"/>
            <a:chOff x="8127999" y="179018"/>
            <a:chExt cx="3922714" cy="293134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8001" y="179018"/>
              <a:ext cx="3922712" cy="293134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28000" y="179018"/>
              <a:ext cx="711199" cy="54669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27999" y="626440"/>
              <a:ext cx="377372" cy="546696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835429" y="5454627"/>
            <a:ext cx="73565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AH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CD,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AH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thang. 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9208630" y="367525"/>
            <a:ext cx="3401" cy="16086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604358" y="367524"/>
            <a:ext cx="643169" cy="16086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9208630" y="367523"/>
            <a:ext cx="1280658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8604358" y="1976188"/>
            <a:ext cx="323475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489289" y="367522"/>
            <a:ext cx="1349828" cy="16086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947404" y="-116587"/>
            <a:ext cx="560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278042" y="-128893"/>
            <a:ext cx="560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422796" y="1894563"/>
            <a:ext cx="560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699790" y="1894564"/>
            <a:ext cx="560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2" name="gioi thieu hinh thang">
            <a:hlinkClick r:id="" action="ppaction://media"/>
            <a:extLst>
              <a:ext uri="{FF2B5EF4-FFF2-40B4-BE49-F238E27FC236}">
                <a16:creationId xmlns:a16="http://schemas.microsoft.com/office/drawing/2014/main" id="{12BBCCC5-21D7-5EB1-BF5F-FE6D1F28CA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6630" y="94177"/>
            <a:ext cx="4828031" cy="661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1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3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2851774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B0405-5EA2-142C-35F2-BAB808F94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569" y="111760"/>
            <a:ext cx="8179441" cy="1073579"/>
          </a:xfrm>
        </p:spPr>
        <p:txBody>
          <a:bodyPr/>
          <a:lstStyle/>
          <a:p>
            <a:pPr algn="ctr"/>
            <a:r>
              <a:rPr lang="en-US" dirty="0"/>
              <a:t>NHẬN BIẾT: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E6C4F27-747D-D435-3DD1-6A560068A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sz="quarter" idx="11"/>
          </p:nvPr>
        </p:nvGraphicFramePr>
        <p:xfrm>
          <a:off x="515938" y="1608139"/>
          <a:ext cx="7216775" cy="4307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9022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763DA-D6C2-1E56-2FF0-44D32E497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107B49C-AEEE-0486-9726-95EE7A3ADF32}"/>
              </a:ext>
            </a:extLst>
          </p:cNvPr>
          <p:cNvSpPr txBox="1"/>
          <p:nvPr/>
        </p:nvSpPr>
        <p:spPr>
          <a:xfrm>
            <a:off x="176731" y="4394718"/>
            <a:ext cx="85281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3b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4DFA84-D340-8CC1-60C9-971806832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050694" cy="4394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32B6DF-2248-9FC6-3EC3-7600DAABEB68}"/>
              </a:ext>
            </a:extLst>
          </p:cNvPr>
          <p:cNvSpPr txBox="1"/>
          <p:nvPr/>
        </p:nvSpPr>
        <p:spPr>
          <a:xfrm>
            <a:off x="176731" y="5344976"/>
            <a:ext cx="85281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3b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62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0074495-C21F-4D49-93D3-F55F5B09B625}"/>
              </a:ext>
            </a:extLst>
          </p:cNvPr>
          <p:cNvSpPr txBox="1"/>
          <p:nvPr/>
        </p:nvSpPr>
        <p:spPr>
          <a:xfrm>
            <a:off x="391884" y="4497355"/>
            <a:ext cx="85281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3a) Có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góc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đáy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3b) Có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góc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3FB312-6FA0-A434-88D1-96089EE19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050694" cy="439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5E61D-F98C-C356-E137-810635132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7724" y="1689048"/>
            <a:ext cx="7680896" cy="310485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CHÚC CÁC BẠN CÓ TIẾT HỌC THẬT HỮU ÍT!</a:t>
            </a:r>
          </a:p>
        </p:txBody>
      </p:sp>
    </p:spTree>
    <p:extLst>
      <p:ext uri="{BB962C8B-B14F-4D97-AF65-F5344CB8AC3E}">
        <p14:creationId xmlns:p14="http://schemas.microsoft.com/office/powerpoint/2010/main" val="354232192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245100" y="2398632"/>
            <a:ext cx="5834762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3a. </a:t>
            </a:r>
          </a:p>
        </p:txBody>
      </p:sp>
      <p:sp>
        <p:nvSpPr>
          <p:cNvPr id="12" name="Object 11"/>
          <p:cNvSpPr txBox="1"/>
          <p:nvPr/>
        </p:nvSpPr>
        <p:spPr>
          <a:xfrm>
            <a:off x="4330700" y="2235200"/>
            <a:ext cx="914400" cy="442219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39183" y="4485453"/>
            <a:ext cx="5632455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3b).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5795279" y="119267"/>
            <a:ext cx="6396721" cy="2253281"/>
            <a:chOff x="5723870" y="2553782"/>
            <a:chExt cx="6396721" cy="225328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23870" y="2553782"/>
              <a:ext cx="6396721" cy="2253281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/>
          </p:nvCxnSpPr>
          <p:spPr>
            <a:xfrm flipH="1">
              <a:off x="5965371" y="4151086"/>
              <a:ext cx="2699658" cy="145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6299201" y="2941643"/>
              <a:ext cx="207554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8374743" y="2941643"/>
              <a:ext cx="290287" cy="122395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5965370" y="2960655"/>
              <a:ext cx="333831" cy="11842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9114972" y="4144926"/>
              <a:ext cx="271417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9971314" y="2844587"/>
              <a:ext cx="1857830" cy="130034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9114972" y="2844587"/>
              <a:ext cx="85634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9114972" y="2844587"/>
              <a:ext cx="0" cy="13210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hinh thang can video">
            <a:hlinkClick r:id="" action="ppaction://media"/>
            <a:extLst>
              <a:ext uri="{FF2B5EF4-FFF2-40B4-BE49-F238E27FC236}">
                <a16:creationId xmlns:a16="http://schemas.microsoft.com/office/drawing/2014/main" id="{420DF6D1-25CD-C04B-B166-9A58F06B32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74" y="0"/>
            <a:ext cx="5006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9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0"/>
            <a:ext cx="6096000" cy="512724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29938" y="4190035"/>
            <a:ext cx="5766062" cy="3323988"/>
            <a:chOff x="1369160" y="3944398"/>
            <a:chExt cx="5409649" cy="2256006"/>
          </a:xfrm>
        </p:grpSpPr>
        <p:sp>
          <p:nvSpPr>
            <p:cNvPr id="5" name="TextBox 4"/>
            <p:cNvSpPr txBox="1"/>
            <p:nvPr/>
          </p:nvSpPr>
          <p:spPr>
            <a:xfrm>
              <a:off x="1369160" y="3944398"/>
              <a:ext cx="5409649" cy="2256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Mái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ngói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trụ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sở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Ủy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ban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Thành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phố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Chí Minh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tứ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ABCD.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AB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CD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tứ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98912" y="3944398"/>
              <a:ext cx="600076" cy="355495"/>
            </a:xfrm>
            <a:prstGeom prst="rect">
              <a:avLst/>
            </a:prstGeom>
          </p:spPr>
        </p:pic>
      </p:grpSp>
      <p:pic>
        <p:nvPicPr>
          <p:cNvPr id="4" name="khoi dong">
            <a:hlinkClick r:id="" action="ppaction://media"/>
            <a:extLst>
              <a:ext uri="{FF2B5EF4-FFF2-40B4-BE49-F238E27FC236}">
                <a16:creationId xmlns:a16="http://schemas.microsoft.com/office/drawing/2014/main" id="{018DC1CF-D16F-9DCC-27D9-965D13DBF5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938" y="-26261"/>
            <a:ext cx="3075187" cy="421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5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65937" y="5209415"/>
            <a:ext cx="61030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//CD)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32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1667" y="28166"/>
            <a:ext cx="11811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thang ABCD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CD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5"/>
              <p:cNvSpPr txBox="1"/>
              <p:nvPr/>
            </p:nvSpPr>
            <p:spPr>
              <a:xfrm>
                <a:off x="2004002" y="3074785"/>
                <a:ext cx="2401468" cy="498475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Object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4002" y="3074785"/>
                <a:ext cx="2401468" cy="4984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40774" y="2417424"/>
            <a:ext cx="6113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 ABCD (AB//CD)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15"/>
              <p:cNvSpPr txBox="1"/>
              <p:nvPr/>
            </p:nvSpPr>
            <p:spPr>
              <a:xfrm>
                <a:off x="6378417" y="2430676"/>
                <a:ext cx="1808659" cy="500063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Object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8417" y="2430676"/>
                <a:ext cx="1808659" cy="5000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7839297" y="2239267"/>
            <a:ext cx="422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bject 17"/>
              <p:cNvSpPr txBox="1"/>
              <p:nvPr/>
            </p:nvSpPr>
            <p:spPr>
              <a:xfrm>
                <a:off x="58521" y="1554437"/>
                <a:ext cx="7810500" cy="569912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à 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Object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21" y="1554437"/>
                <a:ext cx="7810500" cy="5699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874943" y="1908607"/>
            <a:ext cx="1129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6474" y="2995455"/>
            <a:ext cx="1288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bject 19"/>
              <p:cNvSpPr txBox="1"/>
              <p:nvPr/>
            </p:nvSpPr>
            <p:spPr>
              <a:xfrm>
                <a:off x="6257121" y="5418069"/>
                <a:ext cx="3068736" cy="540966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Object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121" y="5418069"/>
                <a:ext cx="3068736" cy="5409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8363831" y="5128038"/>
            <a:ext cx="3883210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…………………….</a:t>
            </a:r>
            <a:endParaRPr lang="en-US" sz="32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Object 21"/>
              <p:cNvSpPr txBox="1"/>
              <p:nvPr/>
            </p:nvSpPr>
            <p:spPr>
              <a:xfrm>
                <a:off x="475530" y="4118168"/>
                <a:ext cx="5960107" cy="1638300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à</m:t>
                      </m:r>
                      <m:r>
                        <a:rPr lang="en-US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acc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36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−(</m:t>
                      </m:r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………………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       = </m:t>
                      </m:r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36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−(</m:t>
                      </m:r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………………………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       =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14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22" name="Object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530" y="4118168"/>
                <a:ext cx="5960107" cy="16383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666474" y="5778472"/>
            <a:ext cx="1288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Suy ra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Object 23"/>
              <p:cNvSpPr txBox="1"/>
              <p:nvPr/>
            </p:nvSpPr>
            <p:spPr>
              <a:xfrm>
                <a:off x="2134434" y="5872110"/>
                <a:ext cx="6472237" cy="498475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36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………..)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4" name="Object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434" y="5872110"/>
                <a:ext cx="6472237" cy="4984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B1B5B594-F1D1-9C82-CCA7-22F6C139120B}"/>
              </a:ext>
            </a:extLst>
          </p:cNvPr>
          <p:cNvSpPr txBox="1"/>
          <p:nvPr/>
        </p:nvSpPr>
        <p:spPr>
          <a:xfrm>
            <a:off x="282519" y="6306014"/>
            <a:ext cx="510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Suy </a:t>
            </a:r>
            <a:r>
              <a:rPr lang="en-US" sz="2800" dirty="0" err="1"/>
              <a:t>ra</a:t>
            </a:r>
            <a:r>
              <a:rPr lang="en-US" sz="28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bject 5">
                <a:extLst>
                  <a:ext uri="{FF2B5EF4-FFF2-40B4-BE49-F238E27FC236}">
                    <a16:creationId xmlns:a16="http://schemas.microsoft.com/office/drawing/2014/main" id="{521224E8-DB94-9CA2-1CBF-148597A2964A}"/>
                  </a:ext>
                </a:extLst>
              </p:cNvPr>
              <p:cNvSpPr txBox="1"/>
              <p:nvPr/>
            </p:nvSpPr>
            <p:spPr>
              <a:xfrm>
                <a:off x="1234006" y="6306014"/>
                <a:ext cx="5336475" cy="498475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m:rPr>
                        <m:nor/>
                      </m:rPr>
                      <a:rPr lang="en-US" sz="28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m:rPr>
                        <m:nor/>
                      </m:rPr>
                      <a:rPr lang="en-US" sz="28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…………</m:t>
                    </m:r>
                  </m:oMath>
                </a14:m>
                <a:r>
                  <a:rPr lang="en-US" sz="2800" dirty="0"/>
                  <a:t>…..</a:t>
                </a:r>
              </a:p>
            </p:txBody>
          </p:sp>
        </mc:Choice>
        <mc:Fallback xmlns="">
          <p:sp>
            <p:nvSpPr>
              <p:cNvPr id="29" name="Object 5">
                <a:extLst>
                  <a:ext uri="{FF2B5EF4-FFF2-40B4-BE49-F238E27FC236}">
                    <a16:creationId xmlns:a16="http://schemas.microsoft.com/office/drawing/2014/main" id="{521224E8-DB94-9CA2-1CBF-148597A296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006" y="6306014"/>
                <a:ext cx="5336475" cy="498475"/>
              </a:xfrm>
              <a:prstGeom prst="rect">
                <a:avLst/>
              </a:prstGeom>
              <a:blipFill>
                <a:blip r:embed="rId8"/>
                <a:stretch>
                  <a:fillRect t="-8537" b="-41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707751D-C4D8-71A8-DDBB-46E1B43DD615}"/>
              </a:ext>
            </a:extLst>
          </p:cNvPr>
          <p:cNvSpPr txBox="1"/>
          <p:nvPr/>
        </p:nvSpPr>
        <p:spPr>
          <a:xfrm>
            <a:off x="7839298" y="2315261"/>
            <a:ext cx="422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6001B8-6B92-8370-C63D-7FD01825E74D}"/>
              </a:ext>
            </a:extLst>
          </p:cNvPr>
          <p:cNvSpPr txBox="1"/>
          <p:nvPr/>
        </p:nvSpPr>
        <p:spPr>
          <a:xfrm>
            <a:off x="4094679" y="3023909"/>
            <a:ext cx="6981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(………………………………………)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1E55D2-AC69-12DD-7D95-2A73145D3487}"/>
              </a:ext>
            </a:extLst>
          </p:cNvPr>
          <p:cNvSpPr txBox="1"/>
          <p:nvPr/>
        </p:nvSpPr>
        <p:spPr>
          <a:xfrm>
            <a:off x="4405470" y="2926481"/>
            <a:ext cx="6359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AB//CD, DA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9B31A9F-C7A6-57B6-FC05-713FDE79D599}"/>
                  </a:ext>
                </a:extLst>
              </p:cNvPr>
              <p:cNvSpPr txBox="1"/>
              <p:nvPr/>
            </p:nvSpPr>
            <p:spPr>
              <a:xfrm>
                <a:off x="2611612" y="4040280"/>
                <a:ext cx="2585459" cy="601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9B31A9F-C7A6-57B6-FC05-713FDE79D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1612" y="4040280"/>
                <a:ext cx="2585459" cy="6015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317861BA-5B33-3F97-C190-32B6C778B1E2}"/>
              </a:ext>
            </a:extLst>
          </p:cNvPr>
          <p:cNvSpPr/>
          <p:nvPr/>
        </p:nvSpPr>
        <p:spPr>
          <a:xfrm>
            <a:off x="8361815" y="5094175"/>
            <a:ext cx="3883210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thang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FDBC6A3-1C22-FF9A-BD3B-D26112694A0A}"/>
                  </a:ext>
                </a:extLst>
              </p:cNvPr>
              <p:cNvSpPr txBox="1"/>
              <p:nvPr/>
            </p:nvSpPr>
            <p:spPr>
              <a:xfrm>
                <a:off x="4541203" y="5778471"/>
                <a:ext cx="258545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32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32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32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32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FDBC6A3-1C22-FF9A-BD3B-D26112694A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1203" y="5778471"/>
                <a:ext cx="2585459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9549649-F2CC-B411-78CF-1F80248573FE}"/>
                  </a:ext>
                </a:extLst>
              </p:cNvPr>
              <p:cNvSpPr txBox="1"/>
              <p:nvPr/>
            </p:nvSpPr>
            <p:spPr>
              <a:xfrm>
                <a:off x="2773182" y="4529198"/>
                <a:ext cx="337791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9549649-F2CC-B411-78CF-1F80248573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3182" y="4529198"/>
                <a:ext cx="3377913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B923C54-4A02-8F50-441A-BDB006A00A11}"/>
                  </a:ext>
                </a:extLst>
              </p:cNvPr>
              <p:cNvSpPr txBox="1"/>
              <p:nvPr/>
            </p:nvSpPr>
            <p:spPr>
              <a:xfrm>
                <a:off x="2671042" y="6244459"/>
                <a:ext cx="258545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20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2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:2=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m:rPr>
                        <m:nor/>
                      </m:rPr>
                      <a:rPr lang="en-US" sz="32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2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B923C54-4A02-8F50-441A-BDB006A00A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1042" y="6244459"/>
                <a:ext cx="2585459" cy="584775"/>
              </a:xfrm>
              <a:prstGeom prst="rect">
                <a:avLst/>
              </a:prstGeom>
              <a:blipFill>
                <a:blip r:embed="rId12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38">
            <a:extLst>
              <a:ext uri="{FF2B5EF4-FFF2-40B4-BE49-F238E27FC236}">
                <a16:creationId xmlns:a16="http://schemas.microsoft.com/office/drawing/2014/main" id="{BD9FBF42-1C7E-A188-DFA0-14FF812BDC8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08072" y="80934"/>
            <a:ext cx="3352518" cy="19328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F2EF5AA-7256-A58C-F4A2-3FD50030B645}"/>
                  </a:ext>
                </a:extLst>
              </p:cNvPr>
              <p:cNvSpPr txBox="1"/>
              <p:nvPr/>
            </p:nvSpPr>
            <p:spPr>
              <a:xfrm>
                <a:off x="10189927" y="1477670"/>
                <a:ext cx="4619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F2EF5AA-7256-A58C-F4A2-3FD50030B6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9927" y="1477670"/>
                <a:ext cx="461913" cy="369332"/>
              </a:xfrm>
              <a:prstGeom prst="rect">
                <a:avLst/>
              </a:prstGeom>
              <a:blipFill>
                <a:blip r:embed="rId14"/>
                <a:stretch>
                  <a:fillRect r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FCE537F-3754-7167-9D66-20602D50EB5B}"/>
                  </a:ext>
                </a:extLst>
              </p:cNvPr>
              <p:cNvSpPr txBox="1"/>
              <p:nvPr/>
            </p:nvSpPr>
            <p:spPr>
              <a:xfrm>
                <a:off x="7345385" y="1660991"/>
                <a:ext cx="46191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en-US" sz="3000" b="1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FCE537F-3754-7167-9D66-20602D50EB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5385" y="1660991"/>
                <a:ext cx="461913" cy="55399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9737295-7823-56AA-7670-7B81318EAF56}"/>
                  </a:ext>
                </a:extLst>
              </p:cNvPr>
              <p:cNvSpPr txBox="1"/>
              <p:nvPr/>
            </p:nvSpPr>
            <p:spPr>
              <a:xfrm>
                <a:off x="7407108" y="9474"/>
                <a:ext cx="46191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𝑫</m:t>
                      </m:r>
                    </m:oMath>
                  </m:oMathPara>
                </a14:m>
                <a:endParaRPr lang="en-US" sz="3000" b="1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9737295-7823-56AA-7670-7B81318EAF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7108" y="9474"/>
                <a:ext cx="461913" cy="55399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1C47F3F-C258-3403-6B90-B41AA07AE6C4}"/>
                  </a:ext>
                </a:extLst>
              </p:cNvPr>
              <p:cNvSpPr txBox="1"/>
              <p:nvPr/>
            </p:nvSpPr>
            <p:spPr>
              <a:xfrm>
                <a:off x="9218021" y="-74273"/>
                <a:ext cx="46191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𝑪</m:t>
                      </m:r>
                    </m:oMath>
                  </m:oMathPara>
                </a14:m>
                <a:endParaRPr lang="en-US" sz="3000" b="1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1C47F3F-C258-3403-6B90-B41AA07AE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8021" y="-74273"/>
                <a:ext cx="461913" cy="55399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17B944F-A4E9-A0F6-2053-D581DBBAA22D}"/>
                  </a:ext>
                </a:extLst>
              </p:cNvPr>
              <p:cNvSpPr txBox="1"/>
              <p:nvPr/>
            </p:nvSpPr>
            <p:spPr>
              <a:xfrm>
                <a:off x="11012779" y="1493628"/>
                <a:ext cx="46191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17B944F-A4E9-A0F6-2053-D581DBBAA2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2779" y="1493628"/>
                <a:ext cx="461913" cy="55399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extLst>
              <a:ext uri="{FF2B5EF4-FFF2-40B4-BE49-F238E27FC236}">
                <a16:creationId xmlns:a16="http://schemas.microsoft.com/office/drawing/2014/main" id="{CDD9C2B9-153D-43DC-3ED1-1EEC63C673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90826" y="3626898"/>
            <a:ext cx="3414326" cy="16821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B4F915E-3386-8E8E-60CD-49A92DB706B5}"/>
                  </a:ext>
                </a:extLst>
              </p:cNvPr>
              <p:cNvSpPr txBox="1"/>
              <p:nvPr/>
            </p:nvSpPr>
            <p:spPr>
              <a:xfrm>
                <a:off x="8606671" y="3386183"/>
                <a:ext cx="46191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en-US" sz="3000" b="1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B4F915E-3386-8E8E-60CD-49A92DB706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6671" y="3386183"/>
                <a:ext cx="461913" cy="553998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23325B-9848-ADD7-68C4-E78CA934E189}"/>
                  </a:ext>
                </a:extLst>
              </p:cNvPr>
              <p:cNvSpPr txBox="1"/>
              <p:nvPr/>
            </p:nvSpPr>
            <p:spPr>
              <a:xfrm>
                <a:off x="10955994" y="3496730"/>
                <a:ext cx="46191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23325B-9848-ADD7-68C4-E78CA934E1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5994" y="3496730"/>
                <a:ext cx="461913" cy="553998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62AD9A5-24A5-0C22-3F45-ED6C4EF53042}"/>
                  </a:ext>
                </a:extLst>
              </p:cNvPr>
              <p:cNvSpPr txBox="1"/>
              <p:nvPr/>
            </p:nvSpPr>
            <p:spPr>
              <a:xfrm>
                <a:off x="11464150" y="4919590"/>
                <a:ext cx="46191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𝑪</m:t>
                      </m:r>
                    </m:oMath>
                  </m:oMathPara>
                </a14:m>
                <a:endParaRPr lang="en-US" sz="3000" b="1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62AD9A5-24A5-0C22-3F45-ED6C4EF530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4150" y="4919590"/>
                <a:ext cx="461913" cy="553998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725BD09-4F76-ECF5-6654-98647C44A004}"/>
                  </a:ext>
                </a:extLst>
              </p:cNvPr>
              <p:cNvSpPr txBox="1"/>
              <p:nvPr/>
            </p:nvSpPr>
            <p:spPr>
              <a:xfrm>
                <a:off x="8122777" y="4846359"/>
                <a:ext cx="46191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𝑫</m:t>
                      </m:r>
                    </m:oMath>
                  </m:oMathPara>
                </a14:m>
                <a:endParaRPr lang="en-US" sz="3000" b="1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725BD09-4F76-ECF5-6654-98647C44A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2777" y="4846359"/>
                <a:ext cx="461913" cy="553998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9102FCA-B5F0-281A-303A-A590C632CBE5}"/>
                  </a:ext>
                </a:extLst>
              </p:cNvPr>
              <p:cNvSpPr txBox="1"/>
              <p:nvPr/>
            </p:nvSpPr>
            <p:spPr>
              <a:xfrm>
                <a:off x="8549340" y="4892578"/>
                <a:ext cx="4619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9102FCA-B5F0-281A-303A-A590C632C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9340" y="4892578"/>
                <a:ext cx="461913" cy="369332"/>
              </a:xfrm>
              <a:prstGeom prst="rect">
                <a:avLst/>
              </a:prstGeom>
              <a:blipFill>
                <a:blip r:embed="rId24"/>
                <a:stretch>
                  <a:fillRect r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57471F4-54FC-06B8-BA48-13077FED22DC}"/>
                  </a:ext>
                </a:extLst>
              </p:cNvPr>
              <p:cNvSpPr txBox="1"/>
              <p:nvPr/>
            </p:nvSpPr>
            <p:spPr>
              <a:xfrm>
                <a:off x="10882718" y="4917247"/>
                <a:ext cx="4619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57471F4-54FC-06B8-BA48-13077FED22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2718" y="4917247"/>
                <a:ext cx="461913" cy="369332"/>
              </a:xfrm>
              <a:prstGeom prst="rect">
                <a:avLst/>
              </a:prstGeom>
              <a:blipFill>
                <a:blip r:embed="rId25"/>
                <a:stretch>
                  <a:fillRect r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Rectangle 54">
            <a:extLst>
              <a:ext uri="{FF2B5EF4-FFF2-40B4-BE49-F238E27FC236}">
                <a16:creationId xmlns:a16="http://schemas.microsoft.com/office/drawing/2014/main" id="{CEC0D0C1-C355-1440-6D09-0B805B7520B4}"/>
              </a:ext>
            </a:extLst>
          </p:cNvPr>
          <p:cNvSpPr/>
          <p:nvPr/>
        </p:nvSpPr>
        <p:spPr>
          <a:xfrm>
            <a:off x="58521" y="5407459"/>
            <a:ext cx="12050333" cy="1548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F891344-6B2A-A742-6C0D-6D36735FEE73}"/>
              </a:ext>
            </a:extLst>
          </p:cNvPr>
          <p:cNvSpPr/>
          <p:nvPr/>
        </p:nvSpPr>
        <p:spPr>
          <a:xfrm>
            <a:off x="7684432" y="3543639"/>
            <a:ext cx="5010989" cy="1828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5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5" grpId="0"/>
      <p:bldP spid="9" grpId="0"/>
      <p:bldP spid="10" grpId="0"/>
      <p:bldP spid="13" grpId="0"/>
      <p:bldP spid="27" grpId="0"/>
      <p:bldP spid="55" grpId="0" animBg="1"/>
      <p:bldP spid="5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56" y="1050717"/>
            <a:ext cx="3479163" cy="5952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4156" y="1896116"/>
            <a:ext cx="68810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MNPQ (MN // QP)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32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857281" y="2027025"/>
                <a:ext cx="1710340" cy="6013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  <m:r>
                        <a:rPr lang="en-US" sz="32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0">
                          <a:latin typeface="Cambria Math" panose="02040503050406030204" pitchFamily="18" charset="0"/>
                        </a:rPr>
                        <m:t>90</m:t>
                      </m:r>
                      <m:r>
                        <a:rPr lang="en-US" sz="3200" i="0"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7281" y="2027025"/>
                <a:ext cx="1710340" cy="6013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533239" y="2537138"/>
            <a:ext cx="70715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MNPQ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33239" y="3362510"/>
                <a:ext cx="3073855" cy="6013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latin typeface="Cambria Math" panose="020405030504060302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  <m:r>
                        <a:rPr lang="en-US" sz="3200" i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  <m:r>
                        <a:rPr lang="en-US" sz="32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0">
                          <a:latin typeface="Cambria Math" panose="02040503050406030204" pitchFamily="18" charset="0"/>
                        </a:rPr>
                        <m:t>90</m:t>
                      </m:r>
                      <m:r>
                        <a:rPr lang="en-US" sz="3200" i="0"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239" y="3362510"/>
                <a:ext cx="3073855" cy="6013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234650" y="3925991"/>
            <a:ext cx="8799204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Áp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ta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 </a:t>
            </a:r>
            <a:endParaRPr lang="en-US" sz="32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4157" y="-53487"/>
            <a:ext cx="118594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u="sng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u="sng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hành</a:t>
            </a:r>
            <a:r>
              <a:rPr lang="en-US" sz="3200" b="1" u="sng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thang MNPQ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đáy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QP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05193" y="1420633"/>
            <a:ext cx="1129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5"/>
              <p:cNvSpPr txBox="1"/>
              <p:nvPr/>
            </p:nvSpPr>
            <p:spPr>
              <a:xfrm>
                <a:off x="1294130" y="4741122"/>
                <a:ext cx="5418150" cy="789546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36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acc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Object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130" y="4741122"/>
                <a:ext cx="5418150" cy="78954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15"/>
              <p:cNvSpPr txBox="1"/>
              <p:nvPr/>
            </p:nvSpPr>
            <p:spPr>
              <a:xfrm>
                <a:off x="1294130" y="5437367"/>
                <a:ext cx="6046690" cy="1222375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36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</m:oMath>
                    <m:oMath xmlns:m="http://schemas.openxmlformats.org/officeDocument/2006/math"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Object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130" y="5437367"/>
                <a:ext cx="6046690" cy="12223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8567621" y="1312718"/>
            <a:ext cx="3442781" cy="2421082"/>
            <a:chOff x="8567621" y="1312718"/>
            <a:chExt cx="3442781" cy="2421082"/>
          </a:xfrm>
        </p:grpSpPr>
        <p:pic>
          <p:nvPicPr>
            <p:cNvPr id="5" name="Picture 4" descr="title"/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7621" y="1312718"/>
              <a:ext cx="3442781" cy="242108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" name="Straight Connector 12"/>
            <p:cNvCxnSpPr/>
            <p:nvPr/>
          </p:nvCxnSpPr>
          <p:spPr>
            <a:xfrm flipH="1" flipV="1">
              <a:off x="9144000" y="1669143"/>
              <a:ext cx="1435752" cy="580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9144000" y="1669143"/>
              <a:ext cx="0" cy="169336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10579754" y="1654630"/>
              <a:ext cx="988132" cy="169336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9144000" y="3347996"/>
              <a:ext cx="242388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3591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allAtOnce"/>
      <p:bldP spid="10" grpId="0"/>
      <p:bldP spid="11" grpId="0"/>
      <p:bldP spid="12" grpId="0" build="allAtOnce"/>
      <p:bldP spid="6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217" y="1078294"/>
            <a:ext cx="3128561" cy="711970"/>
          </a:xfrm>
          <a:prstGeom prst="rect">
            <a:avLst/>
          </a:prstGeom>
        </p:spPr>
      </p:pic>
      <p:pic>
        <p:nvPicPr>
          <p:cNvPr id="3" name="Picture 2" descr="titl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5641" y="1296875"/>
            <a:ext cx="4937760" cy="246740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224157" y="-53487"/>
            <a:ext cx="118594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u="sng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 hành 1. </a:t>
            </a:r>
            <a:r>
              <a:rPr lang="en-US" sz="32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 các góc chưa biết của hình thang MNPQ có hai đáy là MN và QP trong mỗi trường hợp sau và nêu nhận xét của em. </a:t>
            </a:r>
            <a:endParaRPr lang="en-US" sz="32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50159" y="1361816"/>
            <a:ext cx="1129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sp>
        <p:nvSpPr>
          <p:cNvPr id="5" name="Rectangle 4"/>
          <p:cNvSpPr/>
          <p:nvPr/>
        </p:nvSpPr>
        <p:spPr>
          <a:xfrm>
            <a:off x="224158" y="2042383"/>
            <a:ext cx="68014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 hình thang MNPQ (MN // QP) 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nên là hình thang cân.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 ra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ject 13"/>
              <p:cNvSpPr txBox="1"/>
              <p:nvPr/>
            </p:nvSpPr>
            <p:spPr>
              <a:xfrm>
                <a:off x="844139" y="2605791"/>
                <a:ext cx="2351545" cy="587375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Object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139" y="2605791"/>
                <a:ext cx="2351545" cy="5873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384217" y="5517985"/>
            <a:ext cx="82135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các góc chưa biết của hình thang MNPQ là </a:t>
            </a:r>
            <a:endParaRPr lang="vi-VN" sz="3200" b="0" i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15"/>
              <p:cNvSpPr txBox="1"/>
              <p:nvPr/>
            </p:nvSpPr>
            <p:spPr>
              <a:xfrm>
                <a:off x="1400175" y="3506788"/>
                <a:ext cx="5307013" cy="639762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36</m:t>
                      </m:r>
                      <m:sSup>
                        <m:sSupPr>
                          <m:ctrlP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  <m:sSup>
                        <m:sSupPr>
                          <m:ctrlP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14</m:t>
                      </m:r>
                      <m:sSup>
                        <m:sSupPr>
                          <m:ctrlP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16" name="Object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0175" y="3506788"/>
                <a:ext cx="5307013" cy="63976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bject 16"/>
              <p:cNvSpPr txBox="1"/>
              <p:nvPr/>
            </p:nvSpPr>
            <p:spPr>
              <a:xfrm>
                <a:off x="8486733" y="5561257"/>
                <a:ext cx="3321050" cy="701675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Object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6733" y="5561257"/>
                <a:ext cx="3321050" cy="7016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bject 17"/>
              <p:cNvSpPr txBox="1"/>
              <p:nvPr/>
            </p:nvSpPr>
            <p:spPr>
              <a:xfrm>
                <a:off x="1400175" y="4205288"/>
                <a:ext cx="3878263" cy="1211262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  <m:sSup>
                            <m:sSupPr>
                              <m:ctrlP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num>
                        <m:den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sSup>
                        <m:sSupPr>
                          <m:ctrlP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18" name="Object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0175" y="4205288"/>
                <a:ext cx="3878263" cy="121126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665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14" grpId="0"/>
      <p:bldP spid="15" grpId="0" build="allAtOnce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98669" y="1665439"/>
            <a:ext cx="4580549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ABCD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453847" y="2650569"/>
                <a:ext cx="2560316" cy="6015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r>
                        <a:rPr lang="en-US" sz="3200" i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acc>
                      <m:r>
                        <a:rPr lang="en-US" sz="32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0">
                          <a:latin typeface="Cambria Math" panose="02040503050406030204" pitchFamily="18" charset="0"/>
                        </a:rPr>
                        <m:t>7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847" y="2650569"/>
                <a:ext cx="2560316" cy="6015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463058" y="3301047"/>
            <a:ext cx="839332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0"/>
              </a:spcAft>
            </a:pPr>
            <a:r>
              <a:rPr lang="en-US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50159" y="1045575"/>
            <a:ext cx="1129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28653" y="128806"/>
            <a:ext cx="11950812" cy="1077218"/>
            <a:chOff x="128653" y="128806"/>
            <a:chExt cx="11950812" cy="1077218"/>
          </a:xfrm>
        </p:grpSpPr>
        <p:sp>
          <p:nvSpPr>
            <p:cNvPr id="5" name="Rectangle 4"/>
            <p:cNvSpPr/>
            <p:nvPr/>
          </p:nvSpPr>
          <p:spPr>
            <a:xfrm>
              <a:off x="128653" y="128806"/>
              <a:ext cx="1164045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200" b="1" u="sng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 dụng 1</a:t>
              </a:r>
              <a:r>
                <a:rPr lang="en-US" sz="3200" b="1" u="sng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vi-VN" sz="32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vi-VN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mặt tường của chân tháp cột cờ Hà Nội có dạng hình thang cân ABCD (Hình 4). Cho biết 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. </a:t>
              </a:r>
              <a:r>
                <a:rPr lang="vi-VN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số đo 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Object 13"/>
                <p:cNvSpPr txBox="1"/>
                <p:nvPr/>
              </p:nvSpPr>
              <p:spPr>
                <a:xfrm>
                  <a:off x="7170964" y="658614"/>
                  <a:ext cx="2463225" cy="443746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4" name="Object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0964" y="658614"/>
                  <a:ext cx="2463225" cy="44374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bject 14"/>
                <p:cNvSpPr txBox="1"/>
                <p:nvPr/>
              </p:nvSpPr>
              <p:spPr>
                <a:xfrm>
                  <a:off x="11255553" y="637599"/>
                  <a:ext cx="823912" cy="485775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5" name="Object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55553" y="637599"/>
                  <a:ext cx="823912" cy="48577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/>
          <p:cNvGrpSpPr/>
          <p:nvPr/>
        </p:nvGrpSpPr>
        <p:grpSpPr>
          <a:xfrm>
            <a:off x="6079322" y="1102360"/>
            <a:ext cx="6001298" cy="5145682"/>
            <a:chOff x="6078168" y="1269632"/>
            <a:chExt cx="6001298" cy="5145682"/>
          </a:xfrm>
        </p:grpSpPr>
        <p:grpSp>
          <p:nvGrpSpPr>
            <p:cNvPr id="20" name="Group 19"/>
            <p:cNvGrpSpPr/>
            <p:nvPr/>
          </p:nvGrpSpPr>
          <p:grpSpPr>
            <a:xfrm>
              <a:off x="6078168" y="1269632"/>
              <a:ext cx="6001298" cy="5145682"/>
              <a:chOff x="8781143" y="1269632"/>
              <a:chExt cx="3298322" cy="2404987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81143" y="1269632"/>
                <a:ext cx="3298322" cy="2323988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34903" y="3248015"/>
                <a:ext cx="1344562" cy="413711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07933" y="3260908"/>
                <a:ext cx="1344562" cy="413711"/>
              </a:xfrm>
              <a:prstGeom prst="rect">
                <a:avLst/>
              </a:prstGeom>
            </p:spPr>
          </p:pic>
        </p:grpSp>
        <p:cxnSp>
          <p:nvCxnSpPr>
            <p:cNvPr id="4" name="Straight Connector 3"/>
            <p:cNvCxnSpPr/>
            <p:nvPr/>
          </p:nvCxnSpPr>
          <p:spPr>
            <a:xfrm>
              <a:off x="10489228" y="4535715"/>
              <a:ext cx="215057" cy="6096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9144000" y="4491885"/>
              <a:ext cx="1345228" cy="3609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9042400" y="5123543"/>
              <a:ext cx="1661885" cy="2177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9078817" y="4503057"/>
              <a:ext cx="65183" cy="62048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8890000" y="3965166"/>
              <a:ext cx="508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316425" y="4026849"/>
              <a:ext cx="5398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646678" y="4916535"/>
              <a:ext cx="4967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685098" y="4974396"/>
              <a:ext cx="5179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45" name="Object 44"/>
          <p:cNvSpPr txBox="1"/>
          <p:nvPr/>
        </p:nvSpPr>
        <p:spPr>
          <a:xfrm>
            <a:off x="4724400" y="2246313"/>
            <a:ext cx="127000" cy="203200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Object 45"/>
              <p:cNvSpPr txBox="1"/>
              <p:nvPr/>
            </p:nvSpPr>
            <p:spPr>
              <a:xfrm>
                <a:off x="1512909" y="3252144"/>
                <a:ext cx="3958977" cy="1048971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36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−(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acc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6" name="Object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909" y="3252144"/>
                <a:ext cx="3958977" cy="104897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Object 46"/>
              <p:cNvSpPr txBox="1"/>
              <p:nvPr/>
            </p:nvSpPr>
            <p:spPr>
              <a:xfrm>
                <a:off x="233881" y="4468682"/>
                <a:ext cx="6110358" cy="996950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36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num>
                        <m:den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num>
                        <m:den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7" name="Object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881" y="4468682"/>
                <a:ext cx="6110358" cy="99695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468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45" grpId="0"/>
      <p:bldP spid="46" grpId="0"/>
      <p:bldP spid="4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7676" y="26265"/>
            <a:ext cx="85428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u="sng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2: 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 giác EFGH có các góc cho như trong Hình 5.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2885" y="1004671"/>
            <a:ext cx="83981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Chứng minh rằng EFGH là hình thang.</a:t>
            </a:r>
          </a:p>
          <a:p>
            <a:pPr algn="just"/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Tìm góc chưa biết của tứ giác.</a:t>
            </a:r>
            <a:endParaRPr lang="vi-VN" sz="3200" b="0" i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823" y="1954050"/>
            <a:ext cx="2483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8558283" y="579352"/>
            <a:ext cx="3337560" cy="3331010"/>
            <a:chOff x="8473441" y="182880"/>
            <a:chExt cx="3337560" cy="333101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73441" y="182880"/>
              <a:ext cx="3337560" cy="3331010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/>
          </p:nvCxnSpPr>
          <p:spPr>
            <a:xfrm flipV="1">
              <a:off x="8894849" y="217714"/>
              <a:ext cx="1598980" cy="34716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9038999" y="1264920"/>
              <a:ext cx="2340201" cy="217496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8894849" y="564874"/>
              <a:ext cx="144150" cy="70004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10490382" y="193948"/>
              <a:ext cx="848178" cy="317890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8785752" y="41476"/>
            <a:ext cx="504457" cy="1208204"/>
            <a:chOff x="8785752" y="41476"/>
            <a:chExt cx="504457" cy="1208204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8785752" y="41476"/>
              <a:ext cx="268487" cy="120820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 rot="21293915">
              <a:off x="8898564" y="347295"/>
              <a:ext cx="3916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22" name="Object 21"/>
          <p:cNvSpPr txBox="1"/>
          <p:nvPr/>
        </p:nvSpPr>
        <p:spPr>
          <a:xfrm>
            <a:off x="4724400" y="2246313"/>
            <a:ext cx="127000" cy="203200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27676" y="2488945"/>
            <a:ext cx="10475687" cy="686859"/>
            <a:chOff x="227676" y="2488945"/>
            <a:chExt cx="10475687" cy="686859"/>
          </a:xfrm>
        </p:grpSpPr>
        <p:sp>
          <p:nvSpPr>
            <p:cNvPr id="29" name="Rectangle 28"/>
            <p:cNvSpPr/>
            <p:nvPr/>
          </p:nvSpPr>
          <p:spPr>
            <a:xfrm>
              <a:off x="227676" y="2488945"/>
              <a:ext cx="1047568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 Ta có                               (hai góc kề bù)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Object 23"/>
                <p:cNvSpPr txBox="1"/>
                <p:nvPr/>
              </p:nvSpPr>
              <p:spPr>
                <a:xfrm>
                  <a:off x="1778902" y="2564616"/>
                  <a:ext cx="2873375" cy="611188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25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HE</m:t>
                            </m:r>
                            <m:r>
                              <m:rPr>
                                <m:nor/>
                              </m:rPr>
                              <a:rPr lang="en-US" sz="2500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F</m:t>
                            </m:r>
                          </m:e>
                        </m:acc>
                        <m:r>
                          <m:rPr>
                            <m:nor/>
                          </m:rPr>
                          <a:rPr lang="en-US" sz="25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+ </m:t>
                        </m:r>
                        <m:acc>
                          <m:accPr>
                            <m:chr m:val="̂"/>
                            <m:ctrlPr>
                              <a:rPr lang="en-US" sz="2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5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500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</m:e>
                              <m:sub>
                                <m:r>
                                  <a:rPr lang="en-US" sz="2500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  <m:r>
                          <m:rPr>
                            <m:nor/>
                          </m:rPr>
                          <a:rPr lang="en-US" sz="25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= 18</m:t>
                        </m:r>
                        <m:sSup>
                          <m:sSupPr>
                            <m:ctrlPr>
                              <a:rPr lang="en-US" sz="2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2500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sz="2500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500" dirty="0"/>
                </a:p>
              </p:txBody>
            </p:sp>
          </mc:Choice>
          <mc:Fallback xmlns="">
            <p:sp>
              <p:nvSpPr>
                <p:cNvPr id="24" name="Object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8902" y="2564616"/>
                  <a:ext cx="2873375" cy="61118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Object 31"/>
              <p:cNvSpPr txBox="1"/>
              <p:nvPr/>
            </p:nvSpPr>
            <p:spPr>
              <a:xfrm>
                <a:off x="380999" y="3208296"/>
                <a:ext cx="7423150" cy="611187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5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Suy</m:t>
                      </m:r>
                      <m:r>
                        <m:rPr>
                          <m:nor/>
                        </m:rPr>
                        <a:rPr lang="en-US" sz="25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5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ra</m:t>
                      </m:r>
                      <m:r>
                        <m:rPr>
                          <m:nor/>
                        </m:rPr>
                        <a:rPr lang="en-US" sz="25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acc>
                        <m:accPr>
                          <m:chr m:val="̂"/>
                          <m:ctrlP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5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b>
                              <m:r>
                                <a:rPr lang="en-US" sz="25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m:rPr>
                          <m:nor/>
                        </m:rPr>
                        <a:rPr lang="en-US" sz="25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= 18</m:t>
                      </m:r>
                      <m:sSup>
                        <m:sSupPr>
                          <m:ctrlP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5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25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̂"/>
                          <m:ctrlP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5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EHF</m:t>
                          </m:r>
                        </m:e>
                      </m:acc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5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18</m:t>
                      </m:r>
                      <m:sSup>
                        <m:sSupPr>
                          <m:ctrlP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5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25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−9</m:t>
                      </m:r>
                      <m:sSup>
                        <m:sSupPr>
                          <m:ctrlP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  <m:sSup>
                        <m:sSupPr>
                          <m:ctrlP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32" name="Object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999" y="3208296"/>
                <a:ext cx="7423150" cy="6111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262378" y="5349940"/>
            <a:ext cx="85233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 tứ giác EFGH có HE // GF nên là hình thang.</a:t>
            </a:r>
            <a:endParaRPr lang="en-US" sz="3200" b="0" i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27676" y="3902257"/>
            <a:ext cx="3560099" cy="639581"/>
            <a:chOff x="227676" y="3902257"/>
            <a:chExt cx="3560099" cy="639581"/>
          </a:xfrm>
        </p:grpSpPr>
        <p:sp>
          <p:nvSpPr>
            <p:cNvPr id="20" name="Rectangle 19"/>
            <p:cNvSpPr/>
            <p:nvPr/>
          </p:nvSpPr>
          <p:spPr>
            <a:xfrm>
              <a:off x="227676" y="3902257"/>
              <a:ext cx="133986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 đó 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Object 34"/>
                <p:cNvSpPr txBox="1"/>
                <p:nvPr/>
              </p:nvSpPr>
              <p:spPr>
                <a:xfrm>
                  <a:off x="1333500" y="3930650"/>
                  <a:ext cx="2454275" cy="611188"/>
                </a:xfrm>
                <a:prstGeom prst="rect">
                  <a:avLst/>
                </a:prstGeom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5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acc>
                          <m:accPr>
                            <m:chr m:val="̂"/>
                            <m:ctrlPr>
                              <a:rPr lang="en-US" sz="2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5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500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</m:e>
                              <m:sub>
                                <m:r>
                                  <a:rPr lang="en-US" sz="2500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  <m:r>
                          <m:rPr>
                            <m:nor/>
                          </m:rPr>
                          <a:rPr lang="en-US" sz="25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= </m:t>
                        </m:r>
                        <m:acc>
                          <m:accPr>
                            <m:chr m:val="̂"/>
                            <m:ctrlPr>
                              <a:rPr lang="en-US" sz="2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500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F</m:t>
                            </m:r>
                          </m:e>
                        </m:acc>
                        <m:r>
                          <a:rPr lang="en-US"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=8</m:t>
                        </m:r>
                        <m:sSup>
                          <m:sSupPr>
                            <m:ctrlPr>
                              <a:rPr lang="en-US" sz="2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2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500" dirty="0"/>
                </a:p>
              </p:txBody>
            </p:sp>
          </mc:Choice>
          <mc:Fallback xmlns="">
            <p:sp>
              <p:nvSpPr>
                <p:cNvPr id="35" name="Object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3500" y="3930650"/>
                  <a:ext cx="2454275" cy="61118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" name="Rectangle 35"/>
          <p:cNvSpPr/>
          <p:nvPr/>
        </p:nvSpPr>
        <p:spPr>
          <a:xfrm>
            <a:off x="227677" y="4595930"/>
            <a:ext cx="85428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 hai góc này ở vị trí so le trong nên HE // GF.</a:t>
            </a:r>
          </a:p>
        </p:txBody>
      </p:sp>
    </p:spTree>
    <p:extLst>
      <p:ext uri="{BB962C8B-B14F-4D97-AF65-F5344CB8AC3E}">
        <p14:creationId xmlns:p14="http://schemas.microsoft.com/office/powerpoint/2010/main" val="299450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2" grpId="0"/>
      <p:bldP spid="33" grpId="0"/>
      <p:bldP spid="3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7676" y="26265"/>
            <a:ext cx="85428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u="sng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2: 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 giác EFGH có các góc cho như trong Hình 5.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2885" y="1004671"/>
            <a:ext cx="83981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Chứng minh rằng EFGH là hình thang.</a:t>
            </a:r>
          </a:p>
          <a:p>
            <a:pPr algn="just"/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Tìm góc chưa biết của tứ giác.</a:t>
            </a:r>
            <a:endParaRPr lang="vi-VN" sz="3200" b="0" i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823" y="1954050"/>
            <a:ext cx="2483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 minh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8473441" y="182880"/>
            <a:ext cx="3337560" cy="3331010"/>
            <a:chOff x="8473441" y="182880"/>
            <a:chExt cx="3337560" cy="333101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73441" y="182880"/>
              <a:ext cx="3337560" cy="3331010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/>
          </p:nvCxnSpPr>
          <p:spPr>
            <a:xfrm flipV="1">
              <a:off x="8894849" y="217714"/>
              <a:ext cx="1598980" cy="34716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9038999" y="1264920"/>
              <a:ext cx="2340201" cy="217496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8894849" y="564874"/>
              <a:ext cx="144150" cy="70004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10490382" y="193948"/>
              <a:ext cx="848178" cy="317890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8785752" y="34554"/>
            <a:ext cx="449070" cy="1215126"/>
            <a:chOff x="8785752" y="34554"/>
            <a:chExt cx="449070" cy="1215126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8785752" y="41476"/>
              <a:ext cx="268487" cy="120820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 rot="21293915">
              <a:off x="8843177" y="34554"/>
              <a:ext cx="3916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22" name="Object 21"/>
          <p:cNvSpPr txBox="1"/>
          <p:nvPr/>
        </p:nvSpPr>
        <p:spPr>
          <a:xfrm>
            <a:off x="4724400" y="2246313"/>
            <a:ext cx="127000" cy="203200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06534" y="2538825"/>
            <a:ext cx="5010346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EFGH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506534" y="3338392"/>
                <a:ext cx="9491188" cy="7602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𝐸</m:t>
                        </m:r>
                      </m:e>
                    </m:acc>
                    <m:r>
                      <a:rPr lang="en-US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𝐹</m:t>
                        </m:r>
                      </m:e>
                    </m:acc>
                    <m:r>
                      <a:rPr lang="en-US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𝐺</m:t>
                        </m:r>
                      </m:e>
                    </m:acc>
                    <m:r>
                      <a:rPr lang="en-US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𝐻</m:t>
                        </m:r>
                      </m:e>
                    </m:acc>
                    <m:r>
                      <a:rPr lang="en-US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360</m:t>
                    </m:r>
                    <m:r>
                      <a:rPr lang="en-US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° 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534" y="3338392"/>
                <a:ext cx="9491188" cy="760273"/>
              </a:xfrm>
              <a:prstGeom prst="rect">
                <a:avLst/>
              </a:prstGeom>
              <a:blipFill>
                <a:blip r:embed="rId7"/>
                <a:stretch>
                  <a:fillRect r="-450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572885" y="4155361"/>
                <a:ext cx="7942083" cy="9261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320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32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ra    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𝐻</m:t>
                        </m:r>
                      </m:e>
                    </m:acc>
                    <m:r>
                      <a:rPr lang="en-US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360</m:t>
                    </m:r>
                    <m:r>
                      <a:rPr lang="en-US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° −</m:t>
                    </m:r>
                    <m:d>
                      <m:d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𝐹</m:t>
                            </m:r>
                          </m:e>
                        </m:acc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𝐺</m:t>
                            </m:r>
                          </m:e>
                        </m:acc>
                      </m:e>
                    </m:d>
                  </m:oMath>
                </a14:m>
                <a:endPara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885" y="4155361"/>
                <a:ext cx="7942083" cy="926151"/>
              </a:xfrm>
              <a:prstGeom prst="rect">
                <a:avLst/>
              </a:prstGeom>
              <a:blipFill>
                <a:blip r:embed="rId8"/>
                <a:stretch>
                  <a:fillRect l="-1612" b="-8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1545838" y="5081512"/>
                <a:ext cx="794208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en-US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360</m:t>
                      </m:r>
                      <m:r>
                        <a:rPr lang="en-US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° −(</m:t>
                      </m:r>
                      <m:r>
                        <a:rPr lang="en-US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95</m:t>
                      </m:r>
                      <m:r>
                        <a:rPr lang="en-US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°+</m:t>
                      </m:r>
                      <m:r>
                        <a:rPr lang="en-US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85</m:t>
                      </m:r>
                      <m:r>
                        <a:rPr lang="en-US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°+</m:t>
                      </m:r>
                      <m:r>
                        <a:rPr lang="en-US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27</m:t>
                      </m:r>
                      <m:r>
                        <a:rPr lang="en-US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°)=</m:t>
                      </m:r>
                      <m:r>
                        <a:rPr lang="en-US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153</m:t>
                      </m:r>
                      <m:r>
                        <a:rPr lang="en-US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°</m:t>
                      </m:r>
                    </m:oMath>
                  </m:oMathPara>
                </a14:m>
                <a:endPara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5838" y="5081512"/>
                <a:ext cx="7942083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582635" y="5912509"/>
                <a:ext cx="8537530" cy="7566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chưa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tứ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EFGH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</m:acc>
                    <m:r>
                      <a:rPr lang="en-US" sz="32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153</m:t>
                    </m:r>
                    <m:r>
                      <a:rPr lang="en-US" sz="32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3200" dirty="0"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635" y="5912509"/>
                <a:ext cx="8537530" cy="756682"/>
              </a:xfrm>
              <a:prstGeom prst="rect">
                <a:avLst/>
              </a:prstGeom>
              <a:blipFill>
                <a:blip r:embed="rId10"/>
                <a:stretch>
                  <a:fillRect l="-1857" r="-85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744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8" grpId="0"/>
      <p:bldP spid="39" grpId="0"/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4">
            <a:extLst>
              <a:ext uri="{FF2B5EF4-FFF2-40B4-BE49-F238E27FC236}">
                <a16:creationId xmlns:a16="http://schemas.microsoft.com/office/drawing/2014/main" id="{61375832-F76E-FCBB-41A5-842E8C6E3724}"/>
              </a:ext>
            </a:extLst>
          </p:cNvPr>
          <p:cNvGrpSpPr/>
          <p:nvPr/>
        </p:nvGrpSpPr>
        <p:grpSpPr>
          <a:xfrm>
            <a:off x="365795" y="113702"/>
            <a:ext cx="11357897" cy="6744298"/>
            <a:chOff x="0" y="0"/>
            <a:chExt cx="6038063" cy="6076340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66545ACF-D40F-DEA7-226F-55CCE44F5034}"/>
                </a:ext>
              </a:extLst>
            </p:cNvPr>
            <p:cNvSpPr/>
            <p:nvPr/>
          </p:nvSpPr>
          <p:spPr>
            <a:xfrm>
              <a:off x="31750" y="31750"/>
              <a:ext cx="5974562" cy="6012840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9FAA1DA4-76E9-E3FA-A946-894E9B627BEE}"/>
                </a:ext>
              </a:extLst>
            </p:cNvPr>
            <p:cNvSpPr/>
            <p:nvPr/>
          </p:nvSpPr>
          <p:spPr>
            <a:xfrm>
              <a:off x="0" y="0"/>
              <a:ext cx="6038062" cy="6076340"/>
            </a:xfrm>
            <a:custGeom>
              <a:avLst/>
              <a:gdLst/>
              <a:ahLst/>
              <a:cxnLst/>
              <a:rect l="l" t="t" r="r" b="b"/>
              <a:pathLst>
                <a:path w="6038062" h="6076340">
                  <a:moveTo>
                    <a:pt x="5913603" y="59690"/>
                  </a:moveTo>
                  <a:cubicBezTo>
                    <a:pt x="5949162" y="59690"/>
                    <a:pt x="5978372" y="88900"/>
                    <a:pt x="5978372" y="124460"/>
                  </a:cubicBezTo>
                  <a:lnTo>
                    <a:pt x="5978372" y="5951881"/>
                  </a:lnTo>
                  <a:cubicBezTo>
                    <a:pt x="5978372" y="5987440"/>
                    <a:pt x="5949162" y="6016651"/>
                    <a:pt x="5913603" y="6016651"/>
                  </a:cubicBezTo>
                  <a:lnTo>
                    <a:pt x="124460" y="6016651"/>
                  </a:lnTo>
                  <a:cubicBezTo>
                    <a:pt x="88900" y="6016651"/>
                    <a:pt x="59690" y="5987440"/>
                    <a:pt x="59690" y="595188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13603" y="59690"/>
                  </a:lnTo>
                  <a:moveTo>
                    <a:pt x="591360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951881"/>
                  </a:lnTo>
                  <a:cubicBezTo>
                    <a:pt x="0" y="6020460"/>
                    <a:pt x="55880" y="6076340"/>
                    <a:pt x="124460" y="6076340"/>
                  </a:cubicBezTo>
                  <a:lnTo>
                    <a:pt x="5913603" y="6076340"/>
                  </a:lnTo>
                  <a:cubicBezTo>
                    <a:pt x="5982183" y="6076340"/>
                    <a:pt x="6038062" y="6020460"/>
                    <a:pt x="6038062" y="5951881"/>
                  </a:cubicBezTo>
                  <a:lnTo>
                    <a:pt x="6038062" y="124460"/>
                  </a:lnTo>
                  <a:cubicBezTo>
                    <a:pt x="6038062" y="55880"/>
                    <a:pt x="5982183" y="0"/>
                    <a:pt x="5913603" y="0"/>
                  </a:cubicBezTo>
                  <a:close/>
                </a:path>
              </a:pathLst>
            </a:custGeom>
            <a:solidFill>
              <a:srgbClr val="4C5270"/>
            </a:solidFill>
          </p:spPr>
        </p:sp>
      </p:grpSp>
      <p:pic>
        <p:nvPicPr>
          <p:cNvPr id="93" name="Picture 9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46" y="1149097"/>
            <a:ext cx="495300" cy="43815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78" y="1511038"/>
            <a:ext cx="495300" cy="438150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626" y="291502"/>
            <a:ext cx="826579" cy="1377632"/>
          </a:xfrm>
          <a:prstGeom prst="rect">
            <a:avLst/>
          </a:prstGeom>
        </p:spPr>
      </p:pic>
      <p:pic>
        <p:nvPicPr>
          <p:cNvPr id="101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1949188"/>
            <a:ext cx="5869217" cy="4908812"/>
          </a:xfrm>
          <a:prstGeom prst="rect">
            <a:avLst/>
          </a:prstGeom>
        </p:spPr>
      </p:pic>
      <p:sp>
        <p:nvSpPr>
          <p:cNvPr id="4" name="Oval 3">
            <a:hlinkClick r:id="rId9" action="ppaction://hlinksldjump"/>
            <a:extLst>
              <a:ext uri="{FF2B5EF4-FFF2-40B4-BE49-F238E27FC236}">
                <a16:creationId xmlns:a16="http://schemas.microsoft.com/office/drawing/2014/main" id="{1A0C22F1-47D7-7A78-75F6-1CC446D26ECD}"/>
              </a:ext>
            </a:extLst>
          </p:cNvPr>
          <p:cNvSpPr/>
          <p:nvPr/>
        </p:nvSpPr>
        <p:spPr>
          <a:xfrm>
            <a:off x="3512122" y="1106184"/>
            <a:ext cx="1305577" cy="136305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Oval 4">
            <a:hlinkClick r:id="rId10" action="ppaction://hlinksldjump"/>
            <a:extLst>
              <a:ext uri="{FF2B5EF4-FFF2-40B4-BE49-F238E27FC236}">
                <a16:creationId xmlns:a16="http://schemas.microsoft.com/office/drawing/2014/main" id="{80219E01-B491-C028-5912-95DE42C05FAE}"/>
              </a:ext>
            </a:extLst>
          </p:cNvPr>
          <p:cNvSpPr/>
          <p:nvPr/>
        </p:nvSpPr>
        <p:spPr>
          <a:xfrm>
            <a:off x="5233324" y="1149097"/>
            <a:ext cx="1305577" cy="136305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Oval 6">
            <a:hlinkClick r:id="rId11" action="ppaction://hlinksldjump"/>
            <a:extLst>
              <a:ext uri="{FF2B5EF4-FFF2-40B4-BE49-F238E27FC236}">
                <a16:creationId xmlns:a16="http://schemas.microsoft.com/office/drawing/2014/main" id="{8F2E75B1-6682-E6A9-81DE-485F7BCC654E}"/>
              </a:ext>
            </a:extLst>
          </p:cNvPr>
          <p:cNvSpPr/>
          <p:nvPr/>
        </p:nvSpPr>
        <p:spPr>
          <a:xfrm>
            <a:off x="7165675" y="1149097"/>
            <a:ext cx="1305577" cy="136305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Oval 8">
            <a:hlinkClick r:id="rId12" action="ppaction://hlinksldjump"/>
            <a:extLst>
              <a:ext uri="{FF2B5EF4-FFF2-40B4-BE49-F238E27FC236}">
                <a16:creationId xmlns:a16="http://schemas.microsoft.com/office/drawing/2014/main" id="{25E1A143-1BF9-CDF8-E6BA-5789B6775A0E}"/>
              </a:ext>
            </a:extLst>
          </p:cNvPr>
          <p:cNvSpPr/>
          <p:nvPr/>
        </p:nvSpPr>
        <p:spPr>
          <a:xfrm>
            <a:off x="3390181" y="2907390"/>
            <a:ext cx="1305577" cy="136305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Oval 10">
            <a:hlinkClick r:id="rId13" action="ppaction://hlinksldjump"/>
            <a:extLst>
              <a:ext uri="{FF2B5EF4-FFF2-40B4-BE49-F238E27FC236}">
                <a16:creationId xmlns:a16="http://schemas.microsoft.com/office/drawing/2014/main" id="{FC2AD9D4-9864-F37B-6142-08EE3C796DD0}"/>
              </a:ext>
            </a:extLst>
          </p:cNvPr>
          <p:cNvSpPr/>
          <p:nvPr/>
        </p:nvSpPr>
        <p:spPr>
          <a:xfrm>
            <a:off x="5326173" y="2907390"/>
            <a:ext cx="1305577" cy="136305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3" name="Oval 12">
            <a:hlinkClick r:id="rId14" action="ppaction://hlinksldjump"/>
            <a:extLst>
              <a:ext uri="{FF2B5EF4-FFF2-40B4-BE49-F238E27FC236}">
                <a16:creationId xmlns:a16="http://schemas.microsoft.com/office/drawing/2014/main" id="{BD833F88-8AA8-7CBC-41F8-65AEE6DED983}"/>
              </a:ext>
            </a:extLst>
          </p:cNvPr>
          <p:cNvSpPr/>
          <p:nvPr/>
        </p:nvSpPr>
        <p:spPr>
          <a:xfrm>
            <a:off x="7196989" y="2907390"/>
            <a:ext cx="1305577" cy="136305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5154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1" animBg="1"/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508000" y="1092200"/>
            <a:ext cx="11125200" cy="5943600"/>
            <a:chOff x="0" y="0"/>
            <a:chExt cx="6038063" cy="6076340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5974562" cy="6012840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6038062" cy="6076340"/>
            </a:xfrm>
            <a:custGeom>
              <a:avLst/>
              <a:gdLst/>
              <a:ahLst/>
              <a:cxnLst/>
              <a:rect l="l" t="t" r="r" b="b"/>
              <a:pathLst>
                <a:path w="6038062" h="6076340">
                  <a:moveTo>
                    <a:pt x="5913603" y="59690"/>
                  </a:moveTo>
                  <a:cubicBezTo>
                    <a:pt x="5949162" y="59690"/>
                    <a:pt x="5978372" y="88900"/>
                    <a:pt x="5978372" y="124460"/>
                  </a:cubicBezTo>
                  <a:lnTo>
                    <a:pt x="5978372" y="5951881"/>
                  </a:lnTo>
                  <a:cubicBezTo>
                    <a:pt x="5978372" y="5987440"/>
                    <a:pt x="5949162" y="6016651"/>
                    <a:pt x="5913603" y="6016651"/>
                  </a:cubicBezTo>
                  <a:lnTo>
                    <a:pt x="124460" y="6016651"/>
                  </a:lnTo>
                  <a:cubicBezTo>
                    <a:pt x="88900" y="6016651"/>
                    <a:pt x="59690" y="5987440"/>
                    <a:pt x="59690" y="595188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13603" y="59690"/>
                  </a:lnTo>
                  <a:moveTo>
                    <a:pt x="591360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951881"/>
                  </a:lnTo>
                  <a:cubicBezTo>
                    <a:pt x="0" y="6020460"/>
                    <a:pt x="55880" y="6076340"/>
                    <a:pt x="124460" y="6076340"/>
                  </a:cubicBezTo>
                  <a:lnTo>
                    <a:pt x="5913603" y="6076340"/>
                  </a:lnTo>
                  <a:cubicBezTo>
                    <a:pt x="5982183" y="6076340"/>
                    <a:pt x="6038062" y="6020460"/>
                    <a:pt x="6038062" y="5951881"/>
                  </a:cubicBezTo>
                  <a:lnTo>
                    <a:pt x="6038062" y="124460"/>
                  </a:lnTo>
                  <a:cubicBezTo>
                    <a:pt x="6038062" y="55880"/>
                    <a:pt x="5982183" y="0"/>
                    <a:pt x="5913603" y="0"/>
                  </a:cubicBezTo>
                  <a:close/>
                </a:path>
              </a:pathLst>
            </a:custGeom>
            <a:solidFill>
              <a:srgbClr val="4C5270"/>
            </a:solidFill>
          </p:spPr>
        </p:sp>
      </p:grpSp>
      <p:sp>
        <p:nvSpPr>
          <p:cNvPr id="3" name="Rectangle 2"/>
          <p:cNvSpPr/>
          <p:nvPr/>
        </p:nvSpPr>
        <p:spPr>
          <a:xfrm>
            <a:off x="1567874" y="2058901"/>
            <a:ext cx="9448394" cy="1215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800"/>
              </a:spcBef>
              <a:spcAft>
                <a:spcPts val="533"/>
              </a:spcAft>
            </a:pPr>
            <a:r>
              <a:rPr lang="vi-VN" sz="35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1. </a:t>
            </a:r>
            <a:r>
              <a:rPr lang="en-US" sz="3500" b="1" dirty="0" err="1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5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5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5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5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5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thang </a:t>
            </a:r>
            <a:r>
              <a:rPr lang="en-US" sz="3500" b="1" dirty="0" err="1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35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5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thang </a:t>
            </a:r>
            <a:r>
              <a:rPr lang="en-US" sz="3500" b="1" dirty="0" err="1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35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3500" b="1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71823" y="184528"/>
            <a:ext cx="1490187" cy="1477148"/>
          </a:xfrm>
          <a:prstGeom prst="rect">
            <a:avLst/>
          </a:prstGeom>
        </p:spPr>
      </p:pic>
      <p:pic>
        <p:nvPicPr>
          <p:cNvPr id="16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6400" y="5162874"/>
            <a:ext cx="750589" cy="1433415"/>
          </a:xfrm>
          <a:prstGeom prst="rect">
            <a:avLst/>
          </a:prstGeom>
        </p:spPr>
      </p:pic>
      <p:sp>
        <p:nvSpPr>
          <p:cNvPr id="2" name="Rectangle: Rounded Corners 1">
            <a:hlinkClick r:id="rId6" action="ppaction://hlinksldjump"/>
            <a:extLst>
              <a:ext uri="{FF2B5EF4-FFF2-40B4-BE49-F238E27FC236}">
                <a16:creationId xmlns:a16="http://schemas.microsoft.com/office/drawing/2014/main" id="{76083E7B-774A-F08A-97E6-6DFBCFEF0F85}"/>
              </a:ext>
            </a:extLst>
          </p:cNvPr>
          <p:cNvSpPr/>
          <p:nvPr/>
        </p:nvSpPr>
        <p:spPr>
          <a:xfrm>
            <a:off x="10071823" y="6146276"/>
            <a:ext cx="750589" cy="45001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97EE42-EDF5-02AA-9B67-2713E4CA650D}"/>
              </a:ext>
            </a:extLst>
          </p:cNvPr>
          <p:cNvSpPr txBox="1"/>
          <p:nvPr/>
        </p:nvSpPr>
        <p:spPr>
          <a:xfrm>
            <a:off x="2851806" y="3274811"/>
            <a:ext cx="5834762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38A9FA-6B6A-3764-EC9D-2596CEDF1460}"/>
              </a:ext>
            </a:extLst>
          </p:cNvPr>
          <p:cNvSpPr txBox="1"/>
          <p:nvPr/>
        </p:nvSpPr>
        <p:spPr>
          <a:xfrm>
            <a:off x="2945889" y="5026629"/>
            <a:ext cx="5632455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10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558802" y="584200"/>
            <a:ext cx="11125198" cy="6273800"/>
            <a:chOff x="0" y="0"/>
            <a:chExt cx="6038062" cy="6076340"/>
          </a:xfrm>
        </p:grpSpPr>
        <p:sp>
          <p:nvSpPr>
            <p:cNvPr id="5" name="Freeform 5"/>
            <p:cNvSpPr/>
            <p:nvPr/>
          </p:nvSpPr>
          <p:spPr>
            <a:xfrm>
              <a:off x="0" y="31750"/>
              <a:ext cx="5974562" cy="6012840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6038062" cy="6076340"/>
            </a:xfrm>
            <a:custGeom>
              <a:avLst/>
              <a:gdLst/>
              <a:ahLst/>
              <a:cxnLst/>
              <a:rect l="l" t="t" r="r" b="b"/>
              <a:pathLst>
                <a:path w="6038062" h="6076340">
                  <a:moveTo>
                    <a:pt x="5913603" y="59690"/>
                  </a:moveTo>
                  <a:cubicBezTo>
                    <a:pt x="5949162" y="59690"/>
                    <a:pt x="5978372" y="88900"/>
                    <a:pt x="5978372" y="124460"/>
                  </a:cubicBezTo>
                  <a:lnTo>
                    <a:pt x="5978372" y="5951881"/>
                  </a:lnTo>
                  <a:cubicBezTo>
                    <a:pt x="5978372" y="5987440"/>
                    <a:pt x="5949162" y="6016651"/>
                    <a:pt x="5913603" y="6016651"/>
                  </a:cubicBezTo>
                  <a:lnTo>
                    <a:pt x="124460" y="6016651"/>
                  </a:lnTo>
                  <a:cubicBezTo>
                    <a:pt x="88900" y="6016651"/>
                    <a:pt x="59690" y="5987440"/>
                    <a:pt x="59690" y="595188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13603" y="59690"/>
                  </a:lnTo>
                  <a:moveTo>
                    <a:pt x="591360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951881"/>
                  </a:lnTo>
                  <a:cubicBezTo>
                    <a:pt x="0" y="6020460"/>
                    <a:pt x="55880" y="6076340"/>
                    <a:pt x="124460" y="6076340"/>
                  </a:cubicBezTo>
                  <a:lnTo>
                    <a:pt x="5913603" y="6076340"/>
                  </a:lnTo>
                  <a:cubicBezTo>
                    <a:pt x="5982183" y="6076340"/>
                    <a:pt x="6038062" y="6020460"/>
                    <a:pt x="6038062" y="5951881"/>
                  </a:cubicBezTo>
                  <a:lnTo>
                    <a:pt x="6038062" y="124460"/>
                  </a:lnTo>
                  <a:cubicBezTo>
                    <a:pt x="6038062" y="55880"/>
                    <a:pt x="5982183" y="0"/>
                    <a:pt x="5913603" y="0"/>
                  </a:cubicBezTo>
                  <a:close/>
                </a:path>
              </a:pathLst>
            </a:custGeom>
            <a:solidFill>
              <a:srgbClr val="4C5270"/>
            </a:solidFill>
          </p:spPr>
        </p:sp>
      </p:grpSp>
      <p:pic>
        <p:nvPicPr>
          <p:cNvPr id="1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42400" y="4495800"/>
            <a:ext cx="1995428" cy="1977969"/>
          </a:xfrm>
          <a:prstGeom prst="rect">
            <a:avLst/>
          </a:prstGeom>
        </p:spPr>
      </p:pic>
      <p:pic>
        <p:nvPicPr>
          <p:cNvPr id="25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1005" y="5867400"/>
            <a:ext cx="706873" cy="908364"/>
          </a:xfrm>
          <a:prstGeom prst="rect">
            <a:avLst/>
          </a:prstGeom>
        </p:spPr>
      </p:pic>
      <p:pic>
        <p:nvPicPr>
          <p:cNvPr id="26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5331" y="904292"/>
            <a:ext cx="700267" cy="13373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46400" y="1447800"/>
            <a:ext cx="7477375" cy="530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533"/>
              </a:spcAft>
            </a:pPr>
            <a:r>
              <a:rPr lang="fr-FR" sz="2867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 2. Các góc của tứ giác có thể là:</a:t>
            </a:r>
          </a:p>
        </p:txBody>
      </p:sp>
      <p:sp>
        <p:nvSpPr>
          <p:cNvPr id="8" name="Rectangle 7"/>
          <p:cNvSpPr/>
          <p:nvPr/>
        </p:nvSpPr>
        <p:spPr>
          <a:xfrm>
            <a:off x="3014901" y="2153563"/>
            <a:ext cx="6096000" cy="359810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  <a:spcAft>
                <a:spcPts val="533"/>
              </a:spcAft>
            </a:pPr>
            <a:r>
              <a:rPr lang="fr-FR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4 </a:t>
            </a:r>
            <a:r>
              <a:rPr lang="fr-FR" sz="2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fr-FR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nhọn</a:t>
            </a:r>
            <a:endParaRPr lang="fr-FR" sz="28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533"/>
              </a:spcAft>
            </a:pPr>
            <a:r>
              <a:rPr lang="fr-FR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4 </a:t>
            </a:r>
            <a:r>
              <a:rPr lang="fr-FR" sz="2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fr-FR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tù</a:t>
            </a:r>
            <a:r>
              <a:rPr lang="fr-FR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</a:p>
          <a:p>
            <a:pPr>
              <a:lnSpc>
                <a:spcPct val="200000"/>
              </a:lnSpc>
              <a:spcAft>
                <a:spcPts val="533"/>
              </a:spcAft>
            </a:pPr>
            <a:r>
              <a:rPr lang="fr-FR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4 </a:t>
            </a:r>
            <a:r>
              <a:rPr lang="fr-FR" sz="2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fr-FR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endParaRPr lang="fr-FR" sz="28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533"/>
              </a:spcAft>
            </a:pPr>
            <a:r>
              <a:rPr lang="fr-FR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 1 </a:t>
            </a:r>
            <a:r>
              <a:rPr lang="fr-FR" sz="2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fr-FR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fr-FR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3 </a:t>
            </a:r>
            <a:r>
              <a:rPr lang="fr-FR" sz="2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fr-FR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nhọn</a:t>
            </a:r>
            <a:endParaRPr lang="fr-FR" sz="28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887207" y="4241800"/>
            <a:ext cx="6604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: Rounded Corners 2">
            <a:hlinkClick r:id="rId8" action="ppaction://hlinksldjump"/>
            <a:extLst>
              <a:ext uri="{FF2B5EF4-FFF2-40B4-BE49-F238E27FC236}">
                <a16:creationId xmlns:a16="http://schemas.microsoft.com/office/drawing/2014/main" id="{15276758-5F39-EDD7-2DB6-AF8B935198C3}"/>
              </a:ext>
            </a:extLst>
          </p:cNvPr>
          <p:cNvSpPr/>
          <p:nvPr/>
        </p:nvSpPr>
        <p:spPr>
          <a:xfrm>
            <a:off x="7611427" y="6166590"/>
            <a:ext cx="750589" cy="45001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75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d"/>
      </p:transition>
    </mc:Choice>
    <mc:Fallback xmlns="">
      <p:transition spd="med">
        <p:pull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508000" y="1092200"/>
            <a:ext cx="11125200" cy="5943600"/>
            <a:chOff x="0" y="0"/>
            <a:chExt cx="6038063" cy="6076340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5974562" cy="6012840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6038062" cy="6076340"/>
            </a:xfrm>
            <a:custGeom>
              <a:avLst/>
              <a:gdLst/>
              <a:ahLst/>
              <a:cxnLst/>
              <a:rect l="l" t="t" r="r" b="b"/>
              <a:pathLst>
                <a:path w="6038062" h="6076340">
                  <a:moveTo>
                    <a:pt x="5913603" y="59690"/>
                  </a:moveTo>
                  <a:cubicBezTo>
                    <a:pt x="5949162" y="59690"/>
                    <a:pt x="5978372" y="88900"/>
                    <a:pt x="5978372" y="124460"/>
                  </a:cubicBezTo>
                  <a:lnTo>
                    <a:pt x="5978372" y="5951881"/>
                  </a:lnTo>
                  <a:cubicBezTo>
                    <a:pt x="5978372" y="5987440"/>
                    <a:pt x="5949162" y="6016651"/>
                    <a:pt x="5913603" y="6016651"/>
                  </a:cubicBezTo>
                  <a:lnTo>
                    <a:pt x="124460" y="6016651"/>
                  </a:lnTo>
                  <a:cubicBezTo>
                    <a:pt x="88900" y="6016651"/>
                    <a:pt x="59690" y="5987440"/>
                    <a:pt x="59690" y="595188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13603" y="59690"/>
                  </a:lnTo>
                  <a:moveTo>
                    <a:pt x="591360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951881"/>
                  </a:lnTo>
                  <a:cubicBezTo>
                    <a:pt x="0" y="6020460"/>
                    <a:pt x="55880" y="6076340"/>
                    <a:pt x="124460" y="6076340"/>
                  </a:cubicBezTo>
                  <a:lnTo>
                    <a:pt x="5913603" y="6076340"/>
                  </a:lnTo>
                  <a:cubicBezTo>
                    <a:pt x="5982183" y="6076340"/>
                    <a:pt x="6038062" y="6020460"/>
                    <a:pt x="6038062" y="5951881"/>
                  </a:cubicBezTo>
                  <a:lnTo>
                    <a:pt x="6038062" y="124460"/>
                  </a:lnTo>
                  <a:cubicBezTo>
                    <a:pt x="6038062" y="55880"/>
                    <a:pt x="5982183" y="0"/>
                    <a:pt x="5913603" y="0"/>
                  </a:cubicBezTo>
                  <a:close/>
                </a:path>
              </a:pathLst>
            </a:custGeom>
            <a:solidFill>
              <a:srgbClr val="4C5270"/>
            </a:solidFill>
          </p:spPr>
        </p:sp>
      </p:grpSp>
      <p:sp>
        <p:nvSpPr>
          <p:cNvPr id="3" name="Rectangle 2"/>
          <p:cNvSpPr/>
          <p:nvPr/>
        </p:nvSpPr>
        <p:spPr>
          <a:xfrm>
            <a:off x="1016000" y="1752600"/>
            <a:ext cx="10160000" cy="1996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0321" algn="just">
              <a:lnSpc>
                <a:spcPct val="150000"/>
              </a:lnSpc>
            </a:pPr>
            <a:r>
              <a:rPr lang="fr-FR" sz="2867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fr-FR" sz="2867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3. Cho </a:t>
            </a:r>
            <a:r>
              <a:rPr lang="fr-FR" sz="2867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tứ</a:t>
            </a:r>
            <a:r>
              <a:rPr lang="fr-FR" sz="2867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67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fr-FR" sz="2867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ABCD </a:t>
            </a:r>
            <a:r>
              <a:rPr lang="fr-FR" sz="2867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fr-FR" sz="2867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67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fr-FR" sz="2867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67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fr-FR" sz="2867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67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fr-FR" sz="2867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67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fr-FR" sz="2867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67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ngoài</a:t>
            </a:r>
            <a:r>
              <a:rPr lang="fr-FR" sz="2867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67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fr-FR" sz="2867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67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fr-FR" sz="2867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67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đỉnh</a:t>
            </a:r>
            <a:r>
              <a:rPr lang="fr-FR" sz="2867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 </a:t>
            </a:r>
            <a:r>
              <a:rPr lang="fr-FR" sz="2867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2867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 là 200º. </a:t>
            </a:r>
            <a:r>
              <a:rPr lang="fr-FR" sz="2867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fr-FR" sz="2867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67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fr-FR" sz="2867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67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fr-FR" sz="2867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67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2867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67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fr-FR" sz="2867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67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ngoài</a:t>
            </a:r>
            <a:r>
              <a:rPr lang="fr-FR" sz="2867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67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fr-FR" sz="2867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fr-FR" sz="2867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đỉnh</a:t>
            </a:r>
            <a:r>
              <a:rPr lang="fr-FR" sz="2867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A, D là:</a:t>
            </a:r>
            <a:endParaRPr lang="en-US" sz="2867" b="1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51993" y="5130443"/>
            <a:ext cx="1418660" cy="1406247"/>
          </a:xfrm>
          <a:prstGeom prst="rect">
            <a:avLst/>
          </a:prstGeom>
        </p:spPr>
      </p:pic>
      <p:pic>
        <p:nvPicPr>
          <p:cNvPr id="16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562919">
            <a:off x="522234" y="726612"/>
            <a:ext cx="706873" cy="908364"/>
          </a:xfrm>
          <a:prstGeom prst="rect">
            <a:avLst/>
          </a:prstGeom>
        </p:spPr>
      </p:pic>
      <p:pic>
        <p:nvPicPr>
          <p:cNvPr id="17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72900" y="4948968"/>
            <a:ext cx="750589" cy="14334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52193" y="3650913"/>
            <a:ext cx="6822643" cy="2106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250000"/>
              </a:lnSpc>
            </a:pPr>
            <a:r>
              <a:rPr lang="en-US" sz="2867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160º         		 B. 260º           </a:t>
            </a:r>
          </a:p>
          <a:p>
            <a:pPr lvl="0" algn="just">
              <a:lnSpc>
                <a:spcPct val="250000"/>
              </a:lnSpc>
            </a:pPr>
            <a:r>
              <a:rPr lang="en-US" sz="2867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180º          		 D. 100º</a:t>
            </a:r>
          </a:p>
        </p:txBody>
      </p:sp>
      <p:sp>
        <p:nvSpPr>
          <p:cNvPr id="18" name="Oval 17"/>
          <p:cNvSpPr/>
          <p:nvPr/>
        </p:nvSpPr>
        <p:spPr>
          <a:xfrm>
            <a:off x="3759200" y="4084053"/>
            <a:ext cx="6604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: Rounded Corners 6">
            <a:hlinkClick r:id="rId8" action="ppaction://hlinksldjump"/>
            <a:extLst>
              <a:ext uri="{FF2B5EF4-FFF2-40B4-BE49-F238E27FC236}">
                <a16:creationId xmlns:a16="http://schemas.microsoft.com/office/drawing/2014/main" id="{50AD55B3-ADF1-28FD-9C13-9056BF94E862}"/>
              </a:ext>
            </a:extLst>
          </p:cNvPr>
          <p:cNvSpPr/>
          <p:nvPr/>
        </p:nvSpPr>
        <p:spPr>
          <a:xfrm>
            <a:off x="8524510" y="6307981"/>
            <a:ext cx="750589" cy="45001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8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d"/>
      </p:transition>
    </mc:Choice>
    <mc:Fallback xmlns="">
      <p:transition spd="med">
        <p:pull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508000" y="1092200"/>
            <a:ext cx="11125200" cy="5943600"/>
            <a:chOff x="0" y="0"/>
            <a:chExt cx="6038063" cy="6076340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5974562" cy="6012840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6038062" cy="6076340"/>
            </a:xfrm>
            <a:custGeom>
              <a:avLst/>
              <a:gdLst/>
              <a:ahLst/>
              <a:cxnLst/>
              <a:rect l="l" t="t" r="r" b="b"/>
              <a:pathLst>
                <a:path w="6038062" h="6076340">
                  <a:moveTo>
                    <a:pt x="5913603" y="59690"/>
                  </a:moveTo>
                  <a:cubicBezTo>
                    <a:pt x="5949162" y="59690"/>
                    <a:pt x="5978372" y="88900"/>
                    <a:pt x="5978372" y="124460"/>
                  </a:cubicBezTo>
                  <a:lnTo>
                    <a:pt x="5978372" y="5951881"/>
                  </a:lnTo>
                  <a:cubicBezTo>
                    <a:pt x="5978372" y="5987440"/>
                    <a:pt x="5949162" y="6016651"/>
                    <a:pt x="5913603" y="6016651"/>
                  </a:cubicBezTo>
                  <a:lnTo>
                    <a:pt x="124460" y="6016651"/>
                  </a:lnTo>
                  <a:cubicBezTo>
                    <a:pt x="88900" y="6016651"/>
                    <a:pt x="59690" y="5987440"/>
                    <a:pt x="59690" y="595188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13603" y="59690"/>
                  </a:lnTo>
                  <a:moveTo>
                    <a:pt x="591360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951881"/>
                  </a:lnTo>
                  <a:cubicBezTo>
                    <a:pt x="0" y="6020460"/>
                    <a:pt x="55880" y="6076340"/>
                    <a:pt x="124460" y="6076340"/>
                  </a:cubicBezTo>
                  <a:lnTo>
                    <a:pt x="5913603" y="6076340"/>
                  </a:lnTo>
                  <a:cubicBezTo>
                    <a:pt x="5982183" y="6076340"/>
                    <a:pt x="6038062" y="6020460"/>
                    <a:pt x="6038062" y="5951881"/>
                  </a:cubicBezTo>
                  <a:lnTo>
                    <a:pt x="6038062" y="124460"/>
                  </a:lnTo>
                  <a:cubicBezTo>
                    <a:pt x="6038062" y="55880"/>
                    <a:pt x="5982183" y="0"/>
                    <a:pt x="5913603" y="0"/>
                  </a:cubicBezTo>
                  <a:close/>
                </a:path>
              </a:pathLst>
            </a:custGeom>
            <a:solidFill>
              <a:srgbClr val="4C5270"/>
            </a:solidFill>
          </p:spPr>
        </p:sp>
      </p:grpSp>
      <p:pic>
        <p:nvPicPr>
          <p:cNvPr id="1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6850" y="4749800"/>
            <a:ext cx="1625600" cy="1611376"/>
          </a:xfrm>
          <a:prstGeom prst="rect">
            <a:avLst/>
          </a:prstGeom>
        </p:spPr>
      </p:pic>
      <p:pic>
        <p:nvPicPr>
          <p:cNvPr id="16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9978" y="599751"/>
            <a:ext cx="706873" cy="908364"/>
          </a:xfrm>
          <a:prstGeom prst="rect">
            <a:avLst/>
          </a:prstGeom>
        </p:spPr>
      </p:pic>
      <p:pic>
        <p:nvPicPr>
          <p:cNvPr id="17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422374">
            <a:off x="10803300" y="2885346"/>
            <a:ext cx="750589" cy="14334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625600" y="1694663"/>
                <a:ext cx="8890001" cy="13701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67" b="1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2867" b="1" dirty="0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4. Cho </a:t>
                </a:r>
                <a:r>
                  <a:rPr lang="en-US" sz="2867" b="1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867" b="1" dirty="0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thang </a:t>
                </a:r>
                <a:r>
                  <a:rPr lang="en-US" sz="2867" b="1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cân</a:t>
                </a:r>
                <a:r>
                  <a:rPr lang="en-US" sz="2867" b="1" dirty="0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ABCD (AB//CB) , </a:t>
                </a:r>
                <a:r>
                  <a:rPr lang="en-US" sz="2867" b="1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2867" b="1" dirty="0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67" b="1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867" b="1" dirty="0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67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67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𝑨</m:t>
                        </m:r>
                      </m:e>
                    </m:acc>
                    <m:r>
                      <a:rPr lang="en-US" sz="2867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67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67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𝟏𝟒𝟎</m:t>
                        </m:r>
                      </m:e>
                      <m:sup>
                        <m:r>
                          <a:rPr lang="en-US" sz="2867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𝒐</m:t>
                        </m:r>
                      </m:sup>
                    </m:sSup>
                  </m:oMath>
                </a14:m>
                <a:r>
                  <a:rPr lang="en-US" sz="2867" b="1" dirty="0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Khi </a:t>
                </a:r>
                <a:r>
                  <a:rPr lang="en-US" sz="2867" b="1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867" b="1" dirty="0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67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67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𝑪</m:t>
                        </m:r>
                      </m:e>
                    </m:acc>
                    <m:r>
                      <a:rPr lang="en-US" sz="2867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=?</m:t>
                    </m:r>
                  </m:oMath>
                </a14:m>
                <a:endParaRPr lang="en-US" sz="2867" b="1" dirty="0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5600" y="1694663"/>
                <a:ext cx="8890001" cy="1370183"/>
              </a:xfrm>
              <a:prstGeom prst="rect">
                <a:avLst/>
              </a:prstGeom>
              <a:blipFill>
                <a:blip r:embed="rId8"/>
                <a:stretch>
                  <a:fillRect l="-1509" r="-2538"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3860800" y="3301176"/>
            <a:ext cx="6096000" cy="2059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40º      			 B. 80º       </a:t>
            </a:r>
          </a:p>
          <a:p>
            <a:pPr algn="just">
              <a:lnSpc>
                <a:spcPct val="250000"/>
              </a:lnSpc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60º        		          D. 30º </a:t>
            </a:r>
          </a:p>
        </p:txBody>
      </p:sp>
      <p:sp>
        <p:nvSpPr>
          <p:cNvPr id="18" name="Oval 17"/>
          <p:cNvSpPr/>
          <p:nvPr/>
        </p:nvSpPr>
        <p:spPr>
          <a:xfrm>
            <a:off x="3683627" y="3759200"/>
            <a:ext cx="6604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: Rounded Corners 6">
            <a:hlinkClick r:id="rId9" action="ppaction://hlinksldjump"/>
            <a:extLst>
              <a:ext uri="{FF2B5EF4-FFF2-40B4-BE49-F238E27FC236}">
                <a16:creationId xmlns:a16="http://schemas.microsoft.com/office/drawing/2014/main" id="{53EE6FCD-6622-86CD-9A2F-4214F72EB2B6}"/>
              </a:ext>
            </a:extLst>
          </p:cNvPr>
          <p:cNvSpPr/>
          <p:nvPr/>
        </p:nvSpPr>
        <p:spPr>
          <a:xfrm>
            <a:off x="10071823" y="6146276"/>
            <a:ext cx="750589" cy="45001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8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d"/>
      </p:transition>
    </mc:Choice>
    <mc:Fallback xmlns="">
      <p:transition spd="med">
        <p:pull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508000" y="1092200"/>
            <a:ext cx="11125200" cy="5943600"/>
            <a:chOff x="0" y="0"/>
            <a:chExt cx="6038063" cy="6076340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5974562" cy="6012840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6038062" cy="6076340"/>
            </a:xfrm>
            <a:custGeom>
              <a:avLst/>
              <a:gdLst/>
              <a:ahLst/>
              <a:cxnLst/>
              <a:rect l="l" t="t" r="r" b="b"/>
              <a:pathLst>
                <a:path w="6038062" h="6076340">
                  <a:moveTo>
                    <a:pt x="5913603" y="59690"/>
                  </a:moveTo>
                  <a:cubicBezTo>
                    <a:pt x="5949162" y="59690"/>
                    <a:pt x="5978372" y="88900"/>
                    <a:pt x="5978372" y="124460"/>
                  </a:cubicBezTo>
                  <a:lnTo>
                    <a:pt x="5978372" y="5951881"/>
                  </a:lnTo>
                  <a:cubicBezTo>
                    <a:pt x="5978372" y="5987440"/>
                    <a:pt x="5949162" y="6016651"/>
                    <a:pt x="5913603" y="6016651"/>
                  </a:cubicBezTo>
                  <a:lnTo>
                    <a:pt x="124460" y="6016651"/>
                  </a:lnTo>
                  <a:cubicBezTo>
                    <a:pt x="88900" y="6016651"/>
                    <a:pt x="59690" y="5987440"/>
                    <a:pt x="59690" y="595188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13603" y="59690"/>
                  </a:lnTo>
                  <a:moveTo>
                    <a:pt x="591360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951881"/>
                  </a:lnTo>
                  <a:cubicBezTo>
                    <a:pt x="0" y="6020460"/>
                    <a:pt x="55880" y="6076340"/>
                    <a:pt x="124460" y="6076340"/>
                  </a:cubicBezTo>
                  <a:lnTo>
                    <a:pt x="5913603" y="6076340"/>
                  </a:lnTo>
                  <a:cubicBezTo>
                    <a:pt x="5982183" y="6076340"/>
                    <a:pt x="6038062" y="6020460"/>
                    <a:pt x="6038062" y="5951881"/>
                  </a:cubicBezTo>
                  <a:lnTo>
                    <a:pt x="6038062" y="124460"/>
                  </a:lnTo>
                  <a:cubicBezTo>
                    <a:pt x="6038062" y="55880"/>
                    <a:pt x="5982183" y="0"/>
                    <a:pt x="5913603" y="0"/>
                  </a:cubicBezTo>
                  <a:close/>
                </a:path>
              </a:pathLst>
            </a:custGeom>
            <a:solidFill>
              <a:srgbClr val="4C5270"/>
            </a:solidFill>
          </p:spPr>
        </p:sp>
      </p:grpSp>
      <p:pic>
        <p:nvPicPr>
          <p:cNvPr id="1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0147" y="346487"/>
            <a:ext cx="894285" cy="8864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14033" y="1397000"/>
            <a:ext cx="10563567" cy="1247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67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2667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vi-VN" sz="2667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Chọn câu đúng nhất trong các câu sau khi định nghĩa tứ giác ABCD:</a:t>
            </a:r>
          </a:p>
        </p:txBody>
      </p:sp>
      <p:pic>
        <p:nvPicPr>
          <p:cNvPr id="17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422093">
            <a:off x="10785763" y="290550"/>
            <a:ext cx="650160" cy="1241625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1205817" y="2910247"/>
            <a:ext cx="6604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884960-E223-5359-C66B-5D250325B5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0083" y="1971447"/>
            <a:ext cx="6264616" cy="42378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5EB459D-7297-E9B4-1DEB-5F6F75792E66}"/>
              </a:ext>
            </a:extLst>
          </p:cNvPr>
          <p:cNvSpPr/>
          <p:nvPr/>
        </p:nvSpPr>
        <p:spPr>
          <a:xfrm>
            <a:off x="1374433" y="2594677"/>
            <a:ext cx="6096000" cy="359810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  <a:spcAft>
                <a:spcPts val="533"/>
              </a:spcAft>
            </a:pPr>
            <a:r>
              <a:rPr lang="fr-FR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125</a:t>
            </a:r>
            <a:r>
              <a:rPr lang="fr-FR" sz="2800" baseline="30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endParaRPr lang="fr-FR" sz="28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533"/>
              </a:spcAft>
            </a:pPr>
            <a:r>
              <a:rPr lang="fr-FR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180</a:t>
            </a:r>
            <a:r>
              <a:rPr lang="fr-FR" sz="2800" baseline="30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endParaRPr lang="fr-FR" sz="28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533"/>
              </a:spcAft>
            </a:pPr>
            <a:r>
              <a:rPr lang="fr-FR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90</a:t>
            </a:r>
            <a:r>
              <a:rPr lang="fr-FR" sz="2800" baseline="30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endParaRPr lang="fr-FR" sz="28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533"/>
              </a:spcAft>
            </a:pPr>
            <a:r>
              <a:rPr lang="fr-FR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 100</a:t>
            </a:r>
            <a:r>
              <a:rPr lang="fr-FR" sz="2800" baseline="30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endParaRPr lang="fr-FR" sz="28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hlinkClick r:id="rId8" action="ppaction://hlinksldjump"/>
            <a:extLst>
              <a:ext uri="{FF2B5EF4-FFF2-40B4-BE49-F238E27FC236}">
                <a16:creationId xmlns:a16="http://schemas.microsoft.com/office/drawing/2014/main" id="{79D6DB41-3786-1E28-0D52-641BDA7C1755}"/>
              </a:ext>
            </a:extLst>
          </p:cNvPr>
          <p:cNvSpPr/>
          <p:nvPr/>
        </p:nvSpPr>
        <p:spPr>
          <a:xfrm>
            <a:off x="10071823" y="6146276"/>
            <a:ext cx="750589" cy="45001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5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d"/>
      </p:transition>
    </mc:Choice>
    <mc:Fallback xmlns="">
      <p:transition spd="med">
        <p:pull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70332-E01F-8CA7-09EF-F6ECCE311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13DBD11E-08D9-E9D4-FDB2-44ED96FE92A6}"/>
              </a:ext>
            </a:extLst>
          </p:cNvPr>
          <p:cNvGrpSpPr/>
          <p:nvPr/>
        </p:nvGrpSpPr>
        <p:grpSpPr>
          <a:xfrm>
            <a:off x="508000" y="1092200"/>
            <a:ext cx="11125200" cy="5943600"/>
            <a:chOff x="0" y="0"/>
            <a:chExt cx="6038063" cy="607634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40CCC2C-07E3-264D-C132-1D613EE7B5C4}"/>
                </a:ext>
              </a:extLst>
            </p:cNvPr>
            <p:cNvSpPr/>
            <p:nvPr/>
          </p:nvSpPr>
          <p:spPr>
            <a:xfrm>
              <a:off x="31750" y="31750"/>
              <a:ext cx="5974562" cy="6012840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5238BA60-32D4-9FD1-A008-5BC7207360D6}"/>
                </a:ext>
              </a:extLst>
            </p:cNvPr>
            <p:cNvSpPr/>
            <p:nvPr/>
          </p:nvSpPr>
          <p:spPr>
            <a:xfrm>
              <a:off x="0" y="0"/>
              <a:ext cx="6038062" cy="6076340"/>
            </a:xfrm>
            <a:custGeom>
              <a:avLst/>
              <a:gdLst/>
              <a:ahLst/>
              <a:cxnLst/>
              <a:rect l="l" t="t" r="r" b="b"/>
              <a:pathLst>
                <a:path w="6038062" h="6076340">
                  <a:moveTo>
                    <a:pt x="5913603" y="59690"/>
                  </a:moveTo>
                  <a:cubicBezTo>
                    <a:pt x="5949162" y="59690"/>
                    <a:pt x="5978372" y="88900"/>
                    <a:pt x="5978372" y="124460"/>
                  </a:cubicBezTo>
                  <a:lnTo>
                    <a:pt x="5978372" y="5951881"/>
                  </a:lnTo>
                  <a:cubicBezTo>
                    <a:pt x="5978372" y="5987440"/>
                    <a:pt x="5949162" y="6016651"/>
                    <a:pt x="5913603" y="6016651"/>
                  </a:cubicBezTo>
                  <a:lnTo>
                    <a:pt x="124460" y="6016651"/>
                  </a:lnTo>
                  <a:cubicBezTo>
                    <a:pt x="88900" y="6016651"/>
                    <a:pt x="59690" y="5987440"/>
                    <a:pt x="59690" y="595188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13603" y="59690"/>
                  </a:lnTo>
                  <a:moveTo>
                    <a:pt x="591360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951881"/>
                  </a:lnTo>
                  <a:cubicBezTo>
                    <a:pt x="0" y="6020460"/>
                    <a:pt x="55880" y="6076340"/>
                    <a:pt x="124460" y="6076340"/>
                  </a:cubicBezTo>
                  <a:lnTo>
                    <a:pt x="5913603" y="6076340"/>
                  </a:lnTo>
                  <a:cubicBezTo>
                    <a:pt x="5982183" y="6076340"/>
                    <a:pt x="6038062" y="6020460"/>
                    <a:pt x="6038062" y="5951881"/>
                  </a:cubicBezTo>
                  <a:lnTo>
                    <a:pt x="6038062" y="124460"/>
                  </a:lnTo>
                  <a:cubicBezTo>
                    <a:pt x="6038062" y="55880"/>
                    <a:pt x="5982183" y="0"/>
                    <a:pt x="5913603" y="0"/>
                  </a:cubicBezTo>
                  <a:close/>
                </a:path>
              </a:pathLst>
            </a:custGeom>
            <a:solidFill>
              <a:srgbClr val="4C5270"/>
            </a:solidFill>
          </p:spPr>
        </p: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D8FE2597-5010-7F62-AC92-4D31A94133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0147" y="346487"/>
            <a:ext cx="894285" cy="8864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F2BC258-0762-179E-B573-2F9E2A138033}"/>
              </a:ext>
            </a:extLst>
          </p:cNvPr>
          <p:cNvSpPr/>
          <p:nvPr/>
        </p:nvSpPr>
        <p:spPr>
          <a:xfrm>
            <a:off x="714033" y="1397000"/>
            <a:ext cx="10563567" cy="641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67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2667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vi-VN" sz="2667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667" b="1" dirty="0" err="1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667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667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thang </a:t>
            </a:r>
            <a:r>
              <a:rPr lang="en-US" sz="2667" b="1" dirty="0" err="1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2667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67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ABCD</a:t>
            </a:r>
            <a:r>
              <a:rPr lang="en-US" sz="2667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667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chon </a:t>
            </a:r>
            <a:r>
              <a:rPr lang="en-US" sz="2667" b="1" dirty="0" err="1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2667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2667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vi-VN" sz="2667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7" name="Picture 37">
            <a:extLst>
              <a:ext uri="{FF2B5EF4-FFF2-40B4-BE49-F238E27FC236}">
                <a16:creationId xmlns:a16="http://schemas.microsoft.com/office/drawing/2014/main" id="{10D183DB-BDB5-769D-BD5F-3C2E0ED27B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422093">
            <a:off x="10785763" y="290550"/>
            <a:ext cx="650160" cy="1241625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B5AEE687-FC24-927C-2DD7-13D499E41C36}"/>
              </a:ext>
            </a:extLst>
          </p:cNvPr>
          <p:cNvSpPr/>
          <p:nvPr/>
        </p:nvSpPr>
        <p:spPr>
          <a:xfrm>
            <a:off x="1294337" y="5536676"/>
            <a:ext cx="6604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7C280A-91BC-4D2B-EF78-CA47096D5C29}"/>
              </a:ext>
            </a:extLst>
          </p:cNvPr>
          <p:cNvSpPr/>
          <p:nvPr/>
        </p:nvSpPr>
        <p:spPr>
          <a:xfrm>
            <a:off x="1374433" y="2594677"/>
            <a:ext cx="6096000" cy="359810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  <a:spcAft>
                <a:spcPts val="533"/>
              </a:spcAft>
            </a:pPr>
            <a:r>
              <a:rPr lang="fr-FR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100</a:t>
            </a:r>
            <a:r>
              <a:rPr lang="fr-FR" sz="2800" baseline="30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endParaRPr lang="fr-FR" sz="28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533"/>
              </a:spcAft>
            </a:pPr>
            <a:r>
              <a:rPr lang="fr-FR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60</a:t>
            </a:r>
            <a:r>
              <a:rPr lang="fr-FR" sz="2800" baseline="30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endParaRPr lang="fr-FR" sz="28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533"/>
              </a:spcAft>
            </a:pPr>
            <a:r>
              <a:rPr lang="fr-FR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90</a:t>
            </a:r>
            <a:r>
              <a:rPr lang="fr-FR" sz="2800" baseline="30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endParaRPr lang="fr-FR" sz="28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533"/>
              </a:spcAft>
            </a:pPr>
            <a:r>
              <a:rPr lang="fr-FR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 120</a:t>
            </a:r>
            <a:r>
              <a:rPr lang="fr-FR" sz="2800" baseline="30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endParaRPr lang="fr-FR" sz="28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hlinkClick r:id="rId6" action="ppaction://hlinksldjump"/>
            <a:extLst>
              <a:ext uri="{FF2B5EF4-FFF2-40B4-BE49-F238E27FC236}">
                <a16:creationId xmlns:a16="http://schemas.microsoft.com/office/drawing/2014/main" id="{BE69F0C6-BD0C-78FF-0ECA-F450651DB01C}"/>
              </a:ext>
            </a:extLst>
          </p:cNvPr>
          <p:cNvSpPr/>
          <p:nvPr/>
        </p:nvSpPr>
        <p:spPr>
          <a:xfrm>
            <a:off x="10071823" y="6146276"/>
            <a:ext cx="750589" cy="45001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F662FD-3B8D-3A8A-C5A6-50CDB2B661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404" y="2448792"/>
            <a:ext cx="5515696" cy="31465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076341-FC28-DC9A-181E-62A8C9D896A9}"/>
              </a:ext>
            </a:extLst>
          </p:cNvPr>
          <p:cNvSpPr txBox="1"/>
          <p:nvPr/>
        </p:nvSpPr>
        <p:spPr>
          <a:xfrm>
            <a:off x="9624049" y="4539106"/>
            <a:ext cx="8955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60</a:t>
            </a:r>
            <a:r>
              <a:rPr lang="en-US" sz="3000" baseline="30000" dirty="0">
                <a:solidFill>
                  <a:srgbClr val="FF0000"/>
                </a:solidFill>
              </a:rPr>
              <a:t>0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10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d"/>
      </p:transition>
    </mc:Choice>
    <mc:Fallback xmlns="">
      <p:transition spd="med">
        <p:pull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BC3C98-AD44-2662-DB30-425E328FA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307" y="439738"/>
            <a:ext cx="4711269" cy="7358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9585EF-373C-1CE5-159E-8E328DF87991}"/>
              </a:ext>
            </a:extLst>
          </p:cNvPr>
          <p:cNvSpPr txBox="1"/>
          <p:nvPr/>
        </p:nvSpPr>
        <p:spPr>
          <a:xfrm>
            <a:off x="7150788" y="2690336"/>
            <a:ext cx="494278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</a:rPr>
              <a:t>- HỌC THUỘC ĐỊNH NGHĨA HÌNH THANG – HÌNH THANG CÂN</a:t>
            </a:r>
          </a:p>
          <a:p>
            <a:r>
              <a:rPr lang="en-US" sz="2500" b="1" dirty="0">
                <a:solidFill>
                  <a:srgbClr val="FF0000"/>
                </a:solidFill>
              </a:rPr>
              <a:t>- LÀM BÀI TẬP SỐ 2 TRANG 71</a:t>
            </a:r>
          </a:p>
          <a:p>
            <a:r>
              <a:rPr lang="en-US" sz="2500" b="1" dirty="0">
                <a:solidFill>
                  <a:srgbClr val="FF0000"/>
                </a:solidFill>
              </a:rPr>
              <a:t>- XEM TRƯỚC PHẦN 2: TÍNH CHẤT VÀ DẤU HIỆU NHẬN BIẾT HÌNH THANG CÂN</a:t>
            </a:r>
          </a:p>
        </p:txBody>
      </p:sp>
      <p:pic>
        <p:nvPicPr>
          <p:cNvPr id="2" name="cung cố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3B3922AC-D8B4-4009-0BC9-66D5C33AC5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7150788" cy="715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6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Hình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Thang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Là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Hình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Sau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Đây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1E320C-48E8-433A-B982-5BA9A124B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970" y="1703070"/>
            <a:ext cx="4110990" cy="20053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644348-C746-4DD8-BAE0-DD2ADE8F7F1E}"/>
              </a:ext>
            </a:extLst>
          </p:cNvPr>
          <p:cNvSpPr txBox="1"/>
          <p:nvPr/>
        </p:nvSpPr>
        <p:spPr>
          <a:xfrm>
            <a:off x="1849120" y="4023360"/>
            <a:ext cx="1686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BB2A86-8809-4223-AC9F-23947CD607F6}"/>
              </a:ext>
            </a:extLst>
          </p:cNvPr>
          <p:cNvSpPr txBox="1"/>
          <p:nvPr/>
        </p:nvSpPr>
        <p:spPr>
          <a:xfrm>
            <a:off x="7764145" y="4054137"/>
            <a:ext cx="131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CDB109-2E4C-421F-D652-77DC07286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120" y="1596284"/>
            <a:ext cx="296227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6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ĐÁP ÁN ĐÚNG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183C20-B08C-4AAA-8D34-B9CFAD3AF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905" y="1611630"/>
            <a:ext cx="6217920" cy="30330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  <p:sp>
        <p:nvSpPr>
          <p:cNvPr id="5" name="TextBox 4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648BFB4C-E2C4-4214-AFF0-CD8D865238D7}"/>
              </a:ext>
            </a:extLst>
          </p:cNvPr>
          <p:cNvSpPr txBox="1"/>
          <p:nvPr/>
        </p:nvSpPr>
        <p:spPr>
          <a:xfrm>
            <a:off x="5470056" y="4726256"/>
            <a:ext cx="2702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hlinkClick r:id="rId4" action="ppaction://hlinksldjump">
                  <a:snd r:embed="rId5" name="applause.wav"/>
                </a:hlinkClick>
              </a:rPr>
              <a:t>B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15460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6F5B04B-8335-4ACC-A9E6-CF9A6957F8A5}"/>
              </a:ext>
            </a:extLst>
          </p:cNvPr>
          <p:cNvSpPr txBox="1"/>
          <p:nvPr/>
        </p:nvSpPr>
        <p:spPr>
          <a:xfrm>
            <a:off x="3173895" y="1630018"/>
            <a:ext cx="584420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chemeClr val="accent1">
                    <a:lumMod val="50000"/>
                  </a:schemeClr>
                </a:solidFill>
              </a:rPr>
              <a:t>Điền</a:t>
            </a:r>
            <a:r>
              <a:rPr lang="en-US" sz="6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1">
                    <a:lumMod val="50000"/>
                  </a:schemeClr>
                </a:solidFill>
              </a:rPr>
              <a:t>Vào</a:t>
            </a:r>
            <a:r>
              <a:rPr lang="en-US" sz="6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1">
                    <a:lumMod val="50000"/>
                  </a:schemeClr>
                </a:solidFill>
              </a:rPr>
              <a:t>Chỗ</a:t>
            </a:r>
            <a:r>
              <a:rPr lang="en-US" sz="6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1">
                    <a:lumMod val="50000"/>
                  </a:schemeClr>
                </a:solidFill>
              </a:rPr>
              <a:t>Trống</a:t>
            </a:r>
            <a:r>
              <a:rPr lang="en-US" sz="6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1">
                    <a:lumMod val="50000"/>
                  </a:schemeClr>
                </a:solidFill>
              </a:rPr>
              <a:t>Bằng</a:t>
            </a:r>
            <a:r>
              <a:rPr lang="en-US" sz="6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6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1">
                    <a:lumMod val="50000"/>
                  </a:schemeClr>
                </a:solidFill>
              </a:rPr>
              <a:t>Câu</a:t>
            </a:r>
            <a:r>
              <a:rPr lang="en-US" sz="6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1">
                    <a:lumMod val="50000"/>
                  </a:schemeClr>
                </a:solidFill>
              </a:rPr>
              <a:t>Trả</a:t>
            </a:r>
            <a:r>
              <a:rPr lang="en-US" sz="6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6600" dirty="0" err="1">
                <a:solidFill>
                  <a:schemeClr val="accent1">
                    <a:lumMod val="50000"/>
                  </a:schemeClr>
                </a:solidFill>
              </a:rPr>
              <a:t>Lời</a:t>
            </a:r>
            <a:r>
              <a:rPr lang="en-US" sz="6600" dirty="0">
                <a:solidFill>
                  <a:schemeClr val="accent1">
                    <a:lumMod val="50000"/>
                  </a:schemeClr>
                </a:solidFill>
              </a:rPr>
              <a:t> Cho </a:t>
            </a:r>
            <a:r>
              <a:rPr lang="en-US" sz="6600" dirty="0" err="1">
                <a:solidFill>
                  <a:schemeClr val="accent1">
                    <a:lumMod val="50000"/>
                  </a:schemeClr>
                </a:solidFill>
              </a:rPr>
              <a:t>Sẵn</a:t>
            </a:r>
            <a:endParaRPr lang="en-US" sz="6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29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1FDCBD-C950-40F4-A1A4-345ED245F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135" y="0"/>
            <a:ext cx="9133730" cy="1233424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sz="4800" dirty="0" err="1">
                <a:solidFill>
                  <a:schemeClr val="accent1">
                    <a:lumMod val="50000"/>
                  </a:schemeClr>
                </a:solidFill>
              </a:rPr>
              <a:t>Đoạn</a:t>
            </a:r>
            <a:r>
              <a:rPr lang="en-US" sz="4800" dirty="0">
                <a:solidFill>
                  <a:schemeClr val="accent1">
                    <a:lumMod val="50000"/>
                  </a:schemeClr>
                </a:solidFill>
              </a:rPr>
              <a:t> AB,CD đ</a:t>
            </a:r>
            <a:r>
              <a:rPr lang="vi-VN" sz="4800" dirty="0">
                <a:solidFill>
                  <a:schemeClr val="accent1">
                    <a:lumMod val="50000"/>
                  </a:schemeClr>
                </a:solidFill>
              </a:rPr>
              <a:t>ư</a:t>
            </a:r>
            <a:r>
              <a:rPr lang="en-US" sz="4800" dirty="0" err="1">
                <a:solidFill>
                  <a:schemeClr val="accent1">
                    <a:lumMod val="50000"/>
                  </a:schemeClr>
                </a:solidFill>
              </a:rPr>
              <a:t>ợc</a:t>
            </a:r>
            <a:r>
              <a:rPr lang="en-US" sz="4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accent1">
                    <a:lumMod val="50000"/>
                  </a:schemeClr>
                </a:solidFill>
              </a:rPr>
              <a:t>gọi</a:t>
            </a:r>
            <a:r>
              <a:rPr lang="en-US" sz="4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accent1">
                    <a:lumMod val="50000"/>
                  </a:schemeClr>
                </a:solidFill>
              </a:rPr>
              <a:t>là</a:t>
            </a:r>
            <a:r>
              <a:rPr lang="en-US" sz="4800" dirty="0">
                <a:solidFill>
                  <a:schemeClr val="accent1">
                    <a:lumMod val="50000"/>
                  </a:schemeClr>
                </a:solidFill>
              </a:rPr>
              <a:t>…..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E0AE7-49E3-40A3-9B48-17D381E61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720" y="1949727"/>
            <a:ext cx="3162698" cy="1233424"/>
          </a:xfrm>
        </p:spPr>
        <p:txBody>
          <a:bodyPr>
            <a:noAutofit/>
          </a:bodyPr>
          <a:lstStyle/>
          <a:p>
            <a:pPr marL="960120" indent="-914400">
              <a:buFont typeface="+mj-lt"/>
              <a:buAutoNum type="alphaUcPeriod"/>
            </a:pPr>
            <a:r>
              <a:rPr lang="en-US" sz="5400" dirty="0" err="1">
                <a:hlinkClick r:id="" action="ppaction://noaction">
                  <a:snd r:embed="rId2" name="coin.wav"/>
                </a:hlinkClick>
              </a:rPr>
              <a:t>Cạnh</a:t>
            </a:r>
            <a:r>
              <a:rPr lang="en-US" sz="5400" dirty="0">
                <a:hlinkClick r:id="" action="ppaction://noaction">
                  <a:snd r:embed="rId2" name="coin.wav"/>
                </a:hlinkClick>
              </a:rPr>
              <a:t> </a:t>
            </a:r>
            <a:r>
              <a:rPr lang="en-US" sz="5400" dirty="0" err="1">
                <a:hlinkClick r:id="" action="ppaction://noaction">
                  <a:snd r:embed="rId2" name="coin.wav"/>
                </a:hlinkClick>
              </a:rPr>
              <a:t>bên</a:t>
            </a:r>
            <a:endParaRPr lang="en-US" sz="5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D0C7FA-D568-402E-88A6-FE6D65352C63}"/>
              </a:ext>
            </a:extLst>
          </p:cNvPr>
          <p:cNvSpPr txBox="1"/>
          <p:nvPr/>
        </p:nvSpPr>
        <p:spPr>
          <a:xfrm>
            <a:off x="6765236" y="1968018"/>
            <a:ext cx="27166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hlinkClick r:id="" action="ppaction://noaction">
                  <a:snd r:embed="rId3" name="applause.wav"/>
                </a:hlinkClick>
              </a:rPr>
              <a:t>B.Cạnh</a:t>
            </a:r>
            <a:r>
              <a:rPr lang="en-US" sz="5400" dirty="0">
                <a:hlinkClick r:id="" action="ppaction://noaction">
                  <a:snd r:embed="rId3" name="applause.wav"/>
                </a:hlinkClick>
              </a:rPr>
              <a:t> </a:t>
            </a:r>
            <a:r>
              <a:rPr lang="en-US" sz="5400" dirty="0" err="1">
                <a:hlinkClick r:id="" action="ppaction://noaction">
                  <a:snd r:embed="rId3" name="applause.wav"/>
                </a:hlinkClick>
              </a:rPr>
              <a:t>Đáy</a:t>
            </a:r>
            <a:r>
              <a:rPr lang="en-US" sz="5400" dirty="0">
                <a:hlinkClick r:id="" action="ppaction://noaction">
                  <a:snd r:embed="rId3" name="applause.wav"/>
                </a:hlinkClick>
              </a:rPr>
              <a:t> </a:t>
            </a:r>
            <a:endParaRPr lang="en-US" sz="5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4DA5E4-D96A-47BF-A7B7-BBAA6FFDB7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7633"/>
          <a:stretch/>
        </p:blipFill>
        <p:spPr>
          <a:xfrm>
            <a:off x="2487069" y="3722344"/>
            <a:ext cx="5199113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0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9135" y="489728"/>
            <a:ext cx="9133730" cy="1233424"/>
          </a:xfrm>
        </p:spPr>
        <p:txBody>
          <a:bodyPr>
            <a:noAutofit/>
          </a:bodyPr>
          <a:lstStyle/>
          <a:p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</a:rPr>
              <a:t>Đoạn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 AH đ</a:t>
            </a:r>
            <a:r>
              <a:rPr lang="vi-VN" sz="4400" dirty="0">
                <a:solidFill>
                  <a:schemeClr val="accent1">
                    <a:lumMod val="50000"/>
                  </a:schemeClr>
                </a:solidFill>
              </a:rPr>
              <a:t>ư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</a:rPr>
              <a:t>ợc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</a:rPr>
              <a:t>gọi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</a:rPr>
              <a:t>là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 ……</a:t>
            </a:r>
            <a:br>
              <a:rPr lang="en-US" sz="4400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521CE8F-FF48-46FC-B968-59370A3950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0858" y="3702696"/>
            <a:ext cx="5200339" cy="29263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5C1E54-80E5-4DD6-B05F-E19240919668}"/>
              </a:ext>
            </a:extLst>
          </p:cNvPr>
          <p:cNvSpPr txBox="1"/>
          <p:nvPr/>
        </p:nvSpPr>
        <p:spPr>
          <a:xfrm>
            <a:off x="1529135" y="1934817"/>
            <a:ext cx="22742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  <a:hlinkClick r:id="" action="ppaction://noaction">
                  <a:snd r:embed="rId3" name="applause.wav"/>
                </a:hlinkClick>
              </a:rPr>
              <a:t>A.Đ</a:t>
            </a:r>
            <a:r>
              <a:rPr lang="vi-VN" sz="4000" dirty="0">
                <a:solidFill>
                  <a:schemeClr val="accent1">
                    <a:lumMod val="50000"/>
                  </a:schemeClr>
                </a:solidFill>
                <a:hlinkClick r:id="" action="ppaction://noaction">
                  <a:snd r:embed="rId3" name="applause.wav"/>
                </a:hlinkClick>
              </a:rPr>
              <a:t>ư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hlinkClick r:id="" action="ppaction://noaction">
                  <a:snd r:embed="rId3" name="applause.wav"/>
                </a:hlinkClick>
              </a:rPr>
              <a:t>ờng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hlinkClick r:id="" action="ppaction://noaction">
                  <a:snd r:embed="rId3" name="applause.wav"/>
                </a:hlinkClick>
              </a:rPr>
              <a:t> Cao</a:t>
            </a:r>
            <a:endParaRPr lang="en-US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7371C8-A59A-4DB5-8BE5-EC0C2CE53969}"/>
              </a:ext>
            </a:extLst>
          </p:cNvPr>
          <p:cNvSpPr txBox="1"/>
          <p:nvPr/>
        </p:nvSpPr>
        <p:spPr>
          <a:xfrm>
            <a:off x="6785113" y="1934816"/>
            <a:ext cx="28889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  <a:hlinkClick r:id="" action="ppaction://noaction">
                  <a:snd r:embed="rId4" name="click.wav"/>
                </a:hlinkClick>
              </a:rPr>
              <a:t>B.Đ</a:t>
            </a:r>
            <a:r>
              <a:rPr lang="vi-VN" sz="4000" dirty="0">
                <a:solidFill>
                  <a:schemeClr val="accent1">
                    <a:lumMod val="50000"/>
                  </a:schemeClr>
                </a:solidFill>
                <a:hlinkClick r:id="" action="ppaction://noaction">
                  <a:snd r:embed="rId4" name="click.wav"/>
                </a:hlinkClick>
              </a:rPr>
              <a:t>ư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hlinkClick r:id="" action="ppaction://noaction">
                  <a:snd r:embed="rId4" name="click.wav"/>
                </a:hlinkClick>
              </a:rPr>
              <a:t>ờng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hlinkClick r:id="" action="ppaction://noaction">
                  <a:snd r:embed="rId4" name="click.wav"/>
                </a:hlinkClick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hlinkClick r:id="" action="ppaction://noaction">
                  <a:snd r:embed="rId4" name="click.wav"/>
                </a:hlinkClick>
              </a:rPr>
              <a:t>Trung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hlinkClick r:id="" action="ppaction://noaction">
                  <a:snd r:embed="rId4" name="click.wav"/>
                </a:hlinkClick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hlinkClick r:id="" action="ppaction://noaction">
                  <a:snd r:embed="rId4" name="click.wav"/>
                </a:hlinkClick>
              </a:rPr>
              <a:t>Trực</a:t>
            </a:r>
            <a:endParaRPr lang="en-US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6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12ACA69F-44CC-4AA0-92DA-620623C7D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858" y="3702696"/>
            <a:ext cx="5200339" cy="29263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2F30F1-2B2C-4283-9BE0-07830BC09F98}"/>
              </a:ext>
            </a:extLst>
          </p:cNvPr>
          <p:cNvSpPr txBox="1"/>
          <p:nvPr/>
        </p:nvSpPr>
        <p:spPr>
          <a:xfrm>
            <a:off x="1868557" y="238539"/>
            <a:ext cx="93945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</a:rPr>
              <a:t>Đoạn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 AD,BC đ</a:t>
            </a:r>
            <a:r>
              <a:rPr lang="vi-VN" sz="4400" dirty="0">
                <a:solidFill>
                  <a:schemeClr val="accent1">
                    <a:lumMod val="50000"/>
                  </a:schemeClr>
                </a:solidFill>
              </a:rPr>
              <a:t>ư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</a:rPr>
              <a:t>ợc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</a:rPr>
              <a:t>gọi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</a:rPr>
              <a:t>là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</a:rPr>
              <a:t>cạnh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……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1E5704-90D7-42AF-BFA1-5BD8E93C6D29}"/>
              </a:ext>
            </a:extLst>
          </p:cNvPr>
          <p:cNvSpPr txBox="1"/>
          <p:nvPr/>
        </p:nvSpPr>
        <p:spPr>
          <a:xfrm>
            <a:off x="1868557" y="1457132"/>
            <a:ext cx="28157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hlinkClick r:id="" action="ppaction://noaction">
                  <a:snd r:embed="rId3" name="applause.wav"/>
                </a:hlinkClick>
              </a:rPr>
              <a:t>A.Cạnh</a:t>
            </a:r>
            <a:r>
              <a:rPr lang="en-US" sz="4400" dirty="0">
                <a:hlinkClick r:id="" action="ppaction://noaction">
                  <a:snd r:embed="rId3" name="applause.wav"/>
                </a:hlinkClick>
              </a:rPr>
              <a:t> </a:t>
            </a:r>
            <a:r>
              <a:rPr lang="en-US" sz="4400" dirty="0" err="1">
                <a:hlinkClick r:id="" action="ppaction://noaction">
                  <a:snd r:embed="rId3" name="applause.wav"/>
                </a:hlinkClick>
              </a:rPr>
              <a:t>Bên</a:t>
            </a:r>
            <a:r>
              <a:rPr lang="en-US" sz="4400" dirty="0">
                <a:hlinkClick r:id="" action="ppaction://noaction">
                  <a:snd r:embed="rId3" name="applause.wav"/>
                </a:hlinkClick>
              </a:rPr>
              <a:t> </a:t>
            </a:r>
            <a:endParaRPr lang="en-US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129392-2A27-471E-8D11-5CE3EB8EFC53}"/>
              </a:ext>
            </a:extLst>
          </p:cNvPr>
          <p:cNvSpPr txBox="1"/>
          <p:nvPr/>
        </p:nvSpPr>
        <p:spPr>
          <a:xfrm>
            <a:off x="7474857" y="1393371"/>
            <a:ext cx="28157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hlinkClick r:id="" action="ppaction://noaction">
                  <a:snd r:embed="rId4" name="coin.wav"/>
                </a:hlinkClick>
              </a:rPr>
              <a:t>B.Cạnh</a:t>
            </a:r>
            <a:r>
              <a:rPr lang="en-US" sz="4400" dirty="0">
                <a:hlinkClick r:id="" action="ppaction://noaction">
                  <a:snd r:embed="rId4" name="coin.wav"/>
                </a:hlinkClick>
              </a:rPr>
              <a:t> </a:t>
            </a:r>
            <a:r>
              <a:rPr lang="en-US" sz="4400" dirty="0" err="1">
                <a:hlinkClick r:id="" action="ppaction://noaction">
                  <a:snd r:embed="rId4" name="coin.wav"/>
                </a:hlinkClick>
              </a:rPr>
              <a:t>Ngoài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36545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2076</TotalTime>
  <Words>1338</Words>
  <Application>Microsoft Office PowerPoint</Application>
  <PresentationFormat>Widescreen</PresentationFormat>
  <Paragraphs>186</Paragraphs>
  <Slides>33</Slides>
  <Notes>14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Hình Thang Là Hình Nào Sau Đây?</vt:lpstr>
      <vt:lpstr>ĐÁP ÁN ĐÚNG</vt:lpstr>
      <vt:lpstr>PowerPoint Presentation</vt:lpstr>
      <vt:lpstr> Đoạn AB,CD được gọi là…..</vt:lpstr>
      <vt:lpstr>Đoạn AH được gọi là …… </vt:lpstr>
      <vt:lpstr>PowerPoint Presentation</vt:lpstr>
      <vt:lpstr>PowerPoint Presentation</vt:lpstr>
      <vt:lpstr>Cảm Ơn Đã Lắng Nghe Và Theo Dõi </vt:lpstr>
      <vt:lpstr>PowerPoint Presentation</vt:lpstr>
      <vt:lpstr>PowerPoint Presentation</vt:lpstr>
      <vt:lpstr>PowerPoint Presentation</vt:lpstr>
      <vt:lpstr>NHẬN BIẾT:</vt:lpstr>
      <vt:lpstr>PowerPoint Presentation</vt:lpstr>
      <vt:lpstr>PowerPoint Presentation</vt:lpstr>
      <vt:lpstr>CHÚC CÁC BẠN CÓ TIẾT HỌC THẬT HỮU ÍT!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TT Viet Tien</cp:lastModifiedBy>
  <cp:revision>177</cp:revision>
  <dcterms:created xsi:type="dcterms:W3CDTF">2024-05-31T00:37:28Z</dcterms:created>
  <dcterms:modified xsi:type="dcterms:W3CDTF">2025-10-25T04:11:51Z</dcterms:modified>
</cp:coreProperties>
</file>