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69" r:id="rId6"/>
    <p:sldId id="257" r:id="rId7"/>
    <p:sldId id="258" r:id="rId8"/>
    <p:sldId id="259" r:id="rId9"/>
    <p:sldId id="271" r:id="rId10"/>
    <p:sldId id="272" r:id="rId11"/>
    <p:sldId id="273" r:id="rId12"/>
    <p:sldId id="270" r:id="rId13"/>
    <p:sldId id="261" r:id="rId14"/>
    <p:sldId id="275" r:id="rId15"/>
    <p:sldId id="285" r:id="rId16"/>
    <p:sldId id="286" r:id="rId17"/>
    <p:sldId id="276" r:id="rId18"/>
    <p:sldId id="262" r:id="rId19"/>
    <p:sldId id="277" r:id="rId20"/>
    <p:sldId id="288" r:id="rId21"/>
    <p:sldId id="28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84" r:id="rId30"/>
    <p:sldId id="264" r:id="rId31"/>
    <p:sldId id="265" r:id="rId32"/>
  </p:sldIdLst>
  <p:sldSz cx="18288000" cy="10287000"/>
  <p:notesSz cx="6858000" cy="9144000"/>
  <p:embeddedFontLs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3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7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9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1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5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49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2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11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05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61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78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03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3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8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3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27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91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9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sv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2.xml"/><Relationship Id="rId12" Type="http://schemas.openxmlformats.org/officeDocument/2006/relationships/image" Target="../media/image50.gif"/><Relationship Id="rId17" Type="http://schemas.openxmlformats.org/officeDocument/2006/relationships/image" Target="../media/image54.svg"/><Relationship Id="rId2" Type="http://schemas.openxmlformats.org/officeDocument/2006/relationships/audio" Target="../media/media2.wav"/><Relationship Id="rId16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slide" Target="slide21.xml"/><Relationship Id="rId11" Type="http://schemas.openxmlformats.org/officeDocument/2006/relationships/image" Target="../media/image49.gif"/><Relationship Id="rId5" Type="http://schemas.openxmlformats.org/officeDocument/2006/relationships/image" Target="../media/image48.svg"/><Relationship Id="rId15" Type="http://schemas.openxmlformats.org/officeDocument/2006/relationships/slide" Target="slide26.xml"/><Relationship Id="rId10" Type="http://schemas.openxmlformats.org/officeDocument/2006/relationships/slide" Target="slide25.xml"/><Relationship Id="rId4" Type="http://schemas.openxmlformats.org/officeDocument/2006/relationships/image" Target="../media/image47.png"/><Relationship Id="rId9" Type="http://schemas.openxmlformats.org/officeDocument/2006/relationships/slide" Target="slide24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3.sv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3.sv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1185" y="1562100"/>
            <a:ext cx="15365629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65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EM </a:t>
            </a:r>
          </a:p>
          <a:p>
            <a:pPr algn="ctr">
              <a:lnSpc>
                <a:spcPct val="150000"/>
              </a:lnSpc>
            </a:pPr>
            <a:r>
              <a:rPr lang="en-US" sz="8000" b="1" spc="65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67852C-2339-9129-73B1-4C39A8BC59D8}"/>
              </a:ext>
            </a:extLst>
          </p:cNvPr>
          <p:cNvGrpSpPr/>
          <p:nvPr/>
        </p:nvGrpSpPr>
        <p:grpSpPr>
          <a:xfrm>
            <a:off x="6835554" y="5372100"/>
            <a:ext cx="4616889" cy="4616889"/>
            <a:chOff x="9874689" y="1028700"/>
            <a:chExt cx="8229600" cy="8229600"/>
          </a:xfrm>
        </p:grpSpPr>
        <p:sp>
          <p:nvSpPr>
            <p:cNvPr id="4" name="Freeform 4"/>
            <p:cNvSpPr/>
            <p:nvPr/>
          </p:nvSpPr>
          <p:spPr>
            <a:xfrm>
              <a:off x="9874689" y="1028700"/>
              <a:ext cx="8229600" cy="8229600"/>
            </a:xfrm>
            <a:custGeom>
              <a:avLst/>
              <a:gdLst/>
              <a:ahLst/>
              <a:cxnLst/>
              <a:rect l="l" t="t" r="r" b="b"/>
              <a:pathLst>
                <a:path w="8229600" h="8229600">
                  <a:moveTo>
                    <a:pt x="0" y="0"/>
                  </a:moveTo>
                  <a:lnTo>
                    <a:pt x="8229600" y="0"/>
                  </a:lnTo>
                  <a:lnTo>
                    <a:pt x="82296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10697933" y="1521430"/>
              <a:ext cx="6583112" cy="7244139"/>
            </a:xfrm>
            <a:custGeom>
              <a:avLst/>
              <a:gdLst/>
              <a:ahLst/>
              <a:cxnLst/>
              <a:rect l="l" t="t" r="r" b="b"/>
              <a:pathLst>
                <a:path w="6583112" h="7244139">
                  <a:moveTo>
                    <a:pt x="6583111" y="0"/>
                  </a:moveTo>
                  <a:lnTo>
                    <a:pt x="0" y="0"/>
                  </a:lnTo>
                  <a:lnTo>
                    <a:pt x="0" y="7244140"/>
                  </a:lnTo>
                  <a:lnTo>
                    <a:pt x="6583111" y="7244140"/>
                  </a:lnTo>
                  <a:lnTo>
                    <a:pt x="6583111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Y2meta.app - Thí nghiệm Dung dịch hồ tinh bột tác dụng với iodine (i-ốt, I2)">
            <a:hlinkClick r:id="" action="ppaction://media"/>
            <a:extLst>
              <a:ext uri="{FF2B5EF4-FFF2-40B4-BE49-F238E27FC236}">
                <a16:creationId xmlns:a16="http://schemas.microsoft.com/office/drawing/2014/main" id="{578EE6A2-5299-344E-C73B-D587F1FBD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" out="5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67" y="511968"/>
            <a:ext cx="16467666" cy="92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89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2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23887" y="494897"/>
            <a:ext cx="17040225" cy="1219603"/>
          </a:xfrm>
          <a:prstGeom prst="rect">
            <a:avLst/>
          </a:prstGeom>
        </p:spPr>
        <p:txBody>
          <a:bodyPr lIns="43909" tIns="43909" rIns="43909" bIns="43909" rtlCol="0" anchor="ctr"/>
          <a:lstStyle/>
          <a:p>
            <a:pPr algn="ctr">
              <a:lnSpc>
                <a:spcPts val="4917"/>
              </a:lnSpc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45DF5-E983-3280-5BB1-324051406864}"/>
              </a:ext>
            </a:extLst>
          </p:cNvPr>
          <p:cNvSpPr/>
          <p:nvPr/>
        </p:nvSpPr>
        <p:spPr>
          <a:xfrm>
            <a:off x="0" y="476176"/>
            <a:ext cx="18288000" cy="123832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fr-FR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 tinh bột phản ứng với iodine tạo ra hợp chất có màu gì?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A4A322-48AE-F310-41A3-214C1343BB25}"/>
              </a:ext>
            </a:extLst>
          </p:cNvPr>
          <p:cNvGrpSpPr/>
          <p:nvPr/>
        </p:nvGrpSpPr>
        <p:grpSpPr>
          <a:xfrm>
            <a:off x="838200" y="1866900"/>
            <a:ext cx="3062189" cy="2163684"/>
            <a:chOff x="2438400" y="1744282"/>
            <a:chExt cx="3948612" cy="2790014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4B61C68-CBFE-8A75-8A66-EDAC34AAE691}"/>
                </a:ext>
              </a:extLst>
            </p:cNvPr>
            <p:cNvSpPr/>
            <p:nvPr/>
          </p:nvSpPr>
          <p:spPr>
            <a:xfrm>
              <a:off x="3567613" y="2688458"/>
              <a:ext cx="2819399" cy="12383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0756EEEF-D2E5-F9F5-D0CA-3ADFB9BD4294}"/>
                </a:ext>
              </a:extLst>
            </p:cNvPr>
            <p:cNvSpPr/>
            <p:nvPr/>
          </p:nvSpPr>
          <p:spPr>
            <a:xfrm>
              <a:off x="2438400" y="1744282"/>
              <a:ext cx="2538913" cy="2790014"/>
            </a:xfrm>
            <a:custGeom>
              <a:avLst/>
              <a:gdLst/>
              <a:ahLst/>
              <a:cxnLst/>
              <a:rect l="l" t="t" r="r" b="b"/>
              <a:pathLst>
                <a:path w="7488936" h="8229600">
                  <a:moveTo>
                    <a:pt x="0" y="0"/>
                  </a:moveTo>
                  <a:lnTo>
                    <a:pt x="7488936" y="0"/>
                  </a:lnTo>
                  <a:lnTo>
                    <a:pt x="748893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26BC1F-B17C-E7A4-AE82-B8E1148AF3D0}"/>
              </a:ext>
            </a:extLst>
          </p:cNvPr>
          <p:cNvSpPr txBox="1"/>
          <p:nvPr/>
        </p:nvSpPr>
        <p:spPr>
          <a:xfrm>
            <a:off x="4114800" y="2036280"/>
            <a:ext cx="1354931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</a:tabLst>
            </a:pPr>
            <a:r>
              <a:rPr lang="fr-FR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 chất tạo ra khi cho hồ tinh bột phản ứng với iodine có </a:t>
            </a:r>
            <a:r>
              <a:rPr lang="fr-FR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xanh tím.</a:t>
            </a:r>
            <a:endParaRPr lang="en-US" sz="4000" b="1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1CD7C-FA2D-81BE-5467-D64D65BD4BF6}"/>
              </a:ext>
            </a:extLst>
          </p:cNvPr>
          <p:cNvSpPr/>
          <p:nvPr/>
        </p:nvSpPr>
        <p:spPr>
          <a:xfrm>
            <a:off x="-1" y="4182982"/>
            <a:ext cx="18288000" cy="254456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r>
              <a:rPr lang="fr-FR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tượng xảy ra khi nhỏ vài giọt dung dịch iodine vào ống nghiệm (1) và (2) là gì?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2803DB4-7FAF-74D2-5536-B60FD718C6B9}"/>
              </a:ext>
            </a:extLst>
          </p:cNvPr>
          <p:cNvSpPr/>
          <p:nvPr/>
        </p:nvSpPr>
        <p:spPr>
          <a:xfrm>
            <a:off x="5334000" y="7023518"/>
            <a:ext cx="121158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 nghiệm (1) gần như không có hiện tượng.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BFE40C-5467-66F7-511C-B4EF86BB6201}"/>
              </a:ext>
            </a:extLst>
          </p:cNvPr>
          <p:cNvSpPr/>
          <p:nvPr/>
        </p:nvSpPr>
        <p:spPr>
          <a:xfrm>
            <a:off x="5334000" y="8660412"/>
            <a:ext cx="121158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ker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 nghiệm (2) có màu xanh tím.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4A92363F-856A-7415-51C6-8DF7269ACE79}"/>
              </a:ext>
            </a:extLst>
          </p:cNvPr>
          <p:cNvSpPr/>
          <p:nvPr/>
        </p:nvSpPr>
        <p:spPr>
          <a:xfrm>
            <a:off x="434720" y="7199034"/>
            <a:ext cx="3648125" cy="2544567"/>
          </a:xfrm>
          <a:custGeom>
            <a:avLst/>
            <a:gdLst/>
            <a:ahLst/>
            <a:cxnLst/>
            <a:rect l="l" t="t" r="r" b="b"/>
            <a:pathLst>
              <a:path w="5899355" h="4114800">
                <a:moveTo>
                  <a:pt x="0" y="0"/>
                </a:moveTo>
                <a:lnTo>
                  <a:pt x="5899355" y="0"/>
                </a:lnTo>
                <a:lnTo>
                  <a:pt x="5899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12045B40-5859-B47F-A63C-02448A8F6583}"/>
              </a:ext>
            </a:extLst>
          </p:cNvPr>
          <p:cNvSpPr/>
          <p:nvPr/>
        </p:nvSpPr>
        <p:spPr>
          <a:xfrm>
            <a:off x="3900389" y="7351080"/>
            <a:ext cx="1433611" cy="2441023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  <p:bldP spid="22" grpId="0" animBg="1"/>
      <p:bldP spid="27" grpId="0" animBg="1"/>
      <p:bldP spid="29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23887" y="494897"/>
            <a:ext cx="17040225" cy="1219603"/>
          </a:xfrm>
          <a:prstGeom prst="rect">
            <a:avLst/>
          </a:prstGeom>
        </p:spPr>
        <p:txBody>
          <a:bodyPr lIns="43909" tIns="43909" rIns="43909" bIns="43909" rtlCol="0" anchor="ctr"/>
          <a:lstStyle/>
          <a:p>
            <a:pPr algn="ctr">
              <a:lnSpc>
                <a:spcPts val="4917"/>
              </a:lnSpc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45DF5-E983-3280-5BB1-324051406864}"/>
              </a:ext>
            </a:extLst>
          </p:cNvPr>
          <p:cNvSpPr/>
          <p:nvPr/>
        </p:nvSpPr>
        <p:spPr>
          <a:xfrm>
            <a:off x="0" y="476176"/>
            <a:ext cx="18288000" cy="230512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</a:t>
            </a:r>
            <a:r>
              <a:rPr lang="fr-FR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thí nghiệm thủy phân hồ tinh bột, ống nghiệm nào đã có phản ứng hóa học xảy ra?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C96D7C4-A3CE-3E2A-5751-1427901E83A1}"/>
              </a:ext>
            </a:extLst>
          </p:cNvPr>
          <p:cNvSpPr/>
          <p:nvPr/>
        </p:nvSpPr>
        <p:spPr>
          <a:xfrm>
            <a:off x="13352970" y="3227133"/>
            <a:ext cx="3636808" cy="3996492"/>
          </a:xfrm>
          <a:custGeom>
            <a:avLst/>
            <a:gdLst/>
            <a:ahLst/>
            <a:cxnLst/>
            <a:rect l="l" t="t" r="r" b="b"/>
            <a:pathLst>
              <a:path w="7488936" h="8229600">
                <a:moveTo>
                  <a:pt x="0" y="0"/>
                </a:moveTo>
                <a:lnTo>
                  <a:pt x="7488936" y="0"/>
                </a:lnTo>
                <a:lnTo>
                  <a:pt x="7488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8548F-3BF3-0737-7FC9-110CA678D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11" y="2902458"/>
            <a:ext cx="2407325" cy="4099976"/>
          </a:xfrm>
          <a:prstGeom prst="rect">
            <a:avLst/>
          </a:prstGeom>
        </p:spPr>
      </p:pic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2FD7D315-F103-C964-CC62-F502CA7EEBF2}"/>
              </a:ext>
            </a:extLst>
          </p:cNvPr>
          <p:cNvSpPr/>
          <p:nvPr/>
        </p:nvSpPr>
        <p:spPr>
          <a:xfrm>
            <a:off x="7300353" y="4846468"/>
            <a:ext cx="3956356" cy="1203663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2E7768-E188-5A4A-332E-7EDCE3A01F6A}"/>
              </a:ext>
            </a:extLst>
          </p:cNvPr>
          <p:cNvGrpSpPr/>
          <p:nvPr/>
        </p:nvGrpSpPr>
        <p:grpSpPr>
          <a:xfrm>
            <a:off x="6053899" y="6896990"/>
            <a:ext cx="6519101" cy="2857531"/>
            <a:chOff x="6053899" y="6896990"/>
            <a:chExt cx="6519101" cy="2857531"/>
          </a:xfrm>
        </p:grpSpPr>
        <p:sp>
          <p:nvSpPr>
            <p:cNvPr id="10" name="Double Wave 9">
              <a:extLst>
                <a:ext uri="{FF2B5EF4-FFF2-40B4-BE49-F238E27FC236}">
                  <a16:creationId xmlns:a16="http://schemas.microsoft.com/office/drawing/2014/main" id="{DEEAFC42-47B1-6E61-95FE-97D77631E6F8}"/>
                </a:ext>
              </a:extLst>
            </p:cNvPr>
            <p:cNvSpPr/>
            <p:nvPr/>
          </p:nvSpPr>
          <p:spPr>
            <a:xfrm>
              <a:off x="7319570" y="7669458"/>
              <a:ext cx="5253430" cy="2057400"/>
            </a:xfrm>
            <a:prstGeom prst="doubleWav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Ống nghiệm 1</a:t>
              </a: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B6178D1-8353-C1A5-5547-3A9B505AA57D}"/>
                </a:ext>
              </a:extLst>
            </p:cNvPr>
            <p:cNvSpPr/>
            <p:nvPr/>
          </p:nvSpPr>
          <p:spPr>
            <a:xfrm rot="20346146">
              <a:off x="6053899" y="6896990"/>
              <a:ext cx="2668219" cy="2857531"/>
            </a:xfrm>
            <a:custGeom>
              <a:avLst/>
              <a:gdLst/>
              <a:ahLst/>
              <a:cxnLst/>
              <a:rect l="l" t="t" r="r" b="b"/>
              <a:pathLst>
                <a:path w="3842194" h="4114800">
                  <a:moveTo>
                    <a:pt x="0" y="0"/>
                  </a:moveTo>
                  <a:lnTo>
                    <a:pt x="3842194" y="0"/>
                  </a:lnTo>
                  <a:lnTo>
                    <a:pt x="384219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924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FB5A85A-2B61-7E85-95EC-77F3649BFA60}"/>
              </a:ext>
            </a:extLst>
          </p:cNvPr>
          <p:cNvGrpSpPr/>
          <p:nvPr/>
        </p:nvGrpSpPr>
        <p:grpSpPr>
          <a:xfrm>
            <a:off x="5257800" y="-1229"/>
            <a:ext cx="7543800" cy="1333500"/>
            <a:chOff x="5029200" y="0"/>
            <a:chExt cx="7543800" cy="13335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C30771E9-CFB5-E999-E50B-9C17527F0BD9}"/>
                </a:ext>
              </a:extLst>
            </p:cNvPr>
            <p:cNvSpPr/>
            <p:nvPr/>
          </p:nvSpPr>
          <p:spPr>
            <a:xfrm rot="5400000">
              <a:off x="8134350" y="-3105150"/>
              <a:ext cx="1333500" cy="7543800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D69D7C-5B7C-3F16-AD8E-62CF790C670C}"/>
                </a:ext>
              </a:extLst>
            </p:cNvPr>
            <p:cNvSpPr txBox="1"/>
            <p:nvPr/>
          </p:nvSpPr>
          <p:spPr>
            <a:xfrm>
              <a:off x="6553200" y="23352"/>
              <a:ext cx="4191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B8AAE2-F354-9BDC-A588-97807D0C6B6E}"/>
              </a:ext>
            </a:extLst>
          </p:cNvPr>
          <p:cNvSpPr txBox="1"/>
          <p:nvPr/>
        </p:nvSpPr>
        <p:spPr>
          <a:xfrm>
            <a:off x="1676400" y="1296629"/>
            <a:ext cx="15925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 phân tinh bột và cellulose trong môi trường acid hoặc dưới tác dụng của enzyme tạo thành glucose: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9DDA8D-7779-A27B-4F4B-8F12A9410EBB}"/>
              </a:ext>
            </a:extLst>
          </p:cNvPr>
          <p:cNvGrpSpPr/>
          <p:nvPr/>
        </p:nvGrpSpPr>
        <p:grpSpPr>
          <a:xfrm>
            <a:off x="838200" y="3501549"/>
            <a:ext cx="15468600" cy="1794351"/>
            <a:chOff x="838200" y="3501549"/>
            <a:chExt cx="15468600" cy="179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8A60A5E-C082-F2A8-1C77-46B0E1CF8131}"/>
                </a:ext>
              </a:extLst>
            </p:cNvPr>
            <p:cNvSpPr/>
            <p:nvPr/>
          </p:nvSpPr>
          <p:spPr>
            <a:xfrm>
              <a:off x="838200" y="3771900"/>
              <a:ext cx="3124200" cy="152400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(C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19082A0-0BC6-8B27-0239-75E468E77110}"/>
                </a:ext>
              </a:extLst>
            </p:cNvPr>
            <p:cNvSpPr/>
            <p:nvPr/>
          </p:nvSpPr>
          <p:spPr>
            <a:xfrm>
              <a:off x="5715001" y="3771900"/>
              <a:ext cx="2057401" cy="152400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4A02509-DF0E-D174-2FEE-E50A60A887D2}"/>
                </a:ext>
              </a:extLst>
            </p:cNvPr>
            <p:cNvSpPr/>
            <p:nvPr/>
          </p:nvSpPr>
          <p:spPr>
            <a:xfrm>
              <a:off x="13182600" y="3771900"/>
              <a:ext cx="3124200" cy="152400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nC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6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H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12</a:t>
              </a:r>
              <a:r>
                <a:rPr lang="fr-FR" sz="4000" b="1" ker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O</a:t>
              </a:r>
              <a:r>
                <a:rPr lang="fr-FR" sz="4000" b="1" kern="0" baseline="-25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6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lus Sign 21">
              <a:extLst>
                <a:ext uri="{FF2B5EF4-FFF2-40B4-BE49-F238E27FC236}">
                  <a16:creationId xmlns:a16="http://schemas.microsoft.com/office/drawing/2014/main" id="{B4BE96B7-EEE5-AC64-AB9C-078307C4BEB7}"/>
                </a:ext>
              </a:extLst>
            </p:cNvPr>
            <p:cNvSpPr/>
            <p:nvPr/>
          </p:nvSpPr>
          <p:spPr>
            <a:xfrm>
              <a:off x="4370439" y="4237703"/>
              <a:ext cx="1066800" cy="762000"/>
            </a:xfrm>
            <a:prstGeom prst="mathPlu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151635-BA16-C72F-FCAD-3E7AAC01E22C}"/>
                </a:ext>
              </a:extLst>
            </p:cNvPr>
            <p:cNvGrpSpPr/>
            <p:nvPr/>
          </p:nvGrpSpPr>
          <p:grpSpPr>
            <a:xfrm>
              <a:off x="7062021" y="3501549"/>
              <a:ext cx="6830961" cy="1641951"/>
              <a:chOff x="7062021" y="3501549"/>
              <a:chExt cx="6830961" cy="1641951"/>
            </a:xfrm>
          </p:grpSpPr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F5FD110E-3D20-5FF8-EF11-C1E8923C615E}"/>
                  </a:ext>
                </a:extLst>
              </p:cNvPr>
              <p:cNvSpPr/>
              <p:nvPr/>
            </p:nvSpPr>
            <p:spPr>
              <a:xfrm>
                <a:off x="8458200" y="4229100"/>
                <a:ext cx="3962400" cy="9144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F8E12D0-E831-F0C4-629C-8A1CE77B855C}"/>
                  </a:ext>
                </a:extLst>
              </p:cNvPr>
              <p:cNvSpPr txBox="1"/>
              <p:nvPr/>
            </p:nvSpPr>
            <p:spPr>
              <a:xfrm>
                <a:off x="7062021" y="3501549"/>
                <a:ext cx="683096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Enzyme hoặc acid/t</a:t>
                </a:r>
                <a:r>
                  <a:rPr lang="en-US" sz="40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F910393C-10DF-2F70-C7C1-5186842958F6}"/>
              </a:ext>
            </a:extLst>
          </p:cNvPr>
          <p:cNvSpPr/>
          <p:nvPr/>
        </p:nvSpPr>
        <p:spPr>
          <a:xfrm>
            <a:off x="0" y="7429500"/>
            <a:ext cx="3581400" cy="990600"/>
          </a:xfrm>
          <a:prstGeom prst="homePlat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F69960CB-4D5E-2FC4-CEEA-FAC3198F9742}"/>
              </a:ext>
            </a:extLst>
          </p:cNvPr>
          <p:cNvSpPr/>
          <p:nvPr/>
        </p:nvSpPr>
        <p:spPr>
          <a:xfrm>
            <a:off x="3561736" y="6724650"/>
            <a:ext cx="1905000" cy="2400300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6DAC01-CE87-4C0C-2433-347CC29E09BD}"/>
              </a:ext>
            </a:extLst>
          </p:cNvPr>
          <p:cNvSpPr txBox="1"/>
          <p:nvPr/>
        </p:nvSpPr>
        <p:spPr>
          <a:xfrm>
            <a:off x="5466736" y="5934382"/>
            <a:ext cx="1028699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Enzyme thủy phân tinh bột khác enzyme thủy phân cellulose.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D0E449-81E6-29ED-4754-85A9960FCAFF}"/>
              </a:ext>
            </a:extLst>
          </p:cNvPr>
          <p:cNvSpPr txBox="1"/>
          <p:nvPr/>
        </p:nvSpPr>
        <p:spPr>
          <a:xfrm>
            <a:off x="5644944" y="8283150"/>
            <a:ext cx="105094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Enzyme thủy phân tinh bột khác enzyme thủy phân cellulose.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82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3" grpId="0" animBg="1"/>
      <p:bldP spid="34" grpId="0" animBg="1"/>
      <p:bldP spid="40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FB5A85A-2B61-7E85-95EC-77F3649BFA60}"/>
              </a:ext>
            </a:extLst>
          </p:cNvPr>
          <p:cNvGrpSpPr/>
          <p:nvPr/>
        </p:nvGrpSpPr>
        <p:grpSpPr>
          <a:xfrm>
            <a:off x="5257800" y="-1229"/>
            <a:ext cx="7543800" cy="1333500"/>
            <a:chOff x="5029200" y="0"/>
            <a:chExt cx="7543800" cy="13335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C30771E9-CFB5-E999-E50B-9C17527F0BD9}"/>
                </a:ext>
              </a:extLst>
            </p:cNvPr>
            <p:cNvSpPr/>
            <p:nvPr/>
          </p:nvSpPr>
          <p:spPr>
            <a:xfrm rot="5400000">
              <a:off x="8134350" y="-3105150"/>
              <a:ext cx="1333500" cy="7543800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D69D7C-5B7C-3F16-AD8E-62CF790C670C}"/>
                </a:ext>
              </a:extLst>
            </p:cNvPr>
            <p:cNvSpPr txBox="1"/>
            <p:nvPr/>
          </p:nvSpPr>
          <p:spPr>
            <a:xfrm>
              <a:off x="6553200" y="23352"/>
              <a:ext cx="4191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3" name="Left Brace 2">
            <a:extLst>
              <a:ext uri="{FF2B5EF4-FFF2-40B4-BE49-F238E27FC236}">
                <a16:creationId xmlns:a16="http://schemas.microsoft.com/office/drawing/2014/main" id="{AC738E62-93F7-CF63-1D85-11F29B5F598A}"/>
              </a:ext>
            </a:extLst>
          </p:cNvPr>
          <p:cNvSpPr/>
          <p:nvPr/>
        </p:nvSpPr>
        <p:spPr>
          <a:xfrm>
            <a:off x="3767309" y="3048000"/>
            <a:ext cx="1905000" cy="4191000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F3CE7-CD1F-7686-D821-6E3505E617C2}"/>
              </a:ext>
            </a:extLst>
          </p:cNvPr>
          <p:cNvSpPr txBox="1"/>
          <p:nvPr/>
        </p:nvSpPr>
        <p:spPr>
          <a:xfrm>
            <a:off x="5753100" y="2135538"/>
            <a:ext cx="10439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trò của phản ứng thủy phân tinh bột: tạo nhiều năng lượng cho cơ thể hoạt động.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D190A-4514-A383-92A9-CF0E17514EA9}"/>
              </a:ext>
            </a:extLst>
          </p:cNvPr>
          <p:cNvSpPr txBox="1"/>
          <p:nvPr/>
        </p:nvSpPr>
        <p:spPr>
          <a:xfrm>
            <a:off x="5672309" y="6210300"/>
            <a:ext cx="11201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 bột phản ứng với iodine tạo hợp chất có màu xanh tím.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A01AD3D4-1520-3A7A-153B-8A20BA14BB3D}"/>
              </a:ext>
            </a:extLst>
          </p:cNvPr>
          <p:cNvSpPr/>
          <p:nvPr/>
        </p:nvSpPr>
        <p:spPr>
          <a:xfrm>
            <a:off x="34413" y="2171700"/>
            <a:ext cx="3653335" cy="6404677"/>
          </a:xfrm>
          <a:custGeom>
            <a:avLst/>
            <a:gdLst/>
            <a:ahLst/>
            <a:cxnLst/>
            <a:rect l="l" t="t" r="r" b="b"/>
            <a:pathLst>
              <a:path w="2347151" h="4114800">
                <a:moveTo>
                  <a:pt x="0" y="0"/>
                </a:moveTo>
                <a:lnTo>
                  <a:pt x="2347151" y="0"/>
                </a:lnTo>
                <a:lnTo>
                  <a:pt x="23471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EDF7FF1E-8E8E-425D-F1F5-B6A0CFC74508}"/>
              </a:ext>
            </a:extLst>
          </p:cNvPr>
          <p:cNvSpPr/>
          <p:nvPr/>
        </p:nvSpPr>
        <p:spPr>
          <a:xfrm>
            <a:off x="14478000" y="7565675"/>
            <a:ext cx="3810000" cy="2719387"/>
          </a:xfrm>
          <a:custGeom>
            <a:avLst/>
            <a:gdLst/>
            <a:ahLst/>
            <a:cxnLst/>
            <a:rect l="l" t="t" r="r" b="b"/>
            <a:pathLst>
              <a:path w="7528292" h="5373318">
                <a:moveTo>
                  <a:pt x="0" y="0"/>
                </a:moveTo>
                <a:lnTo>
                  <a:pt x="7528292" y="0"/>
                </a:lnTo>
                <a:lnTo>
                  <a:pt x="7528292" y="5373319"/>
                </a:lnTo>
                <a:lnTo>
                  <a:pt x="0" y="5373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07360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8930" y="1600817"/>
            <a:ext cx="8815345" cy="9002098"/>
          </a:xfrm>
          <a:custGeom>
            <a:avLst/>
            <a:gdLst/>
            <a:ahLst/>
            <a:cxnLst/>
            <a:rect l="l" t="t" r="r" b="b"/>
            <a:pathLst>
              <a:path w="8815345" h="9002098">
                <a:moveTo>
                  <a:pt x="0" y="0"/>
                </a:moveTo>
                <a:lnTo>
                  <a:pt x="8815345" y="0"/>
                </a:lnTo>
                <a:lnTo>
                  <a:pt x="8815345" y="9002098"/>
                </a:lnTo>
                <a:lnTo>
                  <a:pt x="0" y="900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45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20350" y="3646336"/>
            <a:ext cx="9696207" cy="4089192"/>
            <a:chOff x="-131956" y="-76200"/>
            <a:chExt cx="2185451" cy="2152254"/>
          </a:xfrm>
        </p:grpSpPr>
        <p:sp>
          <p:nvSpPr>
            <p:cNvPr id="4" name="Freeform 4"/>
            <p:cNvSpPr/>
            <p:nvPr/>
          </p:nvSpPr>
          <p:spPr>
            <a:xfrm>
              <a:off x="-131956" y="469345"/>
              <a:ext cx="2185451" cy="1513922"/>
            </a:xfrm>
            <a:custGeom>
              <a:avLst/>
              <a:gdLst/>
              <a:ahLst/>
              <a:cxnLst/>
              <a:rect l="l" t="t" r="r" b="b"/>
              <a:pathLst>
                <a:path w="2024680" h="2076054">
                  <a:moveTo>
                    <a:pt x="17237" y="0"/>
                  </a:moveTo>
                  <a:lnTo>
                    <a:pt x="2007443" y="0"/>
                  </a:lnTo>
                  <a:cubicBezTo>
                    <a:pt x="2016962" y="0"/>
                    <a:pt x="2024680" y="7717"/>
                    <a:pt x="2024680" y="17237"/>
                  </a:cubicBezTo>
                  <a:lnTo>
                    <a:pt x="2024680" y="2058817"/>
                  </a:lnTo>
                  <a:cubicBezTo>
                    <a:pt x="2024680" y="2063388"/>
                    <a:pt x="2022864" y="2067773"/>
                    <a:pt x="2019631" y="2071005"/>
                  </a:cubicBezTo>
                  <a:cubicBezTo>
                    <a:pt x="2016398" y="2074238"/>
                    <a:pt x="2012014" y="2076054"/>
                    <a:pt x="2007443" y="2076054"/>
                  </a:cubicBezTo>
                  <a:lnTo>
                    <a:pt x="17237" y="2076054"/>
                  </a:lnTo>
                  <a:cubicBezTo>
                    <a:pt x="12665" y="2076054"/>
                    <a:pt x="8281" y="2074238"/>
                    <a:pt x="5049" y="2071005"/>
                  </a:cubicBezTo>
                  <a:cubicBezTo>
                    <a:pt x="1816" y="2067773"/>
                    <a:pt x="0" y="2063388"/>
                    <a:pt x="0" y="2058817"/>
                  </a:cubicBezTo>
                  <a:lnTo>
                    <a:pt x="0" y="17237"/>
                  </a:lnTo>
                  <a:cubicBezTo>
                    <a:pt x="0" y="12665"/>
                    <a:pt x="1816" y="8281"/>
                    <a:pt x="5049" y="5049"/>
                  </a:cubicBezTo>
                  <a:cubicBezTo>
                    <a:pt x="8281" y="1816"/>
                    <a:pt x="12665" y="0"/>
                    <a:pt x="172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III.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 DỤNG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024680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775935" y="571142"/>
            <a:ext cx="3944415" cy="3944415"/>
          </a:xfrm>
          <a:custGeom>
            <a:avLst/>
            <a:gdLst/>
            <a:ahLst/>
            <a:cxnLst/>
            <a:rect l="l" t="t" r="r" b="b"/>
            <a:pathLst>
              <a:path w="3944415" h="3944415">
                <a:moveTo>
                  <a:pt x="0" y="0"/>
                </a:moveTo>
                <a:lnTo>
                  <a:pt x="3944415" y="0"/>
                </a:lnTo>
                <a:lnTo>
                  <a:pt x="3944415" y="3944414"/>
                </a:lnTo>
                <a:lnTo>
                  <a:pt x="0" y="394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170512" y="807305"/>
            <a:ext cx="3155259" cy="3472087"/>
          </a:xfrm>
          <a:custGeom>
            <a:avLst/>
            <a:gdLst/>
            <a:ahLst/>
            <a:cxnLst/>
            <a:rect l="l" t="t" r="r" b="b"/>
            <a:pathLst>
              <a:path w="3155259" h="3472087">
                <a:moveTo>
                  <a:pt x="3155260" y="0"/>
                </a:moveTo>
                <a:lnTo>
                  <a:pt x="0" y="0"/>
                </a:lnTo>
                <a:lnTo>
                  <a:pt x="0" y="3472088"/>
                </a:lnTo>
                <a:lnTo>
                  <a:pt x="3155260" y="3472088"/>
                </a:lnTo>
                <a:lnTo>
                  <a:pt x="31552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86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80F07CB-CE49-5043-BAEB-D9279543F949}"/>
              </a:ext>
            </a:extLst>
          </p:cNvPr>
          <p:cNvGrpSpPr/>
          <p:nvPr/>
        </p:nvGrpSpPr>
        <p:grpSpPr>
          <a:xfrm>
            <a:off x="208060" y="342900"/>
            <a:ext cx="17734854" cy="2924175"/>
            <a:chOff x="208060" y="342900"/>
            <a:chExt cx="17734854" cy="29241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DBFBC8-CE46-9B4E-7FAE-88FDDEFD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764" y="571500"/>
              <a:ext cx="8820150" cy="26955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CDCB28-2012-2C2A-47B4-082A3298F72A}"/>
                </a:ext>
              </a:extLst>
            </p:cNvPr>
            <p:cNvSpPr txBox="1"/>
            <p:nvPr/>
          </p:nvSpPr>
          <p:spPr>
            <a:xfrm>
              <a:off x="2057400" y="342900"/>
              <a:ext cx="685800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một số ứng dụng của tinh bột và cellulose trong đời sống và sản xuất.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3">
              <a:extLst>
                <a:ext uri="{FF2B5EF4-FFF2-40B4-BE49-F238E27FC236}">
                  <a16:creationId xmlns:a16="http://schemas.microsoft.com/office/drawing/2014/main" id="{5ABDE609-01BB-E284-ABCD-BE1AECD0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8060" y="800100"/>
              <a:ext cx="1745658" cy="1422711"/>
            </a:xfrm>
            <a:prstGeom prst="rect">
              <a:avLst/>
            </a:prstGeom>
          </p:spPr>
        </p:pic>
      </p:grp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46084B08-F4E3-4A08-1739-8F85E58EDB9D}"/>
              </a:ext>
            </a:extLst>
          </p:cNvPr>
          <p:cNvSpPr/>
          <p:nvPr/>
        </p:nvSpPr>
        <p:spPr>
          <a:xfrm>
            <a:off x="0" y="5949746"/>
            <a:ext cx="3200400" cy="990600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bột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3B059D-AC7C-B2A4-EE72-A913D1B7E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3962212"/>
            <a:ext cx="3962400" cy="248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7E6E84-DDAB-3702-DAC3-F0E5DD7C3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26" y="6626388"/>
            <a:ext cx="3962400" cy="3119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E986FEC-9C10-4C25-BCEC-1746DC7C7E3F}"/>
              </a:ext>
            </a:extLst>
          </p:cNvPr>
          <p:cNvSpPr txBox="1"/>
          <p:nvPr/>
        </p:nvSpPr>
        <p:spPr>
          <a:xfrm>
            <a:off x="4343400" y="3318577"/>
            <a:ext cx="8305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trong những nguồn dinh dưỡng chính của con người (có nhiều trong gạo, bột mì, bột ngô,…).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C23A72-8628-C662-0ED7-A2B72234152D}"/>
              </a:ext>
            </a:extLst>
          </p:cNvPr>
          <p:cNvSpPr txBox="1"/>
          <p:nvPr/>
        </p:nvSpPr>
        <p:spPr>
          <a:xfrm>
            <a:off x="4343400" y="6962406"/>
            <a:ext cx="8305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xuất hồ dán, làm nguyên liệu sản xuất ethylic alcohol và một số hóa chất khác.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D313FDF9-411A-B855-5E2F-02D9D7F1A2C7}"/>
              </a:ext>
            </a:extLst>
          </p:cNvPr>
          <p:cNvSpPr/>
          <p:nvPr/>
        </p:nvSpPr>
        <p:spPr>
          <a:xfrm>
            <a:off x="3429000" y="3619500"/>
            <a:ext cx="609600" cy="55626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/>
      <p:bldP spid="46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80F07CB-CE49-5043-BAEB-D9279543F949}"/>
              </a:ext>
            </a:extLst>
          </p:cNvPr>
          <p:cNvGrpSpPr/>
          <p:nvPr/>
        </p:nvGrpSpPr>
        <p:grpSpPr>
          <a:xfrm>
            <a:off x="208060" y="342900"/>
            <a:ext cx="17734854" cy="2924175"/>
            <a:chOff x="208060" y="342900"/>
            <a:chExt cx="17734854" cy="29241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DBFBC8-CE46-9B4E-7FAE-88FDDEFD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764" y="571500"/>
              <a:ext cx="8820150" cy="26955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CDCB28-2012-2C2A-47B4-082A3298F72A}"/>
                </a:ext>
              </a:extLst>
            </p:cNvPr>
            <p:cNvSpPr txBox="1"/>
            <p:nvPr/>
          </p:nvSpPr>
          <p:spPr>
            <a:xfrm>
              <a:off x="2057400" y="342900"/>
              <a:ext cx="685800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một số ứng dụng của tinh bột và cellulose trong đời sống và sản xuất.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3">
              <a:extLst>
                <a:ext uri="{FF2B5EF4-FFF2-40B4-BE49-F238E27FC236}">
                  <a16:creationId xmlns:a16="http://schemas.microsoft.com/office/drawing/2014/main" id="{5ABDE609-01BB-E284-ABCD-BE1AECD0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8060" y="800100"/>
              <a:ext cx="1745658" cy="1422711"/>
            </a:xfrm>
            <a:prstGeom prst="rect">
              <a:avLst/>
            </a:prstGeom>
          </p:spPr>
        </p:pic>
      </p:grp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46084B08-F4E3-4A08-1739-8F85E58EDB9D}"/>
              </a:ext>
            </a:extLst>
          </p:cNvPr>
          <p:cNvSpPr/>
          <p:nvPr/>
        </p:nvSpPr>
        <p:spPr>
          <a:xfrm>
            <a:off x="0" y="5949746"/>
            <a:ext cx="3200400" cy="990600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Cellulose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986FEC-9C10-4C25-BCEC-1746DC7C7E3F}"/>
              </a:ext>
            </a:extLst>
          </p:cNvPr>
          <p:cNvSpPr txBox="1"/>
          <p:nvPr/>
        </p:nvSpPr>
        <p:spPr>
          <a:xfrm>
            <a:off x="4343400" y="3318577"/>
            <a:ext cx="83058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xuất giấy và tơ sợi.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C23A72-8628-C662-0ED7-A2B72234152D}"/>
              </a:ext>
            </a:extLst>
          </p:cNvPr>
          <p:cNvSpPr txBox="1"/>
          <p:nvPr/>
        </p:nvSpPr>
        <p:spPr>
          <a:xfrm>
            <a:off x="4038600" y="4572000"/>
            <a:ext cx="7162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Cellulose dưới dạng gỗ tự nhiên hoặc gỗ công nghiệp là vật liệu thông dụng.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D313FDF9-411A-B855-5E2F-02D9D7F1A2C7}"/>
              </a:ext>
            </a:extLst>
          </p:cNvPr>
          <p:cNvSpPr/>
          <p:nvPr/>
        </p:nvSpPr>
        <p:spPr>
          <a:xfrm>
            <a:off x="3429000" y="3619500"/>
            <a:ext cx="609600" cy="55626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CDADA-A4C7-E022-BA96-77E961E097B5}"/>
              </a:ext>
            </a:extLst>
          </p:cNvPr>
          <p:cNvSpPr txBox="1"/>
          <p:nvPr/>
        </p:nvSpPr>
        <p:spPr>
          <a:xfrm>
            <a:off x="4162269" y="7983016"/>
            <a:ext cx="8305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nguyên liệu tổng hợp nhiều hóa chất như ethylic alcohol,…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97E38-CF13-E71E-F250-F478FA543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525" y="4100657"/>
            <a:ext cx="6096001" cy="369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09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/>
      <p:bldP spid="46" grpId="0"/>
      <p:bldP spid="47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DE329FD-ED47-DF09-191B-026A5E34694D}"/>
              </a:ext>
            </a:extLst>
          </p:cNvPr>
          <p:cNvSpPr/>
          <p:nvPr/>
        </p:nvSpPr>
        <p:spPr>
          <a:xfrm>
            <a:off x="6172202" y="342900"/>
            <a:ext cx="11734800" cy="5029200"/>
          </a:xfrm>
          <a:prstGeom prst="cloudCallout">
            <a:avLst>
              <a:gd name="adj1" fmla="val -66354"/>
              <a:gd name="adj2" fmla="val 4486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lương thực, thực phẩm giàu tinh bột và cho biết cách sử dụng hợp lí tinh bột trong khẩu phần ăn hằng ngày.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788C8CA-D74C-369C-A4BA-C9156ECA952E}"/>
              </a:ext>
            </a:extLst>
          </p:cNvPr>
          <p:cNvSpPr/>
          <p:nvPr/>
        </p:nvSpPr>
        <p:spPr>
          <a:xfrm>
            <a:off x="-24581" y="4686299"/>
            <a:ext cx="5434781" cy="5604387"/>
          </a:xfrm>
          <a:custGeom>
            <a:avLst/>
            <a:gdLst/>
            <a:ahLst/>
            <a:cxnLst/>
            <a:rect l="l" t="t" r="r" b="b"/>
            <a:pathLst>
              <a:path w="3837986" h="4114800">
                <a:moveTo>
                  <a:pt x="0" y="0"/>
                </a:moveTo>
                <a:lnTo>
                  <a:pt x="3837986" y="0"/>
                </a:lnTo>
                <a:lnTo>
                  <a:pt x="3837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8023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94030DF-8E6A-E054-FCA8-49E3CBF419E1}"/>
              </a:ext>
            </a:extLst>
          </p:cNvPr>
          <p:cNvGrpSpPr/>
          <p:nvPr/>
        </p:nvGrpSpPr>
        <p:grpSpPr>
          <a:xfrm>
            <a:off x="309643" y="2377520"/>
            <a:ext cx="4355690" cy="3873232"/>
            <a:chOff x="4572000" y="5984034"/>
            <a:chExt cx="3733800" cy="322415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C8301C-7813-9AB0-8C05-CF1C83630CE1}"/>
                </a:ext>
              </a:extLst>
            </p:cNvPr>
            <p:cNvSpPr/>
            <p:nvPr/>
          </p:nvSpPr>
          <p:spPr>
            <a:xfrm>
              <a:off x="4572000" y="5984034"/>
              <a:ext cx="3733800" cy="322415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2B3BBB-56F6-1C9E-1AFD-C8635DA8230C}"/>
                </a:ext>
              </a:extLst>
            </p:cNvPr>
            <p:cNvSpPr txBox="1"/>
            <p:nvPr/>
          </p:nvSpPr>
          <p:spPr>
            <a:xfrm>
              <a:off x="4627475" y="5984034"/>
              <a:ext cx="3419371" cy="2602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 dụng hợp lí tinh bột trong khẩu phần ăn hằng ngày: </a:t>
              </a:r>
              <a:endPara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EFF1A8-85BB-ED68-A626-AAA925B8D251}"/>
              </a:ext>
            </a:extLst>
          </p:cNvPr>
          <p:cNvGrpSpPr/>
          <p:nvPr/>
        </p:nvGrpSpPr>
        <p:grpSpPr>
          <a:xfrm>
            <a:off x="7010400" y="555623"/>
            <a:ext cx="10591800" cy="1403354"/>
            <a:chOff x="9770996" y="5035546"/>
            <a:chExt cx="7755004" cy="14033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C884DE-A06E-E615-4578-A3A228124903}"/>
                </a:ext>
              </a:extLst>
            </p:cNvPr>
            <p:cNvSpPr/>
            <p:nvPr/>
          </p:nvSpPr>
          <p:spPr>
            <a:xfrm>
              <a:off x="9770996" y="5035546"/>
              <a:ext cx="7755004" cy="140335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29E731-C7D8-EADE-125E-AE1B2C01EBD6}"/>
                </a:ext>
              </a:extLst>
            </p:cNvPr>
            <p:cNvSpPr txBox="1"/>
            <p:nvPr/>
          </p:nvSpPr>
          <p:spPr>
            <a:xfrm>
              <a:off x="9982200" y="5270480"/>
              <a:ext cx="75438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 hợp tinh bột vào mỗi bữa chính.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4592FE-3FB0-E632-99F1-929ED2200B64}"/>
              </a:ext>
            </a:extLst>
          </p:cNvPr>
          <p:cNvGrpSpPr/>
          <p:nvPr/>
        </p:nvGrpSpPr>
        <p:grpSpPr>
          <a:xfrm>
            <a:off x="7010400" y="4404521"/>
            <a:ext cx="10591800" cy="3938410"/>
            <a:chOff x="9770996" y="7385307"/>
            <a:chExt cx="8212204" cy="25780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2CE60B8-0DC7-C611-AC15-D1F3F388ADA8}"/>
                </a:ext>
              </a:extLst>
            </p:cNvPr>
            <p:cNvSpPr/>
            <p:nvPr/>
          </p:nvSpPr>
          <p:spPr>
            <a:xfrm>
              <a:off x="9770996" y="7385307"/>
              <a:ext cx="8212204" cy="23127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911878-4C47-C6E6-C930-E88442953393}"/>
                </a:ext>
              </a:extLst>
            </p:cNvPr>
            <p:cNvSpPr txBox="1"/>
            <p:nvPr/>
          </p:nvSpPr>
          <p:spPr>
            <a:xfrm>
              <a:off x="9906230" y="7559969"/>
              <a:ext cx="7903728" cy="2403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40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Chọn loại tinh bột chứa nhiều chất xơ (ngũ cốc nguyên cám, gạo lứt, khoai tây chưa bóc vỏ,…).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Left Brace 27">
            <a:extLst>
              <a:ext uri="{FF2B5EF4-FFF2-40B4-BE49-F238E27FC236}">
                <a16:creationId xmlns:a16="http://schemas.microsoft.com/office/drawing/2014/main" id="{306FD16C-899D-E244-674D-DA0FDEBC451D}"/>
              </a:ext>
            </a:extLst>
          </p:cNvPr>
          <p:cNvSpPr/>
          <p:nvPr/>
        </p:nvSpPr>
        <p:spPr>
          <a:xfrm>
            <a:off x="4582623" y="1409700"/>
            <a:ext cx="2379480" cy="43434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FDF744BD-E3F8-8EB7-A17F-5EC2F53F00D4}"/>
              </a:ext>
            </a:extLst>
          </p:cNvPr>
          <p:cNvSpPr/>
          <p:nvPr/>
        </p:nvSpPr>
        <p:spPr>
          <a:xfrm>
            <a:off x="10744200" y="2031320"/>
            <a:ext cx="2483636" cy="2239788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10D8AE0A-1BED-BACC-C33A-D4F965EBBAA7}"/>
              </a:ext>
            </a:extLst>
          </p:cNvPr>
          <p:cNvSpPr/>
          <p:nvPr/>
        </p:nvSpPr>
        <p:spPr>
          <a:xfrm>
            <a:off x="9492703" y="7581900"/>
            <a:ext cx="2502993" cy="2362200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845CA7A2-4D90-0279-16B8-2CC75E9D1A1A}"/>
              </a:ext>
            </a:extLst>
          </p:cNvPr>
          <p:cNvSpPr/>
          <p:nvPr/>
        </p:nvSpPr>
        <p:spPr>
          <a:xfrm>
            <a:off x="13227836" y="7607710"/>
            <a:ext cx="2592264" cy="23622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032260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403" y="228600"/>
            <a:ext cx="17063193" cy="9829799"/>
            <a:chOff x="0" y="0"/>
            <a:chExt cx="2135053" cy="2076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5053" cy="2076054"/>
            </a:xfrm>
            <a:custGeom>
              <a:avLst/>
              <a:gdLst/>
              <a:ahLst/>
              <a:cxnLst/>
              <a:rect l="l" t="t" r="r" b="b"/>
              <a:pathLst>
                <a:path w="2135053" h="2076054">
                  <a:moveTo>
                    <a:pt x="16346" y="0"/>
                  </a:moveTo>
                  <a:lnTo>
                    <a:pt x="2118707" y="0"/>
                  </a:lnTo>
                  <a:cubicBezTo>
                    <a:pt x="2127734" y="0"/>
                    <a:pt x="2135053" y="7318"/>
                    <a:pt x="2135053" y="16346"/>
                  </a:cubicBezTo>
                  <a:lnTo>
                    <a:pt x="2135053" y="2059708"/>
                  </a:lnTo>
                  <a:cubicBezTo>
                    <a:pt x="2135053" y="2068736"/>
                    <a:pt x="2127734" y="2076054"/>
                    <a:pt x="2118707" y="2076054"/>
                  </a:cubicBezTo>
                  <a:lnTo>
                    <a:pt x="16346" y="2076054"/>
                  </a:lnTo>
                  <a:cubicBezTo>
                    <a:pt x="7318" y="2076054"/>
                    <a:pt x="0" y="2068736"/>
                    <a:pt x="0" y="2059708"/>
                  </a:cubicBezTo>
                  <a:lnTo>
                    <a:pt x="0" y="16346"/>
                  </a:lnTo>
                  <a:cubicBezTo>
                    <a:pt x="0" y="7318"/>
                    <a:pt x="7318" y="0"/>
                    <a:pt x="163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35053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82305" y="500604"/>
            <a:ext cx="8465350" cy="88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91"/>
              </a:lnSpc>
              <a:spcBef>
                <a:spcPct val="0"/>
              </a:spcBef>
            </a:pPr>
            <a:r>
              <a:rPr lang="en-US" sz="6000" b="1" spc="44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Freeform 7"/>
          <p:cNvSpPr/>
          <p:nvPr/>
        </p:nvSpPr>
        <p:spPr>
          <a:xfrm rot="-6323861">
            <a:off x="15172162" y="7776717"/>
            <a:ext cx="3100476" cy="2063226"/>
          </a:xfrm>
          <a:custGeom>
            <a:avLst/>
            <a:gdLst/>
            <a:ahLst/>
            <a:cxnLst/>
            <a:rect l="l" t="t" r="r" b="b"/>
            <a:pathLst>
              <a:path w="9754436" h="6491134">
                <a:moveTo>
                  <a:pt x="0" y="0"/>
                </a:moveTo>
                <a:lnTo>
                  <a:pt x="9754436" y="0"/>
                </a:lnTo>
                <a:lnTo>
                  <a:pt x="9754436" y="6491134"/>
                </a:lnTo>
                <a:lnTo>
                  <a:pt x="0" y="6491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234321-9743-8E81-A2ED-5CF9B55E3A2B}"/>
              </a:ext>
            </a:extLst>
          </p:cNvPr>
          <p:cNvGrpSpPr/>
          <p:nvPr/>
        </p:nvGrpSpPr>
        <p:grpSpPr>
          <a:xfrm>
            <a:off x="966032" y="3514822"/>
            <a:ext cx="16936066" cy="3003519"/>
            <a:chOff x="790804" y="2151071"/>
            <a:chExt cx="16936066" cy="30035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0DC89D-3134-6E45-3270-76C3EF15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554" y="2156544"/>
              <a:ext cx="2057400" cy="1986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794B4A-F510-49F0-7616-C1D09563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405" y="2224596"/>
              <a:ext cx="2009922" cy="1957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6BB027-598A-3867-2E06-9C521A5E5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9" t="3727" r="13255" b="3672"/>
            <a:stretch/>
          </p:blipFill>
          <p:spPr bwMode="auto">
            <a:xfrm>
              <a:off x="6472191" y="2156544"/>
              <a:ext cx="1932373" cy="197352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512315-B745-42AC-F995-DF9280970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5608" y="2156544"/>
              <a:ext cx="1827921" cy="2025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51E10C-2D69-7433-87F5-538130FC8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3973" y="2151071"/>
              <a:ext cx="2277384" cy="1992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64EC41-1970-4D86-83FD-2ACF8BD8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6049" y="2186613"/>
              <a:ext cx="2092218" cy="1956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890597-53F5-1163-56BE-782CDF9587E9}"/>
                </a:ext>
              </a:extLst>
            </p:cNvPr>
            <p:cNvSpPr txBox="1"/>
            <p:nvPr/>
          </p:nvSpPr>
          <p:spPr>
            <a:xfrm>
              <a:off x="790804" y="4130065"/>
              <a:ext cx="2371149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Khoai tây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8F5386-542E-4FAD-CDEF-DD70CC562A97}"/>
                </a:ext>
              </a:extLst>
            </p:cNvPr>
            <p:cNvSpPr txBox="1"/>
            <p:nvPr/>
          </p:nvSpPr>
          <p:spPr>
            <a:xfrm>
              <a:off x="4019203" y="4196807"/>
              <a:ext cx="14478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84C992-06E6-8883-8513-821D2A4D6B13}"/>
                </a:ext>
              </a:extLst>
            </p:cNvPr>
            <p:cNvSpPr txBox="1"/>
            <p:nvPr/>
          </p:nvSpPr>
          <p:spPr>
            <a:xfrm>
              <a:off x="6324253" y="4196806"/>
              <a:ext cx="2803568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Bánh mì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C281E1-316C-2764-24FC-5A33A37B0073}"/>
                </a:ext>
              </a:extLst>
            </p:cNvPr>
            <p:cNvSpPr txBox="1"/>
            <p:nvPr/>
          </p:nvSpPr>
          <p:spPr>
            <a:xfrm>
              <a:off x="9540809" y="4252997"/>
              <a:ext cx="16764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383116-4C2A-9309-CF40-8EA44416F936}"/>
                </a:ext>
              </a:extLst>
            </p:cNvPr>
            <p:cNvSpPr txBox="1"/>
            <p:nvPr/>
          </p:nvSpPr>
          <p:spPr>
            <a:xfrm>
              <a:off x="12290121" y="4222407"/>
              <a:ext cx="1600200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CE6BC2-0D78-B907-2309-8E5AFD979CE9}"/>
                </a:ext>
              </a:extLst>
            </p:cNvPr>
            <p:cNvSpPr txBox="1"/>
            <p:nvPr/>
          </p:nvSpPr>
          <p:spPr>
            <a:xfrm>
              <a:off x="15449486" y="4222407"/>
              <a:ext cx="227738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840BF-FCCA-735A-A280-34CC6EEB7A74}"/>
              </a:ext>
            </a:extLst>
          </p:cNvPr>
          <p:cNvGrpSpPr/>
          <p:nvPr/>
        </p:nvGrpSpPr>
        <p:grpSpPr>
          <a:xfrm>
            <a:off x="1307486" y="1253126"/>
            <a:ext cx="16014987" cy="2261696"/>
            <a:chOff x="1206213" y="5232694"/>
            <a:chExt cx="16014987" cy="226169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7B9ECC-2A92-25C5-963D-F8B4C3FD3863}"/>
                </a:ext>
              </a:extLst>
            </p:cNvPr>
            <p:cNvSpPr txBox="1"/>
            <p:nvPr/>
          </p:nvSpPr>
          <p:spPr>
            <a:xfrm>
              <a:off x="3409070" y="5272610"/>
              <a:ext cx="13812130" cy="2057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biết gì về đặc điểm chung trong thành phần của những mẫu vật </a:t>
              </a:r>
              <a:r>
                <a:rPr lang="en-US" sz="4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lang="vi-VN" sz="4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FEF92568-2CAD-9A01-86CB-50C1F6C6E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206213" y="5232694"/>
              <a:ext cx="1600149" cy="226169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F96534-7D47-8F50-1610-65EAEDD3421B}"/>
              </a:ext>
            </a:extLst>
          </p:cNvPr>
          <p:cNvSpPr/>
          <p:nvPr/>
        </p:nvSpPr>
        <p:spPr>
          <a:xfrm>
            <a:off x="2679371" y="8074943"/>
            <a:ext cx="44196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 chứa tinh bột</a:t>
            </a:r>
            <a:endParaRPr lang="en-US" sz="400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BF86163-7162-E94D-78FE-9F442290F271}"/>
              </a:ext>
            </a:extLst>
          </p:cNvPr>
          <p:cNvSpPr/>
          <p:nvPr/>
        </p:nvSpPr>
        <p:spPr>
          <a:xfrm>
            <a:off x="10635685" y="7999993"/>
            <a:ext cx="4419600" cy="1600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chứa</a:t>
            </a:r>
            <a:r>
              <a:rPr lang="en-US" sz="4000" ker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cellulose</a:t>
            </a:r>
            <a:endParaRPr lang="en-US" sz="40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BE985C-FDAB-37FD-C39C-49CCC45EC53C}"/>
              </a:ext>
            </a:extLst>
          </p:cNvPr>
          <p:cNvCxnSpPr>
            <a:stCxn id="17" idx="2"/>
          </p:cNvCxnSpPr>
          <p:nvPr/>
        </p:nvCxnSpPr>
        <p:spPr>
          <a:xfrm>
            <a:off x="2151607" y="6395409"/>
            <a:ext cx="2572793" cy="1604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0FFEBC9-8E8B-8550-C2C7-06CFB5D38331}"/>
              </a:ext>
            </a:extLst>
          </p:cNvPr>
          <p:cNvCxnSpPr>
            <a:cxnSpLocks/>
          </p:cNvCxnSpPr>
          <p:nvPr/>
        </p:nvCxnSpPr>
        <p:spPr>
          <a:xfrm>
            <a:off x="4748981" y="6395409"/>
            <a:ext cx="0" cy="1634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C923CC-BC2C-F6BC-ED0B-3C1D7E78E1F2}"/>
              </a:ext>
            </a:extLst>
          </p:cNvPr>
          <p:cNvCxnSpPr>
            <a:cxnSpLocks/>
          </p:cNvCxnSpPr>
          <p:nvPr/>
        </p:nvCxnSpPr>
        <p:spPr>
          <a:xfrm flipH="1">
            <a:off x="4752373" y="6265243"/>
            <a:ext cx="2999884" cy="1719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565E731-92DA-561F-2419-7E9F10139D07}"/>
              </a:ext>
            </a:extLst>
          </p:cNvPr>
          <p:cNvCxnSpPr>
            <a:cxnSpLocks/>
          </p:cNvCxnSpPr>
          <p:nvPr/>
        </p:nvCxnSpPr>
        <p:spPr>
          <a:xfrm>
            <a:off x="10804697" y="6579088"/>
            <a:ext cx="2367913" cy="1375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1D37950-4FBC-6711-64CF-7D0789F2224B}"/>
              </a:ext>
            </a:extLst>
          </p:cNvPr>
          <p:cNvCxnSpPr>
            <a:cxnSpLocks/>
          </p:cNvCxnSpPr>
          <p:nvPr/>
        </p:nvCxnSpPr>
        <p:spPr>
          <a:xfrm>
            <a:off x="13172610" y="6350902"/>
            <a:ext cx="0" cy="1634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7875A1C-738C-5572-E544-0D564D045F6B}"/>
              </a:ext>
            </a:extLst>
          </p:cNvPr>
          <p:cNvCxnSpPr>
            <a:cxnSpLocks/>
          </p:cNvCxnSpPr>
          <p:nvPr/>
        </p:nvCxnSpPr>
        <p:spPr>
          <a:xfrm flipH="1">
            <a:off x="13172610" y="6518341"/>
            <a:ext cx="2768903" cy="1420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87845" y="648626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534720" y="648626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716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>
                <a:solidFill>
                  <a:schemeClr val="tx1"/>
                </a:solidFill>
                <a:cs typeface="Arial" panose="020B0604020202020204" pitchFamily="34" charset="0"/>
              </a:rPr>
              <a:t>Câu 1.</a:t>
            </a:r>
            <a:r>
              <a:rPr lang="vi-VN" sz="48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tự nhiên, tinh bột và cellulose được tìm thấy chủ yếu ở</a:t>
            </a: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thực vật</a:t>
            </a:r>
            <a:endParaRPr lang="vi-VN" sz="4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động vật</a:t>
            </a:r>
            <a:endParaRPr lang="vi-VN" sz="4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tế bào sống</a:t>
            </a:r>
            <a:endParaRPr lang="vi-VN" sz="4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khí</a:t>
            </a:r>
            <a:endParaRPr lang="vi-VN" sz="4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Tinh bột có nhiều trong</a:t>
            </a: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bông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nứa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</a:t>
            </a: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phân biệt tinh bột và cellulose ta dùng</a:t>
            </a: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phản ứng cháy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phản ứng thủy phân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800" b="1">
                <a:solidFill>
                  <a:schemeClr val="tx1"/>
                </a:solidFill>
              </a:rPr>
              <a:t>Câu 4.</a:t>
            </a:r>
            <a:r>
              <a:rPr lang="vi-VN" sz="4800">
                <a:solidFill>
                  <a:schemeClr val="tx1"/>
                </a:solidFill>
              </a:rPr>
              <a:t> Sự hình thành tinh bột và cellulose ở thực vật bắt đầu từ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</a:rPr>
              <a:t>A. </a:t>
            </a:r>
            <a:r>
              <a:rPr lang="en-US" sz="4800">
                <a:solidFill>
                  <a:schemeClr val="tx1"/>
                </a:solidFill>
              </a:rPr>
              <a:t>phản ứng trao đổi</a:t>
            </a:r>
            <a:endParaRPr lang="vi-VN" sz="48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</a:rPr>
              <a:t>B. phản ứng kết hợp</a:t>
            </a:r>
            <a:endParaRPr lang="vi-VN" sz="48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</a:rPr>
              <a:t>C. phản ứng quang hợp</a:t>
            </a:r>
            <a:endParaRPr lang="vi-VN" sz="48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>
                <a:solidFill>
                  <a:schemeClr val="tx1"/>
                </a:solidFill>
              </a:rPr>
              <a:t>D. phản ứng phân hủy</a:t>
            </a:r>
            <a:endParaRPr lang="vi-VN" sz="48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440417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5.</a:t>
            </a: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Vai trò chính của cellulose là</a:t>
            </a:r>
            <a:endParaRPr lang="en-US" sz="4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15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>
                <a:solidFill>
                  <a:schemeClr val="tx1"/>
                </a:solidFill>
              </a:rPr>
              <a:t>A. dự trữ năng lượng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15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xây dựng thành tế bào thực vật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57956" y="5239737"/>
            <a:ext cx="7360197" cy="1715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xây dựng các mô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88549" y="5246021"/>
            <a:ext cx="7360197" cy="1715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thúc đẩy quá trình hô hấp ở thực vật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97" y="3346736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37436" y="5734614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80" y="5712985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882" y="341217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CC235EB4-17A9-15C1-61F0-E70E2F9D76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1930B00-A268-E17E-2BFB-04AED41CAA04}"/>
              </a:ext>
            </a:extLst>
          </p:cNvPr>
          <p:cNvSpPr txBox="1"/>
          <p:nvPr/>
        </p:nvSpPr>
        <p:spPr>
          <a:xfrm>
            <a:off x="6743700" y="1905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03F1E-10A4-C01E-32EA-535A931AC807}"/>
              </a:ext>
            </a:extLst>
          </p:cNvPr>
          <p:cNvSpPr txBox="1"/>
          <p:nvPr/>
        </p:nvSpPr>
        <p:spPr>
          <a:xfrm>
            <a:off x="914400" y="1206163"/>
            <a:ext cx="16745565" cy="828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Tinh bột và cellulose đều không tan trong nước lạnh. Điều này đúng đối với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indent="-7429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 bột.	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cellulose</a:t>
            </a:r>
            <a:r>
              <a:rPr lang="en-US" sz="40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cả tinh bột và cellulose.		D. không đúng cho cả hai.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Phản ứng màu với iodine là đặc trưng cho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cellulose.		B. tinh bột.		C. glucose.		D. fructose.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các nhận xét sau, nhận xét nào đúng, nhận xét nào sai?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Tinh bột có thể thủy phân để tạo thành glucose.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Tinh bột được sử dụng để sản xuất ethylic alcohol trong công nghiệp.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F5228B-EB2C-DDEE-9B71-C1A6E2C39954}"/>
              </a:ext>
            </a:extLst>
          </p:cNvPr>
          <p:cNvSpPr/>
          <p:nvPr/>
        </p:nvSpPr>
        <p:spPr>
          <a:xfrm>
            <a:off x="914400" y="4076700"/>
            <a:ext cx="685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2E09C4-6DE5-D998-FD94-396F37D60D4D}"/>
              </a:ext>
            </a:extLst>
          </p:cNvPr>
          <p:cNvSpPr/>
          <p:nvPr/>
        </p:nvSpPr>
        <p:spPr>
          <a:xfrm>
            <a:off x="4572000" y="5803211"/>
            <a:ext cx="685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62DF2DE1-48A6-33AF-8601-FEFC5D141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20600" y="7581900"/>
            <a:ext cx="990600" cy="8622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5CBBD663-9EBE-42C7-C832-A6EB5C5C7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92600" y="8877300"/>
            <a:ext cx="990600" cy="862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1930B00-A268-E17E-2BFB-04AED41CAA04}"/>
              </a:ext>
            </a:extLst>
          </p:cNvPr>
          <p:cNvSpPr txBox="1"/>
          <p:nvPr/>
        </p:nvSpPr>
        <p:spPr>
          <a:xfrm>
            <a:off x="6743700" y="1905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27CBD-2592-C175-E0CC-1213199E3A63}"/>
              </a:ext>
            </a:extLst>
          </p:cNvPr>
          <p:cNvSpPr txBox="1"/>
          <p:nvPr/>
        </p:nvSpPr>
        <p:spPr>
          <a:xfrm>
            <a:off x="626806" y="1208638"/>
            <a:ext cx="172974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Mô tả một thí nghiệm để kiểm tra sự hiện diện của tinh bột trong thực phẩm?</a:t>
            </a:r>
            <a:endParaRPr lang="en-US" sz="4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D5EF7-1BCD-7B09-4CA2-08F7F755D665}"/>
              </a:ext>
            </a:extLst>
          </p:cNvPr>
          <p:cNvSpPr txBox="1"/>
          <p:nvPr/>
        </p:nvSpPr>
        <p:spPr>
          <a:xfrm>
            <a:off x="582561" y="5785080"/>
            <a:ext cx="176784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5.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Liệt kê hai ứng dụng của cellulose không liên quan đến sản xuất giấy.</a:t>
            </a:r>
            <a:endParaRPr lang="en-US" sz="4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3B40D8-8DC5-6762-23E7-81AA7E8197B3}"/>
              </a:ext>
            </a:extLst>
          </p:cNvPr>
          <p:cNvGrpSpPr/>
          <p:nvPr/>
        </p:nvGrpSpPr>
        <p:grpSpPr>
          <a:xfrm>
            <a:off x="507657" y="7382030"/>
            <a:ext cx="17780343" cy="2864196"/>
            <a:chOff x="507657" y="7382030"/>
            <a:chExt cx="17780343" cy="28641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3E68A6-8157-7639-7808-7C83883C451C}"/>
                </a:ext>
              </a:extLst>
            </p:cNvPr>
            <p:cNvSpPr/>
            <p:nvPr/>
          </p:nvSpPr>
          <p:spPr>
            <a:xfrm>
              <a:off x="2126225" y="7382030"/>
              <a:ext cx="14669863" cy="1981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fr-FR" sz="40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Cellulose được sử dụng trong sản xuất tơ sợi và làm vật liệu xây dựng.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77136781-77C7-75A2-B812-7297A2E1C634}"/>
                </a:ext>
              </a:extLst>
            </p:cNvPr>
            <p:cNvSpPr/>
            <p:nvPr/>
          </p:nvSpPr>
          <p:spPr>
            <a:xfrm>
              <a:off x="507657" y="7502334"/>
              <a:ext cx="2219498" cy="2743200"/>
            </a:xfrm>
            <a:custGeom>
              <a:avLst/>
              <a:gdLst/>
              <a:ahLst/>
              <a:cxnLst/>
              <a:rect l="l" t="t" r="r" b="b"/>
              <a:pathLst>
                <a:path w="3329247" h="4114800">
                  <a:moveTo>
                    <a:pt x="0" y="0"/>
                  </a:moveTo>
                  <a:lnTo>
                    <a:pt x="3329247" y="0"/>
                  </a:lnTo>
                  <a:lnTo>
                    <a:pt x="332924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FE50D70-A94A-E1BA-BDB9-9BD6D1A182B9}"/>
                </a:ext>
              </a:extLst>
            </p:cNvPr>
            <p:cNvSpPr/>
            <p:nvPr/>
          </p:nvSpPr>
          <p:spPr>
            <a:xfrm>
              <a:off x="14592300" y="8573922"/>
              <a:ext cx="3695700" cy="1672304"/>
            </a:xfrm>
            <a:custGeom>
              <a:avLst/>
              <a:gdLst/>
              <a:ahLst/>
              <a:cxnLst/>
              <a:rect l="l" t="t" r="r" b="b"/>
              <a:pathLst>
                <a:path w="8305247" h="3758124">
                  <a:moveTo>
                    <a:pt x="0" y="0"/>
                  </a:moveTo>
                  <a:lnTo>
                    <a:pt x="8305247" y="0"/>
                  </a:lnTo>
                  <a:lnTo>
                    <a:pt x="8305247" y="3758124"/>
                  </a:lnTo>
                  <a:lnTo>
                    <a:pt x="0" y="3758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21ECBE-04C2-DA9D-3BDD-726FB3FDA867}"/>
              </a:ext>
            </a:extLst>
          </p:cNvPr>
          <p:cNvGrpSpPr/>
          <p:nvPr/>
        </p:nvGrpSpPr>
        <p:grpSpPr>
          <a:xfrm>
            <a:off x="762000" y="2993927"/>
            <a:ext cx="16754302" cy="2702646"/>
            <a:chOff x="762000" y="2993927"/>
            <a:chExt cx="16754302" cy="27026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24ABCB-AFB1-9EDA-09C4-690AD8160BD6}"/>
                </a:ext>
              </a:extLst>
            </p:cNvPr>
            <p:cNvSpPr/>
            <p:nvPr/>
          </p:nvSpPr>
          <p:spPr>
            <a:xfrm>
              <a:off x="1828800" y="3715373"/>
              <a:ext cx="15687502" cy="1981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fr-FR" sz="40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Thêm vài giọt dung dịch iodine vào mẫu thực phẩm. Nếu mẫu thực phẩm chứa tinh bột, nó sẽ chuyển thành màu xanh đậm hoặc đen.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Curved Right 17">
              <a:extLst>
                <a:ext uri="{FF2B5EF4-FFF2-40B4-BE49-F238E27FC236}">
                  <a16:creationId xmlns:a16="http://schemas.microsoft.com/office/drawing/2014/main" id="{A42FBF9D-1A29-827D-041A-EB2A01544D4C}"/>
                </a:ext>
              </a:extLst>
            </p:cNvPr>
            <p:cNvSpPr/>
            <p:nvPr/>
          </p:nvSpPr>
          <p:spPr>
            <a:xfrm>
              <a:off x="762000" y="2993927"/>
              <a:ext cx="1364225" cy="1158973"/>
            </a:xfrm>
            <a:prstGeom prst="curv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78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2066708"/>
            <a:ext cx="8513058" cy="2397021"/>
          </a:xfrm>
          <a:prstGeom prst="rect">
            <a:avLst/>
          </a:prstGeom>
        </p:spPr>
        <p:txBody>
          <a:bodyPr lIns="43909" tIns="43909" rIns="43909" bIns="43909" rtlCol="0" anchor="ctr"/>
          <a:lstStyle/>
          <a:p>
            <a:pPr algn="ctr">
              <a:lnSpc>
                <a:spcPts val="4917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 flipH="1">
            <a:off x="10137210" y="2902112"/>
            <a:ext cx="7725915" cy="5697655"/>
          </a:xfrm>
          <a:custGeom>
            <a:avLst/>
            <a:gdLst/>
            <a:ahLst/>
            <a:cxnLst/>
            <a:rect l="l" t="t" r="r" b="b"/>
            <a:pathLst>
              <a:path w="7725915" h="5697655">
                <a:moveTo>
                  <a:pt x="7725915" y="0"/>
                </a:moveTo>
                <a:lnTo>
                  <a:pt x="0" y="0"/>
                </a:lnTo>
                <a:lnTo>
                  <a:pt x="0" y="5697655"/>
                </a:lnTo>
                <a:lnTo>
                  <a:pt x="7725915" y="5697655"/>
                </a:lnTo>
                <a:lnTo>
                  <a:pt x="7725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729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330279" y="4463729"/>
            <a:ext cx="1315954" cy="7083557"/>
            <a:chOff x="0" y="0"/>
            <a:chExt cx="346589" cy="18656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6589" cy="1865628"/>
            </a:xfrm>
            <a:custGeom>
              <a:avLst/>
              <a:gdLst/>
              <a:ahLst/>
              <a:cxnLst/>
              <a:rect l="l" t="t" r="r" b="b"/>
              <a:pathLst>
                <a:path w="346589" h="1865628">
                  <a:moveTo>
                    <a:pt x="173294" y="0"/>
                  </a:moveTo>
                  <a:lnTo>
                    <a:pt x="346589" y="1865628"/>
                  </a:lnTo>
                  <a:lnTo>
                    <a:pt x="0" y="1865628"/>
                  </a:lnTo>
                  <a:lnTo>
                    <a:pt x="173294" y="0"/>
                  </a:lnTo>
                  <a:close/>
                </a:path>
              </a:pathLst>
            </a:custGeom>
            <a:solidFill>
              <a:srgbClr val="C9CDF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54154" y="866185"/>
              <a:ext cx="238280" cy="866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4676" y="5630714"/>
            <a:ext cx="2044740" cy="1888828"/>
          </a:xfrm>
          <a:custGeom>
            <a:avLst/>
            <a:gdLst/>
            <a:ahLst/>
            <a:cxnLst/>
            <a:rect l="l" t="t" r="r" b="b"/>
            <a:pathLst>
              <a:path w="2044740" h="1888828">
                <a:moveTo>
                  <a:pt x="0" y="0"/>
                </a:moveTo>
                <a:lnTo>
                  <a:pt x="2044740" y="0"/>
                </a:lnTo>
                <a:lnTo>
                  <a:pt x="2044740" y="1888829"/>
                </a:lnTo>
                <a:lnTo>
                  <a:pt x="0" y="188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66626">
            <a:off x="15768257" y="5650736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0" y="0"/>
                </a:moveTo>
                <a:lnTo>
                  <a:pt x="348056" y="0"/>
                </a:lnTo>
                <a:lnTo>
                  <a:pt x="348056" y="349051"/>
                </a:lnTo>
                <a:lnTo>
                  <a:pt x="0" y="34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032082" y="850176"/>
            <a:ext cx="162306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9"/>
              </a:lnSpc>
              <a:spcBef>
                <a:spcPct val="0"/>
              </a:spcBef>
            </a:pPr>
            <a:r>
              <a:rPr lang="en-US" sz="6000" b="1" spc="34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4" name="Freeform 24"/>
          <p:cNvSpPr/>
          <p:nvPr/>
        </p:nvSpPr>
        <p:spPr>
          <a:xfrm rot="-1666626">
            <a:off x="16598245" y="5220671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0" y="0"/>
                </a:moveTo>
                <a:lnTo>
                  <a:pt x="348056" y="0"/>
                </a:lnTo>
                <a:lnTo>
                  <a:pt x="348056" y="349051"/>
                </a:lnTo>
                <a:lnTo>
                  <a:pt x="0" y="34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2037138" flipH="1" flipV="1">
            <a:off x="16356415" y="4806224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7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7" y="0"/>
                </a:lnTo>
                <a:lnTo>
                  <a:pt x="348057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2037138" flipH="1" flipV="1">
            <a:off x="16846824" y="5607420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7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7" y="0"/>
                </a:lnTo>
                <a:lnTo>
                  <a:pt x="348057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2037138" flipH="1" flipV="1">
            <a:off x="16245396" y="5638739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6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6" y="0"/>
                </a:lnTo>
                <a:lnTo>
                  <a:pt x="348056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 rot="-1019572" flipH="1" flipV="1">
            <a:off x="15985693" y="5186741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6" y="349050"/>
                </a:moveTo>
                <a:lnTo>
                  <a:pt x="0" y="349050"/>
                </a:lnTo>
                <a:lnTo>
                  <a:pt x="0" y="0"/>
                </a:lnTo>
                <a:lnTo>
                  <a:pt x="348056" y="0"/>
                </a:lnTo>
                <a:lnTo>
                  <a:pt x="348056" y="349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026B3B-E337-88AB-7D5C-82A6E8D2BF8D}"/>
              </a:ext>
            </a:extLst>
          </p:cNvPr>
          <p:cNvGrpSpPr/>
          <p:nvPr/>
        </p:nvGrpSpPr>
        <p:grpSpPr>
          <a:xfrm>
            <a:off x="1052556" y="2700476"/>
            <a:ext cx="8513058" cy="2095500"/>
            <a:chOff x="1052556" y="2700476"/>
            <a:chExt cx="8513058" cy="2095500"/>
          </a:xfrm>
        </p:grpSpPr>
        <p:grpSp>
          <p:nvGrpSpPr>
            <p:cNvPr id="8" name="Group 8"/>
            <p:cNvGrpSpPr/>
            <p:nvPr/>
          </p:nvGrpSpPr>
          <p:grpSpPr>
            <a:xfrm>
              <a:off x="1052556" y="2700476"/>
              <a:ext cx="8513058" cy="2095500"/>
              <a:chOff x="0" y="0"/>
              <a:chExt cx="2151408" cy="52957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51407" cy="529572"/>
              </a:xfrm>
              <a:custGeom>
                <a:avLst/>
                <a:gdLst/>
                <a:ahLst/>
                <a:cxnLst/>
                <a:rect l="l" t="t" r="r" b="b"/>
                <a:pathLst>
                  <a:path w="2151407" h="529572">
                    <a:moveTo>
                      <a:pt x="18188" y="0"/>
                    </a:moveTo>
                    <a:lnTo>
                      <a:pt x="2133219" y="0"/>
                    </a:lnTo>
                    <a:cubicBezTo>
                      <a:pt x="2143264" y="0"/>
                      <a:pt x="2151407" y="8143"/>
                      <a:pt x="2151407" y="18188"/>
                    </a:cubicBezTo>
                    <a:lnTo>
                      <a:pt x="2151407" y="511383"/>
                    </a:lnTo>
                    <a:cubicBezTo>
                      <a:pt x="2151407" y="516207"/>
                      <a:pt x="2149491" y="520833"/>
                      <a:pt x="2146080" y="524244"/>
                    </a:cubicBezTo>
                    <a:cubicBezTo>
                      <a:pt x="2142669" y="527655"/>
                      <a:pt x="2138043" y="529572"/>
                      <a:pt x="2133219" y="529572"/>
                    </a:cubicBezTo>
                    <a:lnTo>
                      <a:pt x="18188" y="529572"/>
                    </a:lnTo>
                    <a:cubicBezTo>
                      <a:pt x="8143" y="529572"/>
                      <a:pt x="0" y="521428"/>
                      <a:pt x="0" y="511383"/>
                    </a:cubicBezTo>
                    <a:lnTo>
                      <a:pt x="0" y="18188"/>
                    </a:lnTo>
                    <a:cubicBezTo>
                      <a:pt x="0" y="8143"/>
                      <a:pt x="8143" y="0"/>
                      <a:pt x="181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25C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2151408" cy="605772"/>
              </a:xfrm>
              <a:prstGeom prst="rect">
                <a:avLst/>
              </a:prstGeom>
            </p:spPr>
            <p:txBody>
              <a:bodyPr lIns="43909" tIns="43909" rIns="43909" bIns="43909" rtlCol="0" anchor="ctr"/>
              <a:lstStyle/>
              <a:p>
                <a:pPr algn="ctr">
                  <a:lnSpc>
                    <a:spcPts val="4917"/>
                  </a:lnSpc>
                </a:pPr>
                <a:endParaRPr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E90AB0-9F65-0772-8E4F-45499EA69D09}"/>
                </a:ext>
              </a:extLst>
            </p:cNvPr>
            <p:cNvSpPr txBox="1"/>
            <p:nvPr/>
          </p:nvSpPr>
          <p:spPr>
            <a:xfrm>
              <a:off x="2334412" y="3308150"/>
              <a:ext cx="6265964" cy="100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45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lại kiến thức đã học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EDBF95-48CC-89A5-D875-E5E02F10A574}"/>
              </a:ext>
            </a:extLst>
          </p:cNvPr>
          <p:cNvGrpSpPr/>
          <p:nvPr/>
        </p:nvGrpSpPr>
        <p:grpSpPr>
          <a:xfrm>
            <a:off x="1028700" y="7162800"/>
            <a:ext cx="8513058" cy="2095500"/>
            <a:chOff x="1028700" y="7162800"/>
            <a:chExt cx="8513058" cy="2095500"/>
          </a:xfrm>
        </p:grpSpPr>
        <p:grpSp>
          <p:nvGrpSpPr>
            <p:cNvPr id="5" name="Group 5"/>
            <p:cNvGrpSpPr/>
            <p:nvPr/>
          </p:nvGrpSpPr>
          <p:grpSpPr>
            <a:xfrm>
              <a:off x="1028700" y="7162800"/>
              <a:ext cx="8513058" cy="2095500"/>
              <a:chOff x="0" y="0"/>
              <a:chExt cx="2151408" cy="52957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51407" cy="529572"/>
              </a:xfrm>
              <a:custGeom>
                <a:avLst/>
                <a:gdLst/>
                <a:ahLst/>
                <a:cxnLst/>
                <a:rect l="l" t="t" r="r" b="b"/>
                <a:pathLst>
                  <a:path w="2151407" h="529572">
                    <a:moveTo>
                      <a:pt x="18188" y="0"/>
                    </a:moveTo>
                    <a:lnTo>
                      <a:pt x="2133219" y="0"/>
                    </a:lnTo>
                    <a:cubicBezTo>
                      <a:pt x="2143264" y="0"/>
                      <a:pt x="2151407" y="8143"/>
                      <a:pt x="2151407" y="18188"/>
                    </a:cubicBezTo>
                    <a:lnTo>
                      <a:pt x="2151407" y="511383"/>
                    </a:lnTo>
                    <a:cubicBezTo>
                      <a:pt x="2151407" y="516207"/>
                      <a:pt x="2149491" y="520833"/>
                      <a:pt x="2146080" y="524244"/>
                    </a:cubicBezTo>
                    <a:cubicBezTo>
                      <a:pt x="2142669" y="527655"/>
                      <a:pt x="2138043" y="529572"/>
                      <a:pt x="2133219" y="529572"/>
                    </a:cubicBezTo>
                    <a:lnTo>
                      <a:pt x="18188" y="529572"/>
                    </a:lnTo>
                    <a:cubicBezTo>
                      <a:pt x="8143" y="529572"/>
                      <a:pt x="0" y="521428"/>
                      <a:pt x="0" y="511383"/>
                    </a:cubicBezTo>
                    <a:lnTo>
                      <a:pt x="0" y="18188"/>
                    </a:lnTo>
                    <a:cubicBezTo>
                      <a:pt x="0" y="8143"/>
                      <a:pt x="8143" y="0"/>
                      <a:pt x="181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25CBF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2151408" cy="605772"/>
              </a:xfrm>
              <a:prstGeom prst="rect">
                <a:avLst/>
              </a:prstGeom>
            </p:spPr>
            <p:txBody>
              <a:bodyPr lIns="43909" tIns="43909" rIns="43909" bIns="43909" rtlCol="0" anchor="ctr"/>
              <a:lstStyle/>
              <a:p>
                <a:pPr algn="ctr">
                  <a:lnSpc>
                    <a:spcPts val="4917"/>
                  </a:lnSpc>
                </a:pPr>
                <a:endParaRPr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A8365C-733C-B33E-E055-361922ED9FE7}"/>
                </a:ext>
              </a:extLst>
            </p:cNvPr>
            <p:cNvSpPr txBox="1"/>
            <p:nvPr/>
          </p:nvSpPr>
          <p:spPr>
            <a:xfrm>
              <a:off x="2274712" y="7779680"/>
              <a:ext cx="6265964" cy="100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45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bài tập trong SBT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2372" y="-1562100"/>
            <a:ext cx="8345572" cy="8345572"/>
          </a:xfrm>
          <a:custGeom>
            <a:avLst/>
            <a:gdLst/>
            <a:ahLst/>
            <a:cxnLst/>
            <a:rect l="l" t="t" r="r" b="b"/>
            <a:pathLst>
              <a:path w="8345572" h="8345572">
                <a:moveTo>
                  <a:pt x="0" y="0"/>
                </a:moveTo>
                <a:lnTo>
                  <a:pt x="8345572" y="0"/>
                </a:lnTo>
                <a:lnTo>
                  <a:pt x="8345572" y="8345572"/>
                </a:lnTo>
                <a:lnTo>
                  <a:pt x="0" y="8345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7357492">
            <a:off x="951161" y="1395454"/>
            <a:ext cx="2858507" cy="2640221"/>
          </a:xfrm>
          <a:custGeom>
            <a:avLst/>
            <a:gdLst/>
            <a:ahLst/>
            <a:cxnLst/>
            <a:rect l="l" t="t" r="r" b="b"/>
            <a:pathLst>
              <a:path w="2858507" h="2640221">
                <a:moveTo>
                  <a:pt x="0" y="0"/>
                </a:moveTo>
                <a:lnTo>
                  <a:pt x="2858508" y="0"/>
                </a:lnTo>
                <a:lnTo>
                  <a:pt x="2858508" y="2640221"/>
                </a:lnTo>
                <a:lnTo>
                  <a:pt x="0" y="2640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6F93A8-E896-334C-CD4C-CA6A4A7EABBC}"/>
              </a:ext>
            </a:extLst>
          </p:cNvPr>
          <p:cNvSpPr txBox="1"/>
          <p:nvPr/>
        </p:nvSpPr>
        <p:spPr>
          <a:xfrm>
            <a:off x="6196309" y="3924300"/>
            <a:ext cx="1162217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ƠN CÁC BẠN ĐÃ CHÚ Ý LẮNG NGHE, HẸN GẶP LẠI!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08882" y="1028700"/>
            <a:ext cx="6951440" cy="9258300"/>
          </a:xfrm>
          <a:custGeom>
            <a:avLst/>
            <a:gdLst/>
            <a:ahLst/>
            <a:cxnLst/>
            <a:rect l="l" t="t" r="r" b="b"/>
            <a:pathLst>
              <a:path w="6951440" h="9258300">
                <a:moveTo>
                  <a:pt x="0" y="0"/>
                </a:moveTo>
                <a:lnTo>
                  <a:pt x="6951440" y="0"/>
                </a:lnTo>
                <a:lnTo>
                  <a:pt x="695144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0000"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89F329-1494-D502-0E86-629A1DA66FE1}"/>
              </a:ext>
            </a:extLst>
          </p:cNvPr>
          <p:cNvGrpSpPr/>
          <p:nvPr/>
        </p:nvGrpSpPr>
        <p:grpSpPr>
          <a:xfrm>
            <a:off x="457200" y="1562100"/>
            <a:ext cx="12175482" cy="5867400"/>
            <a:chOff x="457200" y="1866900"/>
            <a:chExt cx="12175482" cy="5334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B8170A-507B-A94E-EC23-6C3CB0458CCE}"/>
                </a:ext>
              </a:extLst>
            </p:cNvPr>
            <p:cNvSpPr/>
            <p:nvPr/>
          </p:nvSpPr>
          <p:spPr>
            <a:xfrm>
              <a:off x="457200" y="2857500"/>
              <a:ext cx="12175482" cy="4343400"/>
            </a:xfrm>
            <a:prstGeom prst="roundRect">
              <a:avLst/>
            </a:prstGeom>
            <a:solidFill>
              <a:schemeClr val="bg1"/>
            </a:solidFill>
            <a:ln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8000" b="1" kern="0">
                  <a:solidFill>
                    <a:schemeClr val="accent4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TINH BỘT VÀ CELLULOSE</a:t>
              </a:r>
              <a:endParaRPr lang="en-US" sz="80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Double Wave 17">
              <a:extLst>
                <a:ext uri="{FF2B5EF4-FFF2-40B4-BE49-F238E27FC236}">
                  <a16:creationId xmlns:a16="http://schemas.microsoft.com/office/drawing/2014/main" id="{035F0D01-5F0C-18BD-6FA3-276E2BC36D4E}"/>
                </a:ext>
              </a:extLst>
            </p:cNvPr>
            <p:cNvSpPr/>
            <p:nvPr/>
          </p:nvSpPr>
          <p:spPr>
            <a:xfrm>
              <a:off x="3886200" y="1866900"/>
              <a:ext cx="5638800" cy="1524000"/>
            </a:xfrm>
            <a:prstGeom prst="doubleWav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3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538" y="-216479"/>
            <a:ext cx="9087234" cy="10719957"/>
            <a:chOff x="0" y="0"/>
            <a:chExt cx="2393346" cy="2823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346" cy="2823363"/>
            </a:xfrm>
            <a:custGeom>
              <a:avLst/>
              <a:gdLst/>
              <a:ahLst/>
              <a:cxnLst/>
              <a:rect l="l" t="t" r="r" b="b"/>
              <a:pathLst>
                <a:path w="2393346" h="2823363">
                  <a:moveTo>
                    <a:pt x="0" y="0"/>
                  </a:moveTo>
                  <a:lnTo>
                    <a:pt x="2393346" y="0"/>
                  </a:lnTo>
                  <a:lnTo>
                    <a:pt x="2393346" y="2823363"/>
                  </a:lnTo>
                  <a:lnTo>
                    <a:pt x="0" y="2823363"/>
                  </a:lnTo>
                  <a:close/>
                </a:path>
              </a:pathLst>
            </a:custGeom>
            <a:solidFill>
              <a:srgbClr val="DADCEF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93346" cy="286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533301" y="1028700"/>
            <a:ext cx="8244590" cy="8229600"/>
          </a:xfrm>
          <a:custGeom>
            <a:avLst/>
            <a:gdLst/>
            <a:ahLst/>
            <a:cxnLst/>
            <a:rect l="l" t="t" r="r" b="b"/>
            <a:pathLst>
              <a:path w="8244590" h="8229600">
                <a:moveTo>
                  <a:pt x="0" y="0"/>
                </a:moveTo>
                <a:lnTo>
                  <a:pt x="8244590" y="0"/>
                </a:lnTo>
                <a:lnTo>
                  <a:pt x="8244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5400000">
            <a:off x="3205501" y="4609503"/>
            <a:ext cx="914272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7200" b="1" spc="43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12824" y="1680279"/>
            <a:ext cx="770908" cy="101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52860" y="1406631"/>
            <a:ext cx="7105650" cy="194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VẬT LÍ VÀ TRẠNG THÁI TỰ NHIÊN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60197" y="7595162"/>
            <a:ext cx="770908" cy="101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15600" y="7645752"/>
            <a:ext cx="7105650" cy="9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4866403"/>
            <a:ext cx="770908" cy="101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>
                <a:solidFill>
                  <a:srgbClr val="505A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5652" y="4967585"/>
            <a:ext cx="7105650" cy="91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HÓA HỌC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8930" y="1600817"/>
            <a:ext cx="8815345" cy="9002098"/>
          </a:xfrm>
          <a:custGeom>
            <a:avLst/>
            <a:gdLst/>
            <a:ahLst/>
            <a:cxnLst/>
            <a:rect l="l" t="t" r="r" b="b"/>
            <a:pathLst>
              <a:path w="8815345" h="9002098">
                <a:moveTo>
                  <a:pt x="0" y="0"/>
                </a:moveTo>
                <a:lnTo>
                  <a:pt x="8815345" y="0"/>
                </a:lnTo>
                <a:lnTo>
                  <a:pt x="8815345" y="9002098"/>
                </a:lnTo>
                <a:lnTo>
                  <a:pt x="0" y="900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45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20350" y="3646336"/>
            <a:ext cx="9696207" cy="5383364"/>
            <a:chOff x="-131956" y="-76200"/>
            <a:chExt cx="2185451" cy="2833412"/>
          </a:xfrm>
        </p:grpSpPr>
        <p:sp>
          <p:nvSpPr>
            <p:cNvPr id="4" name="Freeform 4"/>
            <p:cNvSpPr/>
            <p:nvPr/>
          </p:nvSpPr>
          <p:spPr>
            <a:xfrm>
              <a:off x="-131956" y="469345"/>
              <a:ext cx="2185451" cy="2287867"/>
            </a:xfrm>
            <a:custGeom>
              <a:avLst/>
              <a:gdLst/>
              <a:ahLst/>
              <a:cxnLst/>
              <a:rect l="l" t="t" r="r" b="b"/>
              <a:pathLst>
                <a:path w="2024680" h="2076054">
                  <a:moveTo>
                    <a:pt x="17237" y="0"/>
                  </a:moveTo>
                  <a:lnTo>
                    <a:pt x="2007443" y="0"/>
                  </a:lnTo>
                  <a:cubicBezTo>
                    <a:pt x="2016962" y="0"/>
                    <a:pt x="2024680" y="7717"/>
                    <a:pt x="2024680" y="17237"/>
                  </a:cubicBezTo>
                  <a:lnTo>
                    <a:pt x="2024680" y="2058817"/>
                  </a:lnTo>
                  <a:cubicBezTo>
                    <a:pt x="2024680" y="2063388"/>
                    <a:pt x="2022864" y="2067773"/>
                    <a:pt x="2019631" y="2071005"/>
                  </a:cubicBezTo>
                  <a:cubicBezTo>
                    <a:pt x="2016398" y="2074238"/>
                    <a:pt x="2012014" y="2076054"/>
                    <a:pt x="2007443" y="2076054"/>
                  </a:cubicBezTo>
                  <a:lnTo>
                    <a:pt x="17237" y="2076054"/>
                  </a:lnTo>
                  <a:cubicBezTo>
                    <a:pt x="12665" y="2076054"/>
                    <a:pt x="8281" y="2074238"/>
                    <a:pt x="5049" y="2071005"/>
                  </a:cubicBezTo>
                  <a:cubicBezTo>
                    <a:pt x="1816" y="2067773"/>
                    <a:pt x="0" y="2063388"/>
                    <a:pt x="0" y="2058817"/>
                  </a:cubicBezTo>
                  <a:lnTo>
                    <a:pt x="0" y="17237"/>
                  </a:lnTo>
                  <a:cubicBezTo>
                    <a:pt x="0" y="12665"/>
                    <a:pt x="1816" y="8281"/>
                    <a:pt x="5049" y="5049"/>
                  </a:cubicBezTo>
                  <a:cubicBezTo>
                    <a:pt x="8281" y="1816"/>
                    <a:pt x="12665" y="0"/>
                    <a:pt x="172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fr-FR" sz="6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I. </a:t>
              </a:r>
            </a:p>
            <a:p>
              <a:pPr algn="ctr">
                <a:lnSpc>
                  <a:spcPct val="150000"/>
                </a:lnSpc>
              </a:pPr>
              <a:r>
                <a:rPr lang="fr-FR" sz="6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 CHẤT VẬT LÍ VÀ TRẠNG THÁI TỰ NHIÊN</a:t>
              </a:r>
              <a:endParaRPr lang="en-US" sz="6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024680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775935" y="571142"/>
            <a:ext cx="3944415" cy="3944415"/>
          </a:xfrm>
          <a:custGeom>
            <a:avLst/>
            <a:gdLst/>
            <a:ahLst/>
            <a:cxnLst/>
            <a:rect l="l" t="t" r="r" b="b"/>
            <a:pathLst>
              <a:path w="3944415" h="3944415">
                <a:moveTo>
                  <a:pt x="0" y="0"/>
                </a:moveTo>
                <a:lnTo>
                  <a:pt x="3944415" y="0"/>
                </a:lnTo>
                <a:lnTo>
                  <a:pt x="3944415" y="3944414"/>
                </a:lnTo>
                <a:lnTo>
                  <a:pt x="0" y="394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170512" y="807305"/>
            <a:ext cx="3155259" cy="3472087"/>
          </a:xfrm>
          <a:custGeom>
            <a:avLst/>
            <a:gdLst/>
            <a:ahLst/>
            <a:cxnLst/>
            <a:rect l="l" t="t" r="r" b="b"/>
            <a:pathLst>
              <a:path w="3155259" h="3472087">
                <a:moveTo>
                  <a:pt x="3155260" y="0"/>
                </a:moveTo>
                <a:lnTo>
                  <a:pt x="0" y="0"/>
                </a:lnTo>
                <a:lnTo>
                  <a:pt x="0" y="3472088"/>
                </a:lnTo>
                <a:lnTo>
                  <a:pt x="3155260" y="3472088"/>
                </a:lnTo>
                <a:lnTo>
                  <a:pt x="31552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3071C1F-134D-59F3-3A44-A70036503379}"/>
              </a:ext>
            </a:extLst>
          </p:cNvPr>
          <p:cNvGrpSpPr/>
          <p:nvPr/>
        </p:nvGrpSpPr>
        <p:grpSpPr>
          <a:xfrm>
            <a:off x="2895600" y="2171700"/>
            <a:ext cx="3464278" cy="3477765"/>
            <a:chOff x="2438400" y="2857500"/>
            <a:chExt cx="4607659" cy="462559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86F252B-C95B-BC13-7428-3E04CF9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857500"/>
              <a:ext cx="4607659" cy="34505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8B0A61-E82F-859D-7994-E58854999E51}"/>
                </a:ext>
              </a:extLst>
            </p:cNvPr>
            <p:cNvSpPr txBox="1"/>
            <p:nvPr/>
          </p:nvSpPr>
          <p:spPr>
            <a:xfrm>
              <a:off x="3014782" y="6541575"/>
              <a:ext cx="3578958" cy="941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000" b="1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Tinh bột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CAA777-E49E-23C5-1DD3-7B374694716A}"/>
              </a:ext>
            </a:extLst>
          </p:cNvPr>
          <p:cNvGrpSpPr/>
          <p:nvPr/>
        </p:nvGrpSpPr>
        <p:grpSpPr>
          <a:xfrm>
            <a:off x="11963019" y="2256741"/>
            <a:ext cx="3193026" cy="3476961"/>
            <a:chOff x="11595346" y="2942541"/>
            <a:chExt cx="4246880" cy="462452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3411301-3F90-C25E-509D-21BC819B0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5346" y="2942541"/>
              <a:ext cx="4246880" cy="33655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C9564D7-6584-B726-63DD-D7A71A290A4F}"/>
                </a:ext>
              </a:extLst>
            </p:cNvPr>
            <p:cNvSpPr txBox="1"/>
            <p:nvPr/>
          </p:nvSpPr>
          <p:spPr>
            <a:xfrm>
              <a:off x="12001252" y="6625545"/>
              <a:ext cx="3821310" cy="941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4000" b="1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Cellulose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09BA99-3EED-4262-1204-19AD7583EB90}"/>
              </a:ext>
            </a:extLst>
          </p:cNvPr>
          <p:cNvGrpSpPr/>
          <p:nvPr/>
        </p:nvGrpSpPr>
        <p:grpSpPr>
          <a:xfrm>
            <a:off x="304800" y="190500"/>
            <a:ext cx="17297400" cy="1824923"/>
            <a:chOff x="304800" y="190500"/>
            <a:chExt cx="17297400" cy="182492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2B7A65-A9DD-76B8-DD96-EC37D8FF5828}"/>
                </a:ext>
              </a:extLst>
            </p:cNvPr>
            <p:cNvSpPr txBox="1"/>
            <p:nvPr/>
          </p:nvSpPr>
          <p:spPr>
            <a:xfrm>
              <a:off x="2438400" y="190500"/>
              <a:ext cx="15163800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40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có nhận xét gì về tính chất vật lí của tinh bột và cellulose (dạng tồn tại, màu sắc, độ tan,…)?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2" name="Picture 13">
              <a:extLst>
                <a:ext uri="{FF2B5EF4-FFF2-40B4-BE49-F238E27FC236}">
                  <a16:creationId xmlns:a16="http://schemas.microsoft.com/office/drawing/2014/main" id="{54C5FC0A-62DC-648B-7E5D-E326AEB9C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04800" y="414510"/>
              <a:ext cx="1765257" cy="1376901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B3C452E-BA34-66DD-F1BC-9152582CE71F}"/>
              </a:ext>
            </a:extLst>
          </p:cNvPr>
          <p:cNvSpPr txBox="1"/>
          <p:nvPr/>
        </p:nvSpPr>
        <p:spPr>
          <a:xfrm>
            <a:off x="1583727" y="5498040"/>
            <a:ext cx="160553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 bột và cellulose được tìm thấy ở đâu (thực vật, động vật,…)?</a:t>
            </a:r>
            <a:endParaRPr lang="fr-FR" sz="4000" ker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hình thành tinh bột và cellulose ở thực vật diễn ra như thế nào?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8D6BAFE-95C4-0CCD-95FD-DFFDB659C7B5}"/>
              </a:ext>
            </a:extLst>
          </p:cNvPr>
          <p:cNvSpPr/>
          <p:nvPr/>
        </p:nvSpPr>
        <p:spPr>
          <a:xfrm>
            <a:off x="290235" y="8343900"/>
            <a:ext cx="1200435" cy="13306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35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Plus Sign 80">
            <a:extLst>
              <a:ext uri="{FF2B5EF4-FFF2-40B4-BE49-F238E27FC236}">
                <a16:creationId xmlns:a16="http://schemas.microsoft.com/office/drawing/2014/main" id="{A2BEBC89-61DF-9D0F-D943-330CADE6A42B}"/>
              </a:ext>
            </a:extLst>
          </p:cNvPr>
          <p:cNvSpPr/>
          <p:nvPr/>
        </p:nvSpPr>
        <p:spPr>
          <a:xfrm>
            <a:off x="1587551" y="8584999"/>
            <a:ext cx="914400" cy="873486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CBDB821-F095-245F-4280-1D306915BD53}"/>
              </a:ext>
            </a:extLst>
          </p:cNvPr>
          <p:cNvSpPr/>
          <p:nvPr/>
        </p:nvSpPr>
        <p:spPr>
          <a:xfrm>
            <a:off x="2796364" y="8313786"/>
            <a:ext cx="1463653" cy="13306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5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22820827-8D2B-E56D-A6F5-DA92E99901D3}"/>
              </a:ext>
            </a:extLst>
          </p:cNvPr>
          <p:cNvSpPr/>
          <p:nvPr/>
        </p:nvSpPr>
        <p:spPr>
          <a:xfrm>
            <a:off x="4567767" y="8584999"/>
            <a:ext cx="3733800" cy="87348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2D9A2B6-B0BB-B112-30C4-809C0296DAB9}"/>
              </a:ext>
            </a:extLst>
          </p:cNvPr>
          <p:cNvSpPr txBox="1"/>
          <p:nvPr/>
        </p:nvSpPr>
        <p:spPr>
          <a:xfrm>
            <a:off x="4876890" y="81153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Quang hợp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CC7B1F0-CDEB-A14D-B7C4-5F001684F280}"/>
              </a:ext>
            </a:extLst>
          </p:cNvPr>
          <p:cNvSpPr txBox="1"/>
          <p:nvPr/>
        </p:nvSpPr>
        <p:spPr>
          <a:xfrm>
            <a:off x="4497301" y="932975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Giải phóng O</a:t>
            </a:r>
            <a:r>
              <a:rPr lang="en-US" sz="40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6428966-D570-0301-BCF8-E1286CA2BAB0}"/>
              </a:ext>
            </a:extLst>
          </p:cNvPr>
          <p:cNvSpPr/>
          <p:nvPr/>
        </p:nvSpPr>
        <p:spPr>
          <a:xfrm>
            <a:off x="8811103" y="8356399"/>
            <a:ext cx="2670511" cy="13306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8731C98D-D2FB-0AFE-8948-426D62B89299}"/>
              </a:ext>
            </a:extLst>
          </p:cNvPr>
          <p:cNvSpPr/>
          <p:nvPr/>
        </p:nvSpPr>
        <p:spPr>
          <a:xfrm rot="20316580">
            <a:off x="11934759" y="7798539"/>
            <a:ext cx="1617589" cy="63352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5611314-2CB5-0476-B30B-74B4C3FECD28}"/>
              </a:ext>
            </a:extLst>
          </p:cNvPr>
          <p:cNvSpPr/>
          <p:nvPr/>
        </p:nvSpPr>
        <p:spPr>
          <a:xfrm>
            <a:off x="14097002" y="7395264"/>
            <a:ext cx="3320422" cy="10739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CELLULOSE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050D643-B618-F797-866F-9693BC2FE2C6}"/>
              </a:ext>
            </a:extLst>
          </p:cNvPr>
          <p:cNvSpPr/>
          <p:nvPr/>
        </p:nvSpPr>
        <p:spPr>
          <a:xfrm>
            <a:off x="14097002" y="8979129"/>
            <a:ext cx="3365990" cy="10739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TINH BỘT</a:t>
            </a: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D8B0C1EC-3D79-DC56-9F70-318B06A5C8A4}"/>
              </a:ext>
            </a:extLst>
          </p:cNvPr>
          <p:cNvSpPr/>
          <p:nvPr/>
        </p:nvSpPr>
        <p:spPr>
          <a:xfrm rot="1162194">
            <a:off x="12162429" y="9195982"/>
            <a:ext cx="1617589" cy="48869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683D6AB7-B1A0-57B4-8209-4AC91A60F4A1}"/>
              </a:ext>
            </a:extLst>
          </p:cNvPr>
          <p:cNvSpPr/>
          <p:nvPr/>
        </p:nvSpPr>
        <p:spPr>
          <a:xfrm rot="12101849">
            <a:off x="11741674" y="9509261"/>
            <a:ext cx="1657281" cy="48869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EC205A-EF0D-8C16-23AD-512C89B63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756165"/>
              </p:ext>
            </p:extLst>
          </p:nvPr>
        </p:nvGraphicFramePr>
        <p:xfrm>
          <a:off x="342900" y="402517"/>
          <a:ext cx="17602200" cy="9389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642789775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255632632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813898480"/>
                    </a:ext>
                  </a:extLst>
                </a:gridCol>
              </a:tblGrid>
              <a:tr h="8101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 sánh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 bột</a:t>
                      </a:r>
                      <a:endParaRPr lang="en-US" sz="3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Cellulose</a:t>
                      </a:r>
                      <a:endParaRPr lang="en-US" sz="3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extLst>
                  <a:ext uri="{0D108BD9-81ED-4DB2-BD59-A6C34878D82A}">
                    <a16:rowId xmlns:a16="http://schemas.microsoft.com/office/drawing/2014/main" val="2222208769"/>
                  </a:ext>
                </a:extLst>
              </a:tr>
              <a:tr h="1441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 thức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tử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extLst>
                  <a:ext uri="{0D108BD9-81ED-4DB2-BD59-A6C34878D82A}">
                    <a16:rowId xmlns:a16="http://schemas.microsoft.com/office/drawing/2014/main" val="3668908742"/>
                  </a:ext>
                </a:extLst>
              </a:tr>
              <a:tr h="3399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chất vật lí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extLst>
                  <a:ext uri="{0D108BD9-81ED-4DB2-BD59-A6C34878D82A}">
                    <a16:rowId xmlns:a16="http://schemas.microsoft.com/office/drawing/2014/main" val="4149202668"/>
                  </a:ext>
                </a:extLst>
              </a:tr>
              <a:tr h="2062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 tồn tại trong tự nhiên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extLst>
                  <a:ext uri="{0D108BD9-81ED-4DB2-BD59-A6C34878D82A}">
                    <a16:rowId xmlns:a16="http://schemas.microsoft.com/office/drawing/2014/main" val="4056338424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332" marR="35332" marT="0" marB="0" anchor="ctr"/>
                </a:tc>
                <a:extLst>
                  <a:ext uri="{0D108BD9-81ED-4DB2-BD59-A6C34878D82A}">
                    <a16:rowId xmlns:a16="http://schemas.microsoft.com/office/drawing/2014/main" val="13626409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E91B00C-77FF-BB63-6822-DE118F28EDA7}"/>
              </a:ext>
            </a:extLst>
          </p:cNvPr>
          <p:cNvSpPr txBox="1"/>
          <p:nvPr/>
        </p:nvSpPr>
        <p:spPr>
          <a:xfrm>
            <a:off x="6019800" y="1638300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F865E-651A-3BDA-E73D-7091A2E774E8}"/>
              </a:ext>
            </a:extLst>
          </p:cNvPr>
          <p:cNvSpPr txBox="1"/>
          <p:nvPr/>
        </p:nvSpPr>
        <p:spPr>
          <a:xfrm>
            <a:off x="13030200" y="1444593"/>
            <a:ext cx="2895600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300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C88BA-F2AE-21A2-D43D-C10001B8B7C5}"/>
              </a:ext>
            </a:extLst>
          </p:cNvPr>
          <p:cNvSpPr txBox="1"/>
          <p:nvPr/>
        </p:nvSpPr>
        <p:spPr>
          <a:xfrm>
            <a:off x="4114800" y="2648565"/>
            <a:ext cx="6096000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 rắn, dạng bột, màu trắng.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tan trong nước lạnh, tan một phần trong nước nóng (hồ tinh bột).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6504B-7EA5-80BA-45F8-6E7AE8310920}"/>
              </a:ext>
            </a:extLst>
          </p:cNvPr>
          <p:cNvSpPr txBox="1"/>
          <p:nvPr/>
        </p:nvSpPr>
        <p:spPr>
          <a:xfrm>
            <a:off x="10896600" y="2659626"/>
            <a:ext cx="6553200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 rắn, dạng sợi, màu trắng.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tan trong nước và dung môi hữu cơ thông thường.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DA41A-53A7-B70D-F7C4-B560917BC352}"/>
              </a:ext>
            </a:extLst>
          </p:cNvPr>
          <p:cNvSpPr txBox="1"/>
          <p:nvPr/>
        </p:nvSpPr>
        <p:spPr>
          <a:xfrm>
            <a:off x="4124632" y="6117376"/>
            <a:ext cx="65532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 trung nhiều ở hạt, củ, quả.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dụ: gạo, ngô, khoai, sắn,…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52504-7516-EC6E-6F56-7F8150C1A725}"/>
              </a:ext>
            </a:extLst>
          </p:cNvPr>
          <p:cNvSpPr txBox="1"/>
          <p:nvPr/>
        </p:nvSpPr>
        <p:spPr>
          <a:xfrm>
            <a:off x="10896600" y="6068901"/>
            <a:ext cx="6553200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Tập trung nhiều ở thân và vỏ cây.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 dụ: cây thân gỗ, quả bông, tre, nứa, vỏ cây đay, gai,…</a:t>
            </a:r>
            <a:endParaRPr lang="en-US" sz="3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ACF857-028B-9D01-04F8-C5E5E6CC3CE8}"/>
              </a:ext>
            </a:extLst>
          </p:cNvPr>
          <p:cNvSpPr txBox="1"/>
          <p:nvPr/>
        </p:nvSpPr>
        <p:spPr>
          <a:xfrm>
            <a:off x="4419600" y="8216303"/>
            <a:ext cx="5257800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Dự trữ năng lượng.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80387-79DA-B562-8F80-8F8BAADAD421}"/>
              </a:ext>
            </a:extLst>
          </p:cNvPr>
          <p:cNvSpPr txBox="1"/>
          <p:nvPr/>
        </p:nvSpPr>
        <p:spPr>
          <a:xfrm>
            <a:off x="10668000" y="8263809"/>
            <a:ext cx="70866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Xây dựng thành tế bào thực vật, giúp duy trì độ cứng, hình dáng của cây.</a:t>
            </a:r>
            <a:endParaRPr lang="en-US" sz="3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3355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863C0B-C3E8-910D-FD0F-6F6513044521}"/>
              </a:ext>
            </a:extLst>
          </p:cNvPr>
          <p:cNvGrpSpPr/>
          <p:nvPr/>
        </p:nvGrpSpPr>
        <p:grpSpPr>
          <a:xfrm>
            <a:off x="304800" y="1181100"/>
            <a:ext cx="6172200" cy="3228668"/>
            <a:chOff x="457200" y="419100"/>
            <a:chExt cx="18243754" cy="22959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6085FA-6ABC-4B55-C3DD-6F8D86380C74}"/>
                </a:ext>
              </a:extLst>
            </p:cNvPr>
            <p:cNvSpPr/>
            <p:nvPr/>
          </p:nvSpPr>
          <p:spPr>
            <a:xfrm>
              <a:off x="457200" y="419100"/>
              <a:ext cx="17297400" cy="2133600"/>
            </a:xfrm>
            <a:prstGeom prst="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C2BD6A-6F65-0288-D79E-D33B54E05B54}"/>
                </a:ext>
              </a:extLst>
            </p:cNvPr>
            <p:cNvSpPr/>
            <p:nvPr/>
          </p:nvSpPr>
          <p:spPr>
            <a:xfrm>
              <a:off x="1403555" y="581442"/>
              <a:ext cx="17297399" cy="21336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fr-FR" sz="4000" ker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 hình thành tinh bột và cellulose ở thực vật: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58F622-5D4D-7740-9CB6-117FA6E1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5527011"/>
            <a:ext cx="8001000" cy="4188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AFA7-818E-D886-3AC9-95A53263A471}"/>
              </a:ext>
            </a:extLst>
          </p:cNvPr>
          <p:cNvSpPr txBox="1"/>
          <p:nvPr/>
        </p:nvSpPr>
        <p:spPr>
          <a:xfrm>
            <a:off x="8839200" y="190500"/>
            <a:ext cx="9144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 ứng quang hợp chuyển hóa carbon dioxide và nước thành glucose, giải phóng oxygen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71E76-70C4-DD5C-E6F9-5FA464CEB44B}"/>
              </a:ext>
            </a:extLst>
          </p:cNvPr>
          <p:cNvSpPr txBox="1"/>
          <p:nvPr/>
        </p:nvSpPr>
        <p:spPr>
          <a:xfrm>
            <a:off x="8991600" y="3318577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phần glucose được biến đổi thành tinh bột và cellulose.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9AA4301-7E26-F84D-1568-57725F09B9D1}"/>
              </a:ext>
            </a:extLst>
          </p:cNvPr>
          <p:cNvCxnSpPr>
            <a:cxnSpLocks/>
          </p:cNvCxnSpPr>
          <p:nvPr/>
        </p:nvCxnSpPr>
        <p:spPr>
          <a:xfrm>
            <a:off x="6457335" y="2694080"/>
            <a:ext cx="2438400" cy="153532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F00B78D-988D-688E-455E-4AE3FB12045E}"/>
              </a:ext>
            </a:extLst>
          </p:cNvPr>
          <p:cNvCxnSpPr>
            <a:cxnSpLocks/>
          </p:cNvCxnSpPr>
          <p:nvPr/>
        </p:nvCxnSpPr>
        <p:spPr>
          <a:xfrm flipV="1">
            <a:off x="6505267" y="1409393"/>
            <a:ext cx="2362200" cy="12970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Freeform 17">
            <a:extLst>
              <a:ext uri="{FF2B5EF4-FFF2-40B4-BE49-F238E27FC236}">
                <a16:creationId xmlns:a16="http://schemas.microsoft.com/office/drawing/2014/main" id="{D46F3A3E-6F3F-23EE-B5C0-4E02CE08A8D2}"/>
              </a:ext>
            </a:extLst>
          </p:cNvPr>
          <p:cNvSpPr/>
          <p:nvPr/>
        </p:nvSpPr>
        <p:spPr>
          <a:xfrm>
            <a:off x="16383000" y="8405813"/>
            <a:ext cx="1905000" cy="1881187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000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6800" y="3726848"/>
            <a:ext cx="9696207" cy="5220163"/>
            <a:chOff x="-131956" y="-76200"/>
            <a:chExt cx="2185451" cy="2747515"/>
          </a:xfrm>
        </p:grpSpPr>
        <p:sp>
          <p:nvSpPr>
            <p:cNvPr id="4" name="Freeform 4"/>
            <p:cNvSpPr/>
            <p:nvPr/>
          </p:nvSpPr>
          <p:spPr>
            <a:xfrm>
              <a:off x="-131956" y="1029797"/>
              <a:ext cx="2185451" cy="1641518"/>
            </a:xfrm>
            <a:custGeom>
              <a:avLst/>
              <a:gdLst/>
              <a:ahLst/>
              <a:cxnLst/>
              <a:rect l="l" t="t" r="r" b="b"/>
              <a:pathLst>
                <a:path w="2024680" h="2076054">
                  <a:moveTo>
                    <a:pt x="17237" y="0"/>
                  </a:moveTo>
                  <a:lnTo>
                    <a:pt x="2007443" y="0"/>
                  </a:lnTo>
                  <a:cubicBezTo>
                    <a:pt x="2016962" y="0"/>
                    <a:pt x="2024680" y="7717"/>
                    <a:pt x="2024680" y="17237"/>
                  </a:cubicBezTo>
                  <a:lnTo>
                    <a:pt x="2024680" y="2058817"/>
                  </a:lnTo>
                  <a:cubicBezTo>
                    <a:pt x="2024680" y="2063388"/>
                    <a:pt x="2022864" y="2067773"/>
                    <a:pt x="2019631" y="2071005"/>
                  </a:cubicBezTo>
                  <a:cubicBezTo>
                    <a:pt x="2016398" y="2074238"/>
                    <a:pt x="2012014" y="2076054"/>
                    <a:pt x="2007443" y="2076054"/>
                  </a:cubicBezTo>
                  <a:lnTo>
                    <a:pt x="17237" y="2076054"/>
                  </a:lnTo>
                  <a:cubicBezTo>
                    <a:pt x="12665" y="2076054"/>
                    <a:pt x="8281" y="2074238"/>
                    <a:pt x="5049" y="2071005"/>
                  </a:cubicBezTo>
                  <a:cubicBezTo>
                    <a:pt x="1816" y="2067773"/>
                    <a:pt x="0" y="2063388"/>
                    <a:pt x="0" y="2058817"/>
                  </a:cubicBezTo>
                  <a:lnTo>
                    <a:pt x="0" y="17237"/>
                  </a:lnTo>
                  <a:cubicBezTo>
                    <a:pt x="0" y="12665"/>
                    <a:pt x="1816" y="8281"/>
                    <a:pt x="5049" y="5049"/>
                  </a:cubicBezTo>
                  <a:cubicBezTo>
                    <a:pt x="8281" y="1816"/>
                    <a:pt x="12665" y="0"/>
                    <a:pt x="172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fr-FR" sz="6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r>
                <a:rPr lang="vi-VN" sz="6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6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fr-FR" sz="6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 CHẤT HÓA HỌC</a:t>
              </a:r>
              <a:endParaRPr lang="en-US" sz="6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024680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9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FEB1A9-DD1B-F52A-ECC3-6B331E02FDB3}"/>
              </a:ext>
            </a:extLst>
          </p:cNvPr>
          <p:cNvGrpSpPr/>
          <p:nvPr/>
        </p:nvGrpSpPr>
        <p:grpSpPr>
          <a:xfrm>
            <a:off x="3942695" y="1103826"/>
            <a:ext cx="3944415" cy="3944415"/>
            <a:chOff x="3733800" y="300689"/>
            <a:chExt cx="3944415" cy="3944415"/>
          </a:xfrm>
        </p:grpSpPr>
        <p:sp>
          <p:nvSpPr>
            <p:cNvPr id="9" name="Freeform 9"/>
            <p:cNvSpPr/>
            <p:nvPr/>
          </p:nvSpPr>
          <p:spPr>
            <a:xfrm>
              <a:off x="3733800" y="300689"/>
              <a:ext cx="3944415" cy="3944415"/>
            </a:xfrm>
            <a:custGeom>
              <a:avLst/>
              <a:gdLst/>
              <a:ahLst/>
              <a:cxnLst/>
              <a:rect l="l" t="t" r="r" b="b"/>
              <a:pathLst>
                <a:path w="3944415" h="3944415">
                  <a:moveTo>
                    <a:pt x="0" y="0"/>
                  </a:moveTo>
                  <a:lnTo>
                    <a:pt x="3944415" y="0"/>
                  </a:lnTo>
                  <a:lnTo>
                    <a:pt x="3944415" y="3944414"/>
                  </a:lnTo>
                  <a:lnTo>
                    <a:pt x="0" y="3944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4128377" y="536852"/>
              <a:ext cx="3155259" cy="3472087"/>
            </a:xfrm>
            <a:custGeom>
              <a:avLst/>
              <a:gdLst/>
              <a:ahLst/>
              <a:cxnLst/>
              <a:rect l="l" t="t" r="r" b="b"/>
              <a:pathLst>
                <a:path w="3155259" h="3472087">
                  <a:moveTo>
                    <a:pt x="3155260" y="0"/>
                  </a:moveTo>
                  <a:lnTo>
                    <a:pt x="0" y="0"/>
                  </a:lnTo>
                  <a:lnTo>
                    <a:pt x="0" y="3472088"/>
                  </a:lnTo>
                  <a:lnTo>
                    <a:pt x="3155260" y="3472088"/>
                  </a:lnTo>
                  <a:lnTo>
                    <a:pt x="315526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FDD77BF9-6C85-A03C-5322-7223B38202FC}"/>
              </a:ext>
            </a:extLst>
          </p:cNvPr>
          <p:cNvSpPr/>
          <p:nvPr/>
        </p:nvSpPr>
        <p:spPr>
          <a:xfrm>
            <a:off x="11348457" y="1042219"/>
            <a:ext cx="6951440" cy="9258300"/>
          </a:xfrm>
          <a:custGeom>
            <a:avLst/>
            <a:gdLst/>
            <a:ahLst/>
            <a:cxnLst/>
            <a:rect l="l" t="t" r="r" b="b"/>
            <a:pathLst>
              <a:path w="6951440" h="9258300">
                <a:moveTo>
                  <a:pt x="0" y="0"/>
                </a:moveTo>
                <a:lnTo>
                  <a:pt x="6951440" y="0"/>
                </a:lnTo>
                <a:lnTo>
                  <a:pt x="695144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</p:sp>
    </p:spTree>
    <p:extLst>
      <p:ext uri="{BB962C8B-B14F-4D97-AF65-F5344CB8AC3E}">
        <p14:creationId xmlns:p14="http://schemas.microsoft.com/office/powerpoint/2010/main" val="3068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1173</Words>
  <Application>Microsoft Office PowerPoint</Application>
  <PresentationFormat>Custom</PresentationFormat>
  <Paragraphs>146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 Light</vt:lpstr>
      <vt:lpstr>Times New Roman</vt:lpstr>
      <vt:lpstr>Arial</vt:lpstr>
      <vt:lpstr>Tahoma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Atomic structure Presentation in Lavander red blue illustrative style</dc:title>
  <dc:creator>Admin</dc:creator>
  <cp:lastModifiedBy>Tang Trang</cp:lastModifiedBy>
  <cp:revision>5</cp:revision>
  <dcterms:created xsi:type="dcterms:W3CDTF">2006-08-16T00:00:00Z</dcterms:created>
  <dcterms:modified xsi:type="dcterms:W3CDTF">2024-05-23T17:09:19Z</dcterms:modified>
  <dc:identifier>DAGF96k_SgY</dc:identifier>
</cp:coreProperties>
</file>