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349" r:id="rId2"/>
    <p:sldId id="279" r:id="rId3"/>
    <p:sldId id="256" r:id="rId4"/>
    <p:sldId id="281" r:id="rId5"/>
    <p:sldId id="315" r:id="rId6"/>
    <p:sldId id="316" r:id="rId7"/>
    <p:sldId id="340" r:id="rId8"/>
    <p:sldId id="341" r:id="rId9"/>
    <p:sldId id="356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60" r:id="rId18"/>
    <p:sldId id="361" r:id="rId19"/>
    <p:sldId id="362" r:id="rId20"/>
    <p:sldId id="363" r:id="rId21"/>
    <p:sldId id="365" r:id="rId22"/>
    <p:sldId id="367" r:id="rId23"/>
    <p:sldId id="364" r:id="rId24"/>
    <p:sldId id="369" r:id="rId25"/>
    <p:sldId id="313" r:id="rId26"/>
    <p:sldId id="314" r:id="rId27"/>
    <p:sldId id="330" r:id="rId28"/>
    <p:sldId id="35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66"/>
    <a:srgbClr val="0033CC"/>
    <a:srgbClr val="EF4B66"/>
    <a:srgbClr val="00A9A5"/>
    <a:srgbClr val="48C0B6"/>
    <a:srgbClr val="F7941E"/>
    <a:srgbClr val="2A770F"/>
    <a:srgbClr val="359513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1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About ethnic groups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15611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 custScaleX="155732"/>
      <dgm:spPr/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476494" y="2188865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Vocabulary</a:t>
          </a:r>
        </a:p>
      </dsp:txBody>
      <dsp:txXfrm>
        <a:off x="476494" y="2188865"/>
        <a:ext cx="1836065" cy="1870128"/>
      </dsp:txXfrm>
    </dsp:sp>
    <dsp:sp modelId="{F88AC81A-2BC5-4E80-A859-27A859164080}">
      <dsp:nvSpPr>
        <dsp:cNvPr id="0" name=""/>
        <dsp:cNvSpPr/>
      </dsp:nvSpPr>
      <dsp:spPr>
        <a:xfrm>
          <a:off x="476494" y="1156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Topic of the unit</a:t>
          </a:r>
        </a:p>
      </dsp:txBody>
      <dsp:txXfrm>
        <a:off x="476494" y="1156"/>
        <a:ext cx="1836065" cy="1870128"/>
      </dsp:txXfrm>
    </dsp:sp>
    <dsp:sp modelId="{900A6C8C-2B7C-4F16-8523-B2C8E70FE539}">
      <dsp:nvSpPr>
        <dsp:cNvPr id="0" name=""/>
        <dsp:cNvSpPr/>
      </dsp:nvSpPr>
      <dsp:spPr>
        <a:xfrm>
          <a:off x="2534264" y="159946"/>
          <a:ext cx="3718338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 dirty="0"/>
            <a:t>ETHNIC GROUPS OF VIET NAM</a:t>
          </a:r>
          <a:endParaRPr lang="en-US" sz="3500" kern="1200" dirty="0"/>
        </a:p>
      </dsp:txBody>
      <dsp:txXfrm>
        <a:off x="2580772" y="206454"/>
        <a:ext cx="3625322" cy="1494887"/>
      </dsp:txXfrm>
    </dsp:sp>
    <dsp:sp modelId="{4F25D1CD-CD2D-4831-80B6-B15A0B4A4043}">
      <dsp:nvSpPr>
        <dsp:cNvPr id="0" name=""/>
        <dsp:cNvSpPr/>
      </dsp:nvSpPr>
      <dsp:spPr>
        <a:xfrm>
          <a:off x="4347714" y="174785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538778" y="2383011"/>
          <a:ext cx="3709311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About ethnic groups</a:t>
          </a:r>
        </a:p>
      </dsp:txBody>
      <dsp:txXfrm>
        <a:off x="2585286" y="2429519"/>
        <a:ext cx="3616295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9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4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20.png"/><Relationship Id="rId4" Type="http://schemas.openxmlformats.org/officeDocument/2006/relationships/slide" Target="slide20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0765" y="1526310"/>
            <a:ext cx="658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English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8581" y="3309479"/>
            <a:ext cx="324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F16649"/>
                </a:solidFill>
                <a:latin typeface="Bahnschrift SemiBold Condensed" panose="020B0502040204020203" pitchFamily="34" charset="0"/>
              </a:rPr>
              <a:t>Class : 8</a:t>
            </a:r>
            <a:endParaRPr lang="en-US" sz="6000" i="1" dirty="0">
              <a:solidFill>
                <a:srgbClr val="F16649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62251"/>
              </p:ext>
            </p:extLst>
          </p:nvPr>
        </p:nvGraphicFramePr>
        <p:xfrm>
          <a:off x="942108" y="971308"/>
          <a:ext cx="10464801" cy="4515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7233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62240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475161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(group) (</a:t>
                      </a:r>
                      <a:r>
                        <a:rPr lang="en-US" sz="2500" dirty="0" err="1">
                          <a:effectLst/>
                        </a:rPr>
                        <a:t>adj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eθnɪk</a:t>
                      </a:r>
                      <a:r>
                        <a:rPr lang="en-US" sz="2500" dirty="0">
                          <a:effectLst/>
                        </a:rPr>
                        <a:t> / (/</a:t>
                      </a:r>
                      <a:r>
                        <a:rPr lang="en-US" sz="2500" dirty="0" err="1">
                          <a:effectLst/>
                        </a:rPr>
                        <a:t>gru:p</a:t>
                      </a:r>
                      <a:r>
                        <a:rPr lang="en-US" sz="2500" dirty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</a:t>
                      </a:r>
                      <a:r>
                        <a:rPr lang="en-US" sz="2500" dirty="0" err="1">
                          <a:effectLst/>
                        </a:rPr>
                        <a:t>pəʊst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/ˌ</a:t>
                      </a:r>
                      <a:r>
                        <a:rPr lang="en-US" sz="2500" dirty="0" err="1">
                          <a:effectLst/>
                        </a:rPr>
                        <a:t>əʊ.vəˈlʊk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/stilt </a:t>
                      </a:r>
                      <a:r>
                        <a:rPr lang="en-US" sz="2500" dirty="0" err="1">
                          <a:effectLst/>
                        </a:rPr>
                        <a:t>haus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/'</a:t>
                      </a:r>
                      <a:r>
                        <a:rPr lang="en-US" sz="2500" dirty="0" err="1">
                          <a:effectLst/>
                        </a:rPr>
                        <a:t>kɔstju:m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trang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ter.əst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fiːld</a:t>
                      </a:r>
                      <a:r>
                        <a:rPr lang="en-US" sz="2500" dirty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pic>
        <p:nvPicPr>
          <p:cNvPr id="16" name="ethnic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4" y="115913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pic>
        <p:nvPicPr>
          <p:cNvPr id="18" name="post-g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3" y="1915622"/>
            <a:ext cx="487363" cy="487363"/>
          </a:xfrm>
          <a:prstGeom prst="rect">
            <a:avLst/>
          </a:prstGeom>
        </p:spPr>
      </p:pic>
      <p:pic>
        <p:nvPicPr>
          <p:cNvPr id="19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2" y="3428594"/>
            <a:ext cx="487363" cy="487363"/>
          </a:xfrm>
          <a:prstGeom prst="rect">
            <a:avLst/>
          </a:prstGeom>
        </p:spPr>
      </p:pic>
      <p:pic>
        <p:nvPicPr>
          <p:cNvPr id="20" name="ukoverh02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5" y="2672108"/>
            <a:ext cx="487363" cy="487363"/>
          </a:xfrm>
          <a:prstGeom prst="rect">
            <a:avLst/>
          </a:prstGeom>
        </p:spPr>
      </p:pic>
      <p:pic>
        <p:nvPicPr>
          <p:cNvPr id="21" name="terraced-field159436989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4" y="4908269"/>
            <a:ext cx="487363" cy="487363"/>
          </a:xfrm>
          <a:prstGeom prst="rect">
            <a:avLst/>
          </a:prstGeom>
        </p:spPr>
      </p:pic>
      <p:pic>
        <p:nvPicPr>
          <p:cNvPr id="22" name="costume-g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3" y="41517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20109"/>
              </p:ext>
            </p:extLst>
          </p:nvPr>
        </p:nvGraphicFramePr>
        <p:xfrm>
          <a:off x="600364" y="732984"/>
          <a:ext cx="11397672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740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5617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874094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(group) (</a:t>
                      </a:r>
                      <a:r>
                        <a:rPr lang="en-US" sz="2500" dirty="0" err="1">
                          <a:effectLst/>
                        </a:rPr>
                        <a:t>adj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a. </a:t>
                      </a: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b. </a:t>
                      </a: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c. </a:t>
                      </a: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d. </a:t>
                      </a: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e. </a:t>
                      </a: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f. </a:t>
                      </a:r>
                      <a:r>
                        <a:rPr lang="en-US" sz="2500" dirty="0" err="1">
                          <a:effectLst/>
                        </a:rPr>
                        <a:t>trang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239193" y="1626352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39193" y="1626353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9193" y="4996873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29957" y="4996874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624" y="0"/>
            <a:ext cx="46603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vocabulary:</a:t>
            </a:r>
          </a:p>
        </p:txBody>
      </p: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0629" y="25638"/>
            <a:ext cx="42347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Listen and read.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865" y="693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023" y="-504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724" y="479613"/>
            <a:ext cx="100865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- Who are they in the picture?</a:t>
            </a:r>
          </a:p>
          <a:p>
            <a:r>
              <a:rPr lang="en-US" sz="2600" dirty="0">
                <a:latin typeface="+mj-lt"/>
              </a:rPr>
              <a:t>- What can you see in the picture?</a:t>
            </a:r>
          </a:p>
          <a:p>
            <a:r>
              <a:rPr lang="en-US" sz="2600" dirty="0">
                <a:latin typeface="+mj-lt"/>
              </a:rPr>
              <a:t>- What do you think Lai and Tom talking about?</a:t>
            </a:r>
          </a:p>
          <a:p>
            <a:r>
              <a:rPr lang="en-US" sz="2600" dirty="0">
                <a:latin typeface="+mj-lt"/>
              </a:rPr>
              <a:t>- Do you know anything about the </a:t>
            </a:r>
            <a:r>
              <a:rPr lang="en-US" sz="2600" dirty="0" err="1">
                <a:latin typeface="+mj-lt"/>
              </a:rPr>
              <a:t>Tay</a:t>
            </a:r>
            <a:r>
              <a:rPr lang="en-US" sz="2600" dirty="0">
                <a:latin typeface="+mj-lt"/>
              </a:rPr>
              <a:t> ethnic group?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834" y="6030031"/>
            <a:ext cx="116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are talking about the  ethnic group of Viet Nam </a:t>
            </a:r>
            <a:r>
              <a:rPr lang="en-US" sz="2400" i="1" dirty="0">
                <a:solidFill>
                  <a:srgbClr val="C00000"/>
                </a:solidFill>
              </a:rPr>
              <a:t>( The </a:t>
            </a:r>
            <a:r>
              <a:rPr lang="en-US" sz="2400" i="1" dirty="0" err="1">
                <a:solidFill>
                  <a:srgbClr val="C00000"/>
                </a:solidFill>
              </a:rPr>
              <a:t>Tay</a:t>
            </a:r>
            <a:r>
              <a:rPr lang="en-US" sz="2400" i="1" dirty="0">
                <a:solidFill>
                  <a:srgbClr val="C00000"/>
                </a:solidFill>
              </a:rPr>
              <a:t> ethnic group)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321" y="2653036"/>
            <a:ext cx="3675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- a village in the mountains</a:t>
            </a:r>
          </a:p>
          <a:p>
            <a:r>
              <a:rPr lang="en-US" sz="2400" b="1" i="1" dirty="0"/>
              <a:t>- a few stilt houses </a:t>
            </a:r>
          </a:p>
          <a:p>
            <a:r>
              <a:rPr lang="en-US" sz="2400" b="1" i="1" dirty="0"/>
              <a:t>-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tinh</a:t>
            </a:r>
            <a:endParaRPr lang="en-US" sz="2400" b="1" i="1" dirty="0"/>
          </a:p>
          <a:p>
            <a:r>
              <a:rPr lang="en-US" sz="2400" b="1" i="1" dirty="0"/>
              <a:t>- five-colored sticky rice</a:t>
            </a:r>
          </a:p>
          <a:p>
            <a:r>
              <a:rPr lang="en-US" sz="2400" b="1" i="1" dirty="0"/>
              <a:t>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6806" y="2917889"/>
            <a:ext cx="321485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rgbClr val="0033CC"/>
                </a:solidFill>
              </a:rPr>
              <a:t>- Tom is a foreigner.</a:t>
            </a:r>
          </a:p>
          <a:p>
            <a:r>
              <a:rPr lang="en-US" sz="2600" i="1" dirty="0">
                <a:solidFill>
                  <a:srgbClr val="0033CC"/>
                </a:solidFill>
              </a:rPr>
              <a:t>- Lai is an ethnic </a:t>
            </a:r>
          </a:p>
          <a:p>
            <a:r>
              <a:rPr lang="en-US" sz="2600" i="1" dirty="0">
                <a:solidFill>
                  <a:srgbClr val="0033CC"/>
                </a:solidFill>
              </a:rPr>
              <a:t>Vietnamese.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7" y="2280671"/>
            <a:ext cx="5282261" cy="3609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6253" y="5350363"/>
            <a:ext cx="893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Tom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8875" y="535036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 Lai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52" y="980443"/>
            <a:ext cx="11785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588" y="250495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4981" y="2725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139" y="152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1587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33" y="29078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answers.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452" y="1259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people.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is on high posts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folk dances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popular festivals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1516" y="2569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441684" y="3801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6767" y="5035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1927" y="3037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52" y="194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1092" y="134995"/>
            <a:ext cx="1144476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Match the pictures with the word and phrases from the conversation</a:t>
            </a:r>
            <a:r>
              <a:rPr lang="en-US" sz="2600" dirty="0"/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512" y="1807174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stilt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2512" y="256425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terraced fields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2512" y="3326879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bamboo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2511" y="3989860"/>
            <a:ext cx="46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five-</a:t>
            </a:r>
            <a:r>
              <a:rPr lang="en-US" sz="2800" b="1" dirty="0" err="1"/>
              <a:t>colour</a:t>
            </a:r>
            <a:r>
              <a:rPr lang="en-US" sz="2800" b="1" dirty="0"/>
              <a:t> sticky rice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2325" y="1508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86" y="52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" y="958968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34" y="964284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6" y="3395580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41" y="3256107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556 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26758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6979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8776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r>
              <a:rPr lang="en-US" sz="2800" dirty="0"/>
              <a:t>2. Their beautiful stilt house _________ a 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__________________? - B: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742" y="70801"/>
            <a:ext cx="4973828" cy="61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280916" y="2953991"/>
            <a:ext cx="396027" cy="97584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6446" y="578309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9" name="Heptagon 28">
            <a:hlinkClick r:id="rId2" action="ppaction://hlinksldjump"/>
          </p:cNvPr>
          <p:cNvSpPr/>
          <p:nvPr/>
        </p:nvSpPr>
        <p:spPr>
          <a:xfrm>
            <a:off x="8486816" y="25407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>
            <a:off x="11145064" y="5985164"/>
            <a:ext cx="914400" cy="692727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  <p:sp>
        <p:nvSpPr>
          <p:cNvPr id="27" name="Heptagon 26">
            <a:hlinkClick r:id="rId4" action="ppaction://hlinksldjump"/>
          </p:cNvPr>
          <p:cNvSpPr/>
          <p:nvPr/>
        </p:nvSpPr>
        <p:spPr>
          <a:xfrm>
            <a:off x="8486816" y="1710068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6" name="Content Placeholder 4"/>
          <p:cNvPicPr>
            <a:picLocks noChangeAspect="1"/>
          </p:cNvPicPr>
          <p:nvPr/>
        </p:nvPicPr>
        <p:blipFill rotWithShape="1">
          <a:blip r:embed="rId5"/>
          <a:srcRect l="20020" t="6735" r="20020" b="7952"/>
          <a:stretch/>
        </p:blipFill>
        <p:spPr>
          <a:xfrm>
            <a:off x="764760" y="1141871"/>
            <a:ext cx="4893360" cy="4579216"/>
          </a:xfrm>
          <a:prstGeom prst="rect">
            <a:avLst/>
          </a:prstGeom>
        </p:spPr>
      </p:pic>
      <p:sp>
        <p:nvSpPr>
          <p:cNvPr id="37" name="Donut 36"/>
          <p:cNvSpPr/>
          <p:nvPr/>
        </p:nvSpPr>
        <p:spPr>
          <a:xfrm>
            <a:off x="825719" y="1131414"/>
            <a:ext cx="4697626" cy="4627418"/>
          </a:xfrm>
          <a:prstGeom prst="donut">
            <a:avLst>
              <a:gd name="adj" fmla="val 4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87947" y="3149770"/>
            <a:ext cx="563418" cy="5634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ptagon 39">
            <a:hlinkClick r:id="rId6" action="ppaction://hlinksldjump"/>
          </p:cNvPr>
          <p:cNvSpPr/>
          <p:nvPr/>
        </p:nvSpPr>
        <p:spPr>
          <a:xfrm>
            <a:off x="8486816" y="34314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Heptagon 40">
            <a:hlinkClick r:id="rId7" action="ppaction://hlinksldjump"/>
          </p:cNvPr>
          <p:cNvSpPr/>
          <p:nvPr/>
        </p:nvSpPr>
        <p:spPr>
          <a:xfrm>
            <a:off x="9793761" y="25891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Heptagon 41">
            <a:hlinkClick r:id="rId8" action="ppaction://hlinksldjump"/>
          </p:cNvPr>
          <p:cNvSpPr/>
          <p:nvPr/>
        </p:nvSpPr>
        <p:spPr>
          <a:xfrm>
            <a:off x="9793761" y="1758422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Heptagon 42">
            <a:hlinkClick r:id="rId9" action="ppaction://hlinksldjump"/>
          </p:cNvPr>
          <p:cNvSpPr/>
          <p:nvPr/>
        </p:nvSpPr>
        <p:spPr>
          <a:xfrm>
            <a:off x="9793761" y="34798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04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743582" y="99133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endParaRPr lang="en-U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19" y="205102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93629" y="2051027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folk dance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67" y="2039419"/>
            <a:ext cx="119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Their beautiful stilt house _________ a large rice field.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8704" y="2039419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5201" y="63764"/>
            <a:ext cx="496938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WARM-UP: NETWORK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098" y="63764"/>
            <a:ext cx="2218901" cy="15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046901" y="2229385"/>
            <a:ext cx="4397740" cy="2544619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837" y="21506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</a:t>
            </a:r>
            <a:r>
              <a:rPr lang="en-US" sz="2800" b="1" dirty="0" err="1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2205" y="2821409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6830" y="3676748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Yao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1098" y="4324697"/>
            <a:ext cx="218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641" y="5278005"/>
            <a:ext cx="234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8694" y="4977499"/>
            <a:ext cx="234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Hani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6434" y="4715889"/>
            <a:ext cx="28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Hmong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8257" y="4000593"/>
            <a:ext cx="239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70" y="2834173"/>
            <a:ext cx="32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Bru</a:t>
            </a:r>
            <a:r>
              <a:rPr lang="en-US" sz="2800" b="1" dirty="0">
                <a:solidFill>
                  <a:srgbClr val="002060"/>
                </a:solidFill>
              </a:rPr>
              <a:t>-Van </a:t>
            </a:r>
            <a:r>
              <a:rPr lang="en-US" sz="2800" b="1" dirty="0" err="1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66" y="2035824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Muong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6290" y="1522213"/>
            <a:ext cx="253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498" y="1502670"/>
            <a:ext cx="187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err="1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701" y="214373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__________________? </a:t>
            </a:r>
          </a:p>
          <a:p>
            <a:r>
              <a:rPr lang="en-US" sz="2800" dirty="0"/>
              <a:t>  B: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93145" y="2099031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instrument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13" y="202331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6877" y="2010985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269" y="1780389"/>
            <a:ext cx="1196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1243" y="1734222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1582" y="405302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707" y="277420"/>
            <a:ext cx="1099167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Fill in the blank box with one suitable word to complete the sentence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875" y="1083102"/>
            <a:ext cx="1077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6. The </a:t>
            </a:r>
            <a:r>
              <a:rPr lang="en-US" sz="2800" dirty="0" err="1"/>
              <a:t>Tay</a:t>
            </a:r>
            <a:r>
              <a:rPr lang="en-US" sz="2800" dirty="0"/>
              <a:t> is the _________ largest ethnic group in Viet Nam, only after the </a:t>
            </a:r>
            <a:r>
              <a:rPr lang="en-US" sz="2800" dirty="0" err="1"/>
              <a:t>Kinh</a:t>
            </a:r>
            <a:r>
              <a:rPr lang="en-US" sz="2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811" y="1052715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second</a:t>
            </a:r>
            <a:endParaRPr lang="en-US" sz="2800" b="1" dirty="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r>
              <a:rPr lang="en-US" sz="2800" dirty="0"/>
              <a:t>2. Their beautiful stilt house _________ a 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__________________? - B: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31811" y="1653863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folk dance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0653" y="2501137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8491" y="3331245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instrument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920" y="4577334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4225" y="5432265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345967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648841" y="78012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3835" y="179766"/>
            <a:ext cx="5262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5028" y="73759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Hmong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0725" y="126190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Nung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187" y="3786405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6187" y="4250313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Bahnar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2173" y="555717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Khmer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2173" y="6029379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2732" y="1920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90" y="72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" y="1492736"/>
            <a:ext cx="5341680" cy="14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59854" y="375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461" y="338438"/>
            <a:ext cx="2895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3779" y="277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9281223"/>
              </p:ext>
            </p:extLst>
          </p:nvPr>
        </p:nvGraphicFramePr>
        <p:xfrm>
          <a:off x="2610195" y="1067723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51563" y="264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183" y="1679009"/>
            <a:ext cx="10620908" cy="208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- Learn by heart all the words that they have just learnt.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Prepare for the Project of the unit.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8491" y="257895"/>
            <a:ext cx="3121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7783" y="1446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72" y="3657429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549586" y="2068050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86" y="2068050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3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2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449063" cy="625641"/>
          </a:xfrm>
          <a:prstGeom prst="roundRect">
            <a:avLst>
              <a:gd name="adj" fmla="val 426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420" y="2294510"/>
            <a:ext cx="678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I’m from the </a:t>
            </a:r>
            <a:r>
              <a:rPr lang="en-US" sz="3200" b="1" dirty="0" err="1">
                <a:solidFill>
                  <a:srgbClr val="0070C0"/>
                </a:solidFill>
              </a:rPr>
              <a:t>Tay</a:t>
            </a:r>
            <a:r>
              <a:rPr lang="en-US" sz="3200" b="1" dirty="0">
                <a:solidFill>
                  <a:srgbClr val="0070C0"/>
                </a:solidFill>
              </a:rPr>
              <a:t> ethnic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1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812" y="3108608"/>
            <a:ext cx="4569136" cy="28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49772" y="4525655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- ethnic (group) (</a:t>
            </a:r>
            <a:r>
              <a:rPr lang="en-US" sz="3600" dirty="0" err="1">
                <a:solidFill>
                  <a:schemeClr val="tx1"/>
                </a:solidFill>
              </a:rPr>
              <a:t>adj</a:t>
            </a:r>
            <a:r>
              <a:rPr lang="en-US" sz="3600" dirty="0">
                <a:solidFill>
                  <a:schemeClr val="tx1"/>
                </a:solidFill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4588" y="46471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/>
              <a:t>(</a:t>
            </a:r>
            <a:r>
              <a:rPr lang="en-US" sz="3600" b="1" dirty="0" err="1"/>
              <a:t>nhóm</a:t>
            </a:r>
            <a:r>
              <a:rPr lang="en-US" sz="3600" b="1" dirty="0"/>
              <a:t>) </a:t>
            </a:r>
            <a:r>
              <a:rPr lang="en-US" sz="3600" b="1" dirty="0" err="1"/>
              <a:t>dân</a:t>
            </a:r>
            <a:r>
              <a:rPr lang="en-US" sz="3600" b="1" dirty="0"/>
              <a:t> </a:t>
            </a:r>
            <a:r>
              <a:rPr lang="en-US" sz="3600" b="1" dirty="0" err="1"/>
              <a:t>tộc</a:t>
            </a:r>
            <a:r>
              <a:rPr lang="en-US" sz="36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2303" y="5294483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eθnɪk</a:t>
            </a:r>
            <a:r>
              <a:rPr lang="en-US" sz="2800" b="1" dirty="0">
                <a:solidFill>
                  <a:srgbClr val="0070C0"/>
                </a:solidFill>
              </a:rPr>
              <a:t> / (/</a:t>
            </a:r>
            <a:r>
              <a:rPr lang="en-US" sz="2800" b="1" dirty="0" err="1">
                <a:solidFill>
                  <a:srgbClr val="0070C0"/>
                </a:solidFill>
              </a:rPr>
              <a:t>gru:p</a:t>
            </a:r>
            <a:r>
              <a:rPr lang="en-US" sz="2800" b="1" dirty="0">
                <a:solidFill>
                  <a:srgbClr val="0070C0"/>
                </a:solidFill>
              </a:rPr>
              <a:t>/)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5" y="1026028"/>
            <a:ext cx="4349184" cy="3119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363" y="1026028"/>
            <a:ext cx="4414982" cy="3119930"/>
          </a:xfrm>
          <a:prstGeom prst="rect">
            <a:avLst/>
          </a:prstGeom>
        </p:spPr>
      </p:pic>
      <p:pic>
        <p:nvPicPr>
          <p:cNvPr id="13" name="ethnic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143" y="49275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81572" y="5009407"/>
            <a:ext cx="2768279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- post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1884" y="507133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/>
              <a:t>cột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294337" y="5786916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/</a:t>
            </a:r>
            <a:r>
              <a:rPr lang="en-US" sz="3200" b="1" dirty="0" err="1">
                <a:solidFill>
                  <a:srgbClr val="00B0F0"/>
                </a:solidFill>
              </a:rPr>
              <a:t>pəʊst</a:t>
            </a:r>
            <a:r>
              <a:rPr lang="en-US" sz="32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72" y="899010"/>
            <a:ext cx="6331516" cy="38577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7659777" y="1980926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pic>
        <p:nvPicPr>
          <p:cNvPr id="3" name="po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1976" y="5212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9339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- stilt house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1803" y="7075742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60852" y="5378409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/stilt </a:t>
            </a:r>
            <a:r>
              <a:rPr lang="en-US" sz="2800" b="1" dirty="0" err="1">
                <a:solidFill>
                  <a:srgbClr val="00B0F0"/>
                </a:solidFill>
              </a:rPr>
              <a:t>haus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52" y="907118"/>
            <a:ext cx="5634446" cy="3636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sp>
        <p:nvSpPr>
          <p:cNvPr id="14" name="Google Shape;1881;p31"/>
          <p:cNvSpPr txBox="1">
            <a:spLocks/>
          </p:cNvSpPr>
          <p:nvPr/>
        </p:nvSpPr>
        <p:spPr>
          <a:xfrm>
            <a:off x="5857884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err="1">
                <a:solidFill>
                  <a:schemeClr val="tx1"/>
                </a:solidFill>
              </a:rPr>
              <a:t>Nhà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sàn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718" y="4891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82121" y="5171543"/>
            <a:ext cx="4186534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- costume (n):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7966" y="5282002"/>
            <a:ext cx="554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/>
              <a:t>trang</a:t>
            </a:r>
            <a:r>
              <a:rPr lang="en-US" sz="4000" b="1" dirty="0"/>
              <a:t> </a:t>
            </a:r>
            <a:r>
              <a:rPr lang="en-US" sz="4000" b="1" dirty="0" err="1"/>
              <a:t>phục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893220" y="605298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/'</a:t>
            </a:r>
            <a:r>
              <a:rPr lang="en-US" sz="2800" b="1" dirty="0" err="1">
                <a:solidFill>
                  <a:srgbClr val="48C0B6"/>
                </a:solidFill>
              </a:rPr>
              <a:t>kɔstju:m</a:t>
            </a:r>
            <a:r>
              <a:rPr lang="en-US" sz="2800" b="1" dirty="0">
                <a:solidFill>
                  <a:srgbClr val="48C0B6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529738"/>
            <a:ext cx="4478840" cy="4143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310" y="483010"/>
            <a:ext cx="2519763" cy="4236772"/>
          </a:xfrm>
          <a:prstGeom prst="rect">
            <a:avLst/>
          </a:prstGeom>
        </p:spPr>
      </p:pic>
      <p:pic>
        <p:nvPicPr>
          <p:cNvPr id="5" name="costume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6353" y="5392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73642" y="4710409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- terraced field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2377" y="4912252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ruộng</a:t>
            </a:r>
            <a:r>
              <a:rPr lang="en-US" sz="3600" b="1" dirty="0"/>
              <a:t> </a:t>
            </a:r>
            <a:r>
              <a:rPr lang="en-US" sz="3600" b="1" dirty="0" err="1"/>
              <a:t>bậc</a:t>
            </a:r>
            <a:r>
              <a:rPr lang="en-US" sz="3600" b="1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7711" y="5440479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/ˈ</a:t>
            </a:r>
            <a:r>
              <a:rPr lang="en-US" sz="2800" b="1" dirty="0" err="1">
                <a:solidFill>
                  <a:srgbClr val="48C0B6"/>
                </a:solidFill>
              </a:rPr>
              <a:t>terəst</a:t>
            </a:r>
            <a:r>
              <a:rPr lang="en-US" sz="2800" b="1" dirty="0">
                <a:solidFill>
                  <a:srgbClr val="48C0B6"/>
                </a:solidFill>
              </a:rPr>
              <a:t> </a:t>
            </a:r>
            <a:r>
              <a:rPr lang="en-US" sz="2800" b="1" dirty="0" err="1">
                <a:solidFill>
                  <a:srgbClr val="48C0B6"/>
                </a:solidFill>
              </a:rPr>
              <a:t>fiːld</a:t>
            </a:r>
            <a:r>
              <a:rPr lang="en-US" sz="2800" b="1" dirty="0">
                <a:solidFill>
                  <a:srgbClr val="48C0B6"/>
                </a:solidFill>
              </a:rPr>
              <a:t> 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6" y="584579"/>
            <a:ext cx="5883563" cy="3920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pic>
        <p:nvPicPr>
          <p:cNvPr id="4" name="terraced-field15943698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9339" y="49917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999" y="914400"/>
            <a:ext cx="6114473" cy="3786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0295" y="4814515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Bahnschrift SemiBold Condensed" panose="020B0502040204020203" pitchFamily="34" charset="0"/>
              </a:rPr>
              <a:t> - overlook (v):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3724" y="5397079"/>
            <a:ext cx="19880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500" b="1" dirty="0">
                <a:solidFill>
                  <a:srgbClr val="00A9A5"/>
                </a:solidFill>
              </a:rPr>
              <a:t>/ˌ</a:t>
            </a:r>
            <a:r>
              <a:rPr lang="en-US" sz="2500" b="1" dirty="0" err="1">
                <a:solidFill>
                  <a:srgbClr val="00A9A5"/>
                </a:solidFill>
              </a:rPr>
              <a:t>əʊ.vəˈlʊk</a:t>
            </a:r>
            <a:r>
              <a:rPr lang="en-US" sz="2500" b="1" dirty="0">
                <a:solidFill>
                  <a:srgbClr val="00A9A5"/>
                </a:solidFill>
              </a:rPr>
              <a:t>/</a:t>
            </a:r>
            <a:endParaRPr lang="en-US" sz="2500" b="1" dirty="0">
              <a:solidFill>
                <a:srgbClr val="00A9A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2273" y="4876070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</a:rPr>
              <a:t>nhìn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ra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pic>
        <p:nvPicPr>
          <p:cNvPr id="10" name="ukoverh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5787" y="5035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3851</TotalTime>
  <Words>1338</Words>
  <Application>Microsoft Office PowerPoint</Application>
  <PresentationFormat>Widescreen</PresentationFormat>
  <Paragraphs>249</Paragraphs>
  <Slides>29</Slides>
  <Notes>23</Notes>
  <HiddenSlides>0</HiddenSlides>
  <MMClips>13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Arial Narrow</vt:lpstr>
      <vt:lpstr>Bahnschrift SemiBold Condensed</vt:lpstr>
      <vt:lpstr>Berlin Sans FB</vt:lpstr>
      <vt:lpstr>Calibri</vt:lpstr>
      <vt:lpstr>ChronicaPro-Book</vt:lpstr>
      <vt:lpstr>Georgia</vt:lpstr>
      <vt:lpstr>inherit</vt:lpstr>
      <vt:lpstr>Myriad Pro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senlonght@outlook.com</cp:lastModifiedBy>
  <cp:revision>339</cp:revision>
  <dcterms:created xsi:type="dcterms:W3CDTF">2020-12-09T02:04:09Z</dcterms:created>
  <dcterms:modified xsi:type="dcterms:W3CDTF">2023-10-25T08:55:13Z</dcterms:modified>
</cp:coreProperties>
</file>