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3382" r:id="rId3"/>
    <p:sldId id="3383" r:id="rId4"/>
    <p:sldId id="3385" r:id="rId5"/>
    <p:sldId id="3384" r:id="rId6"/>
    <p:sldId id="3386" r:id="rId7"/>
    <p:sldId id="3387" r:id="rId8"/>
    <p:sldId id="3394" r:id="rId9"/>
    <p:sldId id="3395" r:id="rId10"/>
    <p:sldId id="3388" r:id="rId11"/>
    <p:sldId id="3389" r:id="rId12"/>
    <p:sldId id="3390" r:id="rId13"/>
    <p:sldId id="3396" r:id="rId14"/>
    <p:sldId id="3398" r:id="rId15"/>
    <p:sldId id="339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F9259A-1FE3-4FF9-8A07-BDD8177164ED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CC3C8F-D4A7-4EAD-92AD-82C91CB8BB85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11D41-E33C-4BC7-8272-37E8417FD097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4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340FED-6E95-4177-A7EF-CD303B9E611D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5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7962CB-39AD-45A9-800F-54DAB53D6021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9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DF93D-55AB-4606-B9D7-742F1FC51983}" type="datetime4">
              <a:rPr lang="en-US" smtClean="0"/>
              <a:t>November 2,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1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F2841D-FB5C-47AB-B2FF-32E855C1EA71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2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537E9-D174-424D-BEE8-AFC4CA5F9F97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4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7A44C0-F7AC-49C2-8289-1E7A86D9FB50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4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B84BC-6E78-40D1-8831-40AB1F596614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3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A080F-3961-4D42-BEDE-84A1FED032F1}" type="datetime4">
              <a:rPr lang="en-US" smtClean="0"/>
              <a:t>November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1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1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0" userDrawn="1">
          <p15:clr>
            <a:srgbClr val="F26B43"/>
          </p15:clr>
        </p15:guide>
        <p15:guide id="3" pos="7488" userDrawn="1">
          <p15:clr>
            <a:srgbClr val="F26B43"/>
          </p15:clr>
        </p15:guide>
        <p15:guide id="4" pos="168" userDrawn="1">
          <p15:clr>
            <a:srgbClr val="F26B43"/>
          </p15:clr>
        </p15:guide>
        <p15:guide id="5" orient="horz" pos="4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microsoft.com/office/2011/relationships/webextension" Target="../webextensions/webextension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microsoft.com/office/2011/relationships/webextension" Target="../webextensions/webextension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hool desk with books and pencils with chalkboard in background">
            <a:extLst>
              <a:ext uri="{FF2B5EF4-FFF2-40B4-BE49-F238E27FC236}">
                <a16:creationId xmlns:a16="http://schemas.microsoft.com/office/drawing/2014/main" id="{6D198533-1D6E-C187-FAB5-6E53384AB3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266700" y="241304"/>
            <a:ext cx="12192000" cy="6857991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E301F58-1F43-01B9-3B12-6D09B9EFF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867" y="1083734"/>
            <a:ext cx="10362399" cy="554566"/>
          </a:xfrm>
        </p:spPr>
        <p:txBody>
          <a:bodyPr anchor="b">
            <a:noAutofit/>
          </a:bodyPr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TIẾT 16: ÔN TẬP GIŨA KỲ  I </a:t>
            </a:r>
          </a:p>
          <a:p>
            <a:pPr algn="l"/>
            <a:r>
              <a:rPr lang="en-US" sz="3600" b="1">
                <a:solidFill>
                  <a:schemeClr val="bg1"/>
                </a:solidFill>
              </a:rPr>
              <a:t>( ĐỊnh lý pitago – Hình thang và hình thang cân</a:t>
            </a:r>
          </a:p>
        </p:txBody>
      </p:sp>
    </p:spTree>
    <p:extLst>
      <p:ext uri="{BB962C8B-B14F-4D97-AF65-F5344CB8AC3E}">
        <p14:creationId xmlns:p14="http://schemas.microsoft.com/office/powerpoint/2010/main" val="177284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EFBA6F-53EE-1459-8B8B-7C7248BF8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825" y="2173770"/>
            <a:ext cx="5044965" cy="27278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F07777-9471-2082-84D8-A36DE4A08464}"/>
              </a:ext>
            </a:extLst>
          </p:cNvPr>
          <p:cNvSpPr txBox="1"/>
          <p:nvPr/>
        </p:nvSpPr>
        <p:spPr>
          <a:xfrm>
            <a:off x="333060" y="109774"/>
            <a:ext cx="9844753" cy="1494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Bài 2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tam giác nhọn ABC có AH là đường cao. Tía phân giác của góc B cắt A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tại M. 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Từ M kẻ đường thẳng vuông góc với AH cắt AB tại N. Chứng minh rằng: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vi-VN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Tứ giác </a:t>
            </a:r>
            <a:r>
              <a:rPr lang="en-US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CMN là hình thang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b) </a:t>
            </a:r>
            <a:r>
              <a:rPr lang="en-US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 = MC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DC3EB3-9161-09E2-D51D-F50ADC7FB568}"/>
                  </a:ext>
                </a:extLst>
              </p:cNvPr>
              <p:cNvSpPr txBox="1"/>
              <p:nvPr/>
            </p:nvSpPr>
            <p:spPr>
              <a:xfrm>
                <a:off x="1605311" y="4188724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DC3EB3-9161-09E2-D51D-F50ADC7FB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311" y="4188724"/>
                <a:ext cx="1118183" cy="471539"/>
              </a:xfrm>
              <a:prstGeom prst="rect">
                <a:avLst/>
              </a:prstGeom>
              <a:blipFill>
                <a:blip r:embed="rId3"/>
                <a:stretch>
                  <a:fillRect l="-1087" t="-5195" r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14394F-9FE3-C2A7-E7EF-777DE7280A5F}"/>
                  </a:ext>
                </a:extLst>
              </p:cNvPr>
              <p:cNvSpPr txBox="1"/>
              <p:nvPr/>
            </p:nvSpPr>
            <p:spPr>
              <a:xfrm>
                <a:off x="1576398" y="4695787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14394F-9FE3-C2A7-E7EF-777DE7280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398" y="4695787"/>
                <a:ext cx="1118183" cy="471539"/>
              </a:xfrm>
              <a:prstGeom prst="rect">
                <a:avLst/>
              </a:prstGeom>
              <a:blipFill>
                <a:blip r:embed="rId4"/>
                <a:stretch>
                  <a:fillRect l="-1639" t="-5128" r="-5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98CE4B7-CC67-BFA8-75A2-3C5C7771D1FB}"/>
                  </a:ext>
                </a:extLst>
              </p:cNvPr>
              <p:cNvSpPr txBox="1"/>
              <p:nvPr/>
            </p:nvSpPr>
            <p:spPr>
              <a:xfrm>
                <a:off x="3200401" y="5382521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𝑀𝐵𝐶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98CE4B7-CC67-BFA8-75A2-3C5C7771D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1" y="5382521"/>
                <a:ext cx="1118183" cy="471539"/>
              </a:xfrm>
              <a:prstGeom prst="rect">
                <a:avLst/>
              </a:prstGeom>
              <a:blipFill>
                <a:blip r:embed="rId5"/>
                <a:stretch>
                  <a:fillRect l="-1093" t="-5195" r="-3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C260D6-3349-D80D-0D90-94AB4361AA70}"/>
                  </a:ext>
                </a:extLst>
              </p:cNvPr>
              <p:cNvSpPr txBox="1"/>
              <p:nvPr/>
            </p:nvSpPr>
            <p:spPr>
              <a:xfrm>
                <a:off x="4318584" y="5382521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𝑀𝐶𝐵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C260D6-3349-D80D-0D90-94AB4361A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584" y="5382521"/>
                <a:ext cx="1118183" cy="471539"/>
              </a:xfrm>
              <a:prstGeom prst="rect">
                <a:avLst/>
              </a:prstGeom>
              <a:blipFill>
                <a:blip r:embed="rId6"/>
                <a:stretch>
                  <a:fillRect l="-1087" t="-5195" r="-3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D892F0B-1E7E-26F5-AF90-ED9F726F6650}"/>
              </a:ext>
            </a:extLst>
          </p:cNvPr>
          <p:cNvSpPr/>
          <p:nvPr/>
        </p:nvSpPr>
        <p:spPr>
          <a:xfrm>
            <a:off x="8034245" y="3157111"/>
            <a:ext cx="265525" cy="19520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9CE1C4-1EFC-AA18-EEE8-2DD35DC5DE4F}"/>
              </a:ext>
            </a:extLst>
          </p:cNvPr>
          <p:cNvSpPr txBox="1"/>
          <p:nvPr/>
        </p:nvSpPr>
        <p:spPr>
          <a:xfrm>
            <a:off x="2648680" y="1553829"/>
            <a:ext cx="2221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vuông góc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488F68-A8FC-BDEF-FE3D-2F19036A6BC5}"/>
              </a:ext>
            </a:extLst>
          </p:cNvPr>
          <p:cNvSpPr txBox="1"/>
          <p:nvPr/>
        </p:nvSpPr>
        <p:spPr>
          <a:xfrm>
            <a:off x="2648679" y="2112573"/>
            <a:ext cx="2221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vuông góc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39BF19-3AE0-D476-D5EA-4EB55E5D4640}"/>
              </a:ext>
            </a:extLst>
          </p:cNvPr>
          <p:cNvSpPr txBox="1"/>
          <p:nvPr/>
        </p:nvSpPr>
        <p:spPr>
          <a:xfrm>
            <a:off x="3330954" y="3094108"/>
            <a:ext cx="3169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hình  thang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93E829-9A76-69BD-9C2B-79813020BD4A}"/>
                  </a:ext>
                </a:extLst>
              </p:cNvPr>
              <p:cNvSpPr txBox="1"/>
              <p:nvPr/>
            </p:nvSpPr>
            <p:spPr>
              <a:xfrm>
                <a:off x="2927501" y="4131424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𝑀𝐵𝐶</m:t>
                        </m:r>
                      </m:e>
                    </m:acc>
                  </m:oMath>
                </a14:m>
                <a:r>
                  <a:rPr lang="en-US" sz="24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93E829-9A76-69BD-9C2B-79813020B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501" y="4131424"/>
                <a:ext cx="1118183" cy="471539"/>
              </a:xfrm>
              <a:prstGeom prst="rect">
                <a:avLst/>
              </a:prstGeom>
              <a:blipFill>
                <a:blip r:embed="rId7"/>
                <a:stretch>
                  <a:fillRect l="-1087" t="-5195" r="-3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A10B85-3FED-6F58-DD63-7C3DE1177AD0}"/>
                  </a:ext>
                </a:extLst>
              </p:cNvPr>
              <p:cNvSpPr txBox="1"/>
              <p:nvPr/>
            </p:nvSpPr>
            <p:spPr>
              <a:xfrm>
                <a:off x="2812303" y="4684321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𝑀𝐶𝐵</m:t>
                        </m:r>
                      </m:e>
                    </m:acc>
                  </m:oMath>
                </a14:m>
                <a:r>
                  <a:rPr lang="en-US" sz="24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A10B85-3FED-6F58-DD63-7C3DE1177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303" y="4684321"/>
                <a:ext cx="1118183" cy="471539"/>
              </a:xfrm>
              <a:prstGeom prst="rect">
                <a:avLst/>
              </a:prstGeom>
              <a:blipFill>
                <a:blip r:embed="rId8"/>
                <a:stretch>
                  <a:fillRect l="-1087" t="-5128" r="-3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862E971F-2D14-9CB2-53CA-5E58C1789116}"/>
              </a:ext>
            </a:extLst>
          </p:cNvPr>
          <p:cNvSpPr txBox="1"/>
          <p:nvPr/>
        </p:nvSpPr>
        <p:spPr>
          <a:xfrm>
            <a:off x="5806835" y="6099928"/>
            <a:ext cx="652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M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F2BDD14-1515-8F8B-8304-3515CDB9334C}"/>
              </a:ext>
            </a:extLst>
          </p:cNvPr>
          <p:cNvGrpSpPr/>
          <p:nvPr/>
        </p:nvGrpSpPr>
        <p:grpSpPr>
          <a:xfrm>
            <a:off x="8618887" y="2887273"/>
            <a:ext cx="432254" cy="523220"/>
            <a:chOff x="9379697" y="1077220"/>
            <a:chExt cx="432254" cy="523220"/>
          </a:xfrm>
        </p:grpSpPr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7B4FE31C-6AFF-D6B1-1394-C38D35C4821A}"/>
                </a:ext>
              </a:extLst>
            </p:cNvPr>
            <p:cNvSpPr/>
            <p:nvPr/>
          </p:nvSpPr>
          <p:spPr>
            <a:xfrm rot="11259778">
              <a:off x="9455444" y="1077220"/>
              <a:ext cx="356507" cy="523220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3F6284E-AF42-8553-32B6-833D0AFE49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79697" y="1406562"/>
              <a:ext cx="287866" cy="14726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DEA2C77-8E79-039D-53F3-6CFE71E3E355}"/>
              </a:ext>
            </a:extLst>
          </p:cNvPr>
          <p:cNvGrpSpPr/>
          <p:nvPr/>
        </p:nvGrpSpPr>
        <p:grpSpPr>
          <a:xfrm>
            <a:off x="7218480" y="4408336"/>
            <a:ext cx="466120" cy="523220"/>
            <a:chOff x="9353843" y="1524210"/>
            <a:chExt cx="466120" cy="523220"/>
          </a:xfrm>
        </p:grpSpPr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D2C297AC-0DEB-92F5-776D-39B0D1DBF133}"/>
                </a:ext>
              </a:extLst>
            </p:cNvPr>
            <p:cNvSpPr/>
            <p:nvPr/>
          </p:nvSpPr>
          <p:spPr>
            <a:xfrm>
              <a:off x="9353843" y="1524210"/>
              <a:ext cx="356507" cy="523220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FFE0B0-2A47-08A6-759C-49CC851776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32097" y="1558962"/>
              <a:ext cx="287866" cy="14726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6077100-94AD-F9CC-2C34-A77F198D0B2A}"/>
              </a:ext>
            </a:extLst>
          </p:cNvPr>
          <p:cNvSpPr txBox="1"/>
          <p:nvPr/>
        </p:nvSpPr>
        <p:spPr>
          <a:xfrm>
            <a:off x="1017137" y="1641677"/>
            <a:ext cx="9598465" cy="5127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Ta có AH </a:t>
            </a:r>
            <a:r>
              <a:rPr lang="pt-B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............................BC (gt)      (1)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AH </a:t>
            </a:r>
            <a:r>
              <a:rPr lang="pt-B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............................. MN (gt)    (2)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 (1) và (2)  Suy ra </a:t>
            </a:r>
            <a:r>
              <a:rPr lang="pt-B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BC //</a:t>
            </a:r>
            <a:r>
              <a:rPr lang="pt-BR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MN</a:t>
            </a:r>
            <a:endParaRPr lang="en-US" sz="18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tứ giác BCMN là ..................................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Ta có  MN // BC nên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=   ......................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sole trong)  (1)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= ......................... ( sole trong) (2)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 (1) và (2) suy ra:                   =                  </a:t>
            </a:r>
            <a:r>
              <a:rPr lang="pt-BR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pt-BR" sz="2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 bằng  </a:t>
            </a:r>
            <a:r>
              <a:rPr lang="pt-BR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) </a:t>
            </a:r>
            <a:endParaRPr lang="en-US" sz="28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tam giác </a:t>
            </a:r>
            <a:r>
              <a:rPr lang="pt-BR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 cân tại ..........   </a:t>
            </a:r>
            <a:r>
              <a:rPr lang="pt-BR" sz="3200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ên   </a:t>
            </a:r>
            <a:r>
              <a:rPr lang="pt-BR" sz="32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MB</a:t>
            </a: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 ............</a:t>
            </a:r>
            <a:endParaRPr lang="en-US" sz="320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F273E30-D08C-7468-A500-C851E883392C}"/>
              </a:ext>
            </a:extLst>
          </p:cNvPr>
          <p:cNvGrpSpPr/>
          <p:nvPr/>
        </p:nvGrpSpPr>
        <p:grpSpPr>
          <a:xfrm>
            <a:off x="10871850" y="4201424"/>
            <a:ext cx="403346" cy="523220"/>
            <a:chOff x="9543535" y="981179"/>
            <a:chExt cx="403346" cy="523220"/>
          </a:xfrm>
        </p:grpSpPr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A6E95DE0-D03C-62CD-3F9E-414A3EBCE36B}"/>
                </a:ext>
              </a:extLst>
            </p:cNvPr>
            <p:cNvSpPr/>
            <p:nvPr/>
          </p:nvSpPr>
          <p:spPr>
            <a:xfrm rot="13326765">
              <a:off x="9703994" y="981179"/>
              <a:ext cx="242887" cy="523220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E6DEF61-22C0-D0A9-5905-08E7F1036C1A}"/>
                </a:ext>
              </a:extLst>
            </p:cNvPr>
            <p:cNvCxnSpPr>
              <a:cxnSpLocks/>
            </p:cNvCxnSpPr>
            <p:nvPr/>
          </p:nvCxnSpPr>
          <p:spPr>
            <a:xfrm>
              <a:off x="9543535" y="1204243"/>
              <a:ext cx="248165" cy="12925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6D176B-8715-E5E9-7D60-7E3E1D21EC8D}"/>
                  </a:ext>
                </a:extLst>
              </p:cNvPr>
              <p:cNvSpPr txBox="1"/>
              <p:nvPr/>
            </p:nvSpPr>
            <p:spPr>
              <a:xfrm>
                <a:off x="6892449" y="5402410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6D176B-8715-E5E9-7D60-7E3E1D21E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449" y="5402410"/>
                <a:ext cx="1118183" cy="471539"/>
              </a:xfrm>
              <a:prstGeom prst="rect">
                <a:avLst/>
              </a:prstGeom>
              <a:blipFill>
                <a:blip r:embed="rId9"/>
                <a:stretch>
                  <a:fillRect l="-1639" t="-5128" r="-5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233BB077-43BE-6651-8524-35DCDEDEEC57}"/>
              </a:ext>
            </a:extLst>
          </p:cNvPr>
          <p:cNvSpPr txBox="1"/>
          <p:nvPr/>
        </p:nvSpPr>
        <p:spPr>
          <a:xfrm>
            <a:off x="7648355" y="6147638"/>
            <a:ext cx="237331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MB  = MC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24D2AD1E-ED8A-ABCB-969B-0237621AD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9990"/>
              </p:ext>
            </p:extLst>
          </p:nvPr>
        </p:nvGraphicFramePr>
        <p:xfrm>
          <a:off x="224062" y="1729067"/>
          <a:ext cx="79948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480">
                  <a:extLst>
                    <a:ext uri="{9D8B030D-6E8A-4147-A177-3AD203B41FA5}">
                      <a16:colId xmlns:a16="http://schemas.microsoft.com/office/drawing/2014/main" val="4133281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252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32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46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8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2 Đ</a:t>
                      </a: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9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781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2 Đ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435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2 Đ</a:t>
                      </a: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83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09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2F5DA-0593-00B0-3A6D-A2C234BBC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346" y="3259670"/>
            <a:ext cx="5122520" cy="282672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A03448-2C03-642C-3C34-028AC932FCF7}"/>
              </a:ext>
            </a:extLst>
          </p:cNvPr>
          <p:cNvSpPr txBox="1"/>
          <p:nvPr/>
        </p:nvSpPr>
        <p:spPr>
          <a:xfrm>
            <a:off x="253999" y="218068"/>
            <a:ext cx="11717868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vi-VN" sz="3400">
                <a:latin typeface="Times New Roman" panose="02020603050405020304" pitchFamily="18" charset="0"/>
                <a:cs typeface="Times New Roman" panose="02020603050405020304" pitchFamily="18" charset="0"/>
              </a:rPr>
              <a:t>Một khu vườn hoa hồng </a:t>
            </a:r>
            <a:r>
              <a:rPr lang="vi-VN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thang cân </a:t>
            </a:r>
            <a:r>
              <a:rPr lang="vi-VN" sz="3400">
                <a:latin typeface="Times New Roman" panose="02020603050405020304" pitchFamily="18" charset="0"/>
                <a:cs typeface="Times New Roman" panose="02020603050405020304" pitchFamily="18" charset="0"/>
              </a:rPr>
              <a:t>có chiều dài đáy nhỏ là 5m , chiều dài đáy lớn là 17m , và chiều cao từ đáy nhỏ đến đáy lớn là 8m. Chủ vườn muốn đặt một </a:t>
            </a:r>
            <a:r>
              <a:rPr lang="vi-VN" sz="3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hàng rào xung quanh </a:t>
            </a:r>
            <a:r>
              <a:rPr lang="vi-VN" sz="3400">
                <a:latin typeface="Times New Roman" panose="02020603050405020304" pitchFamily="18" charset="0"/>
                <a:cs typeface="Times New Roman" panose="02020603050405020304" pitchFamily="18" charset="0"/>
              </a:rPr>
              <a:t>khu vườn. biết </a:t>
            </a:r>
            <a:r>
              <a:rPr lang="en-US" sz="3400">
                <a:latin typeface="Times New Roman" panose="02020603050405020304" pitchFamily="18" charset="0"/>
                <a:cs typeface="Times New Roman" panose="02020603050405020304" pitchFamily="18" charset="0"/>
              </a:rPr>
              <a:t>cứ </a:t>
            </a:r>
            <a:r>
              <a:rPr lang="vi-VN" sz="3400">
                <a:latin typeface="Times New Roman" panose="02020603050405020304" pitchFamily="18" charset="0"/>
                <a:cs typeface="Times New Roman" panose="02020603050405020304" pitchFamily="18" charset="0"/>
              </a:rPr>
              <a:t>1m hàng rào hết 20 000 đồng. Hỏi chủ nhà </a:t>
            </a:r>
            <a:r>
              <a:rPr lang="en-US" sz="3400">
                <a:latin typeface="Times New Roman" panose="02020603050405020304" pitchFamily="18" charset="0"/>
                <a:cs typeface="Times New Roman" panose="02020603050405020304" pitchFamily="18" charset="0"/>
              </a:rPr>
              <a:t>phải chi hết </a:t>
            </a:r>
            <a:r>
              <a:rPr lang="vi-VN" sz="3400">
                <a:latin typeface="Times New Roman" panose="02020603050405020304" pitchFamily="18" charset="0"/>
                <a:cs typeface="Times New Roman" panose="02020603050405020304" pitchFamily="18" charset="0"/>
              </a:rPr>
              <a:t>hết bao nhiêu tiền?</a:t>
            </a:r>
            <a:endParaRPr lang="en-US" sz="3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BD6521-42CA-1C26-8988-2C04A56A15AA}"/>
              </a:ext>
            </a:extLst>
          </p:cNvPr>
          <p:cNvSpPr txBox="1"/>
          <p:nvPr/>
        </p:nvSpPr>
        <p:spPr>
          <a:xfrm>
            <a:off x="7319339" y="2474444"/>
            <a:ext cx="16425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5m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71911D-07CD-E87A-B950-FF7A09AFE7F8}"/>
              </a:ext>
            </a:extLst>
          </p:cNvPr>
          <p:cNvSpPr txBox="1"/>
          <p:nvPr/>
        </p:nvSpPr>
        <p:spPr>
          <a:xfrm>
            <a:off x="7236834" y="5848081"/>
            <a:ext cx="27136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17 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A4B70C-C174-086D-D1CB-A383DA414100}"/>
              </a:ext>
            </a:extLst>
          </p:cNvPr>
          <p:cNvCxnSpPr/>
          <p:nvPr/>
        </p:nvCxnSpPr>
        <p:spPr>
          <a:xfrm>
            <a:off x="7236834" y="3259670"/>
            <a:ext cx="0" cy="2826728"/>
          </a:xfrm>
          <a:prstGeom prst="line">
            <a:avLst/>
          </a:prstGeom>
          <a:ln w="142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196156A-9AF4-CCBA-B1D8-2A6D18CB5ADC}"/>
              </a:ext>
            </a:extLst>
          </p:cNvPr>
          <p:cNvSpPr txBox="1"/>
          <p:nvPr/>
        </p:nvSpPr>
        <p:spPr>
          <a:xfrm>
            <a:off x="7319338" y="4055072"/>
            <a:ext cx="1642533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/>
              <a:t>8m</a:t>
            </a:r>
          </a:p>
        </p:txBody>
      </p:sp>
    </p:spTree>
    <p:extLst>
      <p:ext uri="{BB962C8B-B14F-4D97-AF65-F5344CB8AC3E}">
        <p14:creationId xmlns:p14="http://schemas.microsoft.com/office/powerpoint/2010/main" val="127853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D37C24-665C-4599-0CE5-1BA52C522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306" y="152620"/>
            <a:ext cx="9178234" cy="63938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E948F2-B1D2-065B-DE38-AF1F86273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5243" y="3031064"/>
            <a:ext cx="4401164" cy="293117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77BAA7-311E-0710-0A3D-25B2CB84126F}"/>
              </a:ext>
            </a:extLst>
          </p:cNvPr>
          <p:cNvCxnSpPr>
            <a:cxnSpLocks/>
          </p:cNvCxnSpPr>
          <p:nvPr/>
        </p:nvCxnSpPr>
        <p:spPr>
          <a:xfrm>
            <a:off x="10329336" y="3496732"/>
            <a:ext cx="0" cy="165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8BA507C-BE46-9AD7-9272-0C1C94040918}"/>
              </a:ext>
            </a:extLst>
          </p:cNvPr>
          <p:cNvSpPr/>
          <p:nvPr/>
        </p:nvSpPr>
        <p:spPr>
          <a:xfrm>
            <a:off x="10329336" y="5012265"/>
            <a:ext cx="169332" cy="1354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72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2" name="Add-in 1">
                <a:extLst>
                  <a:ext uri="{FF2B5EF4-FFF2-40B4-BE49-F238E27FC236}">
                    <a16:creationId xmlns:a16="http://schemas.microsoft.com/office/drawing/2014/main" id="{759FF1BD-E5A2-17AA-42C7-615A1BE637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643985"/>
                  </p:ext>
                </p:extLst>
              </p:nvPr>
            </p:nvGraphicFramePr>
            <p:xfrm>
              <a:off x="2286001" y="571499"/>
              <a:ext cx="5959366" cy="5715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2" name="Add-in 1">
                <a:extLst>
                  <a:ext uri="{FF2B5EF4-FFF2-40B4-BE49-F238E27FC236}">
                    <a16:creationId xmlns:a16="http://schemas.microsoft.com/office/drawing/2014/main" id="{759FF1BD-E5A2-17AA-42C7-615A1BE637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6001" y="571499"/>
                <a:ext cx="5959366" cy="57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001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diagram of a triangle&#10;&#10;Description automatically generated">
            <a:extLst>
              <a:ext uri="{FF2B5EF4-FFF2-40B4-BE49-F238E27FC236}">
                <a16:creationId xmlns:a16="http://schemas.microsoft.com/office/drawing/2014/main" id="{BCE948F2-B1D2-065B-DE38-AF1F86273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941" y="121925"/>
            <a:ext cx="5614966" cy="3738881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173BFD6-E9F1-50AE-F27E-9ECD72BD8199}"/>
              </a:ext>
            </a:extLst>
          </p:cNvPr>
          <p:cNvCxnSpPr>
            <a:cxnSpLocks/>
          </p:cNvCxnSpPr>
          <p:nvPr/>
        </p:nvCxnSpPr>
        <p:spPr>
          <a:xfrm>
            <a:off x="6709304" y="753115"/>
            <a:ext cx="0" cy="212555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DB1C31B-C46A-9E94-593F-976BD7FDADBC}"/>
              </a:ext>
            </a:extLst>
          </p:cNvPr>
          <p:cNvSpPr/>
          <p:nvPr/>
        </p:nvSpPr>
        <p:spPr>
          <a:xfrm>
            <a:off x="6689725" y="2650072"/>
            <a:ext cx="252929" cy="1777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D5743311-6282-3FBB-391E-C77D4ABD6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1480" y="1014517"/>
            <a:ext cx="801929" cy="5380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44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endParaRPr lang="en-US" sz="280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E570ED-CB58-8071-CF2A-E51474ED8023}"/>
              </a:ext>
            </a:extLst>
          </p:cNvPr>
          <p:cNvSpPr txBox="1"/>
          <p:nvPr/>
        </p:nvSpPr>
        <p:spPr>
          <a:xfrm>
            <a:off x="690163" y="3696559"/>
            <a:ext cx="7896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/>
              <a:t>Gọi độ dài cạnh bên AD = a</a:t>
            </a:r>
            <a:endParaRPr lang="en-US" sz="2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7C481D-F90E-A09E-9DE5-776E829A763E}"/>
              </a:ext>
            </a:extLst>
          </p:cNvPr>
          <p:cNvSpPr txBox="1"/>
          <p:nvPr/>
        </p:nvSpPr>
        <p:spPr>
          <a:xfrm>
            <a:off x="690162" y="4266491"/>
            <a:ext cx="7573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/>
              <a:t>Chứng minh: HD = KC = 6</a:t>
            </a:r>
            <a:r>
              <a:rPr lang="en-US" sz="2800"/>
              <a:t>, AB = HK =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9BB09A-EE5D-A02F-8D8C-8875FFBA74E2}"/>
              </a:ext>
            </a:extLst>
          </p:cNvPr>
          <p:cNvSpPr txBox="1"/>
          <p:nvPr/>
        </p:nvSpPr>
        <p:spPr>
          <a:xfrm>
            <a:off x="6637854" y="283803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K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0C1472-02E8-0261-01A3-97AD2B51A140}"/>
              </a:ext>
            </a:extLst>
          </p:cNvPr>
          <p:cNvSpPr txBox="1"/>
          <p:nvPr/>
        </p:nvSpPr>
        <p:spPr>
          <a:xfrm>
            <a:off x="656296" y="4846012"/>
            <a:ext cx="5520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Tính a = </a:t>
            </a:r>
            <a:r>
              <a:rPr lang="vi-VN" sz="2800"/>
              <a:t> </a:t>
            </a:r>
            <a:r>
              <a:rPr lang="en-US" sz="2800"/>
              <a:t>10 ( cạnh bên)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08A58F-BA35-AF25-B949-D4B0E75290DA}"/>
              </a:ext>
            </a:extLst>
          </p:cNvPr>
          <p:cNvSpPr txBox="1"/>
          <p:nvPr/>
        </p:nvSpPr>
        <p:spPr>
          <a:xfrm>
            <a:off x="690027" y="5459399"/>
            <a:ext cx="2446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Tính chu vi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FDE8E2-D623-02A2-5966-5CCC378261FA}"/>
              </a:ext>
            </a:extLst>
          </p:cNvPr>
          <p:cNvSpPr txBox="1"/>
          <p:nvPr/>
        </p:nvSpPr>
        <p:spPr>
          <a:xfrm>
            <a:off x="656296" y="5982619"/>
            <a:ext cx="430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Tính số tiền phải trả</a:t>
            </a:r>
          </a:p>
        </p:txBody>
      </p:sp>
    </p:spTree>
    <p:extLst>
      <p:ext uri="{BB962C8B-B14F-4D97-AF65-F5344CB8AC3E}">
        <p14:creationId xmlns:p14="http://schemas.microsoft.com/office/powerpoint/2010/main" val="19871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973FC6-C4EB-B92D-7167-2E72A3BDB66B}"/>
              </a:ext>
            </a:extLst>
          </p:cNvPr>
          <p:cNvSpPr txBox="1"/>
          <p:nvPr/>
        </p:nvSpPr>
        <p:spPr>
          <a:xfrm>
            <a:off x="1608665" y="1105144"/>
            <a:ext cx="8940802" cy="3497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HƯỚNG DẪN VỀ NHÀ</a:t>
            </a:r>
            <a:endParaRPr lang="en-US" sz="320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22860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pt-B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Ôn lại toàn bộ kiến thức</a:t>
            </a:r>
            <a:endParaRPr lang="en-US" sz="320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22860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pt-B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Hoàn thành ôn lại các bài tập</a:t>
            </a:r>
            <a:endParaRPr lang="en-US" sz="320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22860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pt-B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Học kĩ làm bài tốt, chuẩn bị kiểm tra giữa kỳ 1.</a:t>
            </a:r>
            <a:endParaRPr lang="en-US" sz="320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7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63" descr="Frames PPT 0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764" y="-76419"/>
            <a:ext cx="1219035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9"/>
          <p:cNvSpPr>
            <a:spLocks noChangeArrowheads="1"/>
          </p:cNvSpPr>
          <p:nvPr/>
        </p:nvSpPr>
        <p:spPr bwMode="auto">
          <a:xfrm>
            <a:off x="1317211" y="2811462"/>
            <a:ext cx="9549111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sz="2399">
              <a:solidFill>
                <a:srgbClr val="0000FF"/>
              </a:solidFill>
            </a:endParaRPr>
          </a:p>
        </p:txBody>
      </p:sp>
      <p:grpSp>
        <p:nvGrpSpPr>
          <p:cNvPr id="14" name="Group 114"/>
          <p:cNvGrpSpPr>
            <a:grpSpLocks/>
          </p:cNvGrpSpPr>
          <p:nvPr/>
        </p:nvGrpSpPr>
        <p:grpSpPr bwMode="auto">
          <a:xfrm rot="5400000">
            <a:off x="1390964" y="4540388"/>
            <a:ext cx="992189" cy="1240200"/>
            <a:chOff x="1872" y="1824"/>
            <a:chExt cx="2014" cy="1821"/>
          </a:xfrm>
        </p:grpSpPr>
        <p:sp>
          <p:nvSpPr>
            <p:cNvPr id="305267" name="AutoShape 115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8" name="AutoShape 116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9" name="AutoShape 117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7476" name="Oval 11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7477" name="Oval 11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2" name="Oval 120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7479" name="Oval 121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4" name="Oval 122"/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7481" name="Oval 123"/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B</a:t>
              </a:r>
            </a:p>
          </p:txBody>
        </p:sp>
      </p:grpSp>
      <p:sp>
        <p:nvSpPr>
          <p:cNvPr id="305292" name="AutoShape 140"/>
          <p:cNvSpPr>
            <a:spLocks noChangeArrowheads="1"/>
          </p:cNvSpPr>
          <p:nvPr/>
        </p:nvSpPr>
        <p:spPr bwMode="auto">
          <a:xfrm>
            <a:off x="602000" y="1749659"/>
            <a:ext cx="10158629" cy="1735311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99">
              <a:latin typeface=".VnTime" pitchFamily="34" charset="0"/>
            </a:endParaRPr>
          </a:p>
        </p:txBody>
      </p:sp>
      <p:grpSp>
        <p:nvGrpSpPr>
          <p:cNvPr id="16" name="Group 167"/>
          <p:cNvGrpSpPr>
            <a:grpSpLocks/>
          </p:cNvGrpSpPr>
          <p:nvPr/>
        </p:nvGrpSpPr>
        <p:grpSpPr bwMode="auto">
          <a:xfrm rot="5400000">
            <a:off x="1346240" y="3455548"/>
            <a:ext cx="1067858" cy="1320622"/>
            <a:chOff x="1873" y="1824"/>
            <a:chExt cx="2013" cy="1821"/>
          </a:xfrm>
        </p:grpSpPr>
        <p:sp>
          <p:nvSpPr>
            <p:cNvPr id="305320" name="AutoShape 168"/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1" name="AutoShape 169"/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2" name="AutoShape 170"/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7458" name="Oval 17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7459" name="Oval 17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5" name="Oval 173"/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7461" name="Oval 174"/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7" name="Oval 175"/>
            <p:cNvSpPr>
              <a:spLocks noChangeArrowheads="1"/>
            </p:cNvSpPr>
            <p:nvPr/>
          </p:nvSpPr>
          <p:spPr bwMode="gray">
            <a:xfrm>
              <a:off x="2153" y="2084"/>
              <a:ext cx="1468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7463" name="Oval 176"/>
            <p:cNvSpPr>
              <a:spLocks noChangeArrowheads="1"/>
            </p:cNvSpPr>
            <p:nvPr/>
          </p:nvSpPr>
          <p:spPr bwMode="gray">
            <a:xfrm>
              <a:off x="1991" y="2084"/>
              <a:ext cx="1795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3199">
                  <a:latin typeface=".VnTime" pitchFamily="34" charset="0"/>
                </a:rPr>
                <a:t>A</a:t>
              </a:r>
              <a:endParaRPr lang="vi-VN" altLang="en-US" sz="3199">
                <a:latin typeface=".VnTime" pitchFamily="34" charset="0"/>
              </a:endParaRPr>
            </a:p>
          </p:txBody>
        </p:sp>
      </p:grpSp>
      <p:sp>
        <p:nvSpPr>
          <p:cNvPr id="17416" name="Line 193"/>
          <p:cNvSpPr>
            <a:spLocks noChangeShapeType="1"/>
          </p:cNvSpPr>
          <p:nvPr/>
        </p:nvSpPr>
        <p:spPr bwMode="auto">
          <a:xfrm>
            <a:off x="4165860" y="1370013"/>
            <a:ext cx="731421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99"/>
          </a:p>
        </p:txBody>
      </p:sp>
      <p:grpSp>
        <p:nvGrpSpPr>
          <p:cNvPr id="20" name="Group 194"/>
          <p:cNvGrpSpPr>
            <a:grpSpLocks/>
          </p:cNvGrpSpPr>
          <p:nvPr/>
        </p:nvGrpSpPr>
        <p:grpSpPr bwMode="auto">
          <a:xfrm>
            <a:off x="407169" y="685800"/>
            <a:ext cx="2234898" cy="1371601"/>
            <a:chOff x="2544" y="2160"/>
            <a:chExt cx="1152" cy="1008"/>
          </a:xfrm>
        </p:grpSpPr>
        <p:grpSp>
          <p:nvGrpSpPr>
            <p:cNvPr id="17447" name="Group 195"/>
            <p:cNvGrpSpPr>
              <a:grpSpLocks/>
            </p:cNvGrpSpPr>
            <p:nvPr/>
          </p:nvGrpSpPr>
          <p:grpSpPr bwMode="auto">
            <a:xfrm>
              <a:off x="2544" y="2160"/>
              <a:ext cx="1152" cy="1008"/>
              <a:chOff x="720" y="2125"/>
              <a:chExt cx="899" cy="995"/>
            </a:xfrm>
          </p:grpSpPr>
          <p:sp>
            <p:nvSpPr>
              <p:cNvPr id="17449" name="AutoShape 196"/>
              <p:cNvSpPr>
                <a:spLocks noChangeArrowheads="1"/>
              </p:cNvSpPr>
              <p:nvPr/>
            </p:nvSpPr>
            <p:spPr bwMode="auto">
              <a:xfrm>
                <a:off x="720" y="2125"/>
                <a:ext cx="899" cy="816"/>
              </a:xfrm>
              <a:prstGeom prst="star24">
                <a:avLst>
                  <a:gd name="adj" fmla="val 37500"/>
                </a:avLst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7450" name="AutoShape 197"/>
              <p:cNvSpPr>
                <a:spLocks noChangeArrowheads="1"/>
              </p:cNvSpPr>
              <p:nvPr/>
            </p:nvSpPr>
            <p:spPr bwMode="auto">
              <a:xfrm flipH="1">
                <a:off x="1423" y="2435"/>
                <a:ext cx="100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7451" name="AutoShape 198"/>
              <p:cNvSpPr>
                <a:spLocks noChangeArrowheads="1"/>
              </p:cNvSpPr>
              <p:nvPr/>
            </p:nvSpPr>
            <p:spPr bwMode="auto">
              <a:xfrm>
                <a:off x="807" y="2417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7452" name="Oval 199"/>
              <p:cNvSpPr>
                <a:spLocks noChangeArrowheads="1"/>
              </p:cNvSpPr>
              <p:nvPr/>
            </p:nvSpPr>
            <p:spPr bwMode="auto">
              <a:xfrm>
                <a:off x="855" y="2221"/>
                <a:ext cx="624" cy="624"/>
              </a:xfrm>
              <a:prstGeom prst="ellipse">
                <a:avLst/>
              </a:prstGeom>
              <a:gradFill rotWithShape="1">
                <a:gsLst>
                  <a:gs pos="0">
                    <a:srgbClr val="E4BAE5"/>
                  </a:gs>
                  <a:gs pos="100000">
                    <a:srgbClr val="6A566A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7453" name="AutoShape 200"/>
              <p:cNvSpPr>
                <a:spLocks noChangeArrowheads="1"/>
              </p:cNvSpPr>
              <p:nvPr/>
            </p:nvSpPr>
            <p:spPr bwMode="auto">
              <a:xfrm>
                <a:off x="793" y="2832"/>
                <a:ext cx="765" cy="2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gradFill rotWithShape="1">
                <a:gsLst>
                  <a:gs pos="0">
                    <a:srgbClr val="6A566A"/>
                  </a:gs>
                  <a:gs pos="100000">
                    <a:srgbClr val="E4BAE5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 sz="1599" dirty="0">
                  <a:solidFill>
                    <a:srgbClr val="FF0066"/>
                  </a:solidFill>
                  <a:latin typeface=".VnTime" pitchFamily="34" charset="0"/>
                </a:endParaRPr>
              </a:p>
            </p:txBody>
          </p:sp>
          <p:sp>
            <p:nvSpPr>
              <p:cNvPr id="17454" name="AutoShape 201"/>
              <p:cNvSpPr>
                <a:spLocks noChangeArrowheads="1"/>
              </p:cNvSpPr>
              <p:nvPr/>
            </p:nvSpPr>
            <p:spPr bwMode="auto">
              <a:xfrm rot="5400000">
                <a:off x="1095" y="2044"/>
                <a:ext cx="155" cy="343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</p:grpSp>
        <p:sp>
          <p:nvSpPr>
            <p:cNvPr id="17448" name="AutoShape 202"/>
            <p:cNvSpPr>
              <a:spLocks noChangeArrowheads="1"/>
            </p:cNvSpPr>
            <p:nvPr/>
          </p:nvSpPr>
          <p:spPr bwMode="auto">
            <a:xfrm rot="-5578887">
              <a:off x="3049" y="2520"/>
              <a:ext cx="142" cy="383"/>
            </a:xfrm>
            <a:prstGeom prst="moon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</p:grpSp>
      <p:sp>
        <p:nvSpPr>
          <p:cNvPr id="305355" name="Text Box 203"/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05356" name="Text Box 204"/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05357" name="Text Box 205"/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05358" name="Text Box 206"/>
          <p:cNvSpPr txBox="1">
            <a:spLocks noChangeArrowheads="1"/>
          </p:cNvSpPr>
          <p:nvPr/>
        </p:nvSpPr>
        <p:spPr bwMode="auto">
          <a:xfrm>
            <a:off x="1281234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05359" name="Text Box 207"/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05360" name="Text Box 208"/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05361" name="Text Box 209"/>
          <p:cNvSpPr txBox="1">
            <a:spLocks noChangeArrowheads="1"/>
          </p:cNvSpPr>
          <p:nvPr/>
        </p:nvSpPr>
        <p:spPr bwMode="auto">
          <a:xfrm>
            <a:off x="1289699" y="928688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5362" name="Text Box 210"/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05363" name="Text Box 211"/>
          <p:cNvSpPr txBox="1">
            <a:spLocks noChangeArrowheads="1"/>
          </p:cNvSpPr>
          <p:nvPr/>
        </p:nvSpPr>
        <p:spPr bwMode="auto">
          <a:xfrm>
            <a:off x="1289699" y="928688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305364" name="Text Box 212"/>
          <p:cNvSpPr txBox="1">
            <a:spLocks noChangeArrowheads="1"/>
          </p:cNvSpPr>
          <p:nvPr/>
        </p:nvSpPr>
        <p:spPr bwMode="auto">
          <a:xfrm>
            <a:off x="1086527" y="885825"/>
            <a:ext cx="732893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305365" name="Text Box 213"/>
          <p:cNvSpPr txBox="1">
            <a:spLocks noChangeArrowheads="1"/>
          </p:cNvSpPr>
          <p:nvPr/>
        </p:nvSpPr>
        <p:spPr bwMode="auto">
          <a:xfrm>
            <a:off x="1289699" y="914400"/>
            <a:ext cx="539676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305366" name="Text Box 214"/>
          <p:cNvSpPr txBox="1">
            <a:spLocks noChangeArrowheads="1"/>
          </p:cNvSpPr>
          <p:nvPr/>
        </p:nvSpPr>
        <p:spPr bwMode="auto">
          <a:xfrm>
            <a:off x="2743652" y="1143001"/>
            <a:ext cx="2438072" cy="58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 i="1">
                <a:solidFill>
                  <a:srgbClr val="FF0066"/>
                </a:solidFill>
              </a:rPr>
              <a:t>Hết giờ</a:t>
            </a:r>
          </a:p>
        </p:txBody>
      </p:sp>
      <p:sp>
        <p:nvSpPr>
          <p:cNvPr id="62601" name="Text Box 137"/>
          <p:cNvSpPr txBox="1">
            <a:spLocks noChangeArrowheads="1"/>
          </p:cNvSpPr>
          <p:nvPr/>
        </p:nvSpPr>
        <p:spPr bwMode="auto">
          <a:xfrm>
            <a:off x="950313" y="2181963"/>
            <a:ext cx="99244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Câu 1:</a:t>
            </a:r>
            <a:r>
              <a:rPr lang="nl-NL" sz="2400"/>
              <a:t> Tam giác ABC </a:t>
            </a:r>
            <a:r>
              <a:rPr lang="en-US" sz="2400"/>
              <a:t>có </a:t>
            </a:r>
            <a:r>
              <a:rPr lang="nl-NL" sz="2400"/>
              <a:t>các cạnh AB = </a:t>
            </a:r>
            <a:r>
              <a:rPr lang="en-US" sz="2400"/>
              <a:t>3</a:t>
            </a:r>
            <a:r>
              <a:rPr lang="nl-NL" sz="2400"/>
              <a:t> cm, </a:t>
            </a:r>
            <a:r>
              <a:rPr lang="en-US" sz="2400"/>
              <a:t>B</a:t>
            </a:r>
            <a:r>
              <a:rPr lang="nl-NL" sz="2400"/>
              <a:t>C = 4 cm, AC = 5 cm</a:t>
            </a:r>
            <a:endParaRPr lang="vi-VN" sz="2400"/>
          </a:p>
        </p:txBody>
      </p:sp>
      <p:sp>
        <p:nvSpPr>
          <p:cNvPr id="17432" name="WordArt 12" descr="Trellis"/>
          <p:cNvSpPr>
            <a:spLocks noChangeArrowheads="1" noChangeShapeType="1" noTextEdit="1"/>
          </p:cNvSpPr>
          <p:nvPr/>
        </p:nvSpPr>
        <p:spPr bwMode="auto">
          <a:xfrm>
            <a:off x="2540480" y="380999"/>
            <a:ext cx="69078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798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2623" name="Text Box 159"/>
          <p:cNvSpPr txBox="1">
            <a:spLocks noChangeArrowheads="1"/>
          </p:cNvSpPr>
          <p:nvPr/>
        </p:nvSpPr>
        <p:spPr bwMode="auto">
          <a:xfrm>
            <a:off x="2743652" y="4800601"/>
            <a:ext cx="6495598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Tam giác ABC </a:t>
            </a:r>
            <a:r>
              <a:rPr lang="en-US" altLang="en-US" sz="3199" b="1" u="sng">
                <a:latin typeface="Times New Roman" pitchFamily="18" charset="0"/>
              </a:rPr>
              <a:t>không</a:t>
            </a:r>
            <a:r>
              <a:rPr lang="en-US" altLang="en-US" sz="3199">
                <a:latin typeface="Times New Roman" pitchFamily="18" charset="0"/>
              </a:rPr>
              <a:t> vuông</a:t>
            </a:r>
            <a:endParaRPr lang="vi-VN" altLang="en-US" sz="3199">
              <a:latin typeface="Times New Roman" pitchFamily="18" charset="0"/>
            </a:endParaRPr>
          </a:p>
        </p:txBody>
      </p:sp>
      <p:sp>
        <p:nvSpPr>
          <p:cNvPr id="62624" name="Text Box 160"/>
          <p:cNvSpPr txBox="1">
            <a:spLocks noChangeArrowheads="1"/>
          </p:cNvSpPr>
          <p:nvPr/>
        </p:nvSpPr>
        <p:spPr bwMode="auto">
          <a:xfrm>
            <a:off x="2743652" y="3810013"/>
            <a:ext cx="6704696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Tam giác ABC vuông tại B</a:t>
            </a:r>
            <a:endParaRPr lang="vi-VN" altLang="en-US" sz="3199">
              <a:latin typeface="Times New Roman" pitchFamily="18" charset="0"/>
            </a:endParaRPr>
          </a:p>
        </p:txBody>
      </p:sp>
      <p:pic>
        <p:nvPicPr>
          <p:cNvPr id="2" name="Picture 163" descr="Frames PPT 015">
            <a:extLst>
              <a:ext uri="{FF2B5EF4-FFF2-40B4-BE49-F238E27FC236}">
                <a16:creationId xmlns:a16="http://schemas.microsoft.com/office/drawing/2014/main" id="{728C876E-9A18-9FF3-A5E4-6AA9251B5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-76418"/>
            <a:ext cx="12190355" cy="10320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59">
            <a:extLst>
              <a:ext uri="{FF2B5EF4-FFF2-40B4-BE49-F238E27FC236}">
                <a16:creationId xmlns:a16="http://schemas.microsoft.com/office/drawing/2014/main" id="{DEE4C819-2BE2-4E93-7AFD-AFBD0BA25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967" y="5968553"/>
            <a:ext cx="6495598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Tam giác ABC vuông tại A</a:t>
            </a:r>
            <a:endParaRPr lang="vi-VN" altLang="en-US" sz="3199">
              <a:latin typeface="Times New Roman" pitchFamily="18" charset="0"/>
            </a:endParaRPr>
          </a:p>
        </p:txBody>
      </p:sp>
      <p:grpSp>
        <p:nvGrpSpPr>
          <p:cNvPr id="4" name="Group 114">
            <a:extLst>
              <a:ext uri="{FF2B5EF4-FFF2-40B4-BE49-F238E27FC236}">
                <a16:creationId xmlns:a16="http://schemas.microsoft.com/office/drawing/2014/main" id="{2E5E4521-0CA1-3800-F27D-9466162AD9F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340167" y="5522518"/>
            <a:ext cx="992189" cy="1240200"/>
            <a:chOff x="1872" y="1824"/>
            <a:chExt cx="2014" cy="1821"/>
          </a:xfrm>
        </p:grpSpPr>
        <p:sp>
          <p:nvSpPr>
            <p:cNvPr id="5" name="AutoShape 115">
              <a:extLst>
                <a:ext uri="{FF2B5EF4-FFF2-40B4-BE49-F238E27FC236}">
                  <a16:creationId xmlns:a16="http://schemas.microsoft.com/office/drawing/2014/main" id="{87BC5B52-17A1-CE7F-58FF-FF718760679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6" name="AutoShape 116">
              <a:extLst>
                <a:ext uri="{FF2B5EF4-FFF2-40B4-BE49-F238E27FC236}">
                  <a16:creationId xmlns:a16="http://schemas.microsoft.com/office/drawing/2014/main" id="{80EA276D-1F6F-F922-6393-2E6E208BC5B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7" name="AutoShape 117">
              <a:extLst>
                <a:ext uri="{FF2B5EF4-FFF2-40B4-BE49-F238E27FC236}">
                  <a16:creationId xmlns:a16="http://schemas.microsoft.com/office/drawing/2014/main" id="{9625F7AD-6505-88ED-E9B5-61D1543B5F7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8" name="Oval 118">
              <a:extLst>
                <a:ext uri="{FF2B5EF4-FFF2-40B4-BE49-F238E27FC236}">
                  <a16:creationId xmlns:a16="http://schemas.microsoft.com/office/drawing/2014/main" id="{EE043CB7-3D69-75D0-A37B-CAF814E6D56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9" name="Oval 119">
              <a:extLst>
                <a:ext uri="{FF2B5EF4-FFF2-40B4-BE49-F238E27FC236}">
                  <a16:creationId xmlns:a16="http://schemas.microsoft.com/office/drawing/2014/main" id="{F59D134D-07CA-B3C7-CC4C-A10BE6E68B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0" name="Oval 120">
              <a:extLst>
                <a:ext uri="{FF2B5EF4-FFF2-40B4-BE49-F238E27FC236}">
                  <a16:creationId xmlns:a16="http://schemas.microsoft.com/office/drawing/2014/main" id="{34354E51-291C-20EF-F552-C5D63C246ED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1" name="Oval 121">
              <a:extLst>
                <a:ext uri="{FF2B5EF4-FFF2-40B4-BE49-F238E27FC236}">
                  <a16:creationId xmlns:a16="http://schemas.microsoft.com/office/drawing/2014/main" id="{DB96BCC0-0F6E-15E0-9843-A386C4FD352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2" name="Oval 122">
              <a:extLst>
                <a:ext uri="{FF2B5EF4-FFF2-40B4-BE49-F238E27FC236}">
                  <a16:creationId xmlns:a16="http://schemas.microsoft.com/office/drawing/2014/main" id="{5C0C3BF9-8F4E-4305-E0B5-BA2B5C267F4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3" name="Oval 123">
              <a:extLst>
                <a:ext uri="{FF2B5EF4-FFF2-40B4-BE49-F238E27FC236}">
                  <a16:creationId xmlns:a16="http://schemas.microsoft.com/office/drawing/2014/main" id="{59BCF294-C483-0ADC-7232-FE4405C2658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3199"/>
                <a:t>C</a:t>
              </a:r>
              <a:endParaRPr lang="vi-VN" altLang="en-US" sz="3199"/>
            </a:p>
          </p:txBody>
        </p:sp>
      </p:grpSp>
    </p:spTree>
    <p:extLst>
      <p:ext uri="{BB962C8B-B14F-4D97-AF65-F5344CB8AC3E}">
        <p14:creationId xmlns:p14="http://schemas.microsoft.com/office/powerpoint/2010/main" val="25620583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62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6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1000"/>
                                        <p:tgtEl>
                                          <p:spTgt spid="30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53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30" dur="2000" fill="hold"/>
                                        <p:tgtEl>
                                          <p:spTgt spid="6262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2000" fill="hold"/>
                                        <p:tgtEl>
                                          <p:spTgt spid="62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305355" grpId="0"/>
      <p:bldP spid="305357" grpId="0"/>
      <p:bldP spid="305358" grpId="0"/>
      <p:bldP spid="305359" grpId="0"/>
      <p:bldP spid="305360" grpId="0"/>
      <p:bldP spid="305361" grpId="0"/>
      <p:bldP spid="305362" grpId="0"/>
      <p:bldP spid="305363" grpId="0"/>
      <p:bldP spid="305364" grpId="0"/>
      <p:bldP spid="305365" grpId="0"/>
      <p:bldP spid="62601" grpId="0"/>
      <p:bldP spid="62623" grpId="0"/>
      <p:bldP spid="62624" grpId="0"/>
      <p:bldP spid="62624" grpId="1"/>
      <p:bldP spid="62624" grpId="2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rames PPT 0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" y="-1"/>
            <a:ext cx="1219035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9"/>
          <p:cNvSpPr>
            <a:spLocks noChangeArrowheads="1"/>
          </p:cNvSpPr>
          <p:nvPr/>
        </p:nvSpPr>
        <p:spPr bwMode="auto">
          <a:xfrm>
            <a:off x="1317211" y="2811462"/>
            <a:ext cx="9549111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sz="2399">
              <a:solidFill>
                <a:srgbClr val="0000FF"/>
              </a:solidFill>
            </a:endParaRPr>
          </a:p>
        </p:txBody>
      </p:sp>
      <p:grpSp>
        <p:nvGrpSpPr>
          <p:cNvPr id="14" name="Group 114"/>
          <p:cNvGrpSpPr>
            <a:grpSpLocks/>
          </p:cNvGrpSpPr>
          <p:nvPr/>
        </p:nvGrpSpPr>
        <p:grpSpPr bwMode="auto">
          <a:xfrm rot="5400000">
            <a:off x="4797799" y="3533598"/>
            <a:ext cx="992189" cy="1240200"/>
            <a:chOff x="1872" y="1824"/>
            <a:chExt cx="2014" cy="1821"/>
          </a:xfrm>
        </p:grpSpPr>
        <p:sp>
          <p:nvSpPr>
            <p:cNvPr id="305267" name="AutoShape 115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8" name="AutoShape 116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9" name="AutoShape 117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0" name="Oval 11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501" name="Oval 11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2" name="Oval 120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3" name="Oval 121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4" name="Oval 122"/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5" name="Oval 123"/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B</a:t>
              </a:r>
            </a:p>
          </p:txBody>
        </p:sp>
      </p:grpSp>
      <p:grpSp>
        <p:nvGrpSpPr>
          <p:cNvPr id="15" name="Group 126"/>
          <p:cNvGrpSpPr>
            <a:grpSpLocks/>
          </p:cNvGrpSpPr>
          <p:nvPr/>
        </p:nvGrpSpPr>
        <p:grpSpPr bwMode="auto">
          <a:xfrm rot="5400000">
            <a:off x="1343865" y="4447999"/>
            <a:ext cx="992189" cy="1240200"/>
            <a:chOff x="1872" y="1824"/>
            <a:chExt cx="2014" cy="1821"/>
          </a:xfrm>
        </p:grpSpPr>
        <p:sp>
          <p:nvSpPr>
            <p:cNvPr id="2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4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1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92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5" name="Oval 132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4" name="Oval 133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6" name="Oval 134"/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6" name="Oval 135"/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C</a:t>
              </a:r>
            </a:p>
          </p:txBody>
        </p:sp>
      </p:grpSp>
      <p:sp>
        <p:nvSpPr>
          <p:cNvPr id="305292" name="AutoShape 140"/>
          <p:cNvSpPr>
            <a:spLocks noChangeArrowheads="1"/>
          </p:cNvSpPr>
          <p:nvPr/>
        </p:nvSpPr>
        <p:spPr bwMode="auto">
          <a:xfrm>
            <a:off x="711926" y="1828801"/>
            <a:ext cx="10666561" cy="1447800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99">
              <a:latin typeface=".VnTime" pitchFamily="34" charset="0"/>
            </a:endParaRPr>
          </a:p>
        </p:txBody>
      </p:sp>
      <p:grpSp>
        <p:nvGrpSpPr>
          <p:cNvPr id="16" name="Group 167"/>
          <p:cNvGrpSpPr>
            <a:grpSpLocks/>
          </p:cNvGrpSpPr>
          <p:nvPr/>
        </p:nvGrpSpPr>
        <p:grpSpPr bwMode="auto">
          <a:xfrm rot="5400000">
            <a:off x="1346240" y="3455548"/>
            <a:ext cx="1067858" cy="1320622"/>
            <a:chOff x="1873" y="1824"/>
            <a:chExt cx="2013" cy="1821"/>
          </a:xfrm>
        </p:grpSpPr>
        <p:sp>
          <p:nvSpPr>
            <p:cNvPr id="305320" name="AutoShape 168"/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1" name="AutoShape 169"/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2" name="AutoShape 170"/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2" name="Oval 17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83" name="Oval 17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5" name="Oval 173"/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5" name="Oval 174"/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7" name="Oval 175"/>
            <p:cNvSpPr>
              <a:spLocks noChangeArrowheads="1"/>
            </p:cNvSpPr>
            <p:nvPr/>
          </p:nvSpPr>
          <p:spPr bwMode="gray">
            <a:xfrm>
              <a:off x="2153" y="2084"/>
              <a:ext cx="1468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7" name="Oval 176"/>
            <p:cNvSpPr>
              <a:spLocks noChangeArrowheads="1"/>
            </p:cNvSpPr>
            <p:nvPr/>
          </p:nvSpPr>
          <p:spPr bwMode="gray">
            <a:xfrm>
              <a:off x="1991" y="2084"/>
              <a:ext cx="1795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3199">
                  <a:latin typeface=".VnTime" pitchFamily="34" charset="0"/>
                </a:rPr>
                <a:t>A</a:t>
              </a:r>
              <a:endParaRPr lang="vi-VN" altLang="en-US" sz="3199">
                <a:latin typeface=".VnTime" pitchFamily="34" charset="0"/>
              </a:endParaRPr>
            </a:p>
          </p:txBody>
        </p:sp>
      </p:grpSp>
      <p:sp>
        <p:nvSpPr>
          <p:cNvPr id="18440" name="Line 193"/>
          <p:cNvSpPr>
            <a:spLocks noChangeShapeType="1"/>
          </p:cNvSpPr>
          <p:nvPr/>
        </p:nvSpPr>
        <p:spPr bwMode="auto">
          <a:xfrm>
            <a:off x="4165860" y="1370013"/>
            <a:ext cx="731421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99"/>
          </a:p>
        </p:txBody>
      </p:sp>
      <p:grpSp>
        <p:nvGrpSpPr>
          <p:cNvPr id="20" name="Group 194"/>
          <p:cNvGrpSpPr>
            <a:grpSpLocks/>
          </p:cNvGrpSpPr>
          <p:nvPr/>
        </p:nvGrpSpPr>
        <p:grpSpPr bwMode="auto">
          <a:xfrm>
            <a:off x="407169" y="685800"/>
            <a:ext cx="2234898" cy="1371601"/>
            <a:chOff x="2544" y="2160"/>
            <a:chExt cx="1152" cy="1008"/>
          </a:xfrm>
        </p:grpSpPr>
        <p:grpSp>
          <p:nvGrpSpPr>
            <p:cNvPr id="18471" name="Group 195"/>
            <p:cNvGrpSpPr>
              <a:grpSpLocks/>
            </p:cNvGrpSpPr>
            <p:nvPr/>
          </p:nvGrpSpPr>
          <p:grpSpPr bwMode="auto">
            <a:xfrm>
              <a:off x="2544" y="2160"/>
              <a:ext cx="1152" cy="1008"/>
              <a:chOff x="720" y="2125"/>
              <a:chExt cx="899" cy="995"/>
            </a:xfrm>
          </p:grpSpPr>
          <p:sp>
            <p:nvSpPr>
              <p:cNvPr id="18473" name="AutoShape 196"/>
              <p:cNvSpPr>
                <a:spLocks noChangeArrowheads="1"/>
              </p:cNvSpPr>
              <p:nvPr/>
            </p:nvSpPr>
            <p:spPr bwMode="auto">
              <a:xfrm>
                <a:off x="720" y="2125"/>
                <a:ext cx="899" cy="816"/>
              </a:xfrm>
              <a:prstGeom prst="star24">
                <a:avLst>
                  <a:gd name="adj" fmla="val 37500"/>
                </a:avLst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4" name="AutoShape 197"/>
              <p:cNvSpPr>
                <a:spLocks noChangeArrowheads="1"/>
              </p:cNvSpPr>
              <p:nvPr/>
            </p:nvSpPr>
            <p:spPr bwMode="auto">
              <a:xfrm flipH="1">
                <a:off x="1423" y="2435"/>
                <a:ext cx="100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5" name="AutoShape 198"/>
              <p:cNvSpPr>
                <a:spLocks noChangeArrowheads="1"/>
              </p:cNvSpPr>
              <p:nvPr/>
            </p:nvSpPr>
            <p:spPr bwMode="auto">
              <a:xfrm>
                <a:off x="807" y="2417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6" name="Oval 199"/>
              <p:cNvSpPr>
                <a:spLocks noChangeArrowheads="1"/>
              </p:cNvSpPr>
              <p:nvPr/>
            </p:nvSpPr>
            <p:spPr bwMode="auto">
              <a:xfrm>
                <a:off x="855" y="2221"/>
                <a:ext cx="624" cy="624"/>
              </a:xfrm>
              <a:prstGeom prst="ellipse">
                <a:avLst/>
              </a:prstGeom>
              <a:gradFill rotWithShape="1">
                <a:gsLst>
                  <a:gs pos="0">
                    <a:srgbClr val="E4BAE5"/>
                  </a:gs>
                  <a:gs pos="100000">
                    <a:srgbClr val="6A566A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7" name="AutoShape 200"/>
              <p:cNvSpPr>
                <a:spLocks noChangeArrowheads="1"/>
              </p:cNvSpPr>
              <p:nvPr/>
            </p:nvSpPr>
            <p:spPr bwMode="auto">
              <a:xfrm>
                <a:off x="793" y="2832"/>
                <a:ext cx="765" cy="2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gradFill rotWithShape="1">
                <a:gsLst>
                  <a:gs pos="0">
                    <a:srgbClr val="6A566A"/>
                  </a:gs>
                  <a:gs pos="100000">
                    <a:srgbClr val="E4BAE5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 sz="1599" dirty="0">
                  <a:solidFill>
                    <a:srgbClr val="FF0066"/>
                  </a:solidFill>
                  <a:latin typeface=".VnTime" pitchFamily="34" charset="0"/>
                </a:endParaRPr>
              </a:p>
            </p:txBody>
          </p:sp>
          <p:sp>
            <p:nvSpPr>
              <p:cNvPr id="18478" name="AutoShape 201"/>
              <p:cNvSpPr>
                <a:spLocks noChangeArrowheads="1"/>
              </p:cNvSpPr>
              <p:nvPr/>
            </p:nvSpPr>
            <p:spPr bwMode="auto">
              <a:xfrm rot="5400000">
                <a:off x="1095" y="2044"/>
                <a:ext cx="155" cy="343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</p:grpSp>
        <p:sp>
          <p:nvSpPr>
            <p:cNvPr id="18472" name="AutoShape 202"/>
            <p:cNvSpPr>
              <a:spLocks noChangeArrowheads="1"/>
            </p:cNvSpPr>
            <p:nvPr/>
          </p:nvSpPr>
          <p:spPr bwMode="auto">
            <a:xfrm rot="-5578887">
              <a:off x="3049" y="2520"/>
              <a:ext cx="142" cy="383"/>
            </a:xfrm>
            <a:prstGeom prst="moon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</p:grpSp>
      <p:sp>
        <p:nvSpPr>
          <p:cNvPr id="305355" name="Text Box 203"/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05356" name="Text Box 204"/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05357" name="Text Box 205"/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05358" name="Text Box 206"/>
          <p:cNvSpPr txBox="1">
            <a:spLocks noChangeArrowheads="1"/>
          </p:cNvSpPr>
          <p:nvPr/>
        </p:nvSpPr>
        <p:spPr bwMode="auto">
          <a:xfrm>
            <a:off x="1281234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05359" name="Text Box 207"/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05360" name="Text Box 208"/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05361" name="Text Box 209"/>
          <p:cNvSpPr txBox="1">
            <a:spLocks noChangeArrowheads="1"/>
          </p:cNvSpPr>
          <p:nvPr/>
        </p:nvSpPr>
        <p:spPr bwMode="auto">
          <a:xfrm>
            <a:off x="1289699" y="928688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5362" name="Text Box 210"/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05363" name="Text Box 211"/>
          <p:cNvSpPr txBox="1">
            <a:spLocks noChangeArrowheads="1"/>
          </p:cNvSpPr>
          <p:nvPr/>
        </p:nvSpPr>
        <p:spPr bwMode="auto">
          <a:xfrm>
            <a:off x="1289699" y="928688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305364" name="Text Box 212"/>
          <p:cNvSpPr txBox="1">
            <a:spLocks noChangeArrowheads="1"/>
          </p:cNvSpPr>
          <p:nvPr/>
        </p:nvSpPr>
        <p:spPr bwMode="auto">
          <a:xfrm>
            <a:off x="1086527" y="885825"/>
            <a:ext cx="732893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305365" name="Text Box 213"/>
          <p:cNvSpPr txBox="1">
            <a:spLocks noChangeArrowheads="1"/>
          </p:cNvSpPr>
          <p:nvPr/>
        </p:nvSpPr>
        <p:spPr bwMode="auto">
          <a:xfrm>
            <a:off x="1289699" y="914400"/>
            <a:ext cx="539676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305366" name="Text Box 214"/>
          <p:cNvSpPr txBox="1">
            <a:spLocks noChangeArrowheads="1"/>
          </p:cNvSpPr>
          <p:nvPr/>
        </p:nvSpPr>
        <p:spPr bwMode="auto">
          <a:xfrm>
            <a:off x="2743652" y="1143001"/>
            <a:ext cx="2438072" cy="58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 i="1">
                <a:solidFill>
                  <a:srgbClr val="FF0066"/>
                </a:solidFill>
              </a:rPr>
              <a:t>Hết giờ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711927" y="2286001"/>
            <a:ext cx="10564974" cy="543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32"/>
              <a:t>Câu 2) .</a:t>
            </a:r>
            <a:endParaRPr lang="vi-VN" altLang="en-US" sz="2932"/>
          </a:p>
        </p:txBody>
      </p:sp>
      <p:grpSp>
        <p:nvGrpSpPr>
          <p:cNvPr id="7" name="Group 126"/>
          <p:cNvGrpSpPr>
            <a:grpSpLocks/>
          </p:cNvGrpSpPr>
          <p:nvPr/>
        </p:nvGrpSpPr>
        <p:grpSpPr bwMode="auto">
          <a:xfrm rot="5400000">
            <a:off x="4797799" y="4524198"/>
            <a:ext cx="992189" cy="1240200"/>
            <a:chOff x="1872" y="1824"/>
            <a:chExt cx="2014" cy="1821"/>
          </a:xfrm>
        </p:grpSpPr>
        <p:sp>
          <p:nvSpPr>
            <p:cNvPr id="305279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80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81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65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66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84" name="Oval 132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68" name="Oval 133"/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86" name="Oval 134"/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70" name="Oval 135"/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D</a:t>
              </a:r>
            </a:p>
          </p:txBody>
        </p:sp>
      </p:grpSp>
      <p:sp>
        <p:nvSpPr>
          <p:cNvPr id="18456" name="WordArt 12" descr="Trellis"/>
          <p:cNvSpPr>
            <a:spLocks noChangeArrowheads="1" noChangeShapeType="1" noTextEdit="1"/>
          </p:cNvSpPr>
          <p:nvPr/>
        </p:nvSpPr>
        <p:spPr bwMode="auto">
          <a:xfrm>
            <a:off x="2540480" y="380999"/>
            <a:ext cx="69078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798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642067" y="3886201"/>
            <a:ext cx="1219036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70</a:t>
            </a:r>
            <a:r>
              <a:rPr lang="en-US" altLang="en-US" sz="3199" baseline="30000">
                <a:latin typeface="Times New Roman" pitchFamily="18" charset="0"/>
              </a:rPr>
              <a:t>0</a:t>
            </a:r>
            <a:endParaRPr lang="vi-VN" altLang="en-US" sz="3199" baseline="30000">
              <a:latin typeface="Times New Roman" pitchFamily="18" charset="0"/>
            </a:endParaRP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6400760" y="3962400"/>
            <a:ext cx="1219036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90</a:t>
            </a:r>
            <a:r>
              <a:rPr lang="en-US" altLang="en-US" sz="3199" baseline="30000">
                <a:latin typeface="Times New Roman" pitchFamily="18" charset="0"/>
              </a:rPr>
              <a:t>0</a:t>
            </a:r>
            <a:endParaRPr lang="vi-VN" altLang="en-US" sz="3199" baseline="30000">
              <a:latin typeface="Times New Roman" pitchFamily="18" charset="0"/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2743652" y="4800601"/>
            <a:ext cx="2133312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50</a:t>
            </a:r>
            <a:r>
              <a:rPr lang="en-US" altLang="en-US" sz="3199" baseline="30000">
                <a:latin typeface="Times New Roman" pitchFamily="18" charset="0"/>
              </a:rPr>
              <a:t>0</a:t>
            </a:r>
            <a:endParaRPr lang="vi-VN" altLang="en-US" sz="3199" baseline="30000">
              <a:latin typeface="Times New Roman" pitchFamily="18" charset="0"/>
            </a:endParaRP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6299173" y="4876800"/>
            <a:ext cx="1726967" cy="58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>
                <a:latin typeface="Times New Roman" pitchFamily="18" charset="0"/>
              </a:rPr>
              <a:t>60</a:t>
            </a:r>
            <a:r>
              <a:rPr lang="en-US" altLang="en-US" sz="3199" baseline="30000">
                <a:latin typeface="Times New Roman" pitchFamily="18" charset="0"/>
              </a:rPr>
              <a:t>0</a:t>
            </a:r>
            <a:endParaRPr lang="vi-VN" altLang="en-US" sz="3199" baseline="30000">
              <a:latin typeface="Times New Roman" pitchFamily="18" charset="0"/>
            </a:endParaRPr>
          </a:p>
        </p:txBody>
      </p:sp>
      <p:pic>
        <p:nvPicPr>
          <p:cNvPr id="18461" name="Picture 8" descr="AD2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969" y="4968875"/>
            <a:ext cx="3081450" cy="181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061B36-9579-813F-57E4-9596E2543B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3593" y="2267854"/>
            <a:ext cx="8906010" cy="68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28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1000"/>
                                        <p:tgtEl>
                                          <p:spTgt spid="30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53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2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305355" grpId="0"/>
      <p:bldP spid="305357" grpId="0"/>
      <p:bldP spid="305358" grpId="0"/>
      <p:bldP spid="305359" grpId="0"/>
      <p:bldP spid="305360" grpId="0"/>
      <p:bldP spid="305361" grpId="0"/>
      <p:bldP spid="305362" grpId="0"/>
      <p:bldP spid="305363" grpId="0"/>
      <p:bldP spid="305364" grpId="0"/>
      <p:bldP spid="305365" grpId="0"/>
      <p:bldP spid="63545" grpId="0"/>
      <p:bldP spid="63558" grpId="0"/>
      <p:bldP spid="63559" grpId="0"/>
      <p:bldP spid="63559" grpId="1"/>
      <p:bldP spid="63559" grpId="2"/>
      <p:bldP spid="635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4E556-F14D-8A2F-BC7D-BE0F265C6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rames PPT 015">
            <a:extLst>
              <a:ext uri="{FF2B5EF4-FFF2-40B4-BE49-F238E27FC236}">
                <a16:creationId xmlns:a16="http://schemas.microsoft.com/office/drawing/2014/main" id="{40F56543-8F2D-4816-A76E-9E89B5295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" y="-1"/>
            <a:ext cx="1219035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9">
            <a:extLst>
              <a:ext uri="{FF2B5EF4-FFF2-40B4-BE49-F238E27FC236}">
                <a16:creationId xmlns:a16="http://schemas.microsoft.com/office/drawing/2014/main" id="{0C9B3B1E-3B5D-CA19-B6E3-4744977E1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211" y="2811462"/>
            <a:ext cx="9549111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sz="2399">
              <a:solidFill>
                <a:srgbClr val="0000FF"/>
              </a:solidFill>
            </a:endParaRPr>
          </a:p>
        </p:txBody>
      </p:sp>
      <p:grpSp>
        <p:nvGrpSpPr>
          <p:cNvPr id="14" name="Group 114">
            <a:extLst>
              <a:ext uri="{FF2B5EF4-FFF2-40B4-BE49-F238E27FC236}">
                <a16:creationId xmlns:a16="http://schemas.microsoft.com/office/drawing/2014/main" id="{B1433372-ED3F-3FC7-44B9-33FC5B30DEC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6230467" y="3519171"/>
            <a:ext cx="992189" cy="1240200"/>
            <a:chOff x="1872" y="1824"/>
            <a:chExt cx="2014" cy="1821"/>
          </a:xfrm>
        </p:grpSpPr>
        <p:sp>
          <p:nvSpPr>
            <p:cNvPr id="305267" name="AutoShape 115">
              <a:extLst>
                <a:ext uri="{FF2B5EF4-FFF2-40B4-BE49-F238E27FC236}">
                  <a16:creationId xmlns:a16="http://schemas.microsoft.com/office/drawing/2014/main" id="{B901AFD1-CDC3-51DA-4E1A-799D16741BF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8" name="AutoShape 116">
              <a:extLst>
                <a:ext uri="{FF2B5EF4-FFF2-40B4-BE49-F238E27FC236}">
                  <a16:creationId xmlns:a16="http://schemas.microsoft.com/office/drawing/2014/main" id="{BD679A90-0043-2DC7-838B-35363BAF24A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9" name="AutoShape 117">
              <a:extLst>
                <a:ext uri="{FF2B5EF4-FFF2-40B4-BE49-F238E27FC236}">
                  <a16:creationId xmlns:a16="http://schemas.microsoft.com/office/drawing/2014/main" id="{233044F4-249F-8F12-18C9-BE949A27CEF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0" name="Oval 118">
              <a:extLst>
                <a:ext uri="{FF2B5EF4-FFF2-40B4-BE49-F238E27FC236}">
                  <a16:creationId xmlns:a16="http://schemas.microsoft.com/office/drawing/2014/main" id="{CBBB5A30-23F6-FA6D-0E15-740A32C2202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501" name="Oval 119">
              <a:extLst>
                <a:ext uri="{FF2B5EF4-FFF2-40B4-BE49-F238E27FC236}">
                  <a16:creationId xmlns:a16="http://schemas.microsoft.com/office/drawing/2014/main" id="{234AACEC-D58F-0204-A261-802FA61CC9E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2" name="Oval 120">
              <a:extLst>
                <a:ext uri="{FF2B5EF4-FFF2-40B4-BE49-F238E27FC236}">
                  <a16:creationId xmlns:a16="http://schemas.microsoft.com/office/drawing/2014/main" id="{2B50F351-9DD4-0986-6310-55E25C2E647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3" name="Oval 121">
              <a:extLst>
                <a:ext uri="{FF2B5EF4-FFF2-40B4-BE49-F238E27FC236}">
                  <a16:creationId xmlns:a16="http://schemas.microsoft.com/office/drawing/2014/main" id="{63649F74-3A0D-1B08-BACF-C6D9725791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4" name="Oval 122">
              <a:extLst>
                <a:ext uri="{FF2B5EF4-FFF2-40B4-BE49-F238E27FC236}">
                  <a16:creationId xmlns:a16="http://schemas.microsoft.com/office/drawing/2014/main" id="{9F5D85DD-1876-45C3-7B00-A0412F33B9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5" name="Oval 123">
              <a:extLst>
                <a:ext uri="{FF2B5EF4-FFF2-40B4-BE49-F238E27FC236}">
                  <a16:creationId xmlns:a16="http://schemas.microsoft.com/office/drawing/2014/main" id="{A54E8735-937F-53D8-08F5-302B116D846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B</a:t>
              </a:r>
            </a:p>
          </p:txBody>
        </p:sp>
      </p:grpSp>
      <p:grpSp>
        <p:nvGrpSpPr>
          <p:cNvPr id="15" name="Group 126">
            <a:extLst>
              <a:ext uri="{FF2B5EF4-FFF2-40B4-BE49-F238E27FC236}">
                <a16:creationId xmlns:a16="http://schemas.microsoft.com/office/drawing/2014/main" id="{11966CB6-2F6C-9C9B-671B-C44FF7EEDE3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343865" y="4447999"/>
            <a:ext cx="992189" cy="1240200"/>
            <a:chOff x="1872" y="1824"/>
            <a:chExt cx="2014" cy="1821"/>
          </a:xfrm>
        </p:grpSpPr>
        <p:sp>
          <p:nvSpPr>
            <p:cNvPr id="2" name="AutoShape 127">
              <a:extLst>
                <a:ext uri="{FF2B5EF4-FFF2-40B4-BE49-F238E27FC236}">
                  <a16:creationId xmlns:a16="http://schemas.microsoft.com/office/drawing/2014/main" id="{2AED5440-3F61-548A-72C4-A473F05CA83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" name="AutoShape 128">
              <a:extLst>
                <a:ext uri="{FF2B5EF4-FFF2-40B4-BE49-F238E27FC236}">
                  <a16:creationId xmlns:a16="http://schemas.microsoft.com/office/drawing/2014/main" id="{B8B323FD-0B62-59C3-EB17-9A47A0B78D3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4" name="AutoShape 129">
              <a:extLst>
                <a:ext uri="{FF2B5EF4-FFF2-40B4-BE49-F238E27FC236}">
                  <a16:creationId xmlns:a16="http://schemas.microsoft.com/office/drawing/2014/main" id="{B3B7E6BE-BF16-D317-CFFF-4C32459EDCA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1" name="Oval 130">
              <a:extLst>
                <a:ext uri="{FF2B5EF4-FFF2-40B4-BE49-F238E27FC236}">
                  <a16:creationId xmlns:a16="http://schemas.microsoft.com/office/drawing/2014/main" id="{3720D790-6FFC-C366-7584-3FF5457608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92" name="Oval 131">
              <a:extLst>
                <a:ext uri="{FF2B5EF4-FFF2-40B4-BE49-F238E27FC236}">
                  <a16:creationId xmlns:a16="http://schemas.microsoft.com/office/drawing/2014/main" id="{5523E093-0005-7434-BB61-77D88A3DDAD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5" name="Oval 132">
              <a:extLst>
                <a:ext uri="{FF2B5EF4-FFF2-40B4-BE49-F238E27FC236}">
                  <a16:creationId xmlns:a16="http://schemas.microsoft.com/office/drawing/2014/main" id="{24CC05A5-8811-A6F5-32D2-2196B17E04E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4" name="Oval 133">
              <a:extLst>
                <a:ext uri="{FF2B5EF4-FFF2-40B4-BE49-F238E27FC236}">
                  <a16:creationId xmlns:a16="http://schemas.microsoft.com/office/drawing/2014/main" id="{EA38FC27-47D9-3DC9-1E79-6C670AC6464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6" name="Oval 134">
              <a:extLst>
                <a:ext uri="{FF2B5EF4-FFF2-40B4-BE49-F238E27FC236}">
                  <a16:creationId xmlns:a16="http://schemas.microsoft.com/office/drawing/2014/main" id="{AA681CBE-5561-68AD-45EA-23F6D1784EC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6" name="Oval 135">
              <a:extLst>
                <a:ext uri="{FF2B5EF4-FFF2-40B4-BE49-F238E27FC236}">
                  <a16:creationId xmlns:a16="http://schemas.microsoft.com/office/drawing/2014/main" id="{27D9F8DB-90C8-ADD4-0219-1FB72BF83F5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C</a:t>
              </a:r>
            </a:p>
          </p:txBody>
        </p:sp>
      </p:grpSp>
      <p:sp>
        <p:nvSpPr>
          <p:cNvPr id="305292" name="AutoShape 140">
            <a:extLst>
              <a:ext uri="{FF2B5EF4-FFF2-40B4-BE49-F238E27FC236}">
                <a16:creationId xmlns:a16="http://schemas.microsoft.com/office/drawing/2014/main" id="{DB2FDF07-5ACC-C097-F6EB-B2981E8FF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26" y="1828801"/>
            <a:ext cx="10666561" cy="1447800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99">
              <a:latin typeface=".VnTime" pitchFamily="34" charset="0"/>
            </a:endParaRPr>
          </a:p>
        </p:txBody>
      </p:sp>
      <p:grpSp>
        <p:nvGrpSpPr>
          <p:cNvPr id="16" name="Group 167">
            <a:extLst>
              <a:ext uri="{FF2B5EF4-FFF2-40B4-BE49-F238E27FC236}">
                <a16:creationId xmlns:a16="http://schemas.microsoft.com/office/drawing/2014/main" id="{412EE8A4-1055-F35E-C95E-EAC443CACB4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346240" y="3455548"/>
            <a:ext cx="1067858" cy="1320622"/>
            <a:chOff x="1873" y="1824"/>
            <a:chExt cx="2013" cy="1821"/>
          </a:xfrm>
        </p:grpSpPr>
        <p:sp>
          <p:nvSpPr>
            <p:cNvPr id="305320" name="AutoShape 168">
              <a:extLst>
                <a:ext uri="{FF2B5EF4-FFF2-40B4-BE49-F238E27FC236}">
                  <a16:creationId xmlns:a16="http://schemas.microsoft.com/office/drawing/2014/main" id="{50FCB57A-1CFE-412D-3BBA-810EC31A7AC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1" name="AutoShape 169">
              <a:extLst>
                <a:ext uri="{FF2B5EF4-FFF2-40B4-BE49-F238E27FC236}">
                  <a16:creationId xmlns:a16="http://schemas.microsoft.com/office/drawing/2014/main" id="{4B96B475-4B0D-066F-0416-979F3817527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2" name="AutoShape 170">
              <a:extLst>
                <a:ext uri="{FF2B5EF4-FFF2-40B4-BE49-F238E27FC236}">
                  <a16:creationId xmlns:a16="http://schemas.microsoft.com/office/drawing/2014/main" id="{39EBFB40-A03B-BDDE-9DF9-629E2E0A5C1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2" name="Oval 171">
              <a:extLst>
                <a:ext uri="{FF2B5EF4-FFF2-40B4-BE49-F238E27FC236}">
                  <a16:creationId xmlns:a16="http://schemas.microsoft.com/office/drawing/2014/main" id="{5CE5D5E9-D52E-D131-9417-970F7E6617F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83" name="Oval 172">
              <a:extLst>
                <a:ext uri="{FF2B5EF4-FFF2-40B4-BE49-F238E27FC236}">
                  <a16:creationId xmlns:a16="http://schemas.microsoft.com/office/drawing/2014/main" id="{9CF7565A-D86E-F78F-85EB-5C17A885F39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5" name="Oval 173">
              <a:extLst>
                <a:ext uri="{FF2B5EF4-FFF2-40B4-BE49-F238E27FC236}">
                  <a16:creationId xmlns:a16="http://schemas.microsoft.com/office/drawing/2014/main" id="{CB4230D4-92E2-DFAF-CD25-66BF97052F1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5" name="Oval 174">
              <a:extLst>
                <a:ext uri="{FF2B5EF4-FFF2-40B4-BE49-F238E27FC236}">
                  <a16:creationId xmlns:a16="http://schemas.microsoft.com/office/drawing/2014/main" id="{E1B89689-AD76-6CDA-6573-E82CA2688C2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7" name="Oval 175">
              <a:extLst>
                <a:ext uri="{FF2B5EF4-FFF2-40B4-BE49-F238E27FC236}">
                  <a16:creationId xmlns:a16="http://schemas.microsoft.com/office/drawing/2014/main" id="{E286034B-6AEC-525C-4D8C-5EF7661DFE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53" y="2084"/>
              <a:ext cx="1468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7" name="Oval 176">
              <a:extLst>
                <a:ext uri="{FF2B5EF4-FFF2-40B4-BE49-F238E27FC236}">
                  <a16:creationId xmlns:a16="http://schemas.microsoft.com/office/drawing/2014/main" id="{13C98947-DD0A-3D89-0334-809C077637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91" y="2084"/>
              <a:ext cx="1795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3199">
                  <a:latin typeface=".VnTime" pitchFamily="34" charset="0"/>
                </a:rPr>
                <a:t>A</a:t>
              </a:r>
              <a:endParaRPr lang="vi-VN" altLang="en-US" sz="3199">
                <a:latin typeface=".VnTime" pitchFamily="34" charset="0"/>
              </a:endParaRPr>
            </a:p>
          </p:txBody>
        </p:sp>
      </p:grpSp>
      <p:sp>
        <p:nvSpPr>
          <p:cNvPr id="18440" name="Line 193">
            <a:extLst>
              <a:ext uri="{FF2B5EF4-FFF2-40B4-BE49-F238E27FC236}">
                <a16:creationId xmlns:a16="http://schemas.microsoft.com/office/drawing/2014/main" id="{66C56D22-E5A8-8AD7-8BA5-C12B357A33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5860" y="1370013"/>
            <a:ext cx="731421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99"/>
          </a:p>
        </p:txBody>
      </p:sp>
      <p:grpSp>
        <p:nvGrpSpPr>
          <p:cNvPr id="20" name="Group 194">
            <a:extLst>
              <a:ext uri="{FF2B5EF4-FFF2-40B4-BE49-F238E27FC236}">
                <a16:creationId xmlns:a16="http://schemas.microsoft.com/office/drawing/2014/main" id="{7AD58A47-4239-BC76-AA8F-A130DADE0A45}"/>
              </a:ext>
            </a:extLst>
          </p:cNvPr>
          <p:cNvGrpSpPr>
            <a:grpSpLocks/>
          </p:cNvGrpSpPr>
          <p:nvPr/>
        </p:nvGrpSpPr>
        <p:grpSpPr bwMode="auto">
          <a:xfrm>
            <a:off x="407169" y="685800"/>
            <a:ext cx="2234898" cy="1371601"/>
            <a:chOff x="2544" y="2160"/>
            <a:chExt cx="1152" cy="1008"/>
          </a:xfrm>
        </p:grpSpPr>
        <p:grpSp>
          <p:nvGrpSpPr>
            <p:cNvPr id="18471" name="Group 195">
              <a:extLst>
                <a:ext uri="{FF2B5EF4-FFF2-40B4-BE49-F238E27FC236}">
                  <a16:creationId xmlns:a16="http://schemas.microsoft.com/office/drawing/2014/main" id="{B3836C29-FA95-1079-C84D-CA89FA8363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2160"/>
              <a:ext cx="1152" cy="1008"/>
              <a:chOff x="720" y="2125"/>
              <a:chExt cx="899" cy="995"/>
            </a:xfrm>
          </p:grpSpPr>
          <p:sp>
            <p:nvSpPr>
              <p:cNvPr id="18473" name="AutoShape 196">
                <a:extLst>
                  <a:ext uri="{FF2B5EF4-FFF2-40B4-BE49-F238E27FC236}">
                    <a16:creationId xmlns:a16="http://schemas.microsoft.com/office/drawing/2014/main" id="{39833B5C-2D14-D36E-A4E5-6A86F4D56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2125"/>
                <a:ext cx="899" cy="816"/>
              </a:xfrm>
              <a:prstGeom prst="star24">
                <a:avLst>
                  <a:gd name="adj" fmla="val 37500"/>
                </a:avLst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4" name="AutoShape 197">
                <a:extLst>
                  <a:ext uri="{FF2B5EF4-FFF2-40B4-BE49-F238E27FC236}">
                    <a16:creationId xmlns:a16="http://schemas.microsoft.com/office/drawing/2014/main" id="{F186F538-15E1-14D5-D99A-46A332264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23" y="2435"/>
                <a:ext cx="100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5" name="AutoShape 198">
                <a:extLst>
                  <a:ext uri="{FF2B5EF4-FFF2-40B4-BE49-F238E27FC236}">
                    <a16:creationId xmlns:a16="http://schemas.microsoft.com/office/drawing/2014/main" id="{C7DDF757-E76B-1185-F4DB-425038D1C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" y="2417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6" name="Oval 199">
                <a:extLst>
                  <a:ext uri="{FF2B5EF4-FFF2-40B4-BE49-F238E27FC236}">
                    <a16:creationId xmlns:a16="http://schemas.microsoft.com/office/drawing/2014/main" id="{447DADFC-AA2B-6ACA-5E7C-1EAE98079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5" y="2221"/>
                <a:ext cx="624" cy="624"/>
              </a:xfrm>
              <a:prstGeom prst="ellipse">
                <a:avLst/>
              </a:prstGeom>
              <a:gradFill rotWithShape="1">
                <a:gsLst>
                  <a:gs pos="0">
                    <a:srgbClr val="E4BAE5"/>
                  </a:gs>
                  <a:gs pos="100000">
                    <a:srgbClr val="6A566A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  <p:sp>
            <p:nvSpPr>
              <p:cNvPr id="18477" name="AutoShape 200">
                <a:extLst>
                  <a:ext uri="{FF2B5EF4-FFF2-40B4-BE49-F238E27FC236}">
                    <a16:creationId xmlns:a16="http://schemas.microsoft.com/office/drawing/2014/main" id="{AC98CD98-8225-3678-DED0-D6ABEF5D6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2832"/>
                <a:ext cx="765" cy="2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gradFill rotWithShape="1">
                <a:gsLst>
                  <a:gs pos="0">
                    <a:srgbClr val="6A566A"/>
                  </a:gs>
                  <a:gs pos="100000">
                    <a:srgbClr val="E4BAE5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 sz="1599" dirty="0">
                  <a:solidFill>
                    <a:srgbClr val="FF0066"/>
                  </a:solidFill>
                  <a:latin typeface=".VnTime" pitchFamily="34" charset="0"/>
                </a:endParaRPr>
              </a:p>
            </p:txBody>
          </p:sp>
          <p:sp>
            <p:nvSpPr>
              <p:cNvPr id="18478" name="AutoShape 201">
                <a:extLst>
                  <a:ext uri="{FF2B5EF4-FFF2-40B4-BE49-F238E27FC236}">
                    <a16:creationId xmlns:a16="http://schemas.microsoft.com/office/drawing/2014/main" id="{B5BC5357-29F7-D75B-17EC-F7AB9B6D0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095" y="2044"/>
                <a:ext cx="155" cy="343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1" hangingPunct="1"/>
                <a:endParaRPr lang="vi-VN" altLang="en-US" sz="2399">
                  <a:latin typeface=".VnTime" pitchFamily="34" charset="0"/>
                </a:endParaRPr>
              </a:p>
            </p:txBody>
          </p:sp>
        </p:grpSp>
        <p:sp>
          <p:nvSpPr>
            <p:cNvPr id="18472" name="AutoShape 202">
              <a:extLst>
                <a:ext uri="{FF2B5EF4-FFF2-40B4-BE49-F238E27FC236}">
                  <a16:creationId xmlns:a16="http://schemas.microsoft.com/office/drawing/2014/main" id="{E40614E5-80BA-A513-00BB-97A2A8BA44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578887">
              <a:off x="3049" y="2520"/>
              <a:ext cx="142" cy="383"/>
            </a:xfrm>
            <a:prstGeom prst="moon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</p:grpSp>
      <p:sp>
        <p:nvSpPr>
          <p:cNvPr id="305355" name="Text Box 203">
            <a:extLst>
              <a:ext uri="{FF2B5EF4-FFF2-40B4-BE49-F238E27FC236}">
                <a16:creationId xmlns:a16="http://schemas.microsoft.com/office/drawing/2014/main" id="{51D5D69B-7D15-4336-4570-A6AD9629C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05356" name="Text Box 204">
            <a:extLst>
              <a:ext uri="{FF2B5EF4-FFF2-40B4-BE49-F238E27FC236}">
                <a16:creationId xmlns:a16="http://schemas.microsoft.com/office/drawing/2014/main" id="{D16DD70B-D625-4750-87CB-A3A869FE9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05357" name="Text Box 205">
            <a:extLst>
              <a:ext uri="{FF2B5EF4-FFF2-40B4-BE49-F238E27FC236}">
                <a16:creationId xmlns:a16="http://schemas.microsoft.com/office/drawing/2014/main" id="{88DB9E1C-75B3-F5F7-684A-C4E9B1C2D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05358" name="Text Box 206">
            <a:extLst>
              <a:ext uri="{FF2B5EF4-FFF2-40B4-BE49-F238E27FC236}">
                <a16:creationId xmlns:a16="http://schemas.microsoft.com/office/drawing/2014/main" id="{FD9648B3-058F-0705-4F3F-B87915211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234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05359" name="Text Box 207">
            <a:extLst>
              <a:ext uri="{FF2B5EF4-FFF2-40B4-BE49-F238E27FC236}">
                <a16:creationId xmlns:a16="http://schemas.microsoft.com/office/drawing/2014/main" id="{3E2C088A-C79C-2212-0E4F-96ACB45D6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9" y="852489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05360" name="Text Box 208">
            <a:extLst>
              <a:ext uri="{FF2B5EF4-FFF2-40B4-BE49-F238E27FC236}">
                <a16:creationId xmlns:a16="http://schemas.microsoft.com/office/drawing/2014/main" id="{171F418E-4F4F-C10D-4BF7-06C78B712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05361" name="Text Box 209">
            <a:extLst>
              <a:ext uri="{FF2B5EF4-FFF2-40B4-BE49-F238E27FC236}">
                <a16:creationId xmlns:a16="http://schemas.microsoft.com/office/drawing/2014/main" id="{0FF59DD8-A3CF-6A4A-961E-6E7156060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9" y="928688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5362" name="Text Box 210">
            <a:extLst>
              <a:ext uri="{FF2B5EF4-FFF2-40B4-BE49-F238E27FC236}">
                <a16:creationId xmlns:a16="http://schemas.microsoft.com/office/drawing/2014/main" id="{AE6FA6AF-B67B-1071-E1DA-64413DEAC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700" y="852489"/>
            <a:ext cx="516397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05363" name="Text Box 211">
            <a:extLst>
              <a:ext uri="{FF2B5EF4-FFF2-40B4-BE49-F238E27FC236}">
                <a16:creationId xmlns:a16="http://schemas.microsoft.com/office/drawing/2014/main" id="{3F42EF2E-5233-2AE6-1540-80573C92F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9" y="928688"/>
            <a:ext cx="458780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305364" name="Text Box 212">
            <a:extLst>
              <a:ext uri="{FF2B5EF4-FFF2-40B4-BE49-F238E27FC236}">
                <a16:creationId xmlns:a16="http://schemas.microsoft.com/office/drawing/2014/main" id="{FECC324C-7BAC-A0D1-2ADA-58B84316B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527" y="885825"/>
            <a:ext cx="732893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305365" name="Text Box 213">
            <a:extLst>
              <a:ext uri="{FF2B5EF4-FFF2-40B4-BE49-F238E27FC236}">
                <a16:creationId xmlns:a16="http://schemas.microsoft.com/office/drawing/2014/main" id="{8ED4E376-211B-79CF-204B-3E9B4D7F7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9" y="914400"/>
            <a:ext cx="539676" cy="74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265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305366" name="Text Box 214">
            <a:extLst>
              <a:ext uri="{FF2B5EF4-FFF2-40B4-BE49-F238E27FC236}">
                <a16:creationId xmlns:a16="http://schemas.microsoft.com/office/drawing/2014/main" id="{8C71917D-4091-DF20-6193-30FDA3008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652" y="1143001"/>
            <a:ext cx="2438072" cy="58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99" i="1">
                <a:solidFill>
                  <a:srgbClr val="FF0066"/>
                </a:solidFill>
              </a:rPr>
              <a:t>Hết giờ</a:t>
            </a:r>
          </a:p>
        </p:txBody>
      </p:sp>
      <p:sp>
        <p:nvSpPr>
          <p:cNvPr id="63545" name="Text Box 57">
            <a:extLst>
              <a:ext uri="{FF2B5EF4-FFF2-40B4-BE49-F238E27FC236}">
                <a16:creationId xmlns:a16="http://schemas.microsoft.com/office/drawing/2014/main" id="{08876A43-3699-0E77-579D-53C6FEDAC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730" y="2065283"/>
            <a:ext cx="1056497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32"/>
              <a:t>Câu 3)</a:t>
            </a:r>
            <a:r>
              <a:rPr lang="en-US"/>
              <a:t> Hình thang có.......... là hình thang cân. Cụm từ điền vào chỗ..... là:</a:t>
            </a:r>
            <a:endParaRPr lang="vi-VN" altLang="en-US" sz="2932"/>
          </a:p>
        </p:txBody>
      </p:sp>
      <p:grpSp>
        <p:nvGrpSpPr>
          <p:cNvPr id="7" name="Group 126">
            <a:extLst>
              <a:ext uri="{FF2B5EF4-FFF2-40B4-BE49-F238E27FC236}">
                <a16:creationId xmlns:a16="http://schemas.microsoft.com/office/drawing/2014/main" id="{56C1595B-F690-9477-6F95-208B373D5A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6230467" y="4572408"/>
            <a:ext cx="992189" cy="1240200"/>
            <a:chOff x="1872" y="1824"/>
            <a:chExt cx="2014" cy="1821"/>
          </a:xfrm>
        </p:grpSpPr>
        <p:sp>
          <p:nvSpPr>
            <p:cNvPr id="305279" name="AutoShape 127">
              <a:extLst>
                <a:ext uri="{FF2B5EF4-FFF2-40B4-BE49-F238E27FC236}">
                  <a16:creationId xmlns:a16="http://schemas.microsoft.com/office/drawing/2014/main" id="{8EE05F7D-BD35-7120-13C4-CC2BA6B2C87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80" name="AutoShape 128">
              <a:extLst>
                <a:ext uri="{FF2B5EF4-FFF2-40B4-BE49-F238E27FC236}">
                  <a16:creationId xmlns:a16="http://schemas.microsoft.com/office/drawing/2014/main" id="{70230CCF-CAFF-84D1-5876-638F24E77138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81" name="AutoShape 129">
              <a:extLst>
                <a:ext uri="{FF2B5EF4-FFF2-40B4-BE49-F238E27FC236}">
                  <a16:creationId xmlns:a16="http://schemas.microsoft.com/office/drawing/2014/main" id="{613F6FCB-1D0D-2F62-8AB9-6633B4B34AC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65" name="Oval 130">
              <a:extLst>
                <a:ext uri="{FF2B5EF4-FFF2-40B4-BE49-F238E27FC236}">
                  <a16:creationId xmlns:a16="http://schemas.microsoft.com/office/drawing/2014/main" id="{7E8C0150-CC99-1AC0-26AE-6FA776907EB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66" name="Oval 131">
              <a:extLst>
                <a:ext uri="{FF2B5EF4-FFF2-40B4-BE49-F238E27FC236}">
                  <a16:creationId xmlns:a16="http://schemas.microsoft.com/office/drawing/2014/main" id="{1052685A-A1FA-213E-40FA-DD291F324B8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84" name="Oval 132">
              <a:extLst>
                <a:ext uri="{FF2B5EF4-FFF2-40B4-BE49-F238E27FC236}">
                  <a16:creationId xmlns:a16="http://schemas.microsoft.com/office/drawing/2014/main" id="{044DFAF3-6431-9D78-6C43-DCA6CB366B2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68" name="Oval 133">
              <a:extLst>
                <a:ext uri="{FF2B5EF4-FFF2-40B4-BE49-F238E27FC236}">
                  <a16:creationId xmlns:a16="http://schemas.microsoft.com/office/drawing/2014/main" id="{5CD3BEB1-3221-C630-D318-399B1AEE9D1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86" name="Oval 134">
              <a:extLst>
                <a:ext uri="{FF2B5EF4-FFF2-40B4-BE49-F238E27FC236}">
                  <a16:creationId xmlns:a16="http://schemas.microsoft.com/office/drawing/2014/main" id="{FD52ED00-728D-0BCD-8BE8-8CB1E36C34C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70" name="Oval 135">
              <a:extLst>
                <a:ext uri="{FF2B5EF4-FFF2-40B4-BE49-F238E27FC236}">
                  <a16:creationId xmlns:a16="http://schemas.microsoft.com/office/drawing/2014/main" id="{773941CF-F2BB-7D83-4D98-58146B7976C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D</a:t>
              </a:r>
            </a:p>
          </p:txBody>
        </p:sp>
      </p:grpSp>
      <p:sp>
        <p:nvSpPr>
          <p:cNvPr id="18456" name="WordArt 12" descr="Trellis">
            <a:extLst>
              <a:ext uri="{FF2B5EF4-FFF2-40B4-BE49-F238E27FC236}">
                <a16:creationId xmlns:a16="http://schemas.microsoft.com/office/drawing/2014/main" id="{46365AD3-914D-308B-B290-741D8F8E6F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40480" y="380999"/>
            <a:ext cx="69078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798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3557" name="Text Box 69">
            <a:extLst>
              <a:ext uri="{FF2B5EF4-FFF2-40B4-BE49-F238E27FC236}">
                <a16:creationId xmlns:a16="http://schemas.microsoft.com/office/drawing/2014/main" id="{E136DD2A-60E2-95C4-07EA-BB5B1BE7D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9139" y="3779272"/>
            <a:ext cx="3685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hai đáy bằng nhau</a:t>
            </a:r>
            <a:endParaRPr lang="vi-VN" altLang="en-US" sz="3199" baseline="30000">
              <a:latin typeface="Times New Roman" pitchFamily="18" charset="0"/>
            </a:endParaRPr>
          </a:p>
        </p:txBody>
      </p:sp>
      <p:sp>
        <p:nvSpPr>
          <p:cNvPr id="63558" name="Text Box 70">
            <a:extLst>
              <a:ext uri="{FF2B5EF4-FFF2-40B4-BE49-F238E27FC236}">
                <a16:creationId xmlns:a16="http://schemas.microsoft.com/office/drawing/2014/main" id="{03D49719-B7B7-E6EA-CAA9-62C5A61F1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9718" y="4729274"/>
            <a:ext cx="391615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hai cạnh bên song song</a:t>
            </a:r>
            <a:endParaRPr lang="vi-VN" altLang="en-US" sz="3199" baseline="30000">
              <a:latin typeface="Times New Roman" pitchFamily="18" charset="0"/>
            </a:endParaRPr>
          </a:p>
        </p:txBody>
      </p:sp>
      <p:sp>
        <p:nvSpPr>
          <p:cNvPr id="63559" name="Text Box 71">
            <a:extLst>
              <a:ext uri="{FF2B5EF4-FFF2-40B4-BE49-F238E27FC236}">
                <a16:creationId xmlns:a16="http://schemas.microsoft.com/office/drawing/2014/main" id="{22600BC9-1D86-B129-B781-23C041A3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3240" y="3382873"/>
            <a:ext cx="342002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hai góc kề một đáy bằng nhau</a:t>
            </a:r>
            <a:endParaRPr lang="vi-VN" altLang="en-US" sz="3199" baseline="30000">
              <a:latin typeface="Times New Roman" pitchFamily="18" charset="0"/>
            </a:endParaRPr>
          </a:p>
        </p:txBody>
      </p:sp>
      <p:sp>
        <p:nvSpPr>
          <p:cNvPr id="63560" name="Text Box 72">
            <a:extLst>
              <a:ext uri="{FF2B5EF4-FFF2-40B4-BE49-F238E27FC236}">
                <a16:creationId xmlns:a16="http://schemas.microsoft.com/office/drawing/2014/main" id="{6DEC22FC-968C-DE70-2089-39D0FE2CD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935" y="4876448"/>
            <a:ext cx="330107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hai cạnh bên bằng nhau</a:t>
            </a:r>
            <a:endParaRPr lang="vi-VN" altLang="en-US" sz="3199" baseline="30000">
              <a:latin typeface="Times New Roman" pitchFamily="18" charset="0"/>
            </a:endParaRPr>
          </a:p>
        </p:txBody>
      </p:sp>
      <p:pic>
        <p:nvPicPr>
          <p:cNvPr id="18461" name="Picture 8" descr="AD24">
            <a:extLst>
              <a:ext uri="{FF2B5EF4-FFF2-40B4-BE49-F238E27FC236}">
                <a16:creationId xmlns:a16="http://schemas.microsoft.com/office/drawing/2014/main" id="{A116C988-1545-49F3-5F3A-DC85F0EFFAF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969" y="4968875"/>
            <a:ext cx="3081450" cy="181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694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1000"/>
                                        <p:tgtEl>
                                          <p:spTgt spid="30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53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2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305355" grpId="0"/>
      <p:bldP spid="305357" grpId="0"/>
      <p:bldP spid="305358" grpId="0"/>
      <p:bldP spid="305359" grpId="0"/>
      <p:bldP spid="305360" grpId="0"/>
      <p:bldP spid="305361" grpId="0"/>
      <p:bldP spid="305362" grpId="0"/>
      <p:bldP spid="305363" grpId="0"/>
      <p:bldP spid="305364" grpId="0"/>
      <p:bldP spid="305365" grpId="0"/>
      <p:bldP spid="63545" grpId="0"/>
      <p:bldP spid="63558" grpId="0"/>
      <p:bldP spid="63559" grpId="0"/>
      <p:bldP spid="63559" grpId="1"/>
      <p:bldP spid="63559" grpId="2"/>
      <p:bldP spid="635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75BE3D-649A-D7C1-8B78-744C9A011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rames PPT 015">
            <a:extLst>
              <a:ext uri="{FF2B5EF4-FFF2-40B4-BE49-F238E27FC236}">
                <a16:creationId xmlns:a16="http://schemas.microsoft.com/office/drawing/2014/main" id="{4E607780-BA22-2578-7E27-2297BFC0A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" y="47251"/>
            <a:ext cx="1219035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9">
            <a:extLst>
              <a:ext uri="{FF2B5EF4-FFF2-40B4-BE49-F238E27FC236}">
                <a16:creationId xmlns:a16="http://schemas.microsoft.com/office/drawing/2014/main" id="{A4156C39-6B15-B7B8-B28D-60A5B90EB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211" y="2811462"/>
            <a:ext cx="9549111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sz="2399">
              <a:solidFill>
                <a:srgbClr val="0000FF"/>
              </a:solidFill>
            </a:endParaRPr>
          </a:p>
        </p:txBody>
      </p:sp>
      <p:grpSp>
        <p:nvGrpSpPr>
          <p:cNvPr id="14" name="Group 114">
            <a:extLst>
              <a:ext uri="{FF2B5EF4-FFF2-40B4-BE49-F238E27FC236}">
                <a16:creationId xmlns:a16="http://schemas.microsoft.com/office/drawing/2014/main" id="{C42F2E93-5E7B-574E-6329-93A527C88F8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03951" y="2924796"/>
            <a:ext cx="992189" cy="1240200"/>
            <a:chOff x="1872" y="1824"/>
            <a:chExt cx="2014" cy="1821"/>
          </a:xfrm>
        </p:grpSpPr>
        <p:sp>
          <p:nvSpPr>
            <p:cNvPr id="305267" name="AutoShape 115">
              <a:extLst>
                <a:ext uri="{FF2B5EF4-FFF2-40B4-BE49-F238E27FC236}">
                  <a16:creationId xmlns:a16="http://schemas.microsoft.com/office/drawing/2014/main" id="{294D040A-3802-CC00-4A94-42A6346E11C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8" name="AutoShape 116">
              <a:extLst>
                <a:ext uri="{FF2B5EF4-FFF2-40B4-BE49-F238E27FC236}">
                  <a16:creationId xmlns:a16="http://schemas.microsoft.com/office/drawing/2014/main" id="{3F85D985-AC91-7895-BFC9-601AD1A7D35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69" name="AutoShape 117">
              <a:extLst>
                <a:ext uri="{FF2B5EF4-FFF2-40B4-BE49-F238E27FC236}">
                  <a16:creationId xmlns:a16="http://schemas.microsoft.com/office/drawing/2014/main" id="{201E9AA7-37D6-D127-D845-6A35A6EACBB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0" name="Oval 118">
              <a:extLst>
                <a:ext uri="{FF2B5EF4-FFF2-40B4-BE49-F238E27FC236}">
                  <a16:creationId xmlns:a16="http://schemas.microsoft.com/office/drawing/2014/main" id="{86D1D792-F011-4325-A35C-4EAF165F04B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501" name="Oval 119">
              <a:extLst>
                <a:ext uri="{FF2B5EF4-FFF2-40B4-BE49-F238E27FC236}">
                  <a16:creationId xmlns:a16="http://schemas.microsoft.com/office/drawing/2014/main" id="{9C3BE5B8-2C25-9E9A-1E7F-5A6F6893E87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2" name="Oval 120">
              <a:extLst>
                <a:ext uri="{FF2B5EF4-FFF2-40B4-BE49-F238E27FC236}">
                  <a16:creationId xmlns:a16="http://schemas.microsoft.com/office/drawing/2014/main" id="{ED9CA5A0-4E7F-8498-D230-4FDC69DD77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3" name="Oval 121">
              <a:extLst>
                <a:ext uri="{FF2B5EF4-FFF2-40B4-BE49-F238E27FC236}">
                  <a16:creationId xmlns:a16="http://schemas.microsoft.com/office/drawing/2014/main" id="{78A89A27-54B9-1AC8-BA2C-ACF8A32017C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74" name="Oval 122">
              <a:extLst>
                <a:ext uri="{FF2B5EF4-FFF2-40B4-BE49-F238E27FC236}">
                  <a16:creationId xmlns:a16="http://schemas.microsoft.com/office/drawing/2014/main" id="{CA8706E0-34F7-CB09-5B51-05624F278E4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505" name="Oval 123">
              <a:extLst>
                <a:ext uri="{FF2B5EF4-FFF2-40B4-BE49-F238E27FC236}">
                  <a16:creationId xmlns:a16="http://schemas.microsoft.com/office/drawing/2014/main" id="{1631161F-3A28-73E0-460C-96EFCA23F7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B</a:t>
              </a:r>
            </a:p>
          </p:txBody>
        </p:sp>
      </p:grpSp>
      <p:grpSp>
        <p:nvGrpSpPr>
          <p:cNvPr id="15" name="Group 126">
            <a:extLst>
              <a:ext uri="{FF2B5EF4-FFF2-40B4-BE49-F238E27FC236}">
                <a16:creationId xmlns:a16="http://schemas.microsoft.com/office/drawing/2014/main" id="{84CD10FB-F801-4153-3F9D-535F9094AA6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16961" y="4181491"/>
            <a:ext cx="992189" cy="1240200"/>
            <a:chOff x="1872" y="1824"/>
            <a:chExt cx="2014" cy="1821"/>
          </a:xfrm>
        </p:grpSpPr>
        <p:sp>
          <p:nvSpPr>
            <p:cNvPr id="2" name="AutoShape 127">
              <a:extLst>
                <a:ext uri="{FF2B5EF4-FFF2-40B4-BE49-F238E27FC236}">
                  <a16:creationId xmlns:a16="http://schemas.microsoft.com/office/drawing/2014/main" id="{D818F188-683B-5949-D712-EFA8FBA03FA8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" name="AutoShape 128">
              <a:extLst>
                <a:ext uri="{FF2B5EF4-FFF2-40B4-BE49-F238E27FC236}">
                  <a16:creationId xmlns:a16="http://schemas.microsoft.com/office/drawing/2014/main" id="{EA1AF146-517D-E1D3-EC18-016E9E26A65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4" name="AutoShape 129">
              <a:extLst>
                <a:ext uri="{FF2B5EF4-FFF2-40B4-BE49-F238E27FC236}">
                  <a16:creationId xmlns:a16="http://schemas.microsoft.com/office/drawing/2014/main" id="{09F26D0E-C466-EDC4-BE02-A5244232C3E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1" name="Oval 130">
              <a:extLst>
                <a:ext uri="{FF2B5EF4-FFF2-40B4-BE49-F238E27FC236}">
                  <a16:creationId xmlns:a16="http://schemas.microsoft.com/office/drawing/2014/main" id="{6245270C-428F-6408-2EF7-8A4B3CF611C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92" name="Oval 131">
              <a:extLst>
                <a:ext uri="{FF2B5EF4-FFF2-40B4-BE49-F238E27FC236}">
                  <a16:creationId xmlns:a16="http://schemas.microsoft.com/office/drawing/2014/main" id="{8821BDEA-C4AC-8EBB-1331-1951B85164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5" name="Oval 132">
              <a:extLst>
                <a:ext uri="{FF2B5EF4-FFF2-40B4-BE49-F238E27FC236}">
                  <a16:creationId xmlns:a16="http://schemas.microsoft.com/office/drawing/2014/main" id="{83E59E69-59EA-4A3B-6076-63F1FBD4965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4" name="Oval 133">
              <a:extLst>
                <a:ext uri="{FF2B5EF4-FFF2-40B4-BE49-F238E27FC236}">
                  <a16:creationId xmlns:a16="http://schemas.microsoft.com/office/drawing/2014/main" id="{EE21A3D5-AD80-B103-4286-297F4AD4EF2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6" name="Oval 134">
              <a:extLst>
                <a:ext uri="{FF2B5EF4-FFF2-40B4-BE49-F238E27FC236}">
                  <a16:creationId xmlns:a16="http://schemas.microsoft.com/office/drawing/2014/main" id="{DAC1AF40-1BC8-8936-35D2-007875EFD7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96" name="Oval 135">
              <a:extLst>
                <a:ext uri="{FF2B5EF4-FFF2-40B4-BE49-F238E27FC236}">
                  <a16:creationId xmlns:a16="http://schemas.microsoft.com/office/drawing/2014/main" id="{FECFB6A6-B83E-1CE0-82AC-A84F450D4A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1" y="211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C</a:t>
              </a:r>
            </a:p>
          </p:txBody>
        </p:sp>
      </p:grpSp>
      <p:sp>
        <p:nvSpPr>
          <p:cNvPr id="305292" name="AutoShape 140">
            <a:extLst>
              <a:ext uri="{FF2B5EF4-FFF2-40B4-BE49-F238E27FC236}">
                <a16:creationId xmlns:a16="http://schemas.microsoft.com/office/drawing/2014/main" id="{412E951B-D2AB-9F75-7A38-96D4A3802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0759" y="1561219"/>
            <a:ext cx="7351762" cy="5146023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99">
              <a:latin typeface=".VnTime" pitchFamily="34" charset="0"/>
            </a:endParaRPr>
          </a:p>
        </p:txBody>
      </p:sp>
      <p:grpSp>
        <p:nvGrpSpPr>
          <p:cNvPr id="16" name="Group 167">
            <a:extLst>
              <a:ext uri="{FF2B5EF4-FFF2-40B4-BE49-F238E27FC236}">
                <a16:creationId xmlns:a16="http://schemas.microsoft.com/office/drawing/2014/main" id="{658FAD23-9740-BA8E-3BA9-E82D1FBE6B5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478794" y="1551546"/>
            <a:ext cx="1067858" cy="1320622"/>
            <a:chOff x="1873" y="1824"/>
            <a:chExt cx="2013" cy="1821"/>
          </a:xfrm>
        </p:grpSpPr>
        <p:sp>
          <p:nvSpPr>
            <p:cNvPr id="305320" name="AutoShape 168">
              <a:extLst>
                <a:ext uri="{FF2B5EF4-FFF2-40B4-BE49-F238E27FC236}">
                  <a16:creationId xmlns:a16="http://schemas.microsoft.com/office/drawing/2014/main" id="{7C735BFC-8EB8-7CA4-4431-8603489ED4C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1" name="AutoShape 169">
              <a:extLst>
                <a:ext uri="{FF2B5EF4-FFF2-40B4-BE49-F238E27FC236}">
                  <a16:creationId xmlns:a16="http://schemas.microsoft.com/office/drawing/2014/main" id="{19A4C7A9-CD82-979A-1709-EE7690FFFF4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322" name="AutoShape 170">
              <a:extLst>
                <a:ext uri="{FF2B5EF4-FFF2-40B4-BE49-F238E27FC236}">
                  <a16:creationId xmlns:a16="http://schemas.microsoft.com/office/drawing/2014/main" id="{C711A10E-54DE-D5E2-6B48-20B19CC19E80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2" name="Oval 171">
              <a:extLst>
                <a:ext uri="{FF2B5EF4-FFF2-40B4-BE49-F238E27FC236}">
                  <a16:creationId xmlns:a16="http://schemas.microsoft.com/office/drawing/2014/main" id="{5480F30D-AF94-B8AF-E6E1-9B64859256D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83" name="Oval 172">
              <a:extLst>
                <a:ext uri="{FF2B5EF4-FFF2-40B4-BE49-F238E27FC236}">
                  <a16:creationId xmlns:a16="http://schemas.microsoft.com/office/drawing/2014/main" id="{C61773BF-5B0F-2312-C1C7-E30409537BD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5" name="Oval 173">
              <a:extLst>
                <a:ext uri="{FF2B5EF4-FFF2-40B4-BE49-F238E27FC236}">
                  <a16:creationId xmlns:a16="http://schemas.microsoft.com/office/drawing/2014/main" id="{22738086-773F-6A64-CAA3-676077B09F0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5" name="Oval 174">
              <a:extLst>
                <a:ext uri="{FF2B5EF4-FFF2-40B4-BE49-F238E27FC236}">
                  <a16:creationId xmlns:a16="http://schemas.microsoft.com/office/drawing/2014/main" id="{CD30749E-C952-0442-D3A2-3B32470EE4F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56" y="2546"/>
              <a:ext cx="1468" cy="17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327" name="Oval 175">
              <a:extLst>
                <a:ext uri="{FF2B5EF4-FFF2-40B4-BE49-F238E27FC236}">
                  <a16:creationId xmlns:a16="http://schemas.microsoft.com/office/drawing/2014/main" id="{F607A141-E7C4-B826-F29E-2D2CB0D3566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53" y="2084"/>
              <a:ext cx="1468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87" name="Oval 176">
              <a:extLst>
                <a:ext uri="{FF2B5EF4-FFF2-40B4-BE49-F238E27FC236}">
                  <a16:creationId xmlns:a16="http://schemas.microsoft.com/office/drawing/2014/main" id="{329985B3-549C-FDE6-C030-42E522970E0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91" y="2084"/>
              <a:ext cx="1795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3199">
                  <a:latin typeface=".VnTime" pitchFamily="34" charset="0"/>
                </a:rPr>
                <a:t>A</a:t>
              </a:r>
              <a:endParaRPr lang="vi-VN" altLang="en-US" sz="3199">
                <a:latin typeface=".VnTime" pitchFamily="34" charset="0"/>
              </a:endParaRPr>
            </a:p>
          </p:txBody>
        </p:sp>
      </p:grpSp>
      <p:sp>
        <p:nvSpPr>
          <p:cNvPr id="18440" name="Line 193">
            <a:extLst>
              <a:ext uri="{FF2B5EF4-FFF2-40B4-BE49-F238E27FC236}">
                <a16:creationId xmlns:a16="http://schemas.microsoft.com/office/drawing/2014/main" id="{13B92EE3-238E-355A-4E6F-B42EEED80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5860" y="1370013"/>
            <a:ext cx="731421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399"/>
          </a:p>
        </p:txBody>
      </p:sp>
      <p:grpSp>
        <p:nvGrpSpPr>
          <p:cNvPr id="7" name="Group 126">
            <a:extLst>
              <a:ext uri="{FF2B5EF4-FFF2-40B4-BE49-F238E27FC236}">
                <a16:creationId xmlns:a16="http://schemas.microsoft.com/office/drawing/2014/main" id="{A1203121-00DF-14D4-8253-CCC5E4824822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32460" y="5275248"/>
            <a:ext cx="992189" cy="1240200"/>
            <a:chOff x="1872" y="1824"/>
            <a:chExt cx="2014" cy="1821"/>
          </a:xfrm>
        </p:grpSpPr>
        <p:sp>
          <p:nvSpPr>
            <p:cNvPr id="305279" name="AutoShape 127">
              <a:extLst>
                <a:ext uri="{FF2B5EF4-FFF2-40B4-BE49-F238E27FC236}">
                  <a16:creationId xmlns:a16="http://schemas.microsoft.com/office/drawing/2014/main" id="{10D8A08B-D700-AF04-5AFA-1A32F42DEC9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80" name="AutoShape 128">
              <a:extLst>
                <a:ext uri="{FF2B5EF4-FFF2-40B4-BE49-F238E27FC236}">
                  <a16:creationId xmlns:a16="http://schemas.microsoft.com/office/drawing/2014/main" id="{6EB48FD1-60A3-D291-4FB2-C83E6332438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305281" name="AutoShape 129">
              <a:extLst>
                <a:ext uri="{FF2B5EF4-FFF2-40B4-BE49-F238E27FC236}">
                  <a16:creationId xmlns:a16="http://schemas.microsoft.com/office/drawing/2014/main" id="{19109D8A-C075-D022-1EDF-A55F0D51B0B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65" name="Oval 130">
              <a:extLst>
                <a:ext uri="{FF2B5EF4-FFF2-40B4-BE49-F238E27FC236}">
                  <a16:creationId xmlns:a16="http://schemas.microsoft.com/office/drawing/2014/main" id="{7C10A4B3-F5C5-3EEC-054C-445BE170B90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18466" name="Oval 131">
              <a:extLst>
                <a:ext uri="{FF2B5EF4-FFF2-40B4-BE49-F238E27FC236}">
                  <a16:creationId xmlns:a16="http://schemas.microsoft.com/office/drawing/2014/main" id="{977FEA7B-BAD2-B479-35B1-9230BC8A32B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84" name="Oval 132">
              <a:extLst>
                <a:ext uri="{FF2B5EF4-FFF2-40B4-BE49-F238E27FC236}">
                  <a16:creationId xmlns:a16="http://schemas.microsoft.com/office/drawing/2014/main" id="{AD85AAF3-67B9-B99A-BEC2-FF5B5EF0490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68" name="Oval 133">
              <a:extLst>
                <a:ext uri="{FF2B5EF4-FFF2-40B4-BE49-F238E27FC236}">
                  <a16:creationId xmlns:a16="http://schemas.microsoft.com/office/drawing/2014/main" id="{F8564F7E-1476-9050-239C-03C6D6FA644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7" y="2537"/>
              <a:ext cx="1581" cy="19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sz="2399">
                <a:latin typeface=".VnTime" pitchFamily="34" charset="0"/>
              </a:endParaRPr>
            </a:p>
          </p:txBody>
        </p:sp>
        <p:sp>
          <p:nvSpPr>
            <p:cNvPr id="305286" name="Oval 134">
              <a:extLst>
                <a:ext uri="{FF2B5EF4-FFF2-40B4-BE49-F238E27FC236}">
                  <a16:creationId xmlns:a16="http://schemas.microsoft.com/office/drawing/2014/main" id="{765F1E94-B674-4EEF-81C6-1AEAC1A3A0B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94" y="2082"/>
              <a:ext cx="1581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sz="2399">
                <a:latin typeface=".VnTime" pitchFamily="34" charset="0"/>
              </a:endParaRPr>
            </a:p>
          </p:txBody>
        </p:sp>
        <p:sp>
          <p:nvSpPr>
            <p:cNvPr id="18470" name="Oval 135">
              <a:extLst>
                <a:ext uri="{FF2B5EF4-FFF2-40B4-BE49-F238E27FC236}">
                  <a16:creationId xmlns:a16="http://schemas.microsoft.com/office/drawing/2014/main" id="{C137EA4D-8630-4DD2-C271-36AB5FCE05C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23" y="2082"/>
              <a:ext cx="1932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3199"/>
                <a:t>D</a:t>
              </a:r>
            </a:p>
          </p:txBody>
        </p:sp>
      </p:grpSp>
      <p:sp>
        <p:nvSpPr>
          <p:cNvPr id="18456" name="WordArt 12" descr="Trellis">
            <a:extLst>
              <a:ext uri="{FF2B5EF4-FFF2-40B4-BE49-F238E27FC236}">
                <a16:creationId xmlns:a16="http://schemas.microsoft.com/office/drawing/2014/main" id="{ABC0077C-7D09-84DB-F967-787C8B81C0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40480" y="380999"/>
            <a:ext cx="69078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798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3557" name="Text Box 69">
            <a:extLst>
              <a:ext uri="{FF2B5EF4-FFF2-40B4-BE49-F238E27FC236}">
                <a16:creationId xmlns:a16="http://schemas.microsoft.com/office/drawing/2014/main" id="{ACDBD850-4A57-EC6D-067C-73CD13395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4477" y="1979961"/>
            <a:ext cx="188746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aseline="30000">
                <a:latin typeface="Times New Roman" pitchFamily="18" charset="0"/>
              </a:rPr>
              <a:t> 12 m</a:t>
            </a:r>
            <a:endParaRPr lang="vi-VN" altLang="en-US" sz="6600" baseline="30000">
              <a:latin typeface="Times New Roman" pitchFamily="18" charset="0"/>
            </a:endParaRPr>
          </a:p>
        </p:txBody>
      </p:sp>
      <p:sp>
        <p:nvSpPr>
          <p:cNvPr id="63558" name="Text Box 70">
            <a:extLst>
              <a:ext uri="{FF2B5EF4-FFF2-40B4-BE49-F238E27FC236}">
                <a16:creationId xmlns:a16="http://schemas.microsoft.com/office/drawing/2014/main" id="{E6EAB94C-7712-F448-E4D3-3609C64F9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7995" y="3359349"/>
            <a:ext cx="174734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600" baseline="30000">
                <a:latin typeface="Times New Roman" pitchFamily="18" charset="0"/>
              </a:rPr>
              <a:t>1</a:t>
            </a:r>
            <a:r>
              <a:rPr lang="vi-VN" altLang="en-US" sz="6600" baseline="30000">
                <a:latin typeface="Times New Roman" pitchFamily="18" charset="0"/>
              </a:rPr>
              <a:t>3</a:t>
            </a:r>
            <a:r>
              <a:rPr lang="en-US" altLang="en-US" sz="6600" baseline="30000">
                <a:latin typeface="Times New Roman" pitchFamily="18" charset="0"/>
              </a:rPr>
              <a:t> m</a:t>
            </a:r>
            <a:endParaRPr lang="vi-VN" altLang="en-US" sz="6600" baseline="30000">
              <a:latin typeface="Times New Roman" pitchFamily="18" charset="0"/>
            </a:endParaRPr>
          </a:p>
        </p:txBody>
      </p:sp>
      <p:sp>
        <p:nvSpPr>
          <p:cNvPr id="63559" name="Text Box 71">
            <a:extLst>
              <a:ext uri="{FF2B5EF4-FFF2-40B4-BE49-F238E27FC236}">
                <a16:creationId xmlns:a16="http://schemas.microsoft.com/office/drawing/2014/main" id="{486E3CB6-DB4C-6AA6-6D6B-7A656B142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6497" y="4691368"/>
            <a:ext cx="14652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aseline="30000">
                <a:latin typeface="Times New Roman" pitchFamily="18" charset="0"/>
              </a:rPr>
              <a:t>1</a:t>
            </a:r>
            <a:r>
              <a:rPr lang="vi-VN" altLang="en-US" sz="6000" baseline="30000">
                <a:latin typeface="Times New Roman" pitchFamily="18" charset="0"/>
              </a:rPr>
              <a:t>4</a:t>
            </a:r>
            <a:r>
              <a:rPr lang="en-US" altLang="en-US" sz="6000" baseline="30000">
                <a:latin typeface="Times New Roman" pitchFamily="18" charset="0"/>
              </a:rPr>
              <a:t> m</a:t>
            </a:r>
            <a:endParaRPr lang="vi-VN" altLang="en-US" sz="6000" baseline="30000">
              <a:latin typeface="Times New Roman" pitchFamily="18" charset="0"/>
            </a:endParaRPr>
          </a:p>
        </p:txBody>
      </p:sp>
      <p:sp>
        <p:nvSpPr>
          <p:cNvPr id="63560" name="Text Box 72">
            <a:extLst>
              <a:ext uri="{FF2B5EF4-FFF2-40B4-BE49-F238E27FC236}">
                <a16:creationId xmlns:a16="http://schemas.microsoft.com/office/drawing/2014/main" id="{9817D84C-B406-A2B7-2294-2A1E1EFDB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877" y="5604215"/>
            <a:ext cx="17269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latin typeface="Times New Roman" pitchFamily="18" charset="0"/>
              </a:rPr>
              <a:t>20 m</a:t>
            </a:r>
            <a:endParaRPr lang="vi-VN" altLang="en-US" sz="3600" baseline="30000"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6E379F-D8F2-0AD5-5FE0-EA96923A0E40}"/>
              </a:ext>
            </a:extLst>
          </p:cNvPr>
          <p:cNvSpPr txBox="1"/>
          <p:nvPr/>
        </p:nvSpPr>
        <p:spPr>
          <a:xfrm>
            <a:off x="310000" y="1715192"/>
            <a:ext cx="4207701" cy="4612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000" b="1" u="sng"/>
              <a:t>Câu 4)</a:t>
            </a:r>
            <a:r>
              <a:rPr lang="en-US" sz="2000" b="1" u="sng"/>
              <a:t> </a:t>
            </a:r>
            <a:r>
              <a:rPr lang="en-US" sz="2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độ cao của con diều so với mặt đất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 tam giác ABC vuông tại A.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= 5 m </a:t>
            </a:r>
            <a:endParaRPr lang="vi-VN" sz="32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BC = 13 m</a:t>
            </a: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320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BH = 2 m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người đứng vuông góc với mặt đất)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11" name="Add-in 10">
                <a:extLst>
                  <a:ext uri="{FF2B5EF4-FFF2-40B4-BE49-F238E27FC236}">
                    <a16:creationId xmlns:a16="http://schemas.microsoft.com/office/drawing/2014/main" id="{F66E699E-8584-C88D-2E68-101078BC85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36953"/>
                  </p:ext>
                </p:extLst>
              </p:nvPr>
            </p:nvGraphicFramePr>
            <p:xfrm>
              <a:off x="2171404" y="101774"/>
              <a:ext cx="8023142" cy="1481548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11" name="Add-in 10">
                <a:extLst>
                  <a:ext uri="{FF2B5EF4-FFF2-40B4-BE49-F238E27FC236}">
                    <a16:creationId xmlns:a16="http://schemas.microsoft.com/office/drawing/2014/main" id="{F66E699E-8584-C88D-2E68-101078BC85F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1404" y="101774"/>
                <a:ext cx="8023142" cy="1481548"/>
              </a:xfrm>
              <a:prstGeom prst="rect">
                <a:avLst/>
              </a:prstGeom>
            </p:spPr>
          </p:pic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F604BE70-3364-2D84-F81D-3BC5234666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8133" y="1595017"/>
            <a:ext cx="3010386" cy="5000513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1B2307D-2D7C-FEA7-5DE6-BDD13E6C4149}"/>
              </a:ext>
            </a:extLst>
          </p:cNvPr>
          <p:cNvCxnSpPr/>
          <p:nvPr/>
        </p:nvCxnSpPr>
        <p:spPr>
          <a:xfrm>
            <a:off x="6925733" y="2214563"/>
            <a:ext cx="0" cy="38408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517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8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63558" grpId="0"/>
      <p:bldP spid="63559" grpId="0"/>
      <p:bldP spid="63559" grpId="1"/>
      <p:bldP spid="63559" grpId="2"/>
      <p:bldP spid="635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00629F5-FBE6-FA3D-BB07-0A1FA1996BC5}"/>
              </a:ext>
            </a:extLst>
          </p:cNvPr>
          <p:cNvSpPr txBox="1"/>
          <p:nvPr/>
        </p:nvSpPr>
        <p:spPr>
          <a:xfrm>
            <a:off x="643466" y="424303"/>
            <a:ext cx="112437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b="1" u="sng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1</a:t>
            </a:r>
            <a:r>
              <a:rPr lang="da-DK" sz="2800" b="1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a-DK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Một chiếc tivi màn hình phẳng có </a:t>
            </a:r>
            <a:r>
              <a:rPr lang="da-DK" sz="2800" u="sng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 dài là 48 inch </a:t>
            </a:r>
            <a:r>
              <a:rPr lang="da-DK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da-DK" sz="2800" u="sng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 cao là 36 inch</a:t>
            </a:r>
            <a:r>
              <a:rPr lang="da-DK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Người ta thường dùng độ dài </a:t>
            </a:r>
            <a:r>
              <a:rPr lang="da-DK" sz="2800" b="1" u="sng" ker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 chéo </a:t>
            </a:r>
            <a:r>
              <a:rPr lang="da-DK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màn hình để biểu diễn kích thước của tivi. Hỏi chiếc tivi này có kích thước </a:t>
            </a:r>
            <a:r>
              <a:rPr lang="vi-VN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bao </a:t>
            </a:r>
            <a:r>
              <a:rPr lang="da-DK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 </a:t>
            </a:r>
            <a:r>
              <a:rPr lang="vi-VN" sz="2800" b="1" ker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inch</a:t>
            </a:r>
            <a:r>
              <a:rPr lang="da-DK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en-US" sz="4400"/>
          </a:p>
        </p:txBody>
      </p:sp>
      <p:pic>
        <p:nvPicPr>
          <p:cNvPr id="5" name="Picture 4" descr="Vận dụng 1 trang 59 Toán 8 Tập 1 Chân trời sáng tạo | Giải Toán 8">
            <a:extLst>
              <a:ext uri="{FF2B5EF4-FFF2-40B4-BE49-F238E27FC236}">
                <a16:creationId xmlns:a16="http://schemas.microsoft.com/office/drawing/2014/main" id="{9086CB1F-749F-E2BC-78B3-271B6A6F8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65" y="2536295"/>
            <a:ext cx="4244235" cy="3609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green rectangular object with a black line&#10;&#10;Description automatically generated">
            <a:extLst>
              <a:ext uri="{FF2B5EF4-FFF2-40B4-BE49-F238E27FC236}">
                <a16:creationId xmlns:a16="http://schemas.microsoft.com/office/drawing/2014/main" id="{A00E22D0-4ECC-3914-109E-F9ECD7EB3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856" y="2514378"/>
            <a:ext cx="4473321" cy="3133830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31344BE3-5D86-DA74-13A3-159F4E74F340}"/>
              </a:ext>
            </a:extLst>
          </p:cNvPr>
          <p:cNvSpPr/>
          <p:nvPr/>
        </p:nvSpPr>
        <p:spPr>
          <a:xfrm>
            <a:off x="5418667" y="3928533"/>
            <a:ext cx="846666" cy="2878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0CBFF8-AFE9-3589-9700-A18A386DE62A}"/>
              </a:ext>
            </a:extLst>
          </p:cNvPr>
          <p:cNvSpPr txBox="1"/>
          <p:nvPr/>
        </p:nvSpPr>
        <p:spPr>
          <a:xfrm>
            <a:off x="8440716" y="3097536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/>
              <a:t>?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12BB3D-6091-CDA7-96A2-3C5A086EA19E}"/>
              </a:ext>
            </a:extLst>
          </p:cNvPr>
          <p:cNvCxnSpPr>
            <a:cxnSpLocks/>
          </p:cNvCxnSpPr>
          <p:nvPr/>
        </p:nvCxnSpPr>
        <p:spPr>
          <a:xfrm>
            <a:off x="1040524" y="2758966"/>
            <a:ext cx="3720662" cy="2254468"/>
          </a:xfrm>
          <a:prstGeom prst="straightConnector1">
            <a:avLst/>
          </a:prstGeom>
          <a:ln w="603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B4578D-AD8D-5005-084C-F8F8F96C6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928" y="846666"/>
            <a:ext cx="9304406" cy="51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27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E15A1-1CA0-95F8-9B64-E47EA62CA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E14D90-6881-2957-BB33-917F5A465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825" y="2173770"/>
            <a:ext cx="5044965" cy="27278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553322-1222-02D4-F523-9CA618FA8FD4}"/>
              </a:ext>
            </a:extLst>
          </p:cNvPr>
          <p:cNvSpPr txBox="1"/>
          <p:nvPr/>
        </p:nvSpPr>
        <p:spPr>
          <a:xfrm>
            <a:off x="333060" y="109774"/>
            <a:ext cx="9844753" cy="1494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Bài 2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tam giác nhọn ABC có AH là đường cao. Tía phân giác của góc B cắt A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tại M. 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Từ M kẻ đường thẳng vuông góc với AH cắt AB tại N. Chứng minh rằng: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vi-VN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Tứ giác </a:t>
            </a:r>
            <a:r>
              <a:rPr lang="en-US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CMN là hình thang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b) </a:t>
            </a:r>
            <a:r>
              <a:rPr lang="en-US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 = MC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5CE4EA-03EA-3F60-1C52-9FFE4CBE0E4B}"/>
                  </a:ext>
                </a:extLst>
              </p:cNvPr>
              <p:cNvSpPr txBox="1"/>
              <p:nvPr/>
            </p:nvSpPr>
            <p:spPr>
              <a:xfrm>
                <a:off x="1605311" y="4188724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5CE4EA-03EA-3F60-1C52-9FFE4CBE0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311" y="4188724"/>
                <a:ext cx="1118183" cy="471539"/>
              </a:xfrm>
              <a:prstGeom prst="rect">
                <a:avLst/>
              </a:prstGeom>
              <a:blipFill>
                <a:blip r:embed="rId3"/>
                <a:stretch>
                  <a:fillRect l="-1087" t="-5195" r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A9E4F7-1DF7-905B-F08C-8AC5BE3B69B9}"/>
                  </a:ext>
                </a:extLst>
              </p:cNvPr>
              <p:cNvSpPr txBox="1"/>
              <p:nvPr/>
            </p:nvSpPr>
            <p:spPr>
              <a:xfrm>
                <a:off x="1576398" y="4695787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A9E4F7-1DF7-905B-F08C-8AC5BE3B6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398" y="4695787"/>
                <a:ext cx="1118183" cy="471539"/>
              </a:xfrm>
              <a:prstGeom prst="rect">
                <a:avLst/>
              </a:prstGeom>
              <a:blipFill>
                <a:blip r:embed="rId4"/>
                <a:stretch>
                  <a:fillRect l="-1639" t="-5128" r="-5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FAF24F-1424-FDF6-49D2-2D5463A1335F}"/>
                  </a:ext>
                </a:extLst>
              </p:cNvPr>
              <p:cNvSpPr txBox="1"/>
              <p:nvPr/>
            </p:nvSpPr>
            <p:spPr>
              <a:xfrm>
                <a:off x="3200401" y="5382521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𝑀𝐵𝐶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FAF24F-1424-FDF6-49D2-2D5463A13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1" y="5382521"/>
                <a:ext cx="1118183" cy="471539"/>
              </a:xfrm>
              <a:prstGeom prst="rect">
                <a:avLst/>
              </a:prstGeom>
              <a:blipFill>
                <a:blip r:embed="rId5"/>
                <a:stretch>
                  <a:fillRect l="-1093" t="-5195" r="-3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347C39-8C13-3D77-348E-BD31BAD3C919}"/>
                  </a:ext>
                </a:extLst>
              </p:cNvPr>
              <p:cNvSpPr txBox="1"/>
              <p:nvPr/>
            </p:nvSpPr>
            <p:spPr>
              <a:xfrm>
                <a:off x="4318584" y="5382521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𝑀𝐶𝐵</m:t>
                        </m:r>
                      </m:e>
                    </m:acc>
                  </m:oMath>
                </a14:m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347C39-8C13-3D77-348E-BD31BAD3C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584" y="5382521"/>
                <a:ext cx="1118183" cy="471539"/>
              </a:xfrm>
              <a:prstGeom prst="rect">
                <a:avLst/>
              </a:prstGeom>
              <a:blipFill>
                <a:blip r:embed="rId6"/>
                <a:stretch>
                  <a:fillRect l="-1087" t="-5195" r="-3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EB1986E9-18AF-B159-0DD0-CE71EC818A33}"/>
              </a:ext>
            </a:extLst>
          </p:cNvPr>
          <p:cNvSpPr/>
          <p:nvPr/>
        </p:nvSpPr>
        <p:spPr>
          <a:xfrm>
            <a:off x="8034245" y="3157111"/>
            <a:ext cx="265525" cy="19520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49253B-0C9B-17C6-1E9F-25940E5E3ED5}"/>
              </a:ext>
            </a:extLst>
          </p:cNvPr>
          <p:cNvSpPr txBox="1"/>
          <p:nvPr/>
        </p:nvSpPr>
        <p:spPr>
          <a:xfrm>
            <a:off x="1071986" y="1730378"/>
            <a:ext cx="9105828" cy="5866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Ta có AH </a:t>
            </a:r>
            <a:r>
              <a:rPr lang="pt-B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............................BC (gt)      (1)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AH </a:t>
            </a:r>
            <a:r>
              <a:rPr lang="pt-B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............................. MN (gt)    (2)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 (1) và (2)  Suy ra </a:t>
            </a:r>
            <a:r>
              <a:rPr lang="pt-B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BC //</a:t>
            </a:r>
            <a:r>
              <a:rPr lang="pt-BR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MN</a:t>
            </a:r>
            <a:endParaRPr lang="en-US" sz="18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tứ giác BCMN là ..................................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Ta có  MN // BC nên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=   ......................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góc 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sole trong)  (1)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= ......................... ( </a:t>
            </a:r>
            <a:r>
              <a:rPr lang="vi-V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góc </a:t>
            </a: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sole trong) (2)</a:t>
            </a:r>
            <a:endParaRPr lang="en-US" sz="1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 (1) và (2) suy ra:                   =                  </a:t>
            </a:r>
            <a:r>
              <a:rPr lang="pt-BR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pt-BR" sz="2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 bằng  </a:t>
            </a:r>
            <a:r>
              <a:rPr lang="pt-BR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) </a:t>
            </a:r>
            <a:endParaRPr lang="en-US" sz="28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tam giác </a:t>
            </a:r>
            <a:r>
              <a:rPr lang="pt-BR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 cân tại ..........   </a:t>
            </a:r>
            <a:r>
              <a:rPr lang="pt-BR" sz="3200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ên   </a:t>
            </a:r>
            <a:r>
              <a:rPr lang="pt-BR" sz="32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MB</a:t>
            </a:r>
            <a:r>
              <a:rPr lang="pt-BR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 ............</a:t>
            </a:r>
            <a:endParaRPr lang="en-US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F45629-2F21-5DFB-6C72-F526384E6EAE}"/>
                  </a:ext>
                </a:extLst>
              </p:cNvPr>
              <p:cNvSpPr txBox="1"/>
              <p:nvPr/>
            </p:nvSpPr>
            <p:spPr>
              <a:xfrm>
                <a:off x="6892449" y="5402410"/>
                <a:ext cx="1118183" cy="471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F45629-2F21-5DFB-6C72-F526384E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449" y="5402410"/>
                <a:ext cx="1118183" cy="471539"/>
              </a:xfrm>
              <a:prstGeom prst="rect">
                <a:avLst/>
              </a:prstGeom>
              <a:blipFill>
                <a:blip r:embed="rId7"/>
                <a:stretch>
                  <a:fillRect l="-1639" t="-5128" r="-5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2D21AC66-CDF0-D757-B507-E8F44F0E731C}"/>
              </a:ext>
            </a:extLst>
          </p:cNvPr>
          <p:cNvGraphicFramePr>
            <a:graphicFrameLocks noGrp="1"/>
          </p:cNvGraphicFramePr>
          <p:nvPr/>
        </p:nvGraphicFramePr>
        <p:xfrm>
          <a:off x="224062" y="1729067"/>
          <a:ext cx="79948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480">
                  <a:extLst>
                    <a:ext uri="{9D8B030D-6E8A-4147-A177-3AD203B41FA5}">
                      <a16:colId xmlns:a16="http://schemas.microsoft.com/office/drawing/2014/main" val="4133281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252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32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46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8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2 Đ</a:t>
                      </a: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9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781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2 Đ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435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2 Đ</a:t>
                      </a: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</a:rPr>
                        <a:t>1 Đ</a:t>
                      </a:r>
                    </a:p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83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50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2" name="Add-in 1">
                <a:extLst>
                  <a:ext uri="{FF2B5EF4-FFF2-40B4-BE49-F238E27FC236}">
                    <a16:creationId xmlns:a16="http://schemas.microsoft.com/office/drawing/2014/main" id="{3D357C05-AD5B-7193-2172-0979032733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5502021"/>
                  </p:ext>
                </p:extLst>
              </p:nvPr>
            </p:nvGraphicFramePr>
            <p:xfrm>
              <a:off x="1333500" y="571499"/>
              <a:ext cx="10159562" cy="5715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2" name="Add-in 1">
                <a:extLst>
                  <a:ext uri="{FF2B5EF4-FFF2-40B4-BE49-F238E27FC236}">
                    <a16:creationId xmlns:a16="http://schemas.microsoft.com/office/drawing/2014/main" id="{3D357C05-AD5B-7193-2172-0979032733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3500" y="571499"/>
                <a:ext cx="10159562" cy="57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857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webextensions/_rels/webextension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webextensions/webextension1.xml><?xml version="1.0" encoding="utf-8"?>
<we:webextension xmlns:we="http://schemas.microsoft.com/office/webextensions/webextension/2010/11" id="{4715C664-7B4E-4A1D-891F-27165FE90C33}">
  <we:reference id="wa104382064" version="1.0.0.2" store="en-US" storeType="OMEX"/>
  <we:alternateReferences>
    <we:reference id="wa104382064" version="1.0.0.2" store="wa104382064" storeType="OMEX"/>
  </we:alternateReferences>
  <we:properties>
    <we:property name="HH" value="0"/>
    <we:property name="HH-reminder" value="&quot;--&quot;"/>
    <we:property name="MM" value="1"/>
    <we:property name="MM-reminder" value="&quot;--&quot;"/>
    <we:property name="SS" value="3"/>
    <we:property name="SS-reminder" value="&quot;--&quot;"/>
    <we:property name="canvash" value="141"/>
    <we:property name="canvasw" value="141"/>
    <we:property name="clocktype" value="&quot;digital&quot;"/>
    <we:property name="interval" value="5"/>
    <we:property name="radius" value="63.45"/>
    <we:property name="tickType" value="&quot;tick&quot;"/>
    <we:property name="timeupType" value="&quot;alarm&quot;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16292C22-59DC-4D61-AC83-9AE315633D37}">
  <we:reference id="wa104382064" version="1.0.0.2" store="en-US" storeType="OMEX"/>
  <we:alternateReferences>
    <we:reference id="wa104382064" version="1.0.0.2" store="en-US" storeType="OMEX"/>
  </we:alternateReferences>
  <we:properties>
    <we:property name="HH" value="0"/>
    <we:property name="HH-reminder" value="0"/>
    <we:property name="MM" value="4"/>
    <we:property name="MM-reminder" value="1"/>
    <we:property name="SS" value="0"/>
    <we:property name="SS-reminder" value="0"/>
    <we:property name="canvash" value="544"/>
    <we:property name="canvasw" value="544"/>
    <we:property name="clocktype" value="&quot;digital&quot;"/>
    <we:property name="interval" value="5"/>
    <we:property name="radius" value="244.8"/>
    <we:property name="tickType" value="&quot;tick&quot;"/>
    <we:property name="timeupType" value="&quot;alarm&quot;"/>
  </we:properties>
  <we:bindings/>
  <we:snapshot xmlns:r="http://schemas.openxmlformats.org/officeDocument/2006/relationships" r:embed="rId1"/>
</we:webextension>
</file>

<file path=ppt/webextensions/webextension3.xml><?xml version="1.0" encoding="utf-8"?>
<we:webextension xmlns:we="http://schemas.microsoft.com/office/webextensions/webextension/2010/11" id="{758952F7-7253-4B4A-A43B-E95C4106B6E3}">
  <we:reference id="wa200001661" version="2.1.0.2" store="en-US" storeType="OMEX"/>
  <we:alternateReferences>
    <we:reference id="wa200001661" version="2.1.0.2" store="en-US" storeType="OMEX"/>
  </we:alternateReferences>
  <we:properties>
    <we:property name="time" value="300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1358</TotalTime>
  <Words>806</Words>
  <Application>Microsoft Office PowerPoint</Application>
  <PresentationFormat>Widescreen</PresentationFormat>
  <Paragraphs>161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.VnTime</vt:lpstr>
      <vt:lpstr>Arial</vt:lpstr>
      <vt:lpstr>Calibri</vt:lpstr>
      <vt:lpstr>Calibri Light</vt:lpstr>
      <vt:lpstr>Cambria Math</vt:lpstr>
      <vt:lpstr>Times New Roman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The DARIU Foundation</dc:creator>
  <cp:lastModifiedBy>The DARIU Foundation</cp:lastModifiedBy>
  <cp:revision>36</cp:revision>
  <dcterms:created xsi:type="dcterms:W3CDTF">2024-10-29T20:01:09Z</dcterms:created>
  <dcterms:modified xsi:type="dcterms:W3CDTF">2024-11-02T02:02:49Z</dcterms:modified>
</cp:coreProperties>
</file>