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7"/>
  </p:notesMasterIdLst>
  <p:handoutMasterIdLst>
    <p:handoutMasterId r:id="rId28"/>
  </p:handoutMasterIdLst>
  <p:sldIdLst>
    <p:sldId id="321" r:id="rId5"/>
    <p:sldId id="320" r:id="rId6"/>
    <p:sldId id="315" r:id="rId7"/>
    <p:sldId id="277" r:id="rId8"/>
    <p:sldId id="318" r:id="rId9"/>
    <p:sldId id="319" r:id="rId10"/>
    <p:sldId id="334" r:id="rId11"/>
    <p:sldId id="333" r:id="rId12"/>
    <p:sldId id="332" r:id="rId13"/>
    <p:sldId id="308" r:id="rId14"/>
    <p:sldId id="310" r:id="rId15"/>
    <p:sldId id="325" r:id="rId16"/>
    <p:sldId id="313" r:id="rId17"/>
    <p:sldId id="322" r:id="rId18"/>
    <p:sldId id="324" r:id="rId19"/>
    <p:sldId id="314" r:id="rId20"/>
    <p:sldId id="331" r:id="rId21"/>
    <p:sldId id="330" r:id="rId22"/>
    <p:sldId id="327" r:id="rId23"/>
    <p:sldId id="328" r:id="rId24"/>
    <p:sldId id="329" r:id="rId25"/>
    <p:sldId id="335" r:id="rId26"/>
  </p:sldIdLst>
  <p:sldSz cx="12192000" cy="6858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78B"/>
    <a:srgbClr val="FFFFFF"/>
    <a:srgbClr val="DCEAEA"/>
    <a:srgbClr val="EBF4F3"/>
    <a:srgbClr val="77A951"/>
    <a:srgbClr val="7A95A7"/>
    <a:srgbClr val="975FA3"/>
    <a:srgbClr val="CFD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249" autoAdjust="0"/>
  </p:normalViewPr>
  <p:slideViewPr>
    <p:cSldViewPr snapToGrid="0">
      <p:cViewPr varScale="1">
        <p:scale>
          <a:sx n="68" d="100"/>
          <a:sy n="68" d="100"/>
        </p:scale>
        <p:origin x="580" y="36"/>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11/13/2024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11/13/2024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E7B5C8-2A62-46F0-A6A6-DBC34A1DA36A}" type="slidenum">
              <a:rPr lang="en-US" smtClean="0"/>
              <a:t>14</a:t>
            </a:fld>
            <a:endParaRPr lang="en-US"/>
          </a:p>
        </p:txBody>
      </p:sp>
    </p:spTree>
    <p:extLst>
      <p:ext uri="{BB962C8B-B14F-4D97-AF65-F5344CB8AC3E}">
        <p14:creationId xmlns:p14="http://schemas.microsoft.com/office/powerpoint/2010/main" val="60865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97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670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11/13/2024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11/13/2024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11/13/2024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11/13/2024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11/13/2024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11/13/2024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11/13/2024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11/13/2024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11/13/2024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11/13/2024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11/13/2024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11/13/2024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11/13/2024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11/13/2024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11/13/2024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11/13/2024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11/13/2024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11/13/2024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11/13/2024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11/13/2024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11/13/2024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11/13/2024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11/13/2024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11/13/2024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11/13/2024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11/13/2024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11/13/2024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11/13/2024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11/13/2024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11/13/2024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11/13/2024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11/13/2024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11/13/2024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11/13/2024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05285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11/13/2024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03894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11/13/2024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10978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11/13/2024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11/13/2024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11/13/2024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 id="2147483698" r:id="rId47"/>
    <p:sldLayoutId id="2147483699" r:id="rId48"/>
    <p:sldLayoutId id="2147483700" r:id="rId49"/>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3.jpeg"/><Relationship Id="rId18" Type="http://schemas.openxmlformats.org/officeDocument/2006/relationships/image" Target="../media/image39.sv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42.emf"/><Relationship Id="rId2" Type="http://schemas.microsoft.com/office/2007/relationships/media" Target="../media/media2.wav"/><Relationship Id="rId16" Type="http://schemas.openxmlformats.org/officeDocument/2006/relationships/image" Target="../media/image46.png"/><Relationship Id="rId20" Type="http://schemas.microsoft.com/office/2007/relationships/hdphoto" Target="../media/hdphoto1.wdp"/><Relationship Id="rId1" Type="http://schemas.openxmlformats.org/officeDocument/2006/relationships/tags" Target="../tags/tag1.xml"/><Relationship Id="rId6" Type="http://schemas.openxmlformats.org/officeDocument/2006/relationships/slideLayout" Target="../slideLayouts/slideLayout49.xml"/><Relationship Id="rId11" Type="http://schemas.openxmlformats.org/officeDocument/2006/relationships/image" Target="../media/image41.png"/><Relationship Id="rId5" Type="http://schemas.openxmlformats.org/officeDocument/2006/relationships/audio" Target="../media/media3.wav"/><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7.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2.emf"/><Relationship Id="rId18" Type="http://schemas.openxmlformats.org/officeDocument/2006/relationships/image" Target="../media/image46.png"/><Relationship Id="rId3" Type="http://schemas.openxmlformats.org/officeDocument/2006/relationships/audio" Target="../media/media2.wav"/><Relationship Id="rId7" Type="http://schemas.openxmlformats.org/officeDocument/2006/relationships/notesSlide" Target="../notesSlides/notesSlide2.xml"/><Relationship Id="rId12" Type="http://schemas.openxmlformats.org/officeDocument/2006/relationships/image" Target="../media/image41.png"/><Relationship Id="rId17" Type="http://schemas.openxmlformats.org/officeDocument/2006/relationships/image" Target="../media/image48.png"/><Relationship Id="rId2" Type="http://schemas.microsoft.com/office/2007/relationships/media" Target="../media/media2.wav"/><Relationship Id="rId16" Type="http://schemas.openxmlformats.org/officeDocument/2006/relationships/image" Target="../media/image45.png"/><Relationship Id="rId20" Type="http://schemas.openxmlformats.org/officeDocument/2006/relationships/image" Target="../media/image39.svg"/><Relationship Id="rId1" Type="http://schemas.openxmlformats.org/officeDocument/2006/relationships/tags" Target="../tags/tag2.xml"/><Relationship Id="rId6" Type="http://schemas.openxmlformats.org/officeDocument/2006/relationships/slideLayout" Target="../slideLayouts/slideLayout49.xml"/><Relationship Id="rId11" Type="http://schemas.openxmlformats.org/officeDocument/2006/relationships/image" Target="../media/image40.png"/><Relationship Id="rId5" Type="http://schemas.openxmlformats.org/officeDocument/2006/relationships/audio" Target="../media/media3.wav"/><Relationship Id="rId15" Type="http://schemas.openxmlformats.org/officeDocument/2006/relationships/image" Target="../media/image44.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43.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42.emf"/><Relationship Id="rId17" Type="http://schemas.openxmlformats.org/officeDocument/2006/relationships/image" Target="../media/image46.png"/><Relationship Id="rId2" Type="http://schemas.microsoft.com/office/2007/relationships/media" Target="../media/media2.wav"/><Relationship Id="rId16" Type="http://schemas.openxmlformats.org/officeDocument/2006/relationships/image" Target="../media/image49.png"/><Relationship Id="rId1" Type="http://schemas.openxmlformats.org/officeDocument/2006/relationships/tags" Target="../tags/tag3.xml"/><Relationship Id="rId6" Type="http://schemas.openxmlformats.org/officeDocument/2006/relationships/slideLayout" Target="../slideLayouts/slideLayout49.xml"/><Relationship Id="rId11" Type="http://schemas.openxmlformats.org/officeDocument/2006/relationships/image" Target="../media/image41.png"/><Relationship Id="rId5" Type="http://schemas.openxmlformats.org/officeDocument/2006/relationships/audio" Target="../media/media3.wav"/><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39.sv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2.emf"/><Relationship Id="rId18" Type="http://schemas.openxmlformats.org/officeDocument/2006/relationships/image" Target="../media/image46.png"/><Relationship Id="rId3" Type="http://schemas.openxmlformats.org/officeDocument/2006/relationships/audio" Target="../media/media2.wav"/><Relationship Id="rId7" Type="http://schemas.openxmlformats.org/officeDocument/2006/relationships/notesSlide" Target="../notesSlides/notesSlide3.xml"/><Relationship Id="rId12" Type="http://schemas.openxmlformats.org/officeDocument/2006/relationships/image" Target="../media/image41.png"/><Relationship Id="rId17" Type="http://schemas.openxmlformats.org/officeDocument/2006/relationships/image" Target="../media/image50.png"/><Relationship Id="rId2" Type="http://schemas.microsoft.com/office/2007/relationships/media" Target="../media/media2.wav"/><Relationship Id="rId16" Type="http://schemas.openxmlformats.org/officeDocument/2006/relationships/image" Target="../media/image45.png"/><Relationship Id="rId20" Type="http://schemas.openxmlformats.org/officeDocument/2006/relationships/image" Target="../media/image39.svg"/><Relationship Id="rId1" Type="http://schemas.openxmlformats.org/officeDocument/2006/relationships/tags" Target="../tags/tag4.xml"/><Relationship Id="rId6" Type="http://schemas.openxmlformats.org/officeDocument/2006/relationships/slideLayout" Target="../slideLayouts/slideLayout49.xml"/><Relationship Id="rId11" Type="http://schemas.openxmlformats.org/officeDocument/2006/relationships/image" Target="../media/image40.png"/><Relationship Id="rId5" Type="http://schemas.openxmlformats.org/officeDocument/2006/relationships/audio" Target="../media/media3.wav"/><Relationship Id="rId15" Type="http://schemas.openxmlformats.org/officeDocument/2006/relationships/image" Target="../media/image44.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1845F5A-061D-4825-9AE9-D7794091C6CF}" type="slidenum">
              <a:rPr lang="en-US" smtClean="0"/>
              <a:t>1</a:t>
            </a:fld>
            <a:endParaRPr lang="en-US"/>
          </a:p>
        </p:txBody>
      </p:sp>
      <p:pic>
        <p:nvPicPr>
          <p:cNvPr id="6" name="Picture 5"/>
          <p:cNvPicPr>
            <a:picLocks noChangeAspect="1"/>
          </p:cNvPicPr>
          <p:nvPr/>
        </p:nvPicPr>
        <p:blipFill>
          <a:blip r:embed="rId2"/>
          <a:stretch>
            <a:fillRect/>
          </a:stretch>
        </p:blipFill>
        <p:spPr>
          <a:xfrm>
            <a:off x="518474" y="323417"/>
            <a:ext cx="10984965" cy="6001970"/>
          </a:xfrm>
          <a:prstGeom prst="rect">
            <a:avLst/>
          </a:prstGeom>
        </p:spPr>
      </p:pic>
    </p:spTree>
    <p:extLst>
      <p:ext uri="{BB962C8B-B14F-4D97-AF65-F5344CB8AC3E}">
        <p14:creationId xmlns:p14="http://schemas.microsoft.com/office/powerpoint/2010/main" val="2771336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367645"/>
            <a:ext cx="10515600" cy="874559"/>
          </a:xfrm>
          <a:solidFill>
            <a:schemeClr val="accent3">
              <a:lumMod val="20000"/>
              <a:lumOff val="80000"/>
            </a:schemeClr>
          </a:solidFill>
        </p:spPr>
        <p:txBody>
          <a:bodyPr/>
          <a:lstStyle/>
          <a:p>
            <a:pPr algn="ctr"/>
            <a:r>
              <a:rPr lang="en-US" dirty="0" smtClean="0">
                <a:solidFill>
                  <a:schemeClr val="bg2"/>
                </a:solidFill>
              </a:rPr>
              <a:t>VÍ DỤ VỀ </a:t>
            </a:r>
            <a:r>
              <a:rPr lang="en-US" dirty="0">
                <a:solidFill>
                  <a:schemeClr val="bg2"/>
                </a:solidFill>
              </a:rPr>
              <a:t>ĐỘT BIẾN GENE</a:t>
            </a: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37076" y="1242204"/>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1992598"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42633"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770306" y="254119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665872" y="3265441"/>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33162" y="3265441"/>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460835" y="3265441"/>
            <a:ext cx="876301" cy="400110"/>
          </a:xfrm>
          <a:prstGeom prst="rect">
            <a:avLst/>
          </a:prstGeom>
          <a:noFill/>
        </p:spPr>
        <p:txBody>
          <a:bodyPr wrap="square" rtlCol="0">
            <a:spAutoFit/>
          </a:bodyPr>
          <a:lstStyle/>
          <a:p>
            <a:pPr algn="ctr"/>
            <a:r>
              <a:rPr lang="en-US" sz="2000" b="1">
                <a:solidFill>
                  <a:schemeClr val="accent1"/>
                </a:solidFill>
              </a:rPr>
              <a:t>GLU</a:t>
            </a:r>
          </a:p>
        </p:txBody>
      </p:sp>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67965" y="3932288"/>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78037" y="3943790"/>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a:extLst>
              <a:ext uri="{FF2B5EF4-FFF2-40B4-BE49-F238E27FC236}">
                <a16:creationId xmlns:a16="http://schemas.microsoft.com/office/drawing/2014/main" id="{A5D23F12-A534-6068-D73E-AE642E25C5C1}"/>
              </a:ext>
            </a:extLst>
          </p:cNvPr>
          <p:cNvSpPr/>
          <p:nvPr/>
        </p:nvSpPr>
        <p:spPr>
          <a:xfrm rot="16200000">
            <a:off x="2104126"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54161"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81834" y="5377429"/>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60145" y="6128053"/>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127435" y="6128053"/>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55108" y="6128053"/>
            <a:ext cx="876301" cy="400110"/>
          </a:xfrm>
          <a:prstGeom prst="rect">
            <a:avLst/>
          </a:prstGeom>
          <a:noFill/>
        </p:spPr>
        <p:txBody>
          <a:bodyPr wrap="square" rtlCol="0">
            <a:spAutoFit/>
          </a:bodyPr>
          <a:lstStyle/>
          <a:p>
            <a:pPr algn="ctr"/>
            <a:r>
              <a:rPr lang="en-US" sz="2000" b="1">
                <a:solidFill>
                  <a:schemeClr val="accent1"/>
                </a:solidFill>
              </a:rPr>
              <a:t>GLU</a:t>
            </a:r>
          </a:p>
        </p:txBody>
      </p:sp>
      <p:grpSp>
        <p:nvGrpSpPr>
          <p:cNvPr id="41" name="Group 40">
            <a:extLst>
              <a:ext uri="{FF2B5EF4-FFF2-40B4-BE49-F238E27FC236}">
                <a16:creationId xmlns:a16="http://schemas.microsoft.com/office/drawing/2014/main" id="{B0554D08-4A23-5901-4750-A899F4EF2594}"/>
              </a:ext>
            </a:extLst>
          </p:cNvPr>
          <p:cNvGrpSpPr/>
          <p:nvPr/>
        </p:nvGrpSpPr>
        <p:grpSpPr>
          <a:xfrm>
            <a:off x="6012512" y="1606320"/>
            <a:ext cx="5869034" cy="4118461"/>
            <a:chOff x="6264313" y="1543765"/>
            <a:chExt cx="5226127" cy="4118461"/>
          </a:xfrm>
        </p:grpSpPr>
        <p:sp>
          <p:nvSpPr>
            <p:cNvPr id="35" name="Rectangle 34">
              <a:extLst>
                <a:ext uri="{FF2B5EF4-FFF2-40B4-BE49-F238E27FC236}">
                  <a16:creationId xmlns:a16="http://schemas.microsoft.com/office/drawing/2014/main" id="{AA6F968F-BAD9-F001-1173-E84DB7A8FC38}"/>
                </a:ext>
              </a:extLst>
            </p:cNvPr>
            <p:cNvSpPr/>
            <p:nvPr/>
          </p:nvSpPr>
          <p:spPr>
            <a:xfrm>
              <a:off x="6437782" y="1738202"/>
              <a:ext cx="5052658" cy="3924024"/>
            </a:xfrm>
            <a:prstGeom prst="rect">
              <a:avLst/>
            </a:prstGeom>
            <a:gradFill>
              <a:gsLst>
                <a:gs pos="0">
                  <a:schemeClr val="bg2">
                    <a:alpha val="85000"/>
                  </a:schemeClr>
                </a:gs>
                <a:gs pos="100000">
                  <a:schemeClr val="accent1">
                    <a:alpha val="85000"/>
                  </a:schemeClr>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2DA4759F-AD8C-8F49-B726-88DEE2473EA5}"/>
                </a:ext>
              </a:extLst>
            </p:cNvPr>
            <p:cNvSpPr/>
            <p:nvPr/>
          </p:nvSpPr>
          <p:spPr>
            <a:xfrm>
              <a:off x="6264313" y="1543765"/>
              <a:ext cx="5052659" cy="392402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554AC14-4074-548B-3A11-6357D7724C27}"/>
                </a:ext>
              </a:extLst>
            </p:cNvPr>
            <p:cNvSpPr txBox="1"/>
            <p:nvPr/>
          </p:nvSpPr>
          <p:spPr>
            <a:xfrm>
              <a:off x="6337329" y="1543765"/>
              <a:ext cx="4852484" cy="3885487"/>
            </a:xfrm>
            <a:prstGeom prst="rect">
              <a:avLst/>
            </a:prstGeom>
            <a:noFill/>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Ví dụ: </a:t>
              </a:r>
              <a:r>
                <a:rPr lang="vi-VN" sz="2400">
                  <a:latin typeface="Times New Roman" panose="02020603050405020304" pitchFamily="18" charset="0"/>
                  <a:cs typeface="Times New Roman" panose="02020603050405020304" pitchFamily="18" charset="0"/>
                </a:rPr>
                <a:t>Ở người, allele Hbꞵ+ mã hoá chuỗi beta globin dạng sợi, hoà tan. Do đột biến thay thế một cặp nucleotide </a:t>
              </a:r>
              <a:r>
                <a:rPr lang="vi-VN" sz="2400" b="1">
                  <a:solidFill>
                    <a:schemeClr val="accent2"/>
                  </a:solidFill>
                  <a:latin typeface="Times New Roman" panose="02020603050405020304" pitchFamily="18" charset="0"/>
                  <a:cs typeface="Times New Roman" panose="02020603050405020304" pitchFamily="18" charset="0"/>
                </a:rPr>
                <a:t>T – A bằng một cặp A – T</a:t>
              </a:r>
              <a:r>
                <a:rPr lang="vi-VN"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làm xuất hiện allele Hbꞵ đột biến mã hoá chuỗi beta globin dạng tinh thể, không tan. </a:t>
              </a:r>
              <a:endParaRPr lang="en-US" sz="2400">
                <a:latin typeface="Times New Roman" panose="02020603050405020304" pitchFamily="18" charset="0"/>
                <a:cs typeface="Times New Roman" panose="02020603050405020304" pitchFamily="18" charset="0"/>
              </a:endParaRPr>
            </a:p>
            <a:p>
              <a:pPr algn="just">
                <a:lnSpc>
                  <a:spcPct val="130000"/>
                </a:lnSpc>
              </a:pPr>
              <a:r>
                <a:rPr lang="vi-VN" sz="2400">
                  <a:latin typeface="Times New Roman" panose="02020603050405020304" pitchFamily="18" charset="0"/>
                  <a:cs typeface="Times New Roman" panose="02020603050405020304" pitchFamily="18" charset="0"/>
                </a:rPr>
                <a:t>Người mang allele Hbꞵ đột biến bị mắc bệnh </a:t>
              </a:r>
              <a:r>
                <a:rPr lang="vi-VN" sz="2400" b="1">
                  <a:solidFill>
                    <a:schemeClr val="bg2"/>
                  </a:solidFill>
                  <a:latin typeface="Times New Roman" panose="02020603050405020304" pitchFamily="18" charset="0"/>
                  <a:cs typeface="Times New Roman" panose="02020603050405020304" pitchFamily="18" charset="0"/>
                </a:rPr>
                <a:t>thiếu máu hồng cầu hình liềm.</a:t>
              </a:r>
              <a:endParaRPr lang="en-US" sz="2400" b="1">
                <a:solidFill>
                  <a:schemeClr val="bg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898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p:bldP spid="23" grpId="0"/>
      <p:bldP spid="24" grpId="0"/>
      <p:bldP spid="6" grpId="0" animBg="1"/>
      <p:bldP spid="15" grpId="0" animBg="1"/>
      <p:bldP spid="16" grpId="0" animBg="1"/>
      <p:bldP spid="18" grpId="0" animBg="1"/>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3FBB864-C71C-8D30-1BA4-8305C2737CE7}"/>
              </a:ext>
            </a:extLst>
          </p:cNvPr>
          <p:cNvGrpSpPr/>
          <p:nvPr/>
        </p:nvGrpSpPr>
        <p:grpSpPr>
          <a:xfrm>
            <a:off x="1337076" y="1242204"/>
            <a:ext cx="4341998" cy="2423347"/>
            <a:chOff x="1391093" y="1512498"/>
            <a:chExt cx="4341998" cy="2423347"/>
          </a:xfrm>
        </p:grpSpPr>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91093" y="1512498"/>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2046615"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96650"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824323" y="2811492"/>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719889" y="353573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87179" y="3535735"/>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514852" y="3535735"/>
              <a:ext cx="876301" cy="400110"/>
            </a:xfrm>
            <a:prstGeom prst="rect">
              <a:avLst/>
            </a:prstGeom>
            <a:noFill/>
          </p:spPr>
          <p:txBody>
            <a:bodyPr wrap="square" rtlCol="0">
              <a:spAutoFit/>
            </a:bodyPr>
            <a:lstStyle/>
            <a:p>
              <a:pPr algn="ctr"/>
              <a:r>
                <a:rPr lang="en-US" sz="2000" b="1">
                  <a:solidFill>
                    <a:schemeClr val="accent1"/>
                  </a:solidFill>
                </a:rPr>
                <a:t>GLU</a:t>
              </a:r>
            </a:p>
          </p:txBody>
        </p:sp>
      </p:grpSp>
      <p:grpSp>
        <p:nvGrpSpPr>
          <p:cNvPr id="29" name="Group 28">
            <a:extLst>
              <a:ext uri="{FF2B5EF4-FFF2-40B4-BE49-F238E27FC236}">
                <a16:creationId xmlns:a16="http://schemas.microsoft.com/office/drawing/2014/main" id="{77225A8B-2CB8-8E53-3221-2337CFAAD986}"/>
              </a:ext>
            </a:extLst>
          </p:cNvPr>
          <p:cNvGrpSpPr/>
          <p:nvPr/>
        </p:nvGrpSpPr>
        <p:grpSpPr>
          <a:xfrm>
            <a:off x="1467965" y="3932288"/>
            <a:ext cx="4268765" cy="2595875"/>
            <a:chOff x="1427709" y="4140680"/>
            <a:chExt cx="4268765" cy="2595875"/>
          </a:xfrm>
        </p:grpSpPr>
        <p:grpSp>
          <p:nvGrpSpPr>
            <p:cNvPr id="7" name="Group 6">
              <a:extLst>
                <a:ext uri="{FF2B5EF4-FFF2-40B4-BE49-F238E27FC236}">
                  <a16:creationId xmlns:a16="http://schemas.microsoft.com/office/drawing/2014/main" id="{D00450BC-68B4-B68A-8F95-BF289625EC06}"/>
                </a:ext>
              </a:extLst>
            </p:cNvPr>
            <p:cNvGrpSpPr/>
            <p:nvPr/>
          </p:nvGrpSpPr>
          <p:grpSpPr>
            <a:xfrm>
              <a:off x="1427709" y="4140680"/>
              <a:ext cx="4268765" cy="1903562"/>
              <a:chOff x="1427709" y="4140680"/>
              <a:chExt cx="4268765" cy="1903562"/>
            </a:xfrm>
          </p:grpSpPr>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27709" y="4140680"/>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37781" y="4152182"/>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Left Brace 14">
              <a:extLst>
                <a:ext uri="{FF2B5EF4-FFF2-40B4-BE49-F238E27FC236}">
                  <a16:creationId xmlns:a16="http://schemas.microsoft.com/office/drawing/2014/main" id="{A5D23F12-A534-6068-D73E-AE642E25C5C1}"/>
                </a:ext>
              </a:extLst>
            </p:cNvPr>
            <p:cNvSpPr/>
            <p:nvPr/>
          </p:nvSpPr>
          <p:spPr>
            <a:xfrm rot="16200000">
              <a:off x="2063870"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13905"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41578" y="558582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19889" y="633644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087179" y="6336445"/>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14852" y="6336445"/>
              <a:ext cx="876301" cy="400110"/>
            </a:xfrm>
            <a:prstGeom prst="rect">
              <a:avLst/>
            </a:prstGeom>
            <a:noFill/>
          </p:spPr>
          <p:txBody>
            <a:bodyPr wrap="square" rtlCol="0">
              <a:spAutoFit/>
            </a:bodyPr>
            <a:lstStyle/>
            <a:p>
              <a:pPr algn="ctr"/>
              <a:r>
                <a:rPr lang="en-US" sz="2000" b="1">
                  <a:solidFill>
                    <a:schemeClr val="accent1"/>
                  </a:solidFill>
                </a:rPr>
                <a:t>GLU</a:t>
              </a:r>
            </a:p>
          </p:txBody>
        </p:sp>
      </p:grpSp>
      <p:pic>
        <p:nvPicPr>
          <p:cNvPr id="2052" name="Picture 4" descr="Sickle Cell Overview &gt; Overview of Sickle Cell Disease and Trait">
            <a:extLst>
              <a:ext uri="{FF2B5EF4-FFF2-40B4-BE49-F238E27FC236}">
                <a16:creationId xmlns:a16="http://schemas.microsoft.com/office/drawing/2014/main" id="{B590B049-A580-B648-085F-E3D16495B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 r="51610" b="15064"/>
          <a:stretch/>
        </p:blipFill>
        <p:spPr bwMode="auto">
          <a:xfrm>
            <a:off x="6056080" y="940191"/>
            <a:ext cx="2917121" cy="2815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ckle Cell Overview &gt; Overview of Sickle Cell Disease and Trait">
            <a:extLst>
              <a:ext uri="{FF2B5EF4-FFF2-40B4-BE49-F238E27FC236}">
                <a16:creationId xmlns:a16="http://schemas.microsoft.com/office/drawing/2014/main" id="{AB202A10-D935-6A5B-E9A5-6E8C89D67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1" t="198" r="3845" b="15981"/>
          <a:stretch/>
        </p:blipFill>
        <p:spPr bwMode="auto">
          <a:xfrm>
            <a:off x="6897479" y="3755366"/>
            <a:ext cx="2920088" cy="2854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AE7EA82-6541-3488-1BB3-7181D366BBFF}"/>
              </a:ext>
            </a:extLst>
          </p:cNvPr>
          <p:cNvCxnSpPr>
            <a:cxnSpLocks/>
          </p:cNvCxnSpPr>
          <p:nvPr/>
        </p:nvCxnSpPr>
        <p:spPr>
          <a:xfrm>
            <a:off x="8303243" y="2370678"/>
            <a:ext cx="669958" cy="339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A11257-01A1-7836-7A77-3BFAFFE6D97B}"/>
              </a:ext>
            </a:extLst>
          </p:cNvPr>
          <p:cNvCxnSpPr>
            <a:cxnSpLocks/>
          </p:cNvCxnSpPr>
          <p:nvPr/>
        </p:nvCxnSpPr>
        <p:spPr>
          <a:xfrm flipV="1">
            <a:off x="8542583" y="3750849"/>
            <a:ext cx="895989" cy="7634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8924CD-3754-E2B0-53D4-042E8DF3A870}"/>
              </a:ext>
            </a:extLst>
          </p:cNvPr>
          <p:cNvSpPr txBox="1"/>
          <p:nvPr/>
        </p:nvSpPr>
        <p:spPr>
          <a:xfrm>
            <a:off x="8833788" y="2689718"/>
            <a:ext cx="3286294" cy="430887"/>
          </a:xfrm>
          <a:prstGeom prst="rect">
            <a:avLst/>
          </a:prstGeom>
          <a:noFill/>
        </p:spPr>
        <p:txBody>
          <a:bodyPr wrap="square" rtlCol="0">
            <a:spAutoFit/>
          </a:bodyPr>
          <a:lstStyle/>
          <a:p>
            <a:pPr algn="ctr"/>
            <a:r>
              <a:rPr lang="en-US" sz="2200" b="1">
                <a:solidFill>
                  <a:schemeClr val="accent2"/>
                </a:solidFill>
              </a:rPr>
              <a:t>Hồng cầu bình thường</a:t>
            </a:r>
          </a:p>
        </p:txBody>
      </p:sp>
      <p:sp>
        <p:nvSpPr>
          <p:cNvPr id="22" name="TextBox 21">
            <a:extLst>
              <a:ext uri="{FF2B5EF4-FFF2-40B4-BE49-F238E27FC236}">
                <a16:creationId xmlns:a16="http://schemas.microsoft.com/office/drawing/2014/main" id="{5511E1C4-51E0-8433-9AFF-4937D762791B}"/>
              </a:ext>
            </a:extLst>
          </p:cNvPr>
          <p:cNvSpPr txBox="1"/>
          <p:nvPr/>
        </p:nvSpPr>
        <p:spPr>
          <a:xfrm>
            <a:off x="8638222" y="3322643"/>
            <a:ext cx="3286294" cy="430887"/>
          </a:xfrm>
          <a:prstGeom prst="rect">
            <a:avLst/>
          </a:prstGeom>
          <a:noFill/>
        </p:spPr>
        <p:txBody>
          <a:bodyPr wrap="square" rtlCol="0">
            <a:spAutoFit/>
          </a:bodyPr>
          <a:lstStyle/>
          <a:p>
            <a:pPr algn="ctr"/>
            <a:r>
              <a:rPr lang="en-US" sz="2200" b="1">
                <a:solidFill>
                  <a:schemeClr val="bg2"/>
                </a:solidFill>
              </a:rPr>
              <a:t>Hồng cầu hình liềm</a:t>
            </a:r>
          </a:p>
        </p:txBody>
      </p:sp>
      <p:sp>
        <p:nvSpPr>
          <p:cNvPr id="30" name="Title 1">
            <a:extLst>
              <a:ext uri="{FF2B5EF4-FFF2-40B4-BE49-F238E27FC236}">
                <a16:creationId xmlns:a16="http://schemas.microsoft.com/office/drawing/2014/main" id="{F4A5950A-F236-4AE1-B402-E9CC3F82CCB7}"/>
              </a:ext>
            </a:extLst>
          </p:cNvPr>
          <p:cNvSpPr>
            <a:spLocks noGrp="1"/>
          </p:cNvSpPr>
          <p:nvPr>
            <p:ph type="title"/>
          </p:nvPr>
        </p:nvSpPr>
        <p:spPr>
          <a:xfrm>
            <a:off x="928800" y="367645"/>
            <a:ext cx="10515600" cy="874559"/>
          </a:xfrm>
          <a:solidFill>
            <a:schemeClr val="accent3">
              <a:lumMod val="20000"/>
              <a:lumOff val="80000"/>
            </a:schemeClr>
          </a:solidFill>
        </p:spPr>
        <p:txBody>
          <a:bodyPr/>
          <a:lstStyle/>
          <a:p>
            <a:pPr algn="ctr"/>
            <a:r>
              <a:rPr lang="en-US" dirty="0" smtClean="0">
                <a:solidFill>
                  <a:schemeClr val="bg2"/>
                </a:solidFill>
              </a:rPr>
              <a:t>VÍ DỤ VỀ </a:t>
            </a:r>
            <a:r>
              <a:rPr lang="en-US" dirty="0">
                <a:solidFill>
                  <a:schemeClr val="bg2"/>
                </a:solidFill>
              </a:rPr>
              <a:t>ĐỘT BIẾN GENE</a:t>
            </a:r>
          </a:p>
        </p:txBody>
      </p:sp>
    </p:spTree>
    <p:extLst>
      <p:ext uri="{BB962C8B-B14F-4D97-AF65-F5344CB8AC3E}">
        <p14:creationId xmlns:p14="http://schemas.microsoft.com/office/powerpoint/2010/main" val="13454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2">
                <a:lumMod val="40000"/>
                <a:lumOff val="6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1845F5A-061D-4825-9AE9-D7794091C6CF}" type="slidenum">
              <a:rPr lang="en-US" smtClean="0"/>
              <a:t>12</a:t>
            </a:fld>
            <a:endParaRPr lang="en-US"/>
          </a:p>
        </p:txBody>
      </p:sp>
      <p:pic>
        <p:nvPicPr>
          <p:cNvPr id="6" name="Picture 5"/>
          <p:cNvPicPr>
            <a:picLocks noChangeAspect="1"/>
          </p:cNvPicPr>
          <p:nvPr/>
        </p:nvPicPr>
        <p:blipFill>
          <a:blip r:embed="rId2"/>
          <a:stretch>
            <a:fillRect/>
          </a:stretch>
        </p:blipFill>
        <p:spPr>
          <a:xfrm>
            <a:off x="4699331" y="475293"/>
            <a:ext cx="3098756" cy="510688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695208" y="1520575"/>
            <a:ext cx="3180941" cy="384735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8621269" y="1441064"/>
            <a:ext cx="3347061" cy="26583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BA0A151-39B6-BAC5-19F8-1259C3625CD6}"/>
              </a:ext>
            </a:extLst>
          </p:cNvPr>
          <p:cNvSpPr txBox="1"/>
          <p:nvPr/>
        </p:nvSpPr>
        <p:spPr>
          <a:xfrm>
            <a:off x="3876149" y="5970383"/>
            <a:ext cx="4510355" cy="584775"/>
          </a:xfrm>
          <a:prstGeom prst="rect">
            <a:avLst/>
          </a:prstGeom>
          <a:solidFill>
            <a:schemeClr val="tx2">
              <a:lumMod val="20000"/>
              <a:lumOff val="80000"/>
            </a:schemeClr>
          </a:solidFill>
        </p:spPr>
        <p:txBody>
          <a:bodyPr wrap="square" rtlCol="0">
            <a:spAutoFit/>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Thực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vật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bị</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đột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biến</a:t>
            </a:r>
            <a:r>
              <a:rPr lang="en-US" sz="3200" b="1" dirty="0" smtClean="0">
                <a:solidFill>
                  <a:srgbClr val="002060"/>
                </a:solidFill>
                <a:latin typeface="Times New Roman" panose="02020603050405020304" pitchFamily="18" charset="0"/>
                <a:cs typeface="Times New Roman" panose="02020603050405020304" pitchFamily="18" charset="0"/>
              </a:rPr>
              <a:t> gen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932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2">
                <a:lumMod val="40000"/>
                <a:lumOff val="6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8C5728-6006-0800-E493-7D0B0B846056}"/>
              </a:ext>
            </a:extLst>
          </p:cNvPr>
          <p:cNvPicPr>
            <a:picLocks noGrp="1" noChangeAspect="1"/>
          </p:cNvPicPr>
          <p:nvPr>
            <p:ph idx="1"/>
          </p:nvPr>
        </p:nvPicPr>
        <p:blipFill rotWithShape="1">
          <a:blip r:embed="rId2"/>
          <a:srcRect b="2729"/>
          <a:stretch/>
        </p:blipFill>
        <p:spPr>
          <a:xfrm>
            <a:off x="1428107" y="534587"/>
            <a:ext cx="9458631" cy="4984086"/>
          </a:xfrm>
          <a:prstGeom prst="rect">
            <a:avLst/>
          </a:prstGeom>
          <a:ln>
            <a:noFill/>
          </a:ln>
          <a:effectLst>
            <a:outerShdw blurRad="292100" dist="139700" dir="2700000" algn="tl" rotWithShape="0">
              <a:srgbClr val="333333">
                <a:alpha val="65000"/>
              </a:srgbClr>
            </a:outerShdw>
          </a:effectLst>
        </p:spPr>
      </p:pic>
      <p:sp>
        <p:nvSpPr>
          <p:cNvPr id="6" name="Content Placeholder 13">
            <a:extLst>
              <a:ext uri="{FF2B5EF4-FFF2-40B4-BE49-F238E27FC236}">
                <a16:creationId xmlns:a16="http://schemas.microsoft.com/office/drawing/2014/main" id="{6092C1C3-7024-6682-FDCD-9280F990021C}"/>
              </a:ext>
            </a:extLst>
          </p:cNvPr>
          <p:cNvSpPr txBox="1">
            <a:spLocks/>
          </p:cNvSpPr>
          <p:nvPr/>
        </p:nvSpPr>
        <p:spPr>
          <a:xfrm>
            <a:off x="4227485" y="5727273"/>
            <a:ext cx="3859873" cy="724898"/>
          </a:xfrm>
          <a:prstGeom prst="rect">
            <a:avLst/>
          </a:prstGeom>
          <a:solidFill>
            <a:schemeClr val="tx2">
              <a:lumMod val="20000"/>
              <a:lumOff val="80000"/>
            </a:schemeClr>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i="1" dirty="0" err="1">
                <a:solidFill>
                  <a:srgbClr val="CE5E3F"/>
                </a:solidFill>
                <a:latin typeface=".ProTeacher03 Arima Madurai Bla" panose="00000A00000000000000" pitchFamily="2" charset="0"/>
                <a:cs typeface=".ProTeacher03 Arima Madurai Bla" panose="00000A00000000000000" pitchFamily="2" charset="0"/>
              </a:rPr>
              <a:t>Bê</a:t>
            </a:r>
            <a:r>
              <a:rPr lang="en-US" sz="4800" b="1" i="1" dirty="0">
                <a:solidFill>
                  <a:srgbClr val="CE5E3F"/>
                </a:solidFill>
                <a:latin typeface=".ProTeacher03 Arima Madurai Bla" panose="00000A00000000000000" pitchFamily="2" charset="0"/>
                <a:cs typeface=".ProTeacher03 Arima Madurai Bla" panose="00000A00000000000000" pitchFamily="2" charset="0"/>
              </a:rPr>
              <a:t> 2 </a:t>
            </a:r>
            <a:r>
              <a:rPr lang="en-US" sz="4800" b="1" i="1" dirty="0" err="1">
                <a:solidFill>
                  <a:srgbClr val="CE5E3F"/>
                </a:solidFill>
                <a:latin typeface=".ProTeacher03 Arima Madurai Bla" panose="00000A00000000000000" pitchFamily="2" charset="0"/>
                <a:cs typeface=".ProTeacher03 Arima Madurai Bla" panose="00000A00000000000000" pitchFamily="2" charset="0"/>
              </a:rPr>
              <a:t>đầu</a:t>
            </a:r>
            <a:endParaRPr lang="en-US" sz="4800" b="1" i="1" dirty="0">
              <a:solidFill>
                <a:srgbClr val="CE5E3F"/>
              </a:solidFill>
              <a:latin typeface=".ProTeacher03 Arima Madurai Bla" panose="00000A00000000000000" pitchFamily="2" charset="0"/>
              <a:cs typeface=".ProTeacher03 Arima Madurai Bla" panose="00000A00000000000000" pitchFamily="2" charset="0"/>
            </a:endParaRPr>
          </a:p>
        </p:txBody>
      </p:sp>
    </p:spTree>
    <p:extLst>
      <p:ext uri="{BB962C8B-B14F-4D97-AF65-F5344CB8AC3E}">
        <p14:creationId xmlns:p14="http://schemas.microsoft.com/office/powerpoint/2010/main" val="13897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2">
                <a:lumMod val="40000"/>
                <a:lumOff val="6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E392DE-B197-996F-EE1E-F53AE836E584}"/>
              </a:ext>
            </a:extLst>
          </p:cNvPr>
          <p:cNvPicPr>
            <a:picLocks noChangeAspect="1"/>
          </p:cNvPicPr>
          <p:nvPr/>
        </p:nvPicPr>
        <p:blipFill>
          <a:blip r:embed="rId3"/>
          <a:stretch>
            <a:fillRect/>
          </a:stretch>
        </p:blipFill>
        <p:spPr>
          <a:xfrm>
            <a:off x="8158042" y="1560336"/>
            <a:ext cx="3222051" cy="315033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1368602-0C94-32C4-5E4E-FFE678FA6DA5}"/>
              </a:ext>
            </a:extLst>
          </p:cNvPr>
          <p:cNvPicPr>
            <a:picLocks noChangeAspect="1"/>
          </p:cNvPicPr>
          <p:nvPr/>
        </p:nvPicPr>
        <p:blipFill>
          <a:blip r:embed="rId4"/>
          <a:stretch>
            <a:fillRect/>
          </a:stretch>
        </p:blipFill>
        <p:spPr>
          <a:xfrm>
            <a:off x="656286" y="534352"/>
            <a:ext cx="3076225" cy="321043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2641067-E5F2-85E4-76D3-42B99C8C72CE}"/>
              </a:ext>
            </a:extLst>
          </p:cNvPr>
          <p:cNvSpPr txBox="1"/>
          <p:nvPr/>
        </p:nvSpPr>
        <p:spPr>
          <a:xfrm>
            <a:off x="1153025" y="3890732"/>
            <a:ext cx="2282070" cy="546625"/>
          </a:xfrm>
          <a:prstGeom prst="rect">
            <a:avLst/>
          </a:prstGeom>
          <a:solidFill>
            <a:schemeClr val="tx2">
              <a:lumMod val="20000"/>
              <a:lumOff val="80000"/>
            </a:schemeClr>
          </a:solidFill>
        </p:spPr>
        <p:txBody>
          <a:bodyPr wrap="square" rtlCol="0">
            <a:spAutoFit/>
          </a:bodyPr>
          <a:lstStyle/>
          <a:p>
            <a:pPr algn="ctr" defTabSz="749808">
              <a:spcAft>
                <a:spcPts val="600"/>
              </a:spcAft>
            </a:pPr>
            <a:r>
              <a:rPr lang="en-US" sz="2952" b="1" kern="1200" dirty="0" err="1">
                <a:solidFill>
                  <a:srgbClr val="6D490E"/>
                </a:solidFill>
                <a:latin typeface="Times New Roman" panose="02020603050405020304" pitchFamily="18" charset="0"/>
                <a:ea typeface="+mn-ea"/>
                <a:cs typeface="Times New Roman" panose="02020603050405020304" pitchFamily="18" charset="0"/>
              </a:rPr>
              <a:t>Vịt</a:t>
            </a:r>
            <a:r>
              <a:rPr lang="en-US" sz="2952" b="1" kern="1200" dirty="0">
                <a:solidFill>
                  <a:srgbClr val="6D490E"/>
                </a:solidFill>
                <a:latin typeface="Times New Roman" panose="02020603050405020304" pitchFamily="18" charset="0"/>
                <a:ea typeface="+mn-ea"/>
                <a:cs typeface="Times New Roman" panose="02020603050405020304" pitchFamily="18" charset="0"/>
              </a:rPr>
              <a:t> 3 </a:t>
            </a:r>
            <a:r>
              <a:rPr lang="en-US" sz="2952" b="1" kern="1200" dirty="0" err="1">
                <a:solidFill>
                  <a:srgbClr val="6D490E"/>
                </a:solidFill>
                <a:latin typeface="Times New Roman" panose="02020603050405020304" pitchFamily="18" charset="0"/>
                <a:ea typeface="+mn-ea"/>
                <a:cs typeface="Times New Roman" panose="02020603050405020304" pitchFamily="18" charset="0"/>
              </a:rPr>
              <a:t>chân</a:t>
            </a:r>
            <a:endParaRPr lang="en-US" sz="3600" b="1" dirty="0">
              <a:solidFill>
                <a:srgbClr val="6D490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2C3B6E-9D1C-9AB8-1A9D-E24D33AB56E0}"/>
              </a:ext>
            </a:extLst>
          </p:cNvPr>
          <p:cNvSpPr txBox="1"/>
          <p:nvPr/>
        </p:nvSpPr>
        <p:spPr>
          <a:xfrm>
            <a:off x="8628032" y="4710670"/>
            <a:ext cx="2282070" cy="546625"/>
          </a:xfrm>
          <a:prstGeom prst="rect">
            <a:avLst/>
          </a:prstGeom>
          <a:solidFill>
            <a:schemeClr val="tx2">
              <a:lumMod val="20000"/>
              <a:lumOff val="80000"/>
            </a:schemeClr>
          </a:solidFill>
        </p:spPr>
        <p:txBody>
          <a:bodyPr wrap="square" rtlCol="0">
            <a:spAutoFit/>
          </a:bodyPr>
          <a:lstStyle/>
          <a:p>
            <a:pPr algn="ctr" defTabSz="749808">
              <a:spcAft>
                <a:spcPts val="600"/>
              </a:spcAft>
            </a:pPr>
            <a:r>
              <a:rPr lang="en-US" sz="2952" b="1" kern="1200" dirty="0" err="1">
                <a:solidFill>
                  <a:srgbClr val="6D490E"/>
                </a:solidFill>
                <a:latin typeface="Times New Roman" panose="02020603050405020304" pitchFamily="18" charset="0"/>
                <a:ea typeface="+mn-ea"/>
                <a:cs typeface="Times New Roman" panose="02020603050405020304" pitchFamily="18" charset="0"/>
              </a:rPr>
              <a:t>Rùa</a:t>
            </a:r>
            <a:r>
              <a:rPr lang="en-US" sz="2952" b="1" kern="1200" dirty="0">
                <a:solidFill>
                  <a:srgbClr val="6D490E"/>
                </a:solidFill>
                <a:latin typeface="Times New Roman" panose="02020603050405020304" pitchFamily="18" charset="0"/>
                <a:ea typeface="+mn-ea"/>
                <a:cs typeface="Times New Roman" panose="02020603050405020304" pitchFamily="18" charset="0"/>
              </a:rPr>
              <a:t> 2 </a:t>
            </a:r>
            <a:r>
              <a:rPr lang="en-US" sz="2952" b="1" kern="1200" dirty="0" err="1">
                <a:solidFill>
                  <a:srgbClr val="6D490E"/>
                </a:solidFill>
                <a:latin typeface="Times New Roman" panose="02020603050405020304" pitchFamily="18" charset="0"/>
                <a:ea typeface="+mn-ea"/>
                <a:cs typeface="Times New Roman" panose="02020603050405020304" pitchFamily="18" charset="0"/>
              </a:rPr>
              <a:t>đầu</a:t>
            </a:r>
            <a:endParaRPr lang="en-US" sz="3600" b="1" dirty="0">
              <a:solidFill>
                <a:srgbClr val="6D490E"/>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8DCE203-961A-D306-19A7-61E67B397259}"/>
              </a:ext>
            </a:extLst>
          </p:cNvPr>
          <p:cNvPicPr>
            <a:picLocks noChangeAspect="1"/>
          </p:cNvPicPr>
          <p:nvPr/>
        </p:nvPicPr>
        <p:blipFill>
          <a:blip r:embed="rId5"/>
          <a:stretch>
            <a:fillRect/>
          </a:stretch>
        </p:blipFill>
        <p:spPr>
          <a:xfrm>
            <a:off x="4131073" y="1043492"/>
            <a:ext cx="3222051" cy="312055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BEC67A0-1F94-254D-FF1A-B3409EE57B62}"/>
              </a:ext>
            </a:extLst>
          </p:cNvPr>
          <p:cNvSpPr txBox="1"/>
          <p:nvPr/>
        </p:nvSpPr>
        <p:spPr>
          <a:xfrm>
            <a:off x="4696630" y="4263604"/>
            <a:ext cx="2282070" cy="546625"/>
          </a:xfrm>
          <a:prstGeom prst="rect">
            <a:avLst/>
          </a:prstGeom>
          <a:solidFill>
            <a:schemeClr val="tx2">
              <a:lumMod val="20000"/>
              <a:lumOff val="80000"/>
            </a:schemeClr>
          </a:solidFill>
        </p:spPr>
        <p:txBody>
          <a:bodyPr wrap="square" rtlCol="0">
            <a:spAutoFit/>
          </a:bodyPr>
          <a:lstStyle/>
          <a:p>
            <a:pPr algn="ctr" defTabSz="749808">
              <a:spcAft>
                <a:spcPts val="600"/>
              </a:spcAft>
            </a:pPr>
            <a:r>
              <a:rPr lang="en-US" sz="2952" b="1" kern="1200" dirty="0" err="1">
                <a:solidFill>
                  <a:srgbClr val="6D490E"/>
                </a:solidFill>
                <a:latin typeface="Times New Roman" panose="02020603050405020304" pitchFamily="18" charset="0"/>
                <a:ea typeface="+mn-ea"/>
                <a:cs typeface="Times New Roman" panose="02020603050405020304" pitchFamily="18" charset="0"/>
              </a:rPr>
              <a:t>Lợn</a:t>
            </a:r>
            <a:r>
              <a:rPr lang="en-US" sz="2952" b="1" kern="1200" dirty="0">
                <a:solidFill>
                  <a:srgbClr val="6D490E"/>
                </a:solidFill>
                <a:latin typeface="Times New Roman" panose="02020603050405020304" pitchFamily="18" charset="0"/>
                <a:ea typeface="+mn-ea"/>
                <a:cs typeface="Times New Roman" panose="02020603050405020304" pitchFamily="18" charset="0"/>
              </a:rPr>
              <a:t> 2 </a:t>
            </a:r>
            <a:r>
              <a:rPr lang="en-US" sz="2952" b="1" kern="1200" dirty="0" err="1">
                <a:solidFill>
                  <a:srgbClr val="6D490E"/>
                </a:solidFill>
                <a:latin typeface="Times New Roman" panose="02020603050405020304" pitchFamily="18" charset="0"/>
                <a:ea typeface="+mn-ea"/>
                <a:cs typeface="Times New Roman" panose="02020603050405020304" pitchFamily="18" charset="0"/>
              </a:rPr>
              <a:t>đầu</a:t>
            </a:r>
            <a:endParaRPr lang="en-US" sz="3600" b="1" dirty="0">
              <a:solidFill>
                <a:srgbClr val="6D490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2893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2">
                <a:lumMod val="40000"/>
                <a:lumOff val="6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66DA-149F-8E15-6058-5DAAC15B01D4}"/>
              </a:ext>
            </a:extLst>
          </p:cNvPr>
          <p:cNvPicPr>
            <a:picLocks noChangeAspect="1"/>
          </p:cNvPicPr>
          <p:nvPr/>
        </p:nvPicPr>
        <p:blipFill>
          <a:blip r:embed="rId2"/>
          <a:stretch>
            <a:fillRect/>
          </a:stretch>
        </p:blipFill>
        <p:spPr>
          <a:xfrm>
            <a:off x="646522" y="1559569"/>
            <a:ext cx="4788507" cy="316654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BA0A151-39B6-BAC5-19F8-1259C3625CD6}"/>
              </a:ext>
            </a:extLst>
          </p:cNvPr>
          <p:cNvSpPr txBox="1"/>
          <p:nvPr/>
        </p:nvSpPr>
        <p:spPr>
          <a:xfrm>
            <a:off x="945222" y="4963696"/>
            <a:ext cx="3904180" cy="584775"/>
          </a:xfrm>
          <a:prstGeom prst="rect">
            <a:avLst/>
          </a:prstGeom>
          <a:solidFill>
            <a:schemeClr val="tx2">
              <a:lumMod val="20000"/>
              <a:lumOff val="80000"/>
            </a:schemeClr>
          </a:solid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Bệnh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máu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đông</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image41.png"/>
          <p:cNvPicPr/>
          <p:nvPr/>
        </p:nvPicPr>
        <p:blipFill>
          <a:blip r:embed="rId3"/>
          <a:srcRect/>
          <a:stretch>
            <a:fillRect/>
          </a:stretch>
        </p:blipFill>
        <p:spPr>
          <a:xfrm>
            <a:off x="6674508" y="1559569"/>
            <a:ext cx="5099675" cy="306982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BA0A151-39B6-BAC5-19F8-1259C3625CD6}"/>
              </a:ext>
            </a:extLst>
          </p:cNvPr>
          <p:cNvSpPr txBox="1"/>
          <p:nvPr/>
        </p:nvSpPr>
        <p:spPr>
          <a:xfrm>
            <a:off x="7191910" y="4963696"/>
            <a:ext cx="4107950" cy="584775"/>
          </a:xfrm>
          <a:prstGeom prst="rect">
            <a:avLst/>
          </a:prstGeom>
          <a:solidFill>
            <a:schemeClr val="tx2">
              <a:lumMod val="20000"/>
              <a:lumOff val="80000"/>
            </a:schemeClr>
          </a:solid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a:t>
            </a:r>
            <a:r>
              <a:rPr lang="en-US" sz="3200" b="1" dirty="0" err="1" smtClean="0">
                <a:solidFill>
                  <a:srgbClr val="002060"/>
                </a:solidFill>
                <a:latin typeface="Times New Roman" panose="02020603050405020304" pitchFamily="18" charset="0"/>
                <a:cs typeface="Times New Roman" panose="02020603050405020304" pitchFamily="18" charset="0"/>
              </a:rPr>
              <a:t>àn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tay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ngón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3269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100000">
              <a:schemeClr val="accent2">
                <a:lumMod val="40000"/>
                <a:lumOff val="6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CE7849-5EEE-82C9-987F-E45993EE5D94}"/>
              </a:ext>
            </a:extLst>
          </p:cNvPr>
          <p:cNvPicPr>
            <a:picLocks noGrp="1" noChangeAspect="1"/>
          </p:cNvPicPr>
          <p:nvPr>
            <p:ph idx="1"/>
          </p:nvPr>
        </p:nvPicPr>
        <p:blipFill rotWithShape="1">
          <a:blip r:embed="rId2"/>
          <a:srcRect t="1603"/>
          <a:stretch/>
        </p:blipFill>
        <p:spPr>
          <a:xfrm>
            <a:off x="652848" y="1081736"/>
            <a:ext cx="5318579" cy="3223967"/>
          </a:xfrm>
          <a:prstGeom prst="rect">
            <a:avLst/>
          </a:prstGeom>
          <a:ln>
            <a:noFill/>
          </a:ln>
          <a:effectLst>
            <a:outerShdw blurRad="292100" dist="139700" dir="2700000" algn="tl" rotWithShape="0">
              <a:srgbClr val="333333">
                <a:alpha val="65000"/>
              </a:srgbClr>
            </a:outerShdw>
          </a:effectLst>
        </p:spPr>
      </p:pic>
      <p:sp>
        <p:nvSpPr>
          <p:cNvPr id="6" name="Content Placeholder 13">
            <a:extLst>
              <a:ext uri="{FF2B5EF4-FFF2-40B4-BE49-F238E27FC236}">
                <a16:creationId xmlns:a16="http://schemas.microsoft.com/office/drawing/2014/main" id="{0DD93612-D859-B604-F2BA-1E8E07948D85}"/>
              </a:ext>
            </a:extLst>
          </p:cNvPr>
          <p:cNvSpPr txBox="1">
            <a:spLocks/>
          </p:cNvSpPr>
          <p:nvPr/>
        </p:nvSpPr>
        <p:spPr>
          <a:xfrm>
            <a:off x="1329233" y="4478926"/>
            <a:ext cx="3242767" cy="577381"/>
          </a:xfrm>
          <a:prstGeom prst="rect">
            <a:avLst/>
          </a:prstGeom>
          <a:solidFill>
            <a:schemeClr val="tx2">
              <a:lumMod val="20000"/>
              <a:lumOff val="8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err="1">
                <a:solidFill>
                  <a:srgbClr val="5E0605"/>
                </a:solidFill>
                <a:latin typeface=".ProTeacher03 Arima Madurai Bla" panose="00000A00000000000000" pitchFamily="2" charset="0"/>
                <a:cs typeface=".ProTeacher03 Arima Madurai Bla" panose="00000A00000000000000" pitchFamily="2" charset="0"/>
              </a:rPr>
              <a:t>Bệnh</a:t>
            </a:r>
            <a:r>
              <a:rPr lang="en-US" sz="3600" b="1" dirty="0">
                <a:solidFill>
                  <a:srgbClr val="5E0605"/>
                </a:solidFill>
                <a:latin typeface=".ProTeacher03 Arima Madurai Bla" panose="00000A00000000000000" pitchFamily="2" charset="0"/>
                <a:cs typeface=".ProTeacher03 Arima Madurai Bla" panose="00000A00000000000000" pitchFamily="2" charset="0"/>
              </a:rPr>
              <a:t> </a:t>
            </a:r>
            <a:r>
              <a:rPr lang="en-US" sz="3600" b="1" dirty="0" err="1">
                <a:solidFill>
                  <a:srgbClr val="5E0605"/>
                </a:solidFill>
                <a:latin typeface=".ProTeacher03 Arima Madurai Bla" panose="00000A00000000000000" pitchFamily="2" charset="0"/>
                <a:cs typeface=".ProTeacher03 Arima Madurai Bla" panose="00000A00000000000000" pitchFamily="2" charset="0"/>
              </a:rPr>
              <a:t>mù</a:t>
            </a:r>
            <a:r>
              <a:rPr lang="en-US" sz="3600" b="1" dirty="0">
                <a:solidFill>
                  <a:srgbClr val="5E0605"/>
                </a:solidFill>
                <a:latin typeface=".ProTeacher03 Arima Madurai Bla" panose="00000A00000000000000" pitchFamily="2" charset="0"/>
                <a:cs typeface=".ProTeacher03 Arima Madurai Bla" panose="00000A00000000000000" pitchFamily="2" charset="0"/>
              </a:rPr>
              <a:t> </a:t>
            </a:r>
            <a:r>
              <a:rPr lang="en-US" sz="3600" b="1" dirty="0" err="1">
                <a:solidFill>
                  <a:srgbClr val="5E0605"/>
                </a:solidFill>
                <a:latin typeface=".ProTeacher03 Arima Madurai Bla" panose="00000A00000000000000" pitchFamily="2" charset="0"/>
                <a:cs typeface=".ProTeacher03 Arima Madurai Bla" panose="00000A00000000000000" pitchFamily="2" charset="0"/>
              </a:rPr>
              <a:t>màu</a:t>
            </a:r>
            <a:endParaRPr lang="en-US" sz="3600" b="1" dirty="0">
              <a:solidFill>
                <a:srgbClr val="5E0605"/>
              </a:solidFill>
              <a:latin typeface=".ProTeacher03 Arima Madurai Bla" panose="00000A00000000000000" pitchFamily="2" charset="0"/>
              <a:cs typeface=".ProTeacher03 Arima Madurai Bla" panose="00000A00000000000000" pitchFamily="2" charset="0"/>
            </a:endParaRPr>
          </a:p>
        </p:txBody>
      </p:sp>
      <p:pic>
        <p:nvPicPr>
          <p:cNvPr id="7" name="image7.png"/>
          <p:cNvPicPr/>
          <p:nvPr/>
        </p:nvPicPr>
        <p:blipFill rotWithShape="1">
          <a:blip r:embed="rId3"/>
          <a:srcRect l="8710" r="5025"/>
          <a:stretch/>
        </p:blipFill>
        <p:spPr>
          <a:xfrm>
            <a:off x="6598763" y="904973"/>
            <a:ext cx="4854804" cy="3400730"/>
          </a:xfrm>
          <a:prstGeom prst="rect">
            <a:avLst/>
          </a:prstGeom>
          <a:ln>
            <a:noFill/>
          </a:ln>
          <a:effectLst>
            <a:outerShdw blurRad="292100" dist="139700" dir="2700000" algn="tl" rotWithShape="0">
              <a:srgbClr val="333333">
                <a:alpha val="65000"/>
              </a:srgbClr>
            </a:outerShdw>
          </a:effectLst>
        </p:spPr>
      </p:pic>
      <p:sp>
        <p:nvSpPr>
          <p:cNvPr id="8" name="Content Placeholder 13">
            <a:extLst>
              <a:ext uri="{FF2B5EF4-FFF2-40B4-BE49-F238E27FC236}">
                <a16:creationId xmlns:a16="http://schemas.microsoft.com/office/drawing/2014/main" id="{F1DA7F76-0FFE-A66D-9E52-51CF7D69012E}"/>
              </a:ext>
            </a:extLst>
          </p:cNvPr>
          <p:cNvSpPr txBox="1">
            <a:spLocks/>
          </p:cNvSpPr>
          <p:nvPr/>
        </p:nvSpPr>
        <p:spPr>
          <a:xfrm>
            <a:off x="7042458" y="4462419"/>
            <a:ext cx="3967414" cy="524362"/>
          </a:xfrm>
          <a:prstGeom prst="rect">
            <a:avLst/>
          </a:prstGeom>
          <a:solidFill>
            <a:schemeClr val="tx2">
              <a:lumMod val="20000"/>
              <a:lumOff val="8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i="1" smtClean="0">
                <a:solidFill>
                  <a:srgbClr val="184345"/>
                </a:solidFill>
                <a:latin typeface=".ProTeacher03 Arima Madurai Bla" panose="00000A00000000000000" pitchFamily="2" charset="0"/>
                <a:cs typeface=".ProTeacher03 Arima Madurai Bla" panose="00000A00000000000000" pitchFamily="2" charset="0"/>
              </a:rPr>
              <a:t>Bệnh bạch tạng</a:t>
            </a:r>
            <a:endParaRPr lang="en-US" sz="3200" b="1" i="1" dirty="0">
              <a:solidFill>
                <a:srgbClr val="184345"/>
              </a:solidFill>
              <a:latin typeface=".ProTeacher03 Arima Madurai Bla" panose="00000A00000000000000" pitchFamily="2" charset="0"/>
              <a:cs typeface=".ProTeacher03 Arima Madurai Bla" panose="00000A00000000000000" pitchFamily="2" charset="0"/>
            </a:endParaRPr>
          </a:p>
        </p:txBody>
      </p:sp>
    </p:spTree>
    <p:extLst>
      <p:ext uri="{BB962C8B-B14F-4D97-AF65-F5344CB8AC3E}">
        <p14:creationId xmlns:p14="http://schemas.microsoft.com/office/powerpoint/2010/main" val="1545657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extBox 3"/>
          <p:cNvSpPr txBox="1"/>
          <p:nvPr/>
        </p:nvSpPr>
        <p:spPr>
          <a:xfrm>
            <a:off x="726872" y="2264992"/>
            <a:ext cx="10965775" cy="1631216"/>
          </a:xfrm>
          <a:prstGeom prst="rect">
            <a:avLst/>
          </a:prstGeom>
          <a:noFill/>
        </p:spPr>
        <p:txBody>
          <a:bodyPr wrap="square" rtlCol="0">
            <a:prstTxWarp prst="textCanUp">
              <a:avLst/>
            </a:prstTxWarp>
            <a:spAutoFit/>
          </a:bodyPr>
          <a:lstStyle/>
          <a:p>
            <a:r>
              <a:rPr lang="en-US" sz="10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VnLincolnH" panose="020B7200000000000000" pitchFamily="34" charset="0"/>
              </a:rPr>
              <a:t>AI NHANH HƠN</a:t>
            </a:r>
            <a:endParaRPr lang="en-US" sz="10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VnLincolnH" panose="020B7200000000000000" pitchFamily="34" charset="0"/>
            </a:endParaRPr>
          </a:p>
        </p:txBody>
      </p:sp>
    </p:spTree>
    <p:extLst>
      <p:ext uri="{BB962C8B-B14F-4D97-AF65-F5344CB8AC3E}">
        <p14:creationId xmlns:p14="http://schemas.microsoft.com/office/powerpoint/2010/main" val="322383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7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142"/>
          <p:cNvGrpSpPr>
            <a:grpSpLocks/>
          </p:cNvGrpSpPr>
          <p:nvPr/>
        </p:nvGrpSpPr>
        <p:grpSpPr bwMode="auto">
          <a:xfrm>
            <a:off x="-760214" y="-456188"/>
            <a:ext cx="3047206" cy="3123386"/>
            <a:chOff x="819" y="1243"/>
            <a:chExt cx="454" cy="518"/>
          </a:xfrm>
        </p:grpSpPr>
        <p:grpSp>
          <p:nvGrpSpPr>
            <p:cNvPr id="49" name="Group 143"/>
            <p:cNvGrpSpPr>
              <a:grpSpLocks/>
            </p:cNvGrpSpPr>
            <p:nvPr/>
          </p:nvGrpSpPr>
          <p:grpSpPr bwMode="auto">
            <a:xfrm>
              <a:off x="819" y="1243"/>
              <a:ext cx="454" cy="518"/>
              <a:chOff x="192" y="1917"/>
              <a:chExt cx="1042" cy="1102"/>
            </a:xfrm>
          </p:grpSpPr>
          <p:pic>
            <p:nvPicPr>
              <p:cNvPr id="5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5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fr-FR" sz="3600" b="1" dirty="0" err="1">
                <a:solidFill>
                  <a:schemeClr val="bg1"/>
                </a:solidFill>
                <a:latin typeface="Times New Roman" panose="02020603050405020304" pitchFamily="18" charset="0"/>
                <a:cs typeface="Times New Roman" panose="02020603050405020304" pitchFamily="18" charset="0"/>
              </a:rPr>
              <a:t>Đột</a:t>
            </a:r>
            <a:r>
              <a:rPr lang="fr-FR" sz="3600" b="1" dirty="0">
                <a:solidFill>
                  <a:schemeClr val="bg1"/>
                </a:solidFill>
                <a:latin typeface="Times New Roman" panose="02020603050405020304" pitchFamily="18" charset="0"/>
                <a:cs typeface="Times New Roman" panose="02020603050405020304" pitchFamily="18" charset="0"/>
              </a:rPr>
              <a:t> </a:t>
            </a:r>
            <a:r>
              <a:rPr lang="fr-FR" sz="3600" b="1" dirty="0" err="1">
                <a:solidFill>
                  <a:schemeClr val="bg1"/>
                </a:solidFill>
                <a:latin typeface="Times New Roman" panose="02020603050405020304" pitchFamily="18" charset="0"/>
                <a:cs typeface="Times New Roman" panose="02020603050405020304" pitchFamily="18" charset="0"/>
              </a:rPr>
              <a:t>biến</a:t>
            </a:r>
            <a:r>
              <a:rPr lang="fr-FR" sz="3600" b="1" dirty="0">
                <a:solidFill>
                  <a:schemeClr val="bg1"/>
                </a:solidFill>
                <a:latin typeface="Times New Roman" panose="02020603050405020304" pitchFamily="18" charset="0"/>
                <a:cs typeface="Times New Roman" panose="02020603050405020304" pitchFamily="18" charset="0"/>
              </a:rPr>
              <a:t> </a:t>
            </a:r>
            <a:r>
              <a:rPr lang="fr-FR" sz="3600" b="1" dirty="0" err="1">
                <a:solidFill>
                  <a:schemeClr val="bg1"/>
                </a:solidFill>
                <a:latin typeface="Times New Roman" panose="02020603050405020304" pitchFamily="18" charset="0"/>
                <a:cs typeface="Times New Roman" panose="02020603050405020304" pitchFamily="18" charset="0"/>
              </a:rPr>
              <a:t>gene</a:t>
            </a:r>
            <a:r>
              <a:rPr lang="fr-FR" sz="3600" b="1" dirty="0">
                <a:solidFill>
                  <a:schemeClr val="bg1"/>
                </a:solidFill>
                <a:latin typeface="Times New Roman" panose="02020603050405020304" pitchFamily="18" charset="0"/>
                <a:cs typeface="Times New Roman" panose="02020603050405020304" pitchFamily="18" charset="0"/>
              </a:rPr>
              <a:t> là </a:t>
            </a:r>
            <a:r>
              <a:rPr lang="fr-FR" sz="3600" b="1" dirty="0" err="1">
                <a:solidFill>
                  <a:schemeClr val="bg1"/>
                </a:solidFill>
                <a:latin typeface="Times New Roman" panose="02020603050405020304" pitchFamily="18" charset="0"/>
                <a:cs typeface="Times New Roman" panose="02020603050405020304" pitchFamily="18" charset="0"/>
              </a:rPr>
              <a:t>gì</a:t>
            </a:r>
            <a:r>
              <a:rPr lang="fr-FR" sz="3600" b="1" dirty="0">
                <a:solidFill>
                  <a:schemeClr val="bg1"/>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3" y="275846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gene.</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5" y="3726440"/>
            <a:ext cx="10798399" cy="103662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600" dirty="0">
                <a:latin typeface="Times New Roman" panose="02020603050405020304" pitchFamily="18" charset="0"/>
                <a:cs typeface="Times New Roman" panose="02020603050405020304" pitchFamily="18" charset="0"/>
              </a:rPr>
              <a:t>Sự thay đổi trong số lượng nhiễm sắc thể của tế bào.</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ự thay đổi trong số lượng tế bào của một cơ thể.</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600" dirty="0">
                <a:latin typeface="Times New Roman" panose="02020603050405020304" pitchFamily="18" charset="0"/>
                <a:cs typeface="Times New Roman" panose="02020603050405020304" pitchFamily="18" charset="0"/>
              </a:rPr>
              <a:t>Sự thay đổi trong kích thước của một cơ thể.</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 action="ppaction://noaction"/>
            <a:extLst>
              <a:ext uri="{FF2B5EF4-FFF2-40B4-BE49-F238E27FC236}">
                <a16:creationId xmlns:a16="http://schemas.microsoft.com/office/drawing/2014/main" id="{10372981-526C-4441-8BC4-8D4C4F33DD4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6171824" y="1741891"/>
            <a:ext cx="914400" cy="914400"/>
          </a:xfrm>
          <a:prstGeom prst="rect">
            <a:avLst/>
          </a:prstGeom>
        </p:spPr>
      </p:pic>
      <p:pic>
        <p:nvPicPr>
          <p:cNvPr id="47" name="Picture 7" descr="num1">
            <a:hlinkClick r:id="" action="ppaction://noaction"/>
          </p:cNvPr>
          <p:cNvPicPr>
            <a:picLocks noChangeAspect="1" noChangeArrowheads="1"/>
          </p:cNvPicPr>
          <p:nvPr/>
        </p:nvPicPr>
        <p:blipFill>
          <a:blip r:embed="rId19">
            <a:duotone>
              <a:schemeClr val="bg2">
                <a:shade val="45000"/>
                <a:satMod val="135000"/>
              </a:schemeClr>
              <a:prstClr val="white"/>
            </a:duotone>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66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circle(in)">
                                      <p:cBhvr>
                                        <p:cTn id="9" dur="1250"/>
                                        <p:tgtEl>
                                          <p:spTgt spid="1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750"/>
                                        <p:tgtEl>
                                          <p:spTgt spid="6"/>
                                        </p:tgtEl>
                                      </p:cBhvr>
                                    </p:animEffect>
                                  </p:childTnLst>
                                </p:cTn>
                              </p:par>
                              <p:par>
                                <p:cTn id="13" presetID="21"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3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0-#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750" fill="hold"/>
                                        <p:tgtEl>
                                          <p:spTgt spid="42"/>
                                        </p:tgtEl>
                                        <p:attrNameLst>
                                          <p:attrName>ppt_x</p:attrName>
                                        </p:attrNameLst>
                                      </p:cBhvr>
                                      <p:tavLst>
                                        <p:tav tm="0">
                                          <p:val>
                                            <p:strVal val="0-#ppt_w/2"/>
                                          </p:val>
                                        </p:tav>
                                        <p:tav tm="100000">
                                          <p:val>
                                            <p:strVal val="#ppt_x"/>
                                          </p:val>
                                        </p:tav>
                                      </p:tavLst>
                                    </p:anim>
                                    <p:anim calcmode="lin" valueType="num">
                                      <p:cBhvr additive="base">
                                        <p:cTn id="25" dur="750" fill="hold"/>
                                        <p:tgtEl>
                                          <p:spTgt spid="42"/>
                                        </p:tgtEl>
                                        <p:attrNameLst>
                                          <p:attrName>ppt_y</p:attrName>
                                        </p:attrNameLst>
                                      </p:cBhvr>
                                      <p:tavLst>
                                        <p:tav tm="0">
                                          <p:val>
                                            <p:strVal val="#ppt_y"/>
                                          </p:val>
                                        </p:tav>
                                        <p:tav tm="100000">
                                          <p:val>
                                            <p:strVal val="#ppt_y"/>
                                          </p:val>
                                        </p:tav>
                                      </p:tavLst>
                                    </p:anim>
                                  </p:childTnLst>
                                </p:cTn>
                              </p:par>
                              <p:par>
                                <p:cTn id="26" presetID="22" presetClass="entr" presetSubtype="8" fill="hold" grpId="0" nodeType="withEffect">
                                  <p:stCondLst>
                                    <p:cond delay="75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250"/>
                                        <p:tgtEl>
                                          <p:spTgt spid="4"/>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7" name="bomb.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750" fill="hold"/>
                                        <p:tgtEl>
                                          <p:spTgt spid="36"/>
                                        </p:tgtEl>
                                        <p:attrNameLst>
                                          <p:attrName>ppt_x</p:attrName>
                                        </p:attrNameLst>
                                      </p:cBhvr>
                                      <p:tavLst>
                                        <p:tav tm="0">
                                          <p:val>
                                            <p:strVal val="0-#ppt_w/2"/>
                                          </p:val>
                                        </p:tav>
                                        <p:tav tm="100000">
                                          <p:val>
                                            <p:strVal val="#ppt_x"/>
                                          </p:val>
                                        </p:tav>
                                      </p:tavLst>
                                    </p:anim>
                                    <p:anim calcmode="lin" valueType="num">
                                      <p:cBhvr additive="base">
                                        <p:cTn id="34" dur="75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750" fill="hold"/>
                                        <p:tgtEl>
                                          <p:spTgt spid="43"/>
                                        </p:tgtEl>
                                        <p:attrNameLst>
                                          <p:attrName>ppt_x</p:attrName>
                                        </p:attrNameLst>
                                      </p:cBhvr>
                                      <p:tavLst>
                                        <p:tav tm="0">
                                          <p:val>
                                            <p:strVal val="0-#ppt_w/2"/>
                                          </p:val>
                                        </p:tav>
                                        <p:tav tm="100000">
                                          <p:val>
                                            <p:strVal val="#ppt_x"/>
                                          </p:val>
                                        </p:tav>
                                      </p:tavLst>
                                    </p:anim>
                                    <p:anim calcmode="lin" valueType="num">
                                      <p:cBhvr additive="base">
                                        <p:cTn id="38" dur="750" fill="hold"/>
                                        <p:tgtEl>
                                          <p:spTgt spid="43"/>
                                        </p:tgtEl>
                                        <p:attrNameLst>
                                          <p:attrName>ppt_y</p:attrName>
                                        </p:attrNameLst>
                                      </p:cBhvr>
                                      <p:tavLst>
                                        <p:tav tm="0">
                                          <p:val>
                                            <p:strVal val="#ppt_y"/>
                                          </p:val>
                                        </p:tav>
                                        <p:tav tm="100000">
                                          <p:val>
                                            <p:strVal val="#ppt_y"/>
                                          </p:val>
                                        </p:tav>
                                      </p:tavLst>
                                    </p:anim>
                                  </p:childTnLst>
                                </p:cTn>
                              </p:par>
                              <p:par>
                                <p:cTn id="39" presetID="22" presetClass="entr" presetSubtype="8" fill="hold" grpId="0" nodeType="withEffect">
                                  <p:stCondLst>
                                    <p:cond delay="75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1250"/>
                                        <p:tgtEl>
                                          <p:spTgt spid="39"/>
                                        </p:tgtEl>
                                      </p:cBhvr>
                                    </p:animEffect>
                                  </p:childTnLst>
                                  <p:subTnLst>
                                    <p:audio>
                                      <p:cMediaNode vol="100000">
                                        <p:cTn display="0" masterRel="sameClick">
                                          <p:stCondLst>
                                            <p:cond evt="begin" delay="0">
                                              <p:tn val="39"/>
                                            </p:cond>
                                          </p:stCondLst>
                                          <p:endCondLst>
                                            <p:cond evt="onStopAudio" delay="0">
                                              <p:tgtEl>
                                                <p:sldTgt/>
                                              </p:tgtEl>
                                            </p:cond>
                                          </p:endCondLst>
                                        </p:cTn>
                                        <p:tgtEl>
                                          <p:sndTgt r:embed="rId7" name="bomb.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750" fill="hold"/>
                                        <p:tgtEl>
                                          <p:spTgt spid="38"/>
                                        </p:tgtEl>
                                        <p:attrNameLst>
                                          <p:attrName>ppt_x</p:attrName>
                                        </p:attrNameLst>
                                      </p:cBhvr>
                                      <p:tavLst>
                                        <p:tav tm="0">
                                          <p:val>
                                            <p:strVal val="0-#ppt_w/2"/>
                                          </p:val>
                                        </p:tav>
                                        <p:tav tm="100000">
                                          <p:val>
                                            <p:strVal val="#ppt_x"/>
                                          </p:val>
                                        </p:tav>
                                      </p:tavLst>
                                    </p:anim>
                                    <p:anim calcmode="lin" valueType="num">
                                      <p:cBhvr additive="base">
                                        <p:cTn id="47" dur="750" fill="hold"/>
                                        <p:tgtEl>
                                          <p:spTgt spid="38"/>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750" fill="hold"/>
                                        <p:tgtEl>
                                          <p:spTgt spid="44"/>
                                        </p:tgtEl>
                                        <p:attrNameLst>
                                          <p:attrName>ppt_x</p:attrName>
                                        </p:attrNameLst>
                                      </p:cBhvr>
                                      <p:tavLst>
                                        <p:tav tm="0">
                                          <p:val>
                                            <p:strVal val="0-#ppt_w/2"/>
                                          </p:val>
                                        </p:tav>
                                        <p:tav tm="100000">
                                          <p:val>
                                            <p:strVal val="#ppt_x"/>
                                          </p:val>
                                        </p:tav>
                                      </p:tavLst>
                                    </p:anim>
                                    <p:anim calcmode="lin" valueType="num">
                                      <p:cBhvr additive="base">
                                        <p:cTn id="51" dur="750" fill="hold"/>
                                        <p:tgtEl>
                                          <p:spTgt spid="44"/>
                                        </p:tgtEl>
                                        <p:attrNameLst>
                                          <p:attrName>ppt_y</p:attrName>
                                        </p:attrNameLst>
                                      </p:cBhvr>
                                      <p:tavLst>
                                        <p:tav tm="0">
                                          <p:val>
                                            <p:strVal val="#ppt_y"/>
                                          </p:val>
                                        </p:tav>
                                        <p:tav tm="100000">
                                          <p:val>
                                            <p:strVal val="#ppt_y"/>
                                          </p:val>
                                        </p:tav>
                                      </p:tavLst>
                                    </p:anim>
                                  </p:childTnLst>
                                </p:cTn>
                              </p:par>
                              <p:par>
                                <p:cTn id="52" presetID="22" presetClass="entr" presetSubtype="8" fill="hold" grpId="0" nodeType="withEffect">
                                  <p:stCondLst>
                                    <p:cond delay="75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1250"/>
                                        <p:tgtEl>
                                          <p:spTgt spid="40"/>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7" name="bomb.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750" fill="hold"/>
                                        <p:tgtEl>
                                          <p:spTgt spid="37"/>
                                        </p:tgtEl>
                                        <p:attrNameLst>
                                          <p:attrName>ppt_x</p:attrName>
                                        </p:attrNameLst>
                                      </p:cBhvr>
                                      <p:tavLst>
                                        <p:tav tm="0">
                                          <p:val>
                                            <p:strVal val="0-#ppt_w/2"/>
                                          </p:val>
                                        </p:tav>
                                        <p:tav tm="100000">
                                          <p:val>
                                            <p:strVal val="#ppt_x"/>
                                          </p:val>
                                        </p:tav>
                                      </p:tavLst>
                                    </p:anim>
                                    <p:anim calcmode="lin" valueType="num">
                                      <p:cBhvr additive="base">
                                        <p:cTn id="60" dur="750" fill="hold"/>
                                        <p:tgtEl>
                                          <p:spTgt spid="3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750" fill="hold"/>
                                        <p:tgtEl>
                                          <p:spTgt spid="45"/>
                                        </p:tgtEl>
                                        <p:attrNameLst>
                                          <p:attrName>ppt_x</p:attrName>
                                        </p:attrNameLst>
                                      </p:cBhvr>
                                      <p:tavLst>
                                        <p:tav tm="0">
                                          <p:val>
                                            <p:strVal val="0-#ppt_w/2"/>
                                          </p:val>
                                        </p:tav>
                                        <p:tav tm="100000">
                                          <p:val>
                                            <p:strVal val="#ppt_x"/>
                                          </p:val>
                                        </p:tav>
                                      </p:tavLst>
                                    </p:anim>
                                    <p:anim calcmode="lin" valueType="num">
                                      <p:cBhvr additive="base">
                                        <p:cTn id="64" dur="750" fill="hold"/>
                                        <p:tgtEl>
                                          <p:spTgt spid="45"/>
                                        </p:tgtEl>
                                        <p:attrNameLst>
                                          <p:attrName>ppt_y</p:attrName>
                                        </p:attrNameLst>
                                      </p:cBhvr>
                                      <p:tavLst>
                                        <p:tav tm="0">
                                          <p:val>
                                            <p:strVal val="#ppt_y"/>
                                          </p:val>
                                        </p:tav>
                                        <p:tav tm="100000">
                                          <p:val>
                                            <p:strVal val="#ppt_y"/>
                                          </p:val>
                                        </p:tav>
                                      </p:tavLst>
                                    </p:anim>
                                  </p:childTnLst>
                                </p:cTn>
                              </p:par>
                              <p:par>
                                <p:cTn id="65" presetID="22" presetClass="entr" presetSubtype="8" fill="hold" grpId="0" nodeType="withEffect">
                                  <p:stCondLst>
                                    <p:cond delay="75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1250"/>
                                        <p:tgtEl>
                                          <p:spTgt spid="41"/>
                                        </p:tgtEl>
                                      </p:cBhvr>
                                    </p:animEffect>
                                  </p:childTnLst>
                                  <p:subTnLst>
                                    <p:audio>
                                      <p:cMediaNode vol="100000">
                                        <p:cTn display="0" masterRel="sameClick">
                                          <p:stCondLst>
                                            <p:cond evt="begin" delay="0">
                                              <p:tn val="65"/>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6735" fill="hold"/>
                                        <p:tgtEl>
                                          <p:spTgt spid="18"/>
                                        </p:tgtEl>
                                      </p:cBhvr>
                                    </p:cmd>
                                  </p:childTnLst>
                                </p:cTn>
                              </p:par>
                              <p:par>
                                <p:cTn id="74" presetID="1" presetClass="entr" presetSubtype="0" fill="hold" grpId="1" nodeType="with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par>
                                <p:cTn id="76" presetID="1" presetClass="exit" presetSubtype="0" fill="hold" grpId="0" nodeType="withEffect">
                                  <p:stCondLst>
                                    <p:cond delay="1000"/>
                                  </p:stCondLst>
                                  <p:childTnLst>
                                    <p:set>
                                      <p:cBhvr>
                                        <p:cTn id="77" dur="1" fill="hold">
                                          <p:stCondLst>
                                            <p:cond delay="0"/>
                                          </p:stCondLst>
                                        </p:cTn>
                                        <p:tgtEl>
                                          <p:spTgt spid="34"/>
                                        </p:tgtEl>
                                        <p:attrNameLst>
                                          <p:attrName>style.visibility</p:attrName>
                                        </p:attrNameLst>
                                      </p:cBhvr>
                                      <p:to>
                                        <p:strVal val="hidden"/>
                                      </p:to>
                                    </p:set>
                                  </p:childTnLst>
                                </p:cTn>
                              </p:par>
                              <p:par>
                                <p:cTn id="78" presetID="21" presetClass="entr" presetSubtype="1" fill="hold" grpId="16"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000"/>
                                        <p:tgtEl>
                                          <p:spTgt spid="35"/>
                                        </p:tgtEl>
                                      </p:cBhvr>
                                    </p:animEffect>
                                  </p:childTnLst>
                                </p:cTn>
                              </p:par>
                              <p:par>
                                <p:cTn id="81" presetID="1" presetClass="entr" presetSubtype="0" fill="hold" grpId="1" nodeType="withEffect">
                                  <p:stCondLst>
                                    <p:cond delay="1000"/>
                                  </p:stCondLst>
                                  <p:childTnLst>
                                    <p:set>
                                      <p:cBhvr>
                                        <p:cTn id="82" dur="1" fill="hold">
                                          <p:stCondLst>
                                            <p:cond delay="0"/>
                                          </p:stCondLst>
                                        </p:cTn>
                                        <p:tgtEl>
                                          <p:spTgt spid="33"/>
                                        </p:tgtEl>
                                        <p:attrNameLst>
                                          <p:attrName>style.visibility</p:attrName>
                                        </p:attrNameLst>
                                      </p:cBhvr>
                                      <p:to>
                                        <p:strVal val="visible"/>
                                      </p:to>
                                    </p:set>
                                  </p:childTnLst>
                                </p:cTn>
                              </p:par>
                              <p:par>
                                <p:cTn id="83" presetID="1" presetClass="exit" presetSubtype="0" fill="hold" grpId="0" nodeType="withEffect">
                                  <p:stCondLst>
                                    <p:cond delay="2000"/>
                                  </p:stCondLst>
                                  <p:childTnLst>
                                    <p:set>
                                      <p:cBhvr>
                                        <p:cTn id="84" dur="1" fill="hold">
                                          <p:stCondLst>
                                            <p:cond delay="0"/>
                                          </p:stCondLst>
                                        </p:cTn>
                                        <p:tgtEl>
                                          <p:spTgt spid="33"/>
                                        </p:tgtEl>
                                        <p:attrNameLst>
                                          <p:attrName>style.visibility</p:attrName>
                                        </p:attrNameLst>
                                      </p:cBhvr>
                                      <p:to>
                                        <p:strVal val="hidden"/>
                                      </p:to>
                                    </p:set>
                                  </p:childTnLst>
                                </p:cTn>
                              </p:par>
                              <p:par>
                                <p:cTn id="85" presetID="21" presetClass="entr" presetSubtype="1" fill="hold" grpId="1" nodeType="withEffect">
                                  <p:stCondLst>
                                    <p:cond delay="1000"/>
                                  </p:stCondLst>
                                  <p:childTnLst>
                                    <p:set>
                                      <p:cBhvr>
                                        <p:cTn id="86" dur="1" fill="hold">
                                          <p:stCondLst>
                                            <p:cond delay="0"/>
                                          </p:stCondLst>
                                        </p:cTn>
                                        <p:tgtEl>
                                          <p:spTgt spid="35"/>
                                        </p:tgtEl>
                                        <p:attrNameLst>
                                          <p:attrName>style.visibility</p:attrName>
                                        </p:attrNameLst>
                                      </p:cBhvr>
                                      <p:to>
                                        <p:strVal val="visible"/>
                                      </p:to>
                                    </p:set>
                                    <p:animEffect transition="in" filter="wheel(1)">
                                      <p:cBhvr>
                                        <p:cTn id="87" dur="1000"/>
                                        <p:tgtEl>
                                          <p:spTgt spid="35"/>
                                        </p:tgtEl>
                                      </p:cBhvr>
                                    </p:animEffect>
                                  </p:childTnLst>
                                  <p:subTnLst>
                                    <p:audio>
                                      <p:cMediaNode>
                                        <p:cTn display="0" masterRel="sameClick">
                                          <p:stCondLst>
                                            <p:cond evt="begin" delay="0">
                                              <p:tn val="85"/>
                                            </p:cond>
                                          </p:stCondLst>
                                          <p:endCondLst>
                                            <p:cond evt="onStopAudio" delay="0">
                                              <p:tgtEl>
                                                <p:sldTgt/>
                                              </p:tgtEl>
                                            </p:cond>
                                          </p:endCondLst>
                                        </p:cTn>
                                        <p:tgtEl>
                                          <p:sndTgt r:embed="rId8" name="coin.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32"/>
                                        </p:tgtEl>
                                        <p:attrNameLst>
                                          <p:attrName>style.visibility</p:attrName>
                                        </p:attrNameLst>
                                      </p:cBhvr>
                                      <p:to>
                                        <p:strVal val="hidden"/>
                                      </p:to>
                                    </p:set>
                                  </p:childTnLst>
                                </p:cTn>
                              </p:par>
                              <p:par>
                                <p:cTn id="92" presetID="21" presetClass="entr" presetSubtype="1" fill="hold" grpId="3" nodeType="withEffect">
                                  <p:stCondLst>
                                    <p:cond delay="2000"/>
                                  </p:stCondLst>
                                  <p:childTnLst>
                                    <p:set>
                                      <p:cBhvr>
                                        <p:cTn id="93" dur="1" fill="hold">
                                          <p:stCondLst>
                                            <p:cond delay="0"/>
                                          </p:stCondLst>
                                        </p:cTn>
                                        <p:tgtEl>
                                          <p:spTgt spid="35"/>
                                        </p:tgtEl>
                                        <p:attrNameLst>
                                          <p:attrName>style.visibility</p:attrName>
                                        </p:attrNameLst>
                                      </p:cBhvr>
                                      <p:to>
                                        <p:strVal val="visible"/>
                                      </p:to>
                                    </p:set>
                                    <p:animEffect transition="in" filter="wheel(1)">
                                      <p:cBhvr>
                                        <p:cTn id="94" dur="1000"/>
                                        <p:tgtEl>
                                          <p:spTgt spid="35"/>
                                        </p:tgtEl>
                                      </p:cBhvr>
                                    </p:animEffect>
                                  </p:childTnLst>
                                  <p:subTnLst>
                                    <p:audio>
                                      <p:cMediaNode>
                                        <p:cTn display="0" masterRel="sameClick">
                                          <p:stCondLst>
                                            <p:cond evt="begin" delay="0">
                                              <p:tn val="92"/>
                                            </p:cond>
                                          </p:stCondLst>
                                          <p:endCondLst>
                                            <p:cond evt="onStopAudio" delay="0">
                                              <p:tgtEl>
                                                <p:sldTgt/>
                                              </p:tgtEl>
                                            </p:cond>
                                          </p:endCondLst>
                                        </p:cTn>
                                        <p:tgtEl>
                                          <p:sndTgt r:embed="rId8" name="coin.wav"/>
                                        </p:tgtEl>
                                      </p:cMediaNode>
                                    </p:audio>
                                  </p:subTnLst>
                                </p:cTn>
                              </p:par>
                              <p:par>
                                <p:cTn id="95" presetID="1" presetClass="entr" presetSubtype="0" fill="hold" grpId="1" nodeType="withEffect">
                                  <p:stCondLst>
                                    <p:cond delay="3000"/>
                                  </p:stCondLst>
                                  <p:childTnLst>
                                    <p:set>
                                      <p:cBhvr>
                                        <p:cTn id="96" dur="1" fill="hold">
                                          <p:stCondLst>
                                            <p:cond delay="0"/>
                                          </p:stCondLst>
                                        </p:cTn>
                                        <p:tgtEl>
                                          <p:spTgt spid="31"/>
                                        </p:tgtEl>
                                        <p:attrNameLst>
                                          <p:attrName>style.visibility</p:attrName>
                                        </p:attrNameLst>
                                      </p:cBhvr>
                                      <p:to>
                                        <p:strVal val="visible"/>
                                      </p:to>
                                    </p:set>
                                  </p:childTnLst>
                                </p:cTn>
                              </p:par>
                              <p:par>
                                <p:cTn id="97" presetID="1" presetClass="exit" presetSubtype="0" fill="hold" grpId="0" nodeType="withEffect">
                                  <p:stCondLst>
                                    <p:cond delay="4000"/>
                                  </p:stCondLst>
                                  <p:childTnLst>
                                    <p:set>
                                      <p:cBhvr>
                                        <p:cTn id="98" dur="1" fill="hold">
                                          <p:stCondLst>
                                            <p:cond delay="0"/>
                                          </p:stCondLst>
                                        </p:cTn>
                                        <p:tgtEl>
                                          <p:spTgt spid="31"/>
                                        </p:tgtEl>
                                        <p:attrNameLst>
                                          <p:attrName>style.visibility</p:attrName>
                                        </p:attrNameLst>
                                      </p:cBhvr>
                                      <p:to>
                                        <p:strVal val="hidden"/>
                                      </p:to>
                                    </p:set>
                                  </p:childTnLst>
                                </p:cTn>
                              </p:par>
                              <p:par>
                                <p:cTn id="99" presetID="21" presetClass="entr" presetSubtype="1" fill="hold" grpId="4" nodeType="withEffect">
                                  <p:stCondLst>
                                    <p:cond delay="3000"/>
                                  </p:stCondLst>
                                  <p:childTnLst>
                                    <p:set>
                                      <p:cBhvr>
                                        <p:cTn id="100" dur="1" fill="hold">
                                          <p:stCondLst>
                                            <p:cond delay="0"/>
                                          </p:stCondLst>
                                        </p:cTn>
                                        <p:tgtEl>
                                          <p:spTgt spid="35"/>
                                        </p:tgtEl>
                                        <p:attrNameLst>
                                          <p:attrName>style.visibility</p:attrName>
                                        </p:attrNameLst>
                                      </p:cBhvr>
                                      <p:to>
                                        <p:strVal val="visible"/>
                                      </p:to>
                                    </p:set>
                                    <p:animEffect transition="in" filter="wheel(1)">
                                      <p:cBhvr>
                                        <p:cTn id="101" dur="1000"/>
                                        <p:tgtEl>
                                          <p:spTgt spid="35"/>
                                        </p:tgtEl>
                                      </p:cBhvr>
                                    </p:animEffect>
                                  </p:childTnLst>
                                  <p:subTnLst>
                                    <p:audio>
                                      <p:cMediaNode>
                                        <p:cTn display="0" masterRel="sameClick">
                                          <p:stCondLst>
                                            <p:cond evt="begin" delay="0">
                                              <p:tn val="99"/>
                                            </p:cond>
                                          </p:stCondLst>
                                          <p:endCondLst>
                                            <p:cond evt="onStopAudio" delay="0">
                                              <p:tgtEl>
                                                <p:sldTgt/>
                                              </p:tgtEl>
                                            </p:cond>
                                          </p:endCondLst>
                                        </p:cTn>
                                        <p:tgtEl>
                                          <p:sndTgt r:embed="rId8" name="coin.wav"/>
                                        </p:tgtEl>
                                      </p:cMediaNode>
                                    </p:audio>
                                  </p:subTnLst>
                                </p:cTn>
                              </p:par>
                              <p:par>
                                <p:cTn id="102" presetID="1" presetClass="entr" presetSubtype="0" fill="hold" grpId="1" nodeType="withEffect">
                                  <p:stCondLst>
                                    <p:cond delay="4000"/>
                                  </p:stCondLst>
                                  <p:childTnLst>
                                    <p:set>
                                      <p:cBhvr>
                                        <p:cTn id="103" dur="1" fill="hold">
                                          <p:stCondLst>
                                            <p:cond delay="0"/>
                                          </p:stCondLst>
                                        </p:cTn>
                                        <p:tgtEl>
                                          <p:spTgt spid="30"/>
                                        </p:tgtEl>
                                        <p:attrNameLst>
                                          <p:attrName>style.visibility</p:attrName>
                                        </p:attrNameLst>
                                      </p:cBhvr>
                                      <p:to>
                                        <p:strVal val="visible"/>
                                      </p:to>
                                    </p:set>
                                  </p:childTnLst>
                                </p:cTn>
                              </p:par>
                              <p:par>
                                <p:cTn id="104" presetID="1" presetClass="exit" presetSubtype="0" fill="hold" grpId="0" nodeType="withEffect">
                                  <p:stCondLst>
                                    <p:cond delay="5000"/>
                                  </p:stCondLst>
                                  <p:childTnLst>
                                    <p:set>
                                      <p:cBhvr>
                                        <p:cTn id="105" dur="1" fill="hold">
                                          <p:stCondLst>
                                            <p:cond delay="0"/>
                                          </p:stCondLst>
                                        </p:cTn>
                                        <p:tgtEl>
                                          <p:spTgt spid="30"/>
                                        </p:tgtEl>
                                        <p:attrNameLst>
                                          <p:attrName>style.visibility</p:attrName>
                                        </p:attrNameLst>
                                      </p:cBhvr>
                                      <p:to>
                                        <p:strVal val="hidden"/>
                                      </p:to>
                                    </p:set>
                                  </p:childTnLst>
                                </p:cTn>
                              </p:par>
                              <p:par>
                                <p:cTn id="106" presetID="21" presetClass="entr" presetSubtype="1" fill="hold" grpId="5" nodeType="withEffect">
                                  <p:stCondLst>
                                    <p:cond delay="4000"/>
                                  </p:stCondLst>
                                  <p:childTnLst>
                                    <p:set>
                                      <p:cBhvr>
                                        <p:cTn id="107" dur="1" fill="hold">
                                          <p:stCondLst>
                                            <p:cond delay="0"/>
                                          </p:stCondLst>
                                        </p:cTn>
                                        <p:tgtEl>
                                          <p:spTgt spid="35"/>
                                        </p:tgtEl>
                                        <p:attrNameLst>
                                          <p:attrName>style.visibility</p:attrName>
                                        </p:attrNameLst>
                                      </p:cBhvr>
                                      <p:to>
                                        <p:strVal val="visible"/>
                                      </p:to>
                                    </p:set>
                                    <p:animEffect transition="in" filter="wheel(1)">
                                      <p:cBhvr>
                                        <p:cTn id="108" dur="1000"/>
                                        <p:tgtEl>
                                          <p:spTgt spid="35"/>
                                        </p:tgtEl>
                                      </p:cBhvr>
                                    </p:animEffect>
                                  </p:childTnLst>
                                  <p:subTnLst>
                                    <p:audio>
                                      <p:cMediaNode>
                                        <p:cTn display="0" masterRel="sameClick">
                                          <p:stCondLst>
                                            <p:cond evt="begin" delay="0">
                                              <p:tn val="106"/>
                                            </p:cond>
                                          </p:stCondLst>
                                          <p:endCondLst>
                                            <p:cond evt="onStopAudio" delay="0">
                                              <p:tgtEl>
                                                <p:sldTgt/>
                                              </p:tgtEl>
                                            </p:cond>
                                          </p:endCondLst>
                                        </p:cTn>
                                        <p:tgtEl>
                                          <p:sndTgt r:embed="rId8" name="coin.wav"/>
                                        </p:tgtEl>
                                      </p:cMediaNode>
                                    </p:audio>
                                  </p:subTnLst>
                                </p:cTn>
                              </p:par>
                              <p:par>
                                <p:cTn id="109" presetID="1" presetClass="entr" presetSubtype="0" fill="hold" grpId="1" nodeType="withEffect">
                                  <p:stCondLst>
                                    <p:cond delay="5000"/>
                                  </p:stCondLst>
                                  <p:childTnLst>
                                    <p:set>
                                      <p:cBhvr>
                                        <p:cTn id="110" dur="1" fill="hold">
                                          <p:stCondLst>
                                            <p:cond delay="0"/>
                                          </p:stCondLst>
                                        </p:cTn>
                                        <p:tgtEl>
                                          <p:spTgt spid="29"/>
                                        </p:tgtEl>
                                        <p:attrNameLst>
                                          <p:attrName>style.visibility</p:attrName>
                                        </p:attrNameLst>
                                      </p:cBhvr>
                                      <p:to>
                                        <p:strVal val="visible"/>
                                      </p:to>
                                    </p:set>
                                  </p:childTnLst>
                                </p:cTn>
                              </p:par>
                              <p:par>
                                <p:cTn id="111" presetID="1" presetClass="exit" presetSubtype="0" fill="hold" grpId="0" nodeType="withEffect">
                                  <p:stCondLst>
                                    <p:cond delay="6000"/>
                                  </p:stCondLst>
                                  <p:childTnLst>
                                    <p:set>
                                      <p:cBhvr>
                                        <p:cTn id="112" dur="1" fill="hold">
                                          <p:stCondLst>
                                            <p:cond delay="0"/>
                                          </p:stCondLst>
                                        </p:cTn>
                                        <p:tgtEl>
                                          <p:spTgt spid="29"/>
                                        </p:tgtEl>
                                        <p:attrNameLst>
                                          <p:attrName>style.visibility</p:attrName>
                                        </p:attrNameLst>
                                      </p:cBhvr>
                                      <p:to>
                                        <p:strVal val="hidden"/>
                                      </p:to>
                                    </p:set>
                                  </p:childTnLst>
                                </p:cTn>
                              </p:par>
                              <p:par>
                                <p:cTn id="113" presetID="21" presetClass="entr" presetSubtype="1" fill="hold" grpId="6" nodeType="withEffect">
                                  <p:stCondLst>
                                    <p:cond delay="500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subTnLst>
                                    <p:audio>
                                      <p:cMediaNode>
                                        <p:cTn display="0" masterRel="sameClick">
                                          <p:stCondLst>
                                            <p:cond evt="begin" delay="0">
                                              <p:tn val="113"/>
                                            </p:cond>
                                          </p:stCondLst>
                                          <p:endCondLst>
                                            <p:cond evt="onStopAudio" delay="0">
                                              <p:tgtEl>
                                                <p:sldTgt/>
                                              </p:tgtEl>
                                            </p:cond>
                                          </p:endCondLst>
                                        </p:cTn>
                                        <p:tgtEl>
                                          <p:sndTgt r:embed="rId8" name="coin.wav"/>
                                        </p:tgtEl>
                                      </p:cMediaNode>
                                    </p:audio>
                                  </p:subTnLst>
                                </p:cTn>
                              </p:par>
                              <p:par>
                                <p:cTn id="116" presetID="1" presetClass="entr" presetSubtype="0" fill="hold" grpId="1" nodeType="withEffect">
                                  <p:stCondLst>
                                    <p:cond delay="6000"/>
                                  </p:stCondLst>
                                  <p:childTnLst>
                                    <p:set>
                                      <p:cBhvr>
                                        <p:cTn id="117" dur="1" fill="hold">
                                          <p:stCondLst>
                                            <p:cond delay="0"/>
                                          </p:stCondLst>
                                        </p:cTn>
                                        <p:tgtEl>
                                          <p:spTgt spid="28"/>
                                        </p:tgtEl>
                                        <p:attrNameLst>
                                          <p:attrName>style.visibility</p:attrName>
                                        </p:attrNameLst>
                                      </p:cBhvr>
                                      <p:to>
                                        <p:strVal val="visible"/>
                                      </p:to>
                                    </p:set>
                                  </p:childTnLst>
                                </p:cTn>
                              </p:par>
                              <p:par>
                                <p:cTn id="118" presetID="1" presetClass="exit" presetSubtype="0" fill="hold" grpId="0" nodeType="withEffect">
                                  <p:stCondLst>
                                    <p:cond delay="7000"/>
                                  </p:stCondLst>
                                  <p:childTnLst>
                                    <p:set>
                                      <p:cBhvr>
                                        <p:cTn id="119" dur="1" fill="hold">
                                          <p:stCondLst>
                                            <p:cond delay="0"/>
                                          </p:stCondLst>
                                        </p:cTn>
                                        <p:tgtEl>
                                          <p:spTgt spid="28"/>
                                        </p:tgtEl>
                                        <p:attrNameLst>
                                          <p:attrName>style.visibility</p:attrName>
                                        </p:attrNameLst>
                                      </p:cBhvr>
                                      <p:to>
                                        <p:strVal val="hidden"/>
                                      </p:to>
                                    </p:set>
                                  </p:childTnLst>
                                </p:cTn>
                              </p:par>
                              <p:par>
                                <p:cTn id="120" presetID="21" presetClass="entr" presetSubtype="1" fill="hold" grpId="7" nodeType="withEffect">
                                  <p:stCondLst>
                                    <p:cond delay="6000"/>
                                  </p:stCondLst>
                                  <p:childTnLst>
                                    <p:set>
                                      <p:cBhvr>
                                        <p:cTn id="121" dur="1" fill="hold">
                                          <p:stCondLst>
                                            <p:cond delay="0"/>
                                          </p:stCondLst>
                                        </p:cTn>
                                        <p:tgtEl>
                                          <p:spTgt spid="35"/>
                                        </p:tgtEl>
                                        <p:attrNameLst>
                                          <p:attrName>style.visibility</p:attrName>
                                        </p:attrNameLst>
                                      </p:cBhvr>
                                      <p:to>
                                        <p:strVal val="visible"/>
                                      </p:to>
                                    </p:set>
                                    <p:animEffect transition="in" filter="wheel(1)">
                                      <p:cBhvr>
                                        <p:cTn id="122" dur="1000"/>
                                        <p:tgtEl>
                                          <p:spTgt spid="35"/>
                                        </p:tgtEl>
                                      </p:cBhvr>
                                    </p:animEffect>
                                  </p:childTnLst>
                                  <p:subTnLst>
                                    <p:audio>
                                      <p:cMediaNode>
                                        <p:cTn display="0" masterRel="sameClick">
                                          <p:stCondLst>
                                            <p:cond evt="begin" delay="0">
                                              <p:tn val="120"/>
                                            </p:cond>
                                          </p:stCondLst>
                                          <p:endCondLst>
                                            <p:cond evt="onStopAudio" delay="0">
                                              <p:tgtEl>
                                                <p:sldTgt/>
                                              </p:tgtEl>
                                            </p:cond>
                                          </p:endCondLst>
                                        </p:cTn>
                                        <p:tgtEl>
                                          <p:sndTgt r:embed="rId8" name="coin.wav"/>
                                        </p:tgtEl>
                                      </p:cMediaNode>
                                    </p:audio>
                                  </p:subTnLst>
                                </p:cTn>
                              </p:par>
                              <p:par>
                                <p:cTn id="123" presetID="1" presetClass="entr" presetSubtype="0" fill="hold" grpId="1" nodeType="withEffect">
                                  <p:stCondLst>
                                    <p:cond delay="7000"/>
                                  </p:stCondLst>
                                  <p:childTnLst>
                                    <p:set>
                                      <p:cBhvr>
                                        <p:cTn id="124" dur="1" fill="hold">
                                          <p:stCondLst>
                                            <p:cond delay="0"/>
                                          </p:stCondLst>
                                        </p:cTn>
                                        <p:tgtEl>
                                          <p:spTgt spid="27"/>
                                        </p:tgtEl>
                                        <p:attrNameLst>
                                          <p:attrName>style.visibility</p:attrName>
                                        </p:attrNameLst>
                                      </p:cBhvr>
                                      <p:to>
                                        <p:strVal val="visible"/>
                                      </p:to>
                                    </p:set>
                                  </p:childTnLst>
                                </p:cTn>
                              </p:par>
                              <p:par>
                                <p:cTn id="125" presetID="1" presetClass="exit" presetSubtype="0" fill="hold" grpId="0" nodeType="withEffect">
                                  <p:stCondLst>
                                    <p:cond delay="8000"/>
                                  </p:stCondLst>
                                  <p:childTnLst>
                                    <p:set>
                                      <p:cBhvr>
                                        <p:cTn id="126" dur="1" fill="hold">
                                          <p:stCondLst>
                                            <p:cond delay="0"/>
                                          </p:stCondLst>
                                        </p:cTn>
                                        <p:tgtEl>
                                          <p:spTgt spid="27"/>
                                        </p:tgtEl>
                                        <p:attrNameLst>
                                          <p:attrName>style.visibility</p:attrName>
                                        </p:attrNameLst>
                                      </p:cBhvr>
                                      <p:to>
                                        <p:strVal val="hidden"/>
                                      </p:to>
                                    </p:set>
                                  </p:childTnLst>
                                </p:cTn>
                              </p:par>
                              <p:par>
                                <p:cTn id="127" presetID="21" presetClass="entr" presetSubtype="1" fill="hold" grpId="8" nodeType="withEffect">
                                  <p:stCondLst>
                                    <p:cond delay="7000"/>
                                  </p:stCondLst>
                                  <p:childTnLst>
                                    <p:set>
                                      <p:cBhvr>
                                        <p:cTn id="128" dur="1" fill="hold">
                                          <p:stCondLst>
                                            <p:cond delay="0"/>
                                          </p:stCondLst>
                                        </p:cTn>
                                        <p:tgtEl>
                                          <p:spTgt spid="35"/>
                                        </p:tgtEl>
                                        <p:attrNameLst>
                                          <p:attrName>style.visibility</p:attrName>
                                        </p:attrNameLst>
                                      </p:cBhvr>
                                      <p:to>
                                        <p:strVal val="visible"/>
                                      </p:to>
                                    </p:set>
                                    <p:animEffect transition="in" filter="wheel(1)">
                                      <p:cBhvr>
                                        <p:cTn id="129" dur="1000"/>
                                        <p:tgtEl>
                                          <p:spTgt spid="35"/>
                                        </p:tgtEl>
                                      </p:cBhvr>
                                    </p:animEffect>
                                  </p:childTnLst>
                                  <p:subTnLst>
                                    <p:audio>
                                      <p:cMediaNode>
                                        <p:cTn display="0" masterRel="sameClick">
                                          <p:stCondLst>
                                            <p:cond evt="begin" delay="0">
                                              <p:tn val="127"/>
                                            </p:cond>
                                          </p:stCondLst>
                                          <p:endCondLst>
                                            <p:cond evt="onStopAudio" delay="0">
                                              <p:tgtEl>
                                                <p:sldTgt/>
                                              </p:tgtEl>
                                            </p:cond>
                                          </p:endCondLst>
                                        </p:cTn>
                                        <p:tgtEl>
                                          <p:sndTgt r:embed="rId8" name="coin.wav"/>
                                        </p:tgtEl>
                                      </p:cMediaNode>
                                    </p:audio>
                                  </p:subTnLst>
                                </p:cTn>
                              </p:par>
                              <p:par>
                                <p:cTn id="130" presetID="1" presetClass="entr" presetSubtype="0" fill="hold" grpId="1" nodeType="withEffect">
                                  <p:stCondLst>
                                    <p:cond delay="8000"/>
                                  </p:stCondLst>
                                  <p:childTnLst>
                                    <p:set>
                                      <p:cBhvr>
                                        <p:cTn id="131" dur="1" fill="hold">
                                          <p:stCondLst>
                                            <p:cond delay="0"/>
                                          </p:stCondLst>
                                        </p:cTn>
                                        <p:tgtEl>
                                          <p:spTgt spid="26"/>
                                        </p:tgtEl>
                                        <p:attrNameLst>
                                          <p:attrName>style.visibility</p:attrName>
                                        </p:attrNameLst>
                                      </p:cBhvr>
                                      <p:to>
                                        <p:strVal val="visible"/>
                                      </p:to>
                                    </p:set>
                                  </p:childTnLst>
                                </p:cTn>
                              </p:par>
                              <p:par>
                                <p:cTn id="132" presetID="1" presetClass="exit" presetSubtype="0" fill="hold" grpId="0" nodeType="withEffect">
                                  <p:stCondLst>
                                    <p:cond delay="9000"/>
                                  </p:stCondLst>
                                  <p:childTnLst>
                                    <p:set>
                                      <p:cBhvr>
                                        <p:cTn id="133" dur="1" fill="hold">
                                          <p:stCondLst>
                                            <p:cond delay="0"/>
                                          </p:stCondLst>
                                        </p:cTn>
                                        <p:tgtEl>
                                          <p:spTgt spid="26"/>
                                        </p:tgtEl>
                                        <p:attrNameLst>
                                          <p:attrName>style.visibility</p:attrName>
                                        </p:attrNameLst>
                                      </p:cBhvr>
                                      <p:to>
                                        <p:strVal val="hidden"/>
                                      </p:to>
                                    </p:set>
                                  </p:childTnLst>
                                </p:cTn>
                              </p:par>
                              <p:par>
                                <p:cTn id="134" presetID="21" presetClass="entr" presetSubtype="1" fill="hold" grpId="2" nodeType="withEffect">
                                  <p:stCondLst>
                                    <p:cond delay="8000"/>
                                  </p:stCondLst>
                                  <p:childTnLst>
                                    <p:set>
                                      <p:cBhvr>
                                        <p:cTn id="135" dur="1" fill="hold">
                                          <p:stCondLst>
                                            <p:cond delay="0"/>
                                          </p:stCondLst>
                                        </p:cTn>
                                        <p:tgtEl>
                                          <p:spTgt spid="35"/>
                                        </p:tgtEl>
                                        <p:attrNameLst>
                                          <p:attrName>style.visibility</p:attrName>
                                        </p:attrNameLst>
                                      </p:cBhvr>
                                      <p:to>
                                        <p:strVal val="visible"/>
                                      </p:to>
                                    </p:set>
                                    <p:animEffect transition="in" filter="wheel(1)">
                                      <p:cBhvr>
                                        <p:cTn id="136" dur="1000"/>
                                        <p:tgtEl>
                                          <p:spTgt spid="35"/>
                                        </p:tgtEl>
                                      </p:cBhvr>
                                    </p:animEffect>
                                  </p:childTnLst>
                                  <p:subTnLst>
                                    <p:audio>
                                      <p:cMediaNode>
                                        <p:cTn display="0" masterRel="sameClick">
                                          <p:stCondLst>
                                            <p:cond evt="begin" delay="0">
                                              <p:tn val="134"/>
                                            </p:cond>
                                          </p:stCondLst>
                                          <p:endCondLst>
                                            <p:cond evt="onStopAudio" delay="0">
                                              <p:tgtEl>
                                                <p:sldTgt/>
                                              </p:tgtEl>
                                            </p:cond>
                                          </p:endCondLst>
                                        </p:cTn>
                                        <p:tgtEl>
                                          <p:sndTgt r:embed="rId8" name="coin.wav"/>
                                        </p:tgtEl>
                                      </p:cMediaNode>
                                    </p:audio>
                                  </p:subTnLst>
                                </p:cTn>
                              </p:par>
                              <p:par>
                                <p:cTn id="137" presetID="1" presetClass="entr" presetSubtype="0" fill="hold" grpId="1" nodeType="withEffect">
                                  <p:stCondLst>
                                    <p:cond delay="9000"/>
                                  </p:stCondLst>
                                  <p:childTnLst>
                                    <p:set>
                                      <p:cBhvr>
                                        <p:cTn id="138" dur="1" fill="hold">
                                          <p:stCondLst>
                                            <p:cond delay="0"/>
                                          </p:stCondLst>
                                        </p:cTn>
                                        <p:tgtEl>
                                          <p:spTgt spid="25"/>
                                        </p:tgtEl>
                                        <p:attrNameLst>
                                          <p:attrName>style.visibility</p:attrName>
                                        </p:attrNameLst>
                                      </p:cBhvr>
                                      <p:to>
                                        <p:strVal val="visible"/>
                                      </p:to>
                                    </p:set>
                                  </p:childTnLst>
                                </p:cTn>
                              </p:par>
                              <p:par>
                                <p:cTn id="139" presetID="1" presetClass="exit" presetSubtype="0" fill="hold" grpId="0" nodeType="withEffect">
                                  <p:stCondLst>
                                    <p:cond delay="10000"/>
                                  </p:stCondLst>
                                  <p:childTnLst>
                                    <p:set>
                                      <p:cBhvr>
                                        <p:cTn id="140" dur="1" fill="hold">
                                          <p:stCondLst>
                                            <p:cond delay="0"/>
                                          </p:stCondLst>
                                        </p:cTn>
                                        <p:tgtEl>
                                          <p:spTgt spid="25"/>
                                        </p:tgtEl>
                                        <p:attrNameLst>
                                          <p:attrName>style.visibility</p:attrName>
                                        </p:attrNameLst>
                                      </p:cBhvr>
                                      <p:to>
                                        <p:strVal val="hidden"/>
                                      </p:to>
                                    </p:set>
                                  </p:childTnLst>
                                </p:cTn>
                              </p:par>
                              <p:par>
                                <p:cTn id="141" presetID="21" presetClass="entr" presetSubtype="1" fill="hold" grpId="10" nodeType="withEffect">
                                  <p:stCondLst>
                                    <p:cond delay="9000"/>
                                  </p:stCondLst>
                                  <p:childTnLst>
                                    <p:set>
                                      <p:cBhvr>
                                        <p:cTn id="142" dur="1" fill="hold">
                                          <p:stCondLst>
                                            <p:cond delay="0"/>
                                          </p:stCondLst>
                                        </p:cTn>
                                        <p:tgtEl>
                                          <p:spTgt spid="35"/>
                                        </p:tgtEl>
                                        <p:attrNameLst>
                                          <p:attrName>style.visibility</p:attrName>
                                        </p:attrNameLst>
                                      </p:cBhvr>
                                      <p:to>
                                        <p:strVal val="visible"/>
                                      </p:to>
                                    </p:set>
                                    <p:animEffect transition="in" filter="wheel(1)">
                                      <p:cBhvr>
                                        <p:cTn id="143" dur="1000"/>
                                        <p:tgtEl>
                                          <p:spTgt spid="35"/>
                                        </p:tgtEl>
                                      </p:cBhvr>
                                    </p:animEffect>
                                  </p:childTnLst>
                                  <p:subTnLst>
                                    <p:audio>
                                      <p:cMediaNode>
                                        <p:cTn display="0" masterRel="sameClick">
                                          <p:stCondLst>
                                            <p:cond evt="begin" delay="0">
                                              <p:tn val="141"/>
                                            </p:cond>
                                          </p:stCondLst>
                                          <p:endCondLst>
                                            <p:cond evt="onStopAudio" delay="0">
                                              <p:tgtEl>
                                                <p:sldTgt/>
                                              </p:tgtEl>
                                            </p:cond>
                                          </p:endCondLst>
                                        </p:cTn>
                                        <p:tgtEl>
                                          <p:sndTgt r:embed="rId8" name="coin.wav"/>
                                        </p:tgtEl>
                                      </p:cMediaNode>
                                    </p:audio>
                                  </p:subTnLst>
                                </p:cTn>
                              </p:par>
                              <p:par>
                                <p:cTn id="144" presetID="1" presetClass="entr" presetSubtype="0" fill="hold" grpId="1" nodeType="withEffect">
                                  <p:stCondLst>
                                    <p:cond delay="10000"/>
                                  </p:stCondLst>
                                  <p:childTnLst>
                                    <p:set>
                                      <p:cBhvr>
                                        <p:cTn id="145" dur="1" fill="hold">
                                          <p:stCondLst>
                                            <p:cond delay="0"/>
                                          </p:stCondLst>
                                        </p:cTn>
                                        <p:tgtEl>
                                          <p:spTgt spid="24"/>
                                        </p:tgtEl>
                                        <p:attrNameLst>
                                          <p:attrName>style.visibility</p:attrName>
                                        </p:attrNameLst>
                                      </p:cBhvr>
                                      <p:to>
                                        <p:strVal val="visible"/>
                                      </p:to>
                                    </p:set>
                                  </p:childTnLst>
                                </p:cTn>
                              </p:par>
                              <p:par>
                                <p:cTn id="146" presetID="1" presetClass="exit" presetSubtype="0" fill="hold" grpId="0" nodeType="withEffect">
                                  <p:stCondLst>
                                    <p:cond delay="11000"/>
                                  </p:stCondLst>
                                  <p:childTnLst>
                                    <p:set>
                                      <p:cBhvr>
                                        <p:cTn id="147" dur="1" fill="hold">
                                          <p:stCondLst>
                                            <p:cond delay="0"/>
                                          </p:stCondLst>
                                        </p:cTn>
                                        <p:tgtEl>
                                          <p:spTgt spid="24"/>
                                        </p:tgtEl>
                                        <p:attrNameLst>
                                          <p:attrName>style.visibility</p:attrName>
                                        </p:attrNameLst>
                                      </p:cBhvr>
                                      <p:to>
                                        <p:strVal val="hidden"/>
                                      </p:to>
                                    </p:set>
                                  </p:childTnLst>
                                </p:cTn>
                              </p:par>
                              <p:par>
                                <p:cTn id="148" presetID="21" presetClass="entr" presetSubtype="1" fill="hold" grpId="11" nodeType="withEffect">
                                  <p:stCondLst>
                                    <p:cond delay="10000"/>
                                  </p:stCondLst>
                                  <p:childTnLst>
                                    <p:set>
                                      <p:cBhvr>
                                        <p:cTn id="149" dur="1" fill="hold">
                                          <p:stCondLst>
                                            <p:cond delay="0"/>
                                          </p:stCondLst>
                                        </p:cTn>
                                        <p:tgtEl>
                                          <p:spTgt spid="35"/>
                                        </p:tgtEl>
                                        <p:attrNameLst>
                                          <p:attrName>style.visibility</p:attrName>
                                        </p:attrNameLst>
                                      </p:cBhvr>
                                      <p:to>
                                        <p:strVal val="visible"/>
                                      </p:to>
                                    </p:set>
                                    <p:animEffect transition="in" filter="wheel(1)">
                                      <p:cBhvr>
                                        <p:cTn id="150" dur="1000"/>
                                        <p:tgtEl>
                                          <p:spTgt spid="35"/>
                                        </p:tgtEl>
                                      </p:cBhvr>
                                    </p:animEffect>
                                  </p:childTnLst>
                                  <p:subTnLst>
                                    <p:audio>
                                      <p:cMediaNode>
                                        <p:cTn display="0" masterRel="sameClick">
                                          <p:stCondLst>
                                            <p:cond evt="begin" delay="0">
                                              <p:tn val="148"/>
                                            </p:cond>
                                          </p:stCondLst>
                                          <p:endCondLst>
                                            <p:cond evt="onStopAudio" delay="0">
                                              <p:tgtEl>
                                                <p:sldTgt/>
                                              </p:tgtEl>
                                            </p:cond>
                                          </p:endCondLst>
                                        </p:cTn>
                                        <p:tgtEl>
                                          <p:sndTgt r:embed="rId8" name="coin.wav"/>
                                        </p:tgtEl>
                                      </p:cMediaNode>
                                    </p:audio>
                                  </p:subTnLst>
                                </p:cTn>
                              </p:par>
                              <p:par>
                                <p:cTn id="151" presetID="1" presetClass="entr" presetSubtype="0" fill="hold" grpId="1" nodeType="withEffect">
                                  <p:stCondLst>
                                    <p:cond delay="11000"/>
                                  </p:stCondLst>
                                  <p:childTnLst>
                                    <p:set>
                                      <p:cBhvr>
                                        <p:cTn id="152" dur="1" fill="hold">
                                          <p:stCondLst>
                                            <p:cond delay="0"/>
                                          </p:stCondLst>
                                        </p:cTn>
                                        <p:tgtEl>
                                          <p:spTgt spid="23"/>
                                        </p:tgtEl>
                                        <p:attrNameLst>
                                          <p:attrName>style.visibility</p:attrName>
                                        </p:attrNameLst>
                                      </p:cBhvr>
                                      <p:to>
                                        <p:strVal val="visible"/>
                                      </p:to>
                                    </p:set>
                                  </p:childTnLst>
                                </p:cTn>
                              </p:par>
                              <p:par>
                                <p:cTn id="153" presetID="1" presetClass="exit" presetSubtype="0" fill="hold" grpId="0" nodeType="withEffect">
                                  <p:stCondLst>
                                    <p:cond delay="12000"/>
                                  </p:stCondLst>
                                  <p:childTnLst>
                                    <p:set>
                                      <p:cBhvr>
                                        <p:cTn id="154" dur="1" fill="hold">
                                          <p:stCondLst>
                                            <p:cond delay="0"/>
                                          </p:stCondLst>
                                        </p:cTn>
                                        <p:tgtEl>
                                          <p:spTgt spid="23"/>
                                        </p:tgtEl>
                                        <p:attrNameLst>
                                          <p:attrName>style.visibility</p:attrName>
                                        </p:attrNameLst>
                                      </p:cBhvr>
                                      <p:to>
                                        <p:strVal val="hidden"/>
                                      </p:to>
                                    </p:set>
                                  </p:childTnLst>
                                </p:cTn>
                              </p:par>
                              <p:par>
                                <p:cTn id="155" presetID="21" presetClass="entr" presetSubtype="1" fill="hold" grpId="12" nodeType="withEffect">
                                  <p:stCondLst>
                                    <p:cond delay="11000"/>
                                  </p:stCondLst>
                                  <p:childTnLst>
                                    <p:set>
                                      <p:cBhvr>
                                        <p:cTn id="156" dur="1" fill="hold">
                                          <p:stCondLst>
                                            <p:cond delay="0"/>
                                          </p:stCondLst>
                                        </p:cTn>
                                        <p:tgtEl>
                                          <p:spTgt spid="35"/>
                                        </p:tgtEl>
                                        <p:attrNameLst>
                                          <p:attrName>style.visibility</p:attrName>
                                        </p:attrNameLst>
                                      </p:cBhvr>
                                      <p:to>
                                        <p:strVal val="visible"/>
                                      </p:to>
                                    </p:set>
                                    <p:animEffect transition="in" filter="wheel(1)">
                                      <p:cBhvr>
                                        <p:cTn id="157" dur="1000"/>
                                        <p:tgtEl>
                                          <p:spTgt spid="35"/>
                                        </p:tgtEl>
                                      </p:cBhvr>
                                    </p:animEffect>
                                  </p:childTnLst>
                                  <p:subTnLst>
                                    <p:audio>
                                      <p:cMediaNode>
                                        <p:cTn display="0" masterRel="sameClick">
                                          <p:stCondLst>
                                            <p:cond evt="begin" delay="0">
                                              <p:tn val="155"/>
                                            </p:cond>
                                          </p:stCondLst>
                                          <p:endCondLst>
                                            <p:cond evt="onStopAudio" delay="0">
                                              <p:tgtEl>
                                                <p:sldTgt/>
                                              </p:tgtEl>
                                            </p:cond>
                                          </p:endCondLst>
                                        </p:cTn>
                                        <p:tgtEl>
                                          <p:sndTgt r:embed="rId8" name="coin.wav"/>
                                        </p:tgtEl>
                                      </p:cMediaNode>
                                    </p:audio>
                                  </p:subTnLst>
                                </p:cTn>
                              </p:par>
                              <p:par>
                                <p:cTn id="158" presetID="1" presetClass="entr" presetSubtype="0" fill="hold" grpId="1" nodeType="withEffect">
                                  <p:stCondLst>
                                    <p:cond delay="12000"/>
                                  </p:stCondLst>
                                  <p:childTnLst>
                                    <p:set>
                                      <p:cBhvr>
                                        <p:cTn id="159" dur="1" fill="hold">
                                          <p:stCondLst>
                                            <p:cond delay="0"/>
                                          </p:stCondLst>
                                        </p:cTn>
                                        <p:tgtEl>
                                          <p:spTgt spid="22"/>
                                        </p:tgtEl>
                                        <p:attrNameLst>
                                          <p:attrName>style.visibility</p:attrName>
                                        </p:attrNameLst>
                                      </p:cBhvr>
                                      <p:to>
                                        <p:strVal val="visible"/>
                                      </p:to>
                                    </p:set>
                                  </p:childTnLst>
                                </p:cTn>
                              </p:par>
                              <p:par>
                                <p:cTn id="160" presetID="1" presetClass="exit" presetSubtype="0" fill="hold" grpId="0" nodeType="withEffect">
                                  <p:stCondLst>
                                    <p:cond delay="13000"/>
                                  </p:stCondLst>
                                  <p:childTnLst>
                                    <p:set>
                                      <p:cBhvr>
                                        <p:cTn id="161" dur="1" fill="hold">
                                          <p:stCondLst>
                                            <p:cond delay="0"/>
                                          </p:stCondLst>
                                        </p:cTn>
                                        <p:tgtEl>
                                          <p:spTgt spid="22"/>
                                        </p:tgtEl>
                                        <p:attrNameLst>
                                          <p:attrName>style.visibility</p:attrName>
                                        </p:attrNameLst>
                                      </p:cBhvr>
                                      <p:to>
                                        <p:strVal val="hidden"/>
                                      </p:to>
                                    </p:set>
                                  </p:childTnLst>
                                </p:cTn>
                              </p:par>
                              <p:par>
                                <p:cTn id="162" presetID="21" presetClass="entr" presetSubtype="1" fill="hold" grpId="13" nodeType="withEffect">
                                  <p:stCondLst>
                                    <p:cond delay="12000"/>
                                  </p:stCondLst>
                                  <p:childTnLst>
                                    <p:set>
                                      <p:cBhvr>
                                        <p:cTn id="163" dur="1" fill="hold">
                                          <p:stCondLst>
                                            <p:cond delay="0"/>
                                          </p:stCondLst>
                                        </p:cTn>
                                        <p:tgtEl>
                                          <p:spTgt spid="35"/>
                                        </p:tgtEl>
                                        <p:attrNameLst>
                                          <p:attrName>style.visibility</p:attrName>
                                        </p:attrNameLst>
                                      </p:cBhvr>
                                      <p:to>
                                        <p:strVal val="visible"/>
                                      </p:to>
                                    </p:set>
                                    <p:animEffect transition="in" filter="wheel(1)">
                                      <p:cBhvr>
                                        <p:cTn id="164" dur="1000"/>
                                        <p:tgtEl>
                                          <p:spTgt spid="35"/>
                                        </p:tgtEl>
                                      </p:cBhvr>
                                    </p:animEffect>
                                  </p:childTnLst>
                                  <p:subTnLst>
                                    <p:audio>
                                      <p:cMediaNode>
                                        <p:cTn display="0" masterRel="sameClick">
                                          <p:stCondLst>
                                            <p:cond evt="begin" delay="0">
                                              <p:tn val="162"/>
                                            </p:cond>
                                          </p:stCondLst>
                                          <p:endCondLst>
                                            <p:cond evt="onStopAudio" delay="0">
                                              <p:tgtEl>
                                                <p:sldTgt/>
                                              </p:tgtEl>
                                            </p:cond>
                                          </p:endCondLst>
                                        </p:cTn>
                                        <p:tgtEl>
                                          <p:sndTgt r:embed="rId8" name="coin.wav"/>
                                        </p:tgtEl>
                                      </p:cMediaNode>
                                    </p:audio>
                                  </p:subTnLst>
                                </p:cTn>
                              </p:par>
                              <p:par>
                                <p:cTn id="165" presetID="1" presetClass="entr" presetSubtype="0" fill="hold" grpId="1" nodeType="withEffect">
                                  <p:stCondLst>
                                    <p:cond delay="13000"/>
                                  </p:stCondLst>
                                  <p:childTnLst>
                                    <p:set>
                                      <p:cBhvr>
                                        <p:cTn id="166" dur="1" fill="hold">
                                          <p:stCondLst>
                                            <p:cond delay="0"/>
                                          </p:stCondLst>
                                        </p:cTn>
                                        <p:tgtEl>
                                          <p:spTgt spid="21"/>
                                        </p:tgtEl>
                                        <p:attrNameLst>
                                          <p:attrName>style.visibility</p:attrName>
                                        </p:attrNameLst>
                                      </p:cBhvr>
                                      <p:to>
                                        <p:strVal val="visible"/>
                                      </p:to>
                                    </p:set>
                                  </p:childTnLst>
                                </p:cTn>
                              </p:par>
                              <p:par>
                                <p:cTn id="167" presetID="1" presetClass="exit" presetSubtype="0" fill="hold" grpId="0" nodeType="withEffect">
                                  <p:stCondLst>
                                    <p:cond delay="14000"/>
                                  </p:stCondLst>
                                  <p:childTnLst>
                                    <p:set>
                                      <p:cBhvr>
                                        <p:cTn id="168" dur="1" fill="hold">
                                          <p:stCondLst>
                                            <p:cond delay="0"/>
                                          </p:stCondLst>
                                        </p:cTn>
                                        <p:tgtEl>
                                          <p:spTgt spid="21"/>
                                        </p:tgtEl>
                                        <p:attrNameLst>
                                          <p:attrName>style.visibility</p:attrName>
                                        </p:attrNameLst>
                                      </p:cBhvr>
                                      <p:to>
                                        <p:strVal val="hidden"/>
                                      </p:to>
                                    </p:set>
                                  </p:childTnLst>
                                </p:cTn>
                              </p:par>
                              <p:par>
                                <p:cTn id="169" presetID="21" presetClass="entr" presetSubtype="1" fill="hold" grpId="14" nodeType="withEffect">
                                  <p:stCondLst>
                                    <p:cond delay="13000"/>
                                  </p:stCondLst>
                                  <p:childTnLst>
                                    <p:set>
                                      <p:cBhvr>
                                        <p:cTn id="170" dur="1" fill="hold">
                                          <p:stCondLst>
                                            <p:cond delay="0"/>
                                          </p:stCondLst>
                                        </p:cTn>
                                        <p:tgtEl>
                                          <p:spTgt spid="35"/>
                                        </p:tgtEl>
                                        <p:attrNameLst>
                                          <p:attrName>style.visibility</p:attrName>
                                        </p:attrNameLst>
                                      </p:cBhvr>
                                      <p:to>
                                        <p:strVal val="visible"/>
                                      </p:to>
                                    </p:set>
                                    <p:animEffect transition="in" filter="wheel(1)">
                                      <p:cBhvr>
                                        <p:cTn id="171" dur="1000"/>
                                        <p:tgtEl>
                                          <p:spTgt spid="35"/>
                                        </p:tgtEl>
                                      </p:cBhvr>
                                    </p:animEffect>
                                  </p:childTnLst>
                                  <p:subTnLst>
                                    <p:audio>
                                      <p:cMediaNode>
                                        <p:cTn display="0" masterRel="sameClick">
                                          <p:stCondLst>
                                            <p:cond evt="begin" delay="0">
                                              <p:tn val="169"/>
                                            </p:cond>
                                          </p:stCondLst>
                                          <p:endCondLst>
                                            <p:cond evt="onStopAudio" delay="0">
                                              <p:tgtEl>
                                                <p:sldTgt/>
                                              </p:tgtEl>
                                            </p:cond>
                                          </p:endCondLst>
                                        </p:cTn>
                                        <p:tgtEl>
                                          <p:sndTgt r:embed="rId8" name="coin.wav"/>
                                        </p:tgtEl>
                                      </p:cMediaNode>
                                    </p:audio>
                                  </p:subTnLst>
                                </p:cTn>
                              </p:par>
                              <p:par>
                                <p:cTn id="172" presetID="1" presetClass="entr" presetSubtype="0" fill="hold" grpId="1" nodeType="withEffect">
                                  <p:stCondLst>
                                    <p:cond delay="14000"/>
                                  </p:stCondLst>
                                  <p:childTnLst>
                                    <p:set>
                                      <p:cBhvr>
                                        <p:cTn id="173" dur="1" fill="hold">
                                          <p:stCondLst>
                                            <p:cond delay="0"/>
                                          </p:stCondLst>
                                        </p:cTn>
                                        <p:tgtEl>
                                          <p:spTgt spid="20"/>
                                        </p:tgtEl>
                                        <p:attrNameLst>
                                          <p:attrName>style.visibility</p:attrName>
                                        </p:attrNameLst>
                                      </p:cBhvr>
                                      <p:to>
                                        <p:strVal val="visible"/>
                                      </p:to>
                                    </p:set>
                                  </p:childTnLst>
                                </p:cTn>
                              </p:par>
                              <p:par>
                                <p:cTn id="174" presetID="1" presetClass="exit" presetSubtype="0" fill="hold" grpId="0" nodeType="withEffect">
                                  <p:stCondLst>
                                    <p:cond delay="15000"/>
                                  </p:stCondLst>
                                  <p:childTnLst>
                                    <p:set>
                                      <p:cBhvr>
                                        <p:cTn id="175"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4"/>
                                            </p:cond>
                                          </p:stCondLst>
                                          <p:endCondLst>
                                            <p:cond evt="onStopAudio" delay="0">
                                              <p:tgtEl>
                                                <p:sldTgt/>
                                              </p:tgtEl>
                                            </p:cond>
                                          </p:endCondLst>
                                        </p:cTn>
                                        <p:tgtEl>
                                          <p:sndTgt r:embed="rId8" name="coin.wav"/>
                                        </p:tgtEl>
                                      </p:cMediaNode>
                                    </p:audio>
                                  </p:subTnLst>
                                </p:cTn>
                              </p:par>
                              <p:par>
                                <p:cTn id="176" presetID="21" presetClass="entr" presetSubtype="1" fill="hold" grpId="9" nodeType="withEffect">
                                  <p:stCondLst>
                                    <p:cond delay="14000"/>
                                  </p:stCondLst>
                                  <p:childTnLst>
                                    <p:set>
                                      <p:cBhvr>
                                        <p:cTn id="177" dur="1" fill="hold">
                                          <p:stCondLst>
                                            <p:cond delay="0"/>
                                          </p:stCondLst>
                                        </p:cTn>
                                        <p:tgtEl>
                                          <p:spTgt spid="35"/>
                                        </p:tgtEl>
                                        <p:attrNameLst>
                                          <p:attrName>style.visibility</p:attrName>
                                        </p:attrNameLst>
                                      </p:cBhvr>
                                      <p:to>
                                        <p:strVal val="visible"/>
                                      </p:to>
                                    </p:set>
                                    <p:animEffect transition="in" filter="wheel(1)">
                                      <p:cBhvr>
                                        <p:cTn id="178" dur="1000"/>
                                        <p:tgtEl>
                                          <p:spTgt spid="35"/>
                                        </p:tgtEl>
                                      </p:cBhvr>
                                    </p:animEffect>
                                  </p:childTnLst>
                                  <p:subTnLst>
                                    <p:audio>
                                      <p:cMediaNode vol="100000">
                                        <p:cTn display="0" masterRel="sameClick">
                                          <p:stCondLst>
                                            <p:cond evt="begin" delay="0">
                                              <p:tn val="176"/>
                                            </p:cond>
                                          </p:stCondLst>
                                          <p:endCondLst>
                                            <p:cond evt="onStopAudio" delay="0">
                                              <p:tgtEl>
                                                <p:sldTgt/>
                                              </p:tgtEl>
                                            </p:cond>
                                          </p:endCondLst>
                                        </p:cTn>
                                        <p:tgtEl>
                                          <p:sndTgt r:embed="rId8" name="coin.wav"/>
                                        </p:tgtEl>
                                      </p:cMediaNode>
                                    </p:audio>
                                  </p:subTnLst>
                                </p:cTn>
                              </p:par>
                              <p:par>
                                <p:cTn id="179" presetID="1" presetClass="entr" presetSubtype="0" fill="hold" grpId="1" nodeType="withEffect">
                                  <p:stCondLst>
                                    <p:cond delay="15000"/>
                                  </p:stCondLst>
                                  <p:childTnLst>
                                    <p:set>
                                      <p:cBhvr>
                                        <p:cTn id="18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79"/>
                                            </p:cond>
                                          </p:stCondLst>
                                          <p:endCondLst>
                                            <p:cond evt="onStopAudio" delay="0">
                                              <p:tgtEl>
                                                <p:sldTgt/>
                                              </p:tgtEl>
                                            </p:cond>
                                          </p:endCondLst>
                                        </p:cTn>
                                        <p:tgtEl>
                                          <p:sndTgt r:embed="rId9" name="cashreg.wav"/>
                                        </p:tgtEl>
                                      </p:cMediaNode>
                                    </p:audio>
                                  </p:subTnLst>
                                </p:cTn>
                              </p:par>
                              <p:par>
                                <p:cTn id="181" presetID="1" presetClass="exit" presetSubtype="0" fill="hold" grpId="0" nodeType="withEffect">
                                  <p:stCondLst>
                                    <p:cond delay="16000"/>
                                  </p:stCondLst>
                                  <p:childTnLst>
                                    <p:set>
                                      <p:cBhvr>
                                        <p:cTn id="182" dur="1" fill="hold">
                                          <p:stCondLst>
                                            <p:cond delay="0"/>
                                          </p:stCondLst>
                                        </p:cTn>
                                        <p:tgtEl>
                                          <p:spTgt spid="19"/>
                                        </p:tgtEl>
                                        <p:attrNameLst>
                                          <p:attrName>style.visibility</p:attrName>
                                        </p:attrNameLst>
                                      </p:cBhvr>
                                      <p:to>
                                        <p:strVal val="hidden"/>
                                      </p:to>
                                    </p:set>
                                  </p:childTnLst>
                                </p:cTn>
                              </p:par>
                              <p:par>
                                <p:cTn id="183" presetID="21" presetClass="entr" presetSubtype="1" fill="hold" grpId="0" nodeType="withEffect">
                                  <p:stCondLst>
                                    <p:cond delay="15000"/>
                                  </p:stCondLst>
                                  <p:childTnLst>
                                    <p:set>
                                      <p:cBhvr>
                                        <p:cTn id="184" dur="1" fill="hold">
                                          <p:stCondLst>
                                            <p:cond delay="0"/>
                                          </p:stCondLst>
                                        </p:cTn>
                                        <p:tgtEl>
                                          <p:spTgt spid="35"/>
                                        </p:tgtEl>
                                        <p:attrNameLst>
                                          <p:attrName>style.visibility</p:attrName>
                                        </p:attrNameLst>
                                      </p:cBhvr>
                                      <p:to>
                                        <p:strVal val="visible"/>
                                      </p:to>
                                    </p:set>
                                    <p:animEffect transition="in" filter="wheel(1)">
                                      <p:cBhvr>
                                        <p:cTn id="185" dur="1000"/>
                                        <p:tgtEl>
                                          <p:spTgt spid="35"/>
                                        </p:tgtEl>
                                      </p:cBhvr>
                                    </p:animEffect>
                                  </p:childTnLst>
                                  <p:subTnLst>
                                    <p:audio>
                                      <p:cMediaNode vol="100000">
                                        <p:cTn display="0" masterRel="sameClick">
                                          <p:stCondLst>
                                            <p:cond evt="begin" delay="0">
                                              <p:tn val="183"/>
                                            </p:cond>
                                          </p:stCondLst>
                                          <p:endCondLst>
                                            <p:cond evt="onStopAudio" delay="0">
                                              <p:tgtEl>
                                                <p:sldTgt/>
                                              </p:tgtEl>
                                            </p:cond>
                                          </p:endCondLst>
                                        </p:cTn>
                                        <p:tgtEl>
                                          <p:sndTgt r:embed="rId9" name="cashreg.wav"/>
                                        </p:tgtEl>
                                      </p:cMediaNode>
                                    </p:audio>
                                  </p:subTnLst>
                                </p:cTn>
                              </p:par>
                              <p:par>
                                <p:cTn id="186" presetID="1" presetClass="exit" presetSubtype="0" fill="hold" grpId="15" nodeType="withEffect">
                                  <p:stCondLst>
                                    <p:cond delay="16000"/>
                                  </p:stCondLst>
                                  <p:childTnLst>
                                    <p:set>
                                      <p:cBhvr>
                                        <p:cTn id="18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88" fill="hold" display="0">
                  <p:stCondLst>
                    <p:cond delay="indefinite"/>
                  </p:stCondLst>
                  <p:endCondLst>
                    <p:cond evt="onStopAudio" delay="0">
                      <p:tgtEl>
                        <p:sldTgt/>
                      </p:tgtEl>
                    </p:cond>
                  </p:endCondLst>
                </p:cTn>
                <p:tgtEl>
                  <p:spTgt spid="18"/>
                </p:tgtEl>
              </p:cMediaNode>
            </p:audio>
            <p:seq concurrent="1" nextAc="seek">
              <p:cTn id="189" restart="whenNotActive" fill="hold" evtFilter="cancelBubble" nodeType="interactiveSeq">
                <p:stCondLst>
                  <p:cond evt="onClick" delay="0">
                    <p:tgtEl>
                      <p:spTgt spid="15"/>
                    </p:tgtEl>
                  </p:cond>
                </p:stCondLst>
                <p:endSync evt="end" delay="0">
                  <p:rtn val="all"/>
                </p:endSync>
                <p:childTnLst>
                  <p:par>
                    <p:cTn id="190" fill="hold">
                      <p:stCondLst>
                        <p:cond delay="0"/>
                      </p:stCondLst>
                      <p:childTnLst>
                        <p:par>
                          <p:cTn id="191" fill="hold">
                            <p:stCondLst>
                              <p:cond delay="0"/>
                            </p:stCondLst>
                            <p:childTnLst>
                              <p:par>
                                <p:cTn id="192" presetID="37" presetClass="exit" presetSubtype="0" fill="hold" grpId="1" nodeType="clickEffect">
                                  <p:stCondLst>
                                    <p:cond delay="0"/>
                                  </p:stCondLst>
                                  <p:childTnLst>
                                    <p:animEffect transition="out" filter="fade">
                                      <p:cBhvr>
                                        <p:cTn id="193" dur="1000"/>
                                        <p:tgtEl>
                                          <p:spTgt spid="38"/>
                                        </p:tgtEl>
                                      </p:cBhvr>
                                    </p:animEffect>
                                    <p:anim calcmode="lin" valueType="num">
                                      <p:cBhvr>
                                        <p:cTn id="194" dur="1000"/>
                                        <p:tgtEl>
                                          <p:spTgt spid="38"/>
                                        </p:tgtEl>
                                        <p:attrNameLst>
                                          <p:attrName>ppt_x</p:attrName>
                                        </p:attrNameLst>
                                      </p:cBhvr>
                                      <p:tavLst>
                                        <p:tav tm="0">
                                          <p:val>
                                            <p:strVal val="ppt_x"/>
                                          </p:val>
                                        </p:tav>
                                        <p:tav tm="100000">
                                          <p:val>
                                            <p:strVal val="ppt_x"/>
                                          </p:val>
                                        </p:tav>
                                      </p:tavLst>
                                    </p:anim>
                                    <p:anim calcmode="lin" valueType="num">
                                      <p:cBhvr>
                                        <p:cTn id="195" dur="100" decel="100000"/>
                                        <p:tgtEl>
                                          <p:spTgt spid="38"/>
                                        </p:tgtEl>
                                        <p:attrNameLst>
                                          <p:attrName>ppt_y</p:attrName>
                                        </p:attrNameLst>
                                      </p:cBhvr>
                                      <p:tavLst>
                                        <p:tav tm="0">
                                          <p:val>
                                            <p:strVal val="ppt_y"/>
                                          </p:val>
                                        </p:tav>
                                        <p:tav tm="100000">
                                          <p:val>
                                            <p:strVal val="ppt_y-.03"/>
                                          </p:val>
                                        </p:tav>
                                      </p:tavLst>
                                    </p:anim>
                                    <p:anim calcmode="lin" valueType="num">
                                      <p:cBhvr>
                                        <p:cTn id="196" dur="900" accel="100000">
                                          <p:stCondLst>
                                            <p:cond delay="100"/>
                                          </p:stCondLst>
                                        </p:cTn>
                                        <p:tgtEl>
                                          <p:spTgt spid="38"/>
                                        </p:tgtEl>
                                        <p:attrNameLst>
                                          <p:attrName>ppt_y</p:attrName>
                                        </p:attrNameLst>
                                      </p:cBhvr>
                                      <p:tavLst>
                                        <p:tav tm="0">
                                          <p:val>
                                            <p:strVal val="ppt_y"/>
                                          </p:val>
                                        </p:tav>
                                        <p:tav tm="100000">
                                          <p:val>
                                            <p:strVal val="ppt_y+1"/>
                                          </p:val>
                                        </p:tav>
                                      </p:tavLst>
                                    </p:anim>
                                    <p:set>
                                      <p:cBhvr>
                                        <p:cTn id="197" dur="1" fill="hold">
                                          <p:stCondLst>
                                            <p:cond delay="999"/>
                                          </p:stCondLst>
                                        </p:cTn>
                                        <p:tgtEl>
                                          <p:spTgt spid="38"/>
                                        </p:tgtEl>
                                        <p:attrNameLst>
                                          <p:attrName>style.visibility</p:attrName>
                                        </p:attrNameLst>
                                      </p:cBhvr>
                                      <p:to>
                                        <p:strVal val="hidden"/>
                                      </p:to>
                                    </p:set>
                                  </p:childTnLst>
                                </p:cTn>
                              </p:par>
                              <p:par>
                                <p:cTn id="198" presetID="37" presetClass="exit" presetSubtype="0" fill="hold" grpId="1" nodeType="withEffect">
                                  <p:stCondLst>
                                    <p:cond delay="0"/>
                                  </p:stCondLst>
                                  <p:childTnLst>
                                    <p:animEffect transition="out" filter="fade">
                                      <p:cBhvr>
                                        <p:cTn id="199" dur="1000"/>
                                        <p:tgtEl>
                                          <p:spTgt spid="44"/>
                                        </p:tgtEl>
                                      </p:cBhvr>
                                    </p:animEffect>
                                    <p:anim calcmode="lin" valueType="num">
                                      <p:cBhvr>
                                        <p:cTn id="200" dur="1000"/>
                                        <p:tgtEl>
                                          <p:spTgt spid="44"/>
                                        </p:tgtEl>
                                        <p:attrNameLst>
                                          <p:attrName>ppt_x</p:attrName>
                                        </p:attrNameLst>
                                      </p:cBhvr>
                                      <p:tavLst>
                                        <p:tav tm="0">
                                          <p:val>
                                            <p:strVal val="ppt_x"/>
                                          </p:val>
                                        </p:tav>
                                        <p:tav tm="100000">
                                          <p:val>
                                            <p:strVal val="ppt_x"/>
                                          </p:val>
                                        </p:tav>
                                      </p:tavLst>
                                    </p:anim>
                                    <p:anim calcmode="lin" valueType="num">
                                      <p:cBhvr>
                                        <p:cTn id="201" dur="100" decel="100000"/>
                                        <p:tgtEl>
                                          <p:spTgt spid="44"/>
                                        </p:tgtEl>
                                        <p:attrNameLst>
                                          <p:attrName>ppt_y</p:attrName>
                                        </p:attrNameLst>
                                      </p:cBhvr>
                                      <p:tavLst>
                                        <p:tav tm="0">
                                          <p:val>
                                            <p:strVal val="ppt_y"/>
                                          </p:val>
                                        </p:tav>
                                        <p:tav tm="100000">
                                          <p:val>
                                            <p:strVal val="ppt_y-.03"/>
                                          </p:val>
                                        </p:tav>
                                      </p:tavLst>
                                    </p:anim>
                                    <p:anim calcmode="lin" valueType="num">
                                      <p:cBhvr>
                                        <p:cTn id="202" dur="900" accel="100000">
                                          <p:stCondLst>
                                            <p:cond delay="100"/>
                                          </p:stCondLst>
                                        </p:cTn>
                                        <p:tgtEl>
                                          <p:spTgt spid="44"/>
                                        </p:tgtEl>
                                        <p:attrNameLst>
                                          <p:attrName>ppt_y</p:attrName>
                                        </p:attrNameLst>
                                      </p:cBhvr>
                                      <p:tavLst>
                                        <p:tav tm="0">
                                          <p:val>
                                            <p:strVal val="ppt_y"/>
                                          </p:val>
                                        </p:tav>
                                        <p:tav tm="100000">
                                          <p:val>
                                            <p:strVal val="ppt_y+1"/>
                                          </p:val>
                                        </p:tav>
                                      </p:tavLst>
                                    </p:anim>
                                    <p:set>
                                      <p:cBhvr>
                                        <p:cTn id="203" dur="1" fill="hold">
                                          <p:stCondLst>
                                            <p:cond delay="999"/>
                                          </p:stCondLst>
                                        </p:cTn>
                                        <p:tgtEl>
                                          <p:spTgt spid="44"/>
                                        </p:tgtEl>
                                        <p:attrNameLst>
                                          <p:attrName>style.visibility</p:attrName>
                                        </p:attrNameLst>
                                      </p:cBhvr>
                                      <p:to>
                                        <p:strVal val="hidden"/>
                                      </p:to>
                                    </p:set>
                                  </p:childTnLst>
                                </p:cTn>
                              </p:par>
                              <p:par>
                                <p:cTn id="204" presetID="37" presetClass="exit" presetSubtype="0" fill="hold" grpId="1" nodeType="withEffect">
                                  <p:stCondLst>
                                    <p:cond delay="0"/>
                                  </p:stCondLst>
                                  <p:childTnLst>
                                    <p:animEffect transition="out" filter="fade">
                                      <p:cBhvr>
                                        <p:cTn id="205" dur="1000"/>
                                        <p:tgtEl>
                                          <p:spTgt spid="40"/>
                                        </p:tgtEl>
                                      </p:cBhvr>
                                    </p:animEffect>
                                    <p:anim calcmode="lin" valueType="num">
                                      <p:cBhvr>
                                        <p:cTn id="206" dur="1000"/>
                                        <p:tgtEl>
                                          <p:spTgt spid="40"/>
                                        </p:tgtEl>
                                        <p:attrNameLst>
                                          <p:attrName>ppt_x</p:attrName>
                                        </p:attrNameLst>
                                      </p:cBhvr>
                                      <p:tavLst>
                                        <p:tav tm="0">
                                          <p:val>
                                            <p:strVal val="ppt_x"/>
                                          </p:val>
                                        </p:tav>
                                        <p:tav tm="100000">
                                          <p:val>
                                            <p:strVal val="ppt_x"/>
                                          </p:val>
                                        </p:tav>
                                      </p:tavLst>
                                    </p:anim>
                                    <p:anim calcmode="lin" valueType="num">
                                      <p:cBhvr>
                                        <p:cTn id="207" dur="100" decel="100000"/>
                                        <p:tgtEl>
                                          <p:spTgt spid="40"/>
                                        </p:tgtEl>
                                        <p:attrNameLst>
                                          <p:attrName>ppt_y</p:attrName>
                                        </p:attrNameLst>
                                      </p:cBhvr>
                                      <p:tavLst>
                                        <p:tav tm="0">
                                          <p:val>
                                            <p:strVal val="ppt_y"/>
                                          </p:val>
                                        </p:tav>
                                        <p:tav tm="100000">
                                          <p:val>
                                            <p:strVal val="ppt_y-.03"/>
                                          </p:val>
                                        </p:tav>
                                      </p:tavLst>
                                    </p:anim>
                                    <p:anim calcmode="lin" valueType="num">
                                      <p:cBhvr>
                                        <p:cTn id="208" dur="900" accel="100000">
                                          <p:stCondLst>
                                            <p:cond delay="100"/>
                                          </p:stCondLst>
                                        </p:cTn>
                                        <p:tgtEl>
                                          <p:spTgt spid="40"/>
                                        </p:tgtEl>
                                        <p:attrNameLst>
                                          <p:attrName>ppt_y</p:attrName>
                                        </p:attrNameLst>
                                      </p:cBhvr>
                                      <p:tavLst>
                                        <p:tav tm="0">
                                          <p:val>
                                            <p:strVal val="ppt_y"/>
                                          </p:val>
                                        </p:tav>
                                        <p:tav tm="100000">
                                          <p:val>
                                            <p:strVal val="ppt_y+1"/>
                                          </p:val>
                                        </p:tav>
                                      </p:tavLst>
                                    </p:anim>
                                    <p:set>
                                      <p:cBhvr>
                                        <p:cTn id="209" dur="1" fill="hold">
                                          <p:stCondLst>
                                            <p:cond delay="999"/>
                                          </p:stCondLst>
                                        </p:cTn>
                                        <p:tgtEl>
                                          <p:spTgt spid="40"/>
                                        </p:tgtEl>
                                        <p:attrNameLst>
                                          <p:attrName>style.visibility</p:attrName>
                                        </p:attrNameLst>
                                      </p:cBhvr>
                                      <p:to>
                                        <p:strVal val="hidden"/>
                                      </p:to>
                                    </p:set>
                                  </p:childTnLst>
                                </p:cTn>
                              </p:par>
                              <p:par>
                                <p:cTn id="210" presetID="22" presetClass="emph" presetSubtype="0" fill="hold" grpId="1" nodeType="withEffect">
                                  <p:stCondLst>
                                    <p:cond delay="0"/>
                                  </p:stCondLst>
                                  <p:childTnLst>
                                    <p:animClr clrSpc="hsl" dir="cw">
                                      <p:cBhvr override="childStyle">
                                        <p:cTn id="211" dur="1000" fill="hold"/>
                                        <p:tgtEl>
                                          <p:spTgt spid="2"/>
                                        </p:tgtEl>
                                        <p:attrNameLst>
                                          <p:attrName>style.color</p:attrName>
                                        </p:attrNameLst>
                                      </p:cBhvr>
                                      <p:by>
                                        <p:hsl h="-7200000" s="0" l="0"/>
                                      </p:by>
                                    </p:animClr>
                                    <p:animClr clrSpc="hsl" dir="cw">
                                      <p:cBhvr>
                                        <p:cTn id="212" dur="1000" fill="hold"/>
                                        <p:tgtEl>
                                          <p:spTgt spid="2"/>
                                        </p:tgtEl>
                                        <p:attrNameLst>
                                          <p:attrName>fillcolor</p:attrName>
                                        </p:attrNameLst>
                                      </p:cBhvr>
                                      <p:by>
                                        <p:hsl h="-7200000" s="0" l="0"/>
                                      </p:by>
                                    </p:animClr>
                                    <p:animClr clrSpc="hsl" dir="cw">
                                      <p:cBhvr>
                                        <p:cTn id="213" dur="1000" fill="hold"/>
                                        <p:tgtEl>
                                          <p:spTgt spid="2"/>
                                        </p:tgtEl>
                                        <p:attrNameLst>
                                          <p:attrName>stroke.color</p:attrName>
                                        </p:attrNameLst>
                                      </p:cBhvr>
                                      <p:by>
                                        <p:hsl h="-7200000" s="0" l="0"/>
                                      </p:by>
                                    </p:animClr>
                                    <p:set>
                                      <p:cBhvr>
                                        <p:cTn id="214" dur="1000" fill="hold"/>
                                        <p:tgtEl>
                                          <p:spTgt spid="2"/>
                                        </p:tgtEl>
                                        <p:attrNameLst>
                                          <p:attrName>fill.type</p:attrName>
                                        </p:attrNameLst>
                                      </p:cBhvr>
                                      <p:to>
                                        <p:strVal val="solid"/>
                                      </p:to>
                                    </p:set>
                                  </p:childTnLst>
                                  <p:subTnLst>
                                    <p:audio>
                                      <p:cMediaNode vol="100000">
                                        <p:cTn display="0" masterRel="sameClick">
                                          <p:stCondLst>
                                            <p:cond evt="begin" delay="0">
                                              <p:tn val="210"/>
                                            </p:cond>
                                          </p:stCondLst>
                                          <p:endCondLst>
                                            <p:cond evt="onStopAudio" delay="0">
                                              <p:tgtEl>
                                                <p:sldTgt/>
                                              </p:tgtEl>
                                            </p:cond>
                                          </p:endCondLst>
                                        </p:cTn>
                                        <p:tgtEl>
                                          <p:sndTgt r:embed="rId9" name="cashreg.wav"/>
                                        </p:tgtEl>
                                      </p:cMediaNode>
                                    </p:audio>
                                  </p:subTnLst>
                                </p:cTn>
                              </p:par>
                              <p:par>
                                <p:cTn id="215" presetID="22" presetClass="emph" presetSubtype="0" fill="hold" grpId="1" nodeType="withEffect">
                                  <p:stCondLst>
                                    <p:cond delay="0"/>
                                  </p:stCondLst>
                                  <p:childTnLst>
                                    <p:animClr clrSpc="hsl" dir="cw">
                                      <p:cBhvr override="childStyle">
                                        <p:cTn id="216" dur="1000" fill="hold"/>
                                        <p:tgtEl>
                                          <p:spTgt spid="42"/>
                                        </p:tgtEl>
                                        <p:attrNameLst>
                                          <p:attrName>style.color</p:attrName>
                                        </p:attrNameLst>
                                      </p:cBhvr>
                                      <p:by>
                                        <p:hsl h="-7200000" s="0" l="0"/>
                                      </p:by>
                                    </p:animClr>
                                    <p:animClr clrSpc="hsl" dir="cw">
                                      <p:cBhvr>
                                        <p:cTn id="217" dur="1000" fill="hold"/>
                                        <p:tgtEl>
                                          <p:spTgt spid="42"/>
                                        </p:tgtEl>
                                        <p:attrNameLst>
                                          <p:attrName>fillcolor</p:attrName>
                                        </p:attrNameLst>
                                      </p:cBhvr>
                                      <p:by>
                                        <p:hsl h="-7200000" s="0" l="0"/>
                                      </p:by>
                                    </p:animClr>
                                    <p:animClr clrSpc="hsl" dir="cw">
                                      <p:cBhvr>
                                        <p:cTn id="218" dur="1000" fill="hold"/>
                                        <p:tgtEl>
                                          <p:spTgt spid="42"/>
                                        </p:tgtEl>
                                        <p:attrNameLst>
                                          <p:attrName>stroke.color</p:attrName>
                                        </p:attrNameLst>
                                      </p:cBhvr>
                                      <p:by>
                                        <p:hsl h="-7200000" s="0" l="0"/>
                                      </p:by>
                                    </p:animClr>
                                    <p:set>
                                      <p:cBhvr>
                                        <p:cTn id="219" dur="1000" fill="hold"/>
                                        <p:tgtEl>
                                          <p:spTgt spid="42"/>
                                        </p:tgtEl>
                                        <p:attrNameLst>
                                          <p:attrName>fill.type</p:attrName>
                                        </p:attrNameLst>
                                      </p:cBhvr>
                                      <p:to>
                                        <p:strVal val="solid"/>
                                      </p:to>
                                    </p:set>
                                  </p:childTnLst>
                                  <p:subTnLst>
                                    <p:audio>
                                      <p:cMediaNode vol="100000">
                                        <p:cTn display="0" masterRel="sameClick">
                                          <p:stCondLst>
                                            <p:cond evt="begin" delay="0">
                                              <p:tn val="215"/>
                                            </p:cond>
                                          </p:stCondLst>
                                          <p:endCondLst>
                                            <p:cond evt="onStopAudio" delay="0">
                                              <p:tgtEl>
                                                <p:sldTgt/>
                                              </p:tgtEl>
                                            </p:cond>
                                          </p:endCondLst>
                                        </p:cTn>
                                        <p:tgtEl>
                                          <p:sndTgt r:embed="rId9" name="cashreg.wav"/>
                                        </p:tgtEl>
                                      </p:cMediaNode>
                                    </p:audio>
                                  </p:subTnLst>
                                </p:cTn>
                              </p:par>
                              <p:par>
                                <p:cTn id="220" presetID="22" presetClass="emph" presetSubtype="0" fill="hold" grpId="1" nodeType="withEffect">
                                  <p:stCondLst>
                                    <p:cond delay="0"/>
                                  </p:stCondLst>
                                  <p:childTnLst>
                                    <p:animClr clrSpc="hsl" dir="cw">
                                      <p:cBhvr override="childStyle">
                                        <p:cTn id="221" dur="1000" fill="hold"/>
                                        <p:tgtEl>
                                          <p:spTgt spid="4"/>
                                        </p:tgtEl>
                                        <p:attrNameLst>
                                          <p:attrName>style.color</p:attrName>
                                        </p:attrNameLst>
                                      </p:cBhvr>
                                      <p:by>
                                        <p:hsl h="-7200000" s="0" l="0"/>
                                      </p:by>
                                    </p:animClr>
                                    <p:animClr clrSpc="hsl" dir="cw">
                                      <p:cBhvr>
                                        <p:cTn id="222" dur="1000" fill="hold"/>
                                        <p:tgtEl>
                                          <p:spTgt spid="4"/>
                                        </p:tgtEl>
                                        <p:attrNameLst>
                                          <p:attrName>fillcolor</p:attrName>
                                        </p:attrNameLst>
                                      </p:cBhvr>
                                      <p:by>
                                        <p:hsl h="-7200000" s="0" l="0"/>
                                      </p:by>
                                    </p:animClr>
                                    <p:animClr clrSpc="hsl" dir="cw">
                                      <p:cBhvr>
                                        <p:cTn id="223" dur="1000" fill="hold"/>
                                        <p:tgtEl>
                                          <p:spTgt spid="4"/>
                                        </p:tgtEl>
                                        <p:attrNameLst>
                                          <p:attrName>stroke.color</p:attrName>
                                        </p:attrNameLst>
                                      </p:cBhvr>
                                      <p:by>
                                        <p:hsl h="-7200000" s="0" l="0"/>
                                      </p:by>
                                    </p:animClr>
                                    <p:set>
                                      <p:cBhvr>
                                        <p:cTn id="224" dur="1000" fill="hold"/>
                                        <p:tgtEl>
                                          <p:spTgt spid="4"/>
                                        </p:tgtEl>
                                        <p:attrNameLst>
                                          <p:attrName>fill.type</p:attrName>
                                        </p:attrNameLst>
                                      </p:cBhvr>
                                      <p:to>
                                        <p:strVal val="solid"/>
                                      </p:to>
                                    </p:set>
                                  </p:childTnLst>
                                  <p:subTnLst>
                                    <p:audio>
                                      <p:cMediaNode vol="100000">
                                        <p:cTn display="0" masterRel="sameClick">
                                          <p:stCondLst>
                                            <p:cond evt="begin" delay="0">
                                              <p:tn val="220"/>
                                            </p:cond>
                                          </p:stCondLst>
                                          <p:endCondLst>
                                            <p:cond evt="onStopAudio" delay="0">
                                              <p:tgtEl>
                                                <p:sldTgt/>
                                              </p:tgtEl>
                                            </p:cond>
                                          </p:endCondLst>
                                        </p:cTn>
                                        <p:tgtEl>
                                          <p:sndTgt r:embed="rId9"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6"/>
                                        </p:tgtEl>
                                      </p:cBhvr>
                                    </p:animEffect>
                                    <p:anim calcmode="lin" valueType="num">
                                      <p:cBhvr>
                                        <p:cTn id="227" dur="1000"/>
                                        <p:tgtEl>
                                          <p:spTgt spid="36"/>
                                        </p:tgtEl>
                                        <p:attrNameLst>
                                          <p:attrName>ppt_x</p:attrName>
                                        </p:attrNameLst>
                                      </p:cBhvr>
                                      <p:tavLst>
                                        <p:tav tm="0">
                                          <p:val>
                                            <p:strVal val="ppt_x"/>
                                          </p:val>
                                        </p:tav>
                                        <p:tav tm="100000">
                                          <p:val>
                                            <p:strVal val="ppt_x"/>
                                          </p:val>
                                        </p:tav>
                                      </p:tavLst>
                                    </p:anim>
                                    <p:anim calcmode="lin" valueType="num">
                                      <p:cBhvr>
                                        <p:cTn id="228" dur="100" decel="100000"/>
                                        <p:tgtEl>
                                          <p:spTgt spid="36"/>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6"/>
                                        </p:tgtEl>
                                        <p:attrNameLst>
                                          <p:attrName>ppt_y</p:attrName>
                                        </p:attrNameLst>
                                      </p:cBhvr>
                                      <p:tavLst>
                                        <p:tav tm="0">
                                          <p:val>
                                            <p:strVal val="ppt_y"/>
                                          </p:val>
                                        </p:tav>
                                        <p:tav tm="100000">
                                          <p:val>
                                            <p:strVal val="ppt_y+1"/>
                                          </p:val>
                                        </p:tav>
                                      </p:tavLst>
                                    </p:anim>
                                    <p:set>
                                      <p:cBhvr>
                                        <p:cTn id="230"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9" name="cashreg.wav"/>
                                        </p:tgtEl>
                                      </p:cMediaNode>
                                    </p:audio>
                                  </p:subTnLst>
                                </p:cTn>
                              </p:par>
                              <p:par>
                                <p:cTn id="231" presetID="37" presetClass="exit" presetSubtype="0" fill="hold" grpId="1" nodeType="withEffect">
                                  <p:stCondLst>
                                    <p:cond delay="0"/>
                                  </p:stCondLst>
                                  <p:childTnLst>
                                    <p:animEffect transition="out" filter="fade">
                                      <p:cBhvr>
                                        <p:cTn id="232" dur="1000"/>
                                        <p:tgtEl>
                                          <p:spTgt spid="43"/>
                                        </p:tgtEl>
                                      </p:cBhvr>
                                    </p:animEffect>
                                    <p:anim calcmode="lin" valueType="num">
                                      <p:cBhvr>
                                        <p:cTn id="233" dur="1000"/>
                                        <p:tgtEl>
                                          <p:spTgt spid="43"/>
                                        </p:tgtEl>
                                        <p:attrNameLst>
                                          <p:attrName>ppt_x</p:attrName>
                                        </p:attrNameLst>
                                      </p:cBhvr>
                                      <p:tavLst>
                                        <p:tav tm="0">
                                          <p:val>
                                            <p:strVal val="ppt_x"/>
                                          </p:val>
                                        </p:tav>
                                        <p:tav tm="100000">
                                          <p:val>
                                            <p:strVal val="ppt_x"/>
                                          </p:val>
                                        </p:tav>
                                      </p:tavLst>
                                    </p:anim>
                                    <p:anim calcmode="lin" valueType="num">
                                      <p:cBhvr>
                                        <p:cTn id="234" dur="100" decel="100000"/>
                                        <p:tgtEl>
                                          <p:spTgt spid="43"/>
                                        </p:tgtEl>
                                        <p:attrNameLst>
                                          <p:attrName>ppt_y</p:attrName>
                                        </p:attrNameLst>
                                      </p:cBhvr>
                                      <p:tavLst>
                                        <p:tav tm="0">
                                          <p:val>
                                            <p:strVal val="ppt_y"/>
                                          </p:val>
                                        </p:tav>
                                        <p:tav tm="100000">
                                          <p:val>
                                            <p:strVal val="ppt_y-.03"/>
                                          </p:val>
                                        </p:tav>
                                      </p:tavLst>
                                    </p:anim>
                                    <p:anim calcmode="lin" valueType="num">
                                      <p:cBhvr>
                                        <p:cTn id="235" dur="900" accel="100000">
                                          <p:stCondLst>
                                            <p:cond delay="100"/>
                                          </p:stCondLst>
                                        </p:cTn>
                                        <p:tgtEl>
                                          <p:spTgt spid="43"/>
                                        </p:tgtEl>
                                        <p:attrNameLst>
                                          <p:attrName>ppt_y</p:attrName>
                                        </p:attrNameLst>
                                      </p:cBhvr>
                                      <p:tavLst>
                                        <p:tav tm="0">
                                          <p:val>
                                            <p:strVal val="ppt_y"/>
                                          </p:val>
                                        </p:tav>
                                        <p:tav tm="100000">
                                          <p:val>
                                            <p:strVal val="ppt_y+1"/>
                                          </p:val>
                                        </p:tav>
                                      </p:tavLst>
                                    </p:anim>
                                    <p:set>
                                      <p:cBhvr>
                                        <p:cTn id="236"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1"/>
                                            </p:cond>
                                          </p:stCondLst>
                                          <p:endCondLst>
                                            <p:cond evt="onStopAudio" delay="0">
                                              <p:tgtEl>
                                                <p:sldTgt/>
                                              </p:tgtEl>
                                            </p:cond>
                                          </p:endCondLst>
                                        </p:cTn>
                                        <p:tgtEl>
                                          <p:sndTgt r:embed="rId9" name="cashreg.wav"/>
                                        </p:tgtEl>
                                      </p:cMediaNode>
                                    </p:audio>
                                  </p:subTnLst>
                                </p:cTn>
                              </p:par>
                              <p:par>
                                <p:cTn id="237" presetID="37" presetClass="exit" presetSubtype="0" fill="hold" grpId="1" nodeType="withEffect">
                                  <p:stCondLst>
                                    <p:cond delay="0"/>
                                  </p:stCondLst>
                                  <p:childTnLst>
                                    <p:animEffect transition="out" filter="fade">
                                      <p:cBhvr>
                                        <p:cTn id="238" dur="1000"/>
                                        <p:tgtEl>
                                          <p:spTgt spid="39"/>
                                        </p:tgtEl>
                                      </p:cBhvr>
                                    </p:animEffect>
                                    <p:anim calcmode="lin" valueType="num">
                                      <p:cBhvr>
                                        <p:cTn id="239" dur="1000"/>
                                        <p:tgtEl>
                                          <p:spTgt spid="39"/>
                                        </p:tgtEl>
                                        <p:attrNameLst>
                                          <p:attrName>ppt_x</p:attrName>
                                        </p:attrNameLst>
                                      </p:cBhvr>
                                      <p:tavLst>
                                        <p:tav tm="0">
                                          <p:val>
                                            <p:strVal val="ppt_x"/>
                                          </p:val>
                                        </p:tav>
                                        <p:tav tm="100000">
                                          <p:val>
                                            <p:strVal val="ppt_x"/>
                                          </p:val>
                                        </p:tav>
                                      </p:tavLst>
                                    </p:anim>
                                    <p:anim calcmode="lin" valueType="num">
                                      <p:cBhvr>
                                        <p:cTn id="240" dur="100" decel="100000"/>
                                        <p:tgtEl>
                                          <p:spTgt spid="39"/>
                                        </p:tgtEl>
                                        <p:attrNameLst>
                                          <p:attrName>ppt_y</p:attrName>
                                        </p:attrNameLst>
                                      </p:cBhvr>
                                      <p:tavLst>
                                        <p:tav tm="0">
                                          <p:val>
                                            <p:strVal val="ppt_y"/>
                                          </p:val>
                                        </p:tav>
                                        <p:tav tm="100000">
                                          <p:val>
                                            <p:strVal val="ppt_y-.03"/>
                                          </p:val>
                                        </p:tav>
                                      </p:tavLst>
                                    </p:anim>
                                    <p:anim calcmode="lin" valueType="num">
                                      <p:cBhvr>
                                        <p:cTn id="241" dur="900" accel="100000">
                                          <p:stCondLst>
                                            <p:cond delay="100"/>
                                          </p:stCondLst>
                                        </p:cTn>
                                        <p:tgtEl>
                                          <p:spTgt spid="39"/>
                                        </p:tgtEl>
                                        <p:attrNameLst>
                                          <p:attrName>ppt_y</p:attrName>
                                        </p:attrNameLst>
                                      </p:cBhvr>
                                      <p:tavLst>
                                        <p:tav tm="0">
                                          <p:val>
                                            <p:strVal val="ppt_y"/>
                                          </p:val>
                                        </p:tav>
                                        <p:tav tm="100000">
                                          <p:val>
                                            <p:strVal val="ppt_y+1"/>
                                          </p:val>
                                        </p:tav>
                                      </p:tavLst>
                                    </p:anim>
                                    <p:set>
                                      <p:cBhvr>
                                        <p:cTn id="242"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37"/>
                                            </p:cond>
                                          </p:stCondLst>
                                          <p:endCondLst>
                                            <p:cond evt="onStopAudio" delay="0">
                                              <p:tgtEl>
                                                <p:sldTgt/>
                                              </p:tgtEl>
                                            </p:cond>
                                          </p:endCondLst>
                                        </p:cTn>
                                        <p:tgtEl>
                                          <p:sndTgt r:embed="rId9" name="cashreg.wav"/>
                                        </p:tgtEl>
                                      </p:cMediaNode>
                                    </p:audio>
                                  </p:subTnLst>
                                </p:cTn>
                              </p:par>
                              <p:par>
                                <p:cTn id="243" presetID="37" presetClass="exit" presetSubtype="0" fill="hold" grpId="1" nodeType="withEffect">
                                  <p:stCondLst>
                                    <p:cond delay="0"/>
                                  </p:stCondLst>
                                  <p:childTnLst>
                                    <p:animEffect transition="out" filter="fade">
                                      <p:cBhvr>
                                        <p:cTn id="244" dur="1000"/>
                                        <p:tgtEl>
                                          <p:spTgt spid="37"/>
                                        </p:tgtEl>
                                      </p:cBhvr>
                                    </p:animEffect>
                                    <p:anim calcmode="lin" valueType="num">
                                      <p:cBhvr>
                                        <p:cTn id="245" dur="1000"/>
                                        <p:tgtEl>
                                          <p:spTgt spid="37"/>
                                        </p:tgtEl>
                                        <p:attrNameLst>
                                          <p:attrName>ppt_x</p:attrName>
                                        </p:attrNameLst>
                                      </p:cBhvr>
                                      <p:tavLst>
                                        <p:tav tm="0">
                                          <p:val>
                                            <p:strVal val="ppt_x"/>
                                          </p:val>
                                        </p:tav>
                                        <p:tav tm="100000">
                                          <p:val>
                                            <p:strVal val="ppt_x"/>
                                          </p:val>
                                        </p:tav>
                                      </p:tavLst>
                                    </p:anim>
                                    <p:anim calcmode="lin" valueType="num">
                                      <p:cBhvr>
                                        <p:cTn id="246" dur="100" decel="100000"/>
                                        <p:tgtEl>
                                          <p:spTgt spid="37"/>
                                        </p:tgtEl>
                                        <p:attrNameLst>
                                          <p:attrName>ppt_y</p:attrName>
                                        </p:attrNameLst>
                                      </p:cBhvr>
                                      <p:tavLst>
                                        <p:tav tm="0">
                                          <p:val>
                                            <p:strVal val="ppt_y"/>
                                          </p:val>
                                        </p:tav>
                                        <p:tav tm="100000">
                                          <p:val>
                                            <p:strVal val="ppt_y-.03"/>
                                          </p:val>
                                        </p:tav>
                                      </p:tavLst>
                                    </p:anim>
                                    <p:anim calcmode="lin" valueType="num">
                                      <p:cBhvr>
                                        <p:cTn id="247" dur="900" accel="100000">
                                          <p:stCondLst>
                                            <p:cond delay="100"/>
                                          </p:stCondLst>
                                        </p:cTn>
                                        <p:tgtEl>
                                          <p:spTgt spid="37"/>
                                        </p:tgtEl>
                                        <p:attrNameLst>
                                          <p:attrName>ppt_y</p:attrName>
                                        </p:attrNameLst>
                                      </p:cBhvr>
                                      <p:tavLst>
                                        <p:tav tm="0">
                                          <p:val>
                                            <p:strVal val="ppt_y"/>
                                          </p:val>
                                        </p:tav>
                                        <p:tav tm="100000">
                                          <p:val>
                                            <p:strVal val="ppt_y+1"/>
                                          </p:val>
                                        </p:tav>
                                      </p:tavLst>
                                    </p:anim>
                                    <p:set>
                                      <p:cBhvr>
                                        <p:cTn id="248"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3"/>
                                            </p:cond>
                                          </p:stCondLst>
                                          <p:endCondLst>
                                            <p:cond evt="onStopAudio" delay="0">
                                              <p:tgtEl>
                                                <p:sldTgt/>
                                              </p:tgtEl>
                                            </p:cond>
                                          </p:endCondLst>
                                        </p:cTn>
                                        <p:tgtEl>
                                          <p:sndTgt r:embed="rId9" name="cashreg.wav"/>
                                        </p:tgtEl>
                                      </p:cMediaNode>
                                    </p:audio>
                                  </p:subTnLst>
                                </p:cTn>
                              </p:par>
                              <p:par>
                                <p:cTn id="249" presetID="37" presetClass="exit" presetSubtype="0" fill="hold" grpId="1" nodeType="withEffect">
                                  <p:stCondLst>
                                    <p:cond delay="0"/>
                                  </p:stCondLst>
                                  <p:childTnLst>
                                    <p:animEffect transition="out" filter="fade">
                                      <p:cBhvr>
                                        <p:cTn id="250" dur="1000"/>
                                        <p:tgtEl>
                                          <p:spTgt spid="45"/>
                                        </p:tgtEl>
                                      </p:cBhvr>
                                    </p:animEffect>
                                    <p:anim calcmode="lin" valueType="num">
                                      <p:cBhvr>
                                        <p:cTn id="251" dur="1000"/>
                                        <p:tgtEl>
                                          <p:spTgt spid="45"/>
                                        </p:tgtEl>
                                        <p:attrNameLst>
                                          <p:attrName>ppt_x</p:attrName>
                                        </p:attrNameLst>
                                      </p:cBhvr>
                                      <p:tavLst>
                                        <p:tav tm="0">
                                          <p:val>
                                            <p:strVal val="ppt_x"/>
                                          </p:val>
                                        </p:tav>
                                        <p:tav tm="100000">
                                          <p:val>
                                            <p:strVal val="ppt_x"/>
                                          </p:val>
                                        </p:tav>
                                      </p:tavLst>
                                    </p:anim>
                                    <p:anim calcmode="lin" valueType="num">
                                      <p:cBhvr>
                                        <p:cTn id="252" dur="100" decel="100000"/>
                                        <p:tgtEl>
                                          <p:spTgt spid="45"/>
                                        </p:tgtEl>
                                        <p:attrNameLst>
                                          <p:attrName>ppt_y</p:attrName>
                                        </p:attrNameLst>
                                      </p:cBhvr>
                                      <p:tavLst>
                                        <p:tav tm="0">
                                          <p:val>
                                            <p:strVal val="ppt_y"/>
                                          </p:val>
                                        </p:tav>
                                        <p:tav tm="100000">
                                          <p:val>
                                            <p:strVal val="ppt_y-.03"/>
                                          </p:val>
                                        </p:tav>
                                      </p:tavLst>
                                    </p:anim>
                                    <p:anim calcmode="lin" valueType="num">
                                      <p:cBhvr>
                                        <p:cTn id="253" dur="900" accel="100000">
                                          <p:stCondLst>
                                            <p:cond delay="100"/>
                                          </p:stCondLst>
                                        </p:cTn>
                                        <p:tgtEl>
                                          <p:spTgt spid="45"/>
                                        </p:tgtEl>
                                        <p:attrNameLst>
                                          <p:attrName>ppt_y</p:attrName>
                                        </p:attrNameLst>
                                      </p:cBhvr>
                                      <p:tavLst>
                                        <p:tav tm="0">
                                          <p:val>
                                            <p:strVal val="ppt_y"/>
                                          </p:val>
                                        </p:tav>
                                        <p:tav tm="100000">
                                          <p:val>
                                            <p:strVal val="ppt_y+1"/>
                                          </p:val>
                                        </p:tav>
                                      </p:tavLst>
                                    </p:anim>
                                    <p:set>
                                      <p:cBhvr>
                                        <p:cTn id="254"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49"/>
                                            </p:cond>
                                          </p:stCondLst>
                                          <p:endCondLst>
                                            <p:cond evt="onStopAudio" delay="0">
                                              <p:tgtEl>
                                                <p:sldTgt/>
                                              </p:tgtEl>
                                            </p:cond>
                                          </p:endCondLst>
                                        </p:cTn>
                                        <p:tgtEl>
                                          <p:sndTgt r:embed="rId9" name="cashreg.wav"/>
                                        </p:tgtEl>
                                      </p:cMediaNode>
                                    </p:audio>
                                  </p:subTnLst>
                                </p:cTn>
                              </p:par>
                              <p:par>
                                <p:cTn id="255" presetID="37" presetClass="exit" presetSubtype="0" fill="hold" grpId="1" nodeType="withEffect">
                                  <p:stCondLst>
                                    <p:cond delay="0"/>
                                  </p:stCondLst>
                                  <p:childTnLst>
                                    <p:animEffect transition="out" filter="fade">
                                      <p:cBhvr>
                                        <p:cTn id="256" dur="1000"/>
                                        <p:tgtEl>
                                          <p:spTgt spid="41"/>
                                        </p:tgtEl>
                                      </p:cBhvr>
                                    </p:animEffect>
                                    <p:anim calcmode="lin" valueType="num">
                                      <p:cBhvr>
                                        <p:cTn id="257" dur="1000"/>
                                        <p:tgtEl>
                                          <p:spTgt spid="41"/>
                                        </p:tgtEl>
                                        <p:attrNameLst>
                                          <p:attrName>ppt_x</p:attrName>
                                        </p:attrNameLst>
                                      </p:cBhvr>
                                      <p:tavLst>
                                        <p:tav tm="0">
                                          <p:val>
                                            <p:strVal val="ppt_x"/>
                                          </p:val>
                                        </p:tav>
                                        <p:tav tm="100000">
                                          <p:val>
                                            <p:strVal val="ppt_x"/>
                                          </p:val>
                                        </p:tav>
                                      </p:tavLst>
                                    </p:anim>
                                    <p:anim calcmode="lin" valueType="num">
                                      <p:cBhvr>
                                        <p:cTn id="258" dur="100" decel="100000"/>
                                        <p:tgtEl>
                                          <p:spTgt spid="41"/>
                                        </p:tgtEl>
                                        <p:attrNameLst>
                                          <p:attrName>ppt_y</p:attrName>
                                        </p:attrNameLst>
                                      </p:cBhvr>
                                      <p:tavLst>
                                        <p:tav tm="0">
                                          <p:val>
                                            <p:strVal val="ppt_y"/>
                                          </p:val>
                                        </p:tav>
                                        <p:tav tm="100000">
                                          <p:val>
                                            <p:strVal val="ppt_y-.03"/>
                                          </p:val>
                                        </p:tav>
                                      </p:tavLst>
                                    </p:anim>
                                    <p:anim calcmode="lin" valueType="num">
                                      <p:cBhvr>
                                        <p:cTn id="259" dur="900" accel="100000">
                                          <p:stCondLst>
                                            <p:cond delay="100"/>
                                          </p:stCondLst>
                                        </p:cTn>
                                        <p:tgtEl>
                                          <p:spTgt spid="41"/>
                                        </p:tgtEl>
                                        <p:attrNameLst>
                                          <p:attrName>ppt_y</p:attrName>
                                        </p:attrNameLst>
                                      </p:cBhvr>
                                      <p:tavLst>
                                        <p:tav tm="0">
                                          <p:val>
                                            <p:strVal val="ppt_y"/>
                                          </p:val>
                                        </p:tav>
                                        <p:tav tm="100000">
                                          <p:val>
                                            <p:strVal val="ppt_y+1"/>
                                          </p:val>
                                        </p:tav>
                                      </p:tavLst>
                                    </p:anim>
                                    <p:set>
                                      <p:cBhvr>
                                        <p:cTn id="260"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5"/>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b="1" dirty="0" err="1">
                <a:solidFill>
                  <a:schemeClr val="bg1"/>
                </a:solidFill>
                <a:latin typeface="Times New Roman" panose="02020603050405020304" pitchFamily="18" charset="0"/>
                <a:cs typeface="Times New Roman" panose="02020603050405020304" pitchFamily="18" charset="0"/>
              </a:rPr>
              <a:t>Đột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biến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xảy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ra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allele Hb</a:t>
            </a:r>
            <a:r>
              <a:rPr lang="el-GR" sz="3600" b="1" dirty="0">
                <a:solidFill>
                  <a:schemeClr val="bg1"/>
                </a:solidFill>
                <a:latin typeface="Times New Roman" panose="02020603050405020304" pitchFamily="18" charset="0"/>
                <a:cs typeface="Times New Roman" panose="02020603050405020304" pitchFamily="18" charset="0"/>
              </a:rPr>
              <a:t>β</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để</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gây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ra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bệnh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thiếu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máu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hồng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cầu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hình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liềm</a:t>
            </a:r>
            <a:r>
              <a:rPr lang="en-US" sz="3600" b="1" dirty="0">
                <a:solidFill>
                  <a:schemeClr val="bg1"/>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G - C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T - A</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C - G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G - C</a:t>
            </a:r>
            <a:endParaRPr lang="en-SG" sz="6000" dirty="0">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T - A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A - T</a:t>
            </a:r>
            <a:endParaRPr lang="en-US" sz="6000" dirty="0">
              <a:latin typeface="Times New Roman" panose="02020603050405020304" pitchFamily="18" charset="0"/>
              <a:cs typeface="Times New Roman" panose="02020603050405020304" pitchFamily="18" charset="0"/>
            </a:endParaRPr>
          </a:p>
        </p:txBody>
      </p:sp>
      <p:sp>
        <p:nvSpPr>
          <p:cNvPr id="41" name="Rounded Rectangle 40"/>
          <p:cNvSpPr/>
          <p:nvPr/>
        </p:nvSpPr>
        <p:spPr>
          <a:xfrm>
            <a:off x="1116663" y="5850763"/>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 - 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T - A</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6B784701-2D46-40D9-9B5D-EE7B15AFB5D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2369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45F5A-061D-4825-9AE9-D7794091C6CF}" type="slidenum">
              <a:rPr lang="en-US" smtClean="0"/>
              <a:t>2</a:t>
            </a:fld>
            <a:endParaRPr lang="en-US"/>
          </a:p>
        </p:txBody>
      </p:sp>
      <p:pic>
        <p:nvPicPr>
          <p:cNvPr id="6" name="Picture 5"/>
          <p:cNvPicPr>
            <a:picLocks noChangeAspect="1"/>
          </p:cNvPicPr>
          <p:nvPr/>
        </p:nvPicPr>
        <p:blipFill rotWithShape="1">
          <a:blip r:embed="rId2"/>
          <a:srcRect l="2344" t="25996" r="10399"/>
          <a:stretch/>
        </p:blipFill>
        <p:spPr>
          <a:xfrm>
            <a:off x="1027521" y="1998482"/>
            <a:ext cx="9747315" cy="4554181"/>
          </a:xfrm>
          <a:prstGeom prst="rect">
            <a:avLst/>
          </a:prstGeom>
        </p:spPr>
      </p:pic>
      <p:sp>
        <p:nvSpPr>
          <p:cNvPr id="7" name="Title 1">
            <a:extLst>
              <a:ext uri="{FF2B5EF4-FFF2-40B4-BE49-F238E27FC236}">
                <a16:creationId xmlns:a16="http://schemas.microsoft.com/office/drawing/2014/main" id="{F4A5950A-F236-4AE1-B402-E9CC3F82CCB7}"/>
              </a:ext>
            </a:extLst>
          </p:cNvPr>
          <p:cNvSpPr>
            <a:spLocks noGrp="1"/>
          </p:cNvSpPr>
          <p:nvPr>
            <p:ph type="title"/>
          </p:nvPr>
        </p:nvSpPr>
        <p:spPr>
          <a:xfrm>
            <a:off x="614873" y="103695"/>
            <a:ext cx="11055511" cy="1791093"/>
          </a:xfrm>
          <a:solidFill>
            <a:schemeClr val="accent4">
              <a:lumMod val="40000"/>
              <a:lumOff val="60000"/>
            </a:schemeClr>
          </a:solidFill>
        </p:spPr>
        <p:txBody>
          <a:bodyPr>
            <a:normAutofit/>
          </a:bodyPr>
          <a:lstStyle/>
          <a:p>
            <a:pPr algn="just"/>
            <a:r>
              <a:rPr lang="vi-VN" sz="2800" dirty="0">
                <a:solidFill>
                  <a:srgbClr val="002060"/>
                </a:solidFill>
              </a:rPr>
              <a:t>Bằng các kĩ thuật tác động vào </a:t>
            </a:r>
            <a:r>
              <a:rPr lang="vi-VN" sz="2800" u="sng" dirty="0">
                <a:solidFill>
                  <a:srgbClr val="FF0000"/>
                </a:solidFill>
              </a:rPr>
              <a:t>cấu trúc của gene</a:t>
            </a:r>
            <a:r>
              <a:rPr lang="vi-VN" sz="2800" dirty="0">
                <a:solidFill>
                  <a:srgbClr val="002060"/>
                </a:solidFill>
              </a:rPr>
              <a:t>, các nhà khoa học đã tạo ra giống cà chua </a:t>
            </a:r>
            <a:r>
              <a:rPr lang="vi-VN" sz="2800" u="sng" dirty="0">
                <a:solidFill>
                  <a:srgbClr val="FF0000"/>
                </a:solidFill>
              </a:rPr>
              <a:t>đột biến gene</a:t>
            </a:r>
            <a:r>
              <a:rPr lang="vi-VN" sz="2800" dirty="0">
                <a:solidFill>
                  <a:srgbClr val="FF0000"/>
                </a:solidFill>
              </a:rPr>
              <a:t> </a:t>
            </a:r>
            <a:r>
              <a:rPr lang="vi-VN" sz="2800" dirty="0">
                <a:solidFill>
                  <a:srgbClr val="002060"/>
                </a:solidFill>
              </a:rPr>
              <a:t>có hàm lượng gamma aminobutyric acid (GABA) trong quả cao hơn khoảng </a:t>
            </a:r>
            <a:r>
              <a:rPr lang="en-US" sz="2800" dirty="0" smtClean="0">
                <a:solidFill>
                  <a:srgbClr val="002060"/>
                </a:solidFill>
              </a:rPr>
              <a:t/>
            </a:r>
            <a:br>
              <a:rPr lang="en-US" sz="2800" dirty="0" smtClean="0">
                <a:solidFill>
                  <a:srgbClr val="002060"/>
                </a:solidFill>
              </a:rPr>
            </a:br>
            <a:r>
              <a:rPr lang="vi-VN" sz="2800" dirty="0" smtClean="0">
                <a:solidFill>
                  <a:srgbClr val="002060"/>
                </a:solidFill>
              </a:rPr>
              <a:t>5 </a:t>
            </a:r>
            <a:r>
              <a:rPr lang="vi-VN" sz="2800" dirty="0">
                <a:solidFill>
                  <a:srgbClr val="002060"/>
                </a:solidFill>
              </a:rPr>
              <a:t>– 6 lần so với cà chua trong tự nhiên</a:t>
            </a:r>
            <a:endParaRPr lang="en-US" sz="2800" dirty="0">
              <a:solidFill>
                <a:srgbClr val="002060"/>
              </a:solidFill>
            </a:endParaRPr>
          </a:p>
        </p:txBody>
      </p:sp>
    </p:spTree>
    <p:extLst>
      <p:ext uri="{BB962C8B-B14F-4D97-AF65-F5344CB8AC3E}">
        <p14:creationId xmlns:p14="http://schemas.microsoft.com/office/powerpoint/2010/main" val="76548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29815" y="218289"/>
            <a:ext cx="8749096"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sz="3200" b="1" dirty="0">
                <a:solidFill>
                  <a:schemeClr val="bg1"/>
                </a:solidFill>
                <a:latin typeface="Times New Roman" panose="02020603050405020304" pitchFamily="18" charset="0"/>
                <a:cs typeface="Times New Roman" panose="02020603050405020304" pitchFamily="18" charset="0"/>
              </a:rPr>
              <a:t>Đột biến không làm thay đổi số nuclêôti</a:t>
            </a:r>
            <a:r>
              <a:rPr lang="en-US" sz="3200" b="1" dirty="0">
                <a:solidFill>
                  <a:schemeClr val="bg1"/>
                </a:solidFill>
                <a:latin typeface="Times New Roman" panose="02020603050405020304" pitchFamily="18" charset="0"/>
                <a:cs typeface="Times New Roman" panose="02020603050405020304" pitchFamily="18" charset="0"/>
              </a:rPr>
              <a:t>de</a:t>
            </a:r>
            <a:r>
              <a:rPr lang="vi-VN" sz="3200" b="1" dirty="0">
                <a:solidFill>
                  <a:schemeClr val="bg1"/>
                </a:solidFill>
                <a:latin typeface="Times New Roman" panose="02020603050405020304" pitchFamily="18" charset="0"/>
                <a:cs typeface="Times New Roman" panose="02020603050405020304" pitchFamily="18" charset="0"/>
              </a:rPr>
              <a:t> nhưng làm thay đổi một liên kết h</a:t>
            </a:r>
            <a:r>
              <a:rPr lang="en-US" sz="3200" b="1" dirty="0" err="1">
                <a:solidFill>
                  <a:schemeClr val="bg1"/>
                </a:solidFill>
                <a:latin typeface="Times New Roman" panose="02020603050405020304" pitchFamily="18" charset="0"/>
                <a:cs typeface="Times New Roman" panose="02020603050405020304" pitchFamily="18" charset="0"/>
              </a:rPr>
              <a:t>ydrogen</a:t>
            </a:r>
            <a:r>
              <a:rPr lang="vi-VN" sz="3200" b="1" dirty="0">
                <a:solidFill>
                  <a:schemeClr val="bg1"/>
                </a:solidFill>
                <a:latin typeface="Times New Roman" panose="02020603050405020304" pitchFamily="18" charset="0"/>
                <a:cs typeface="Times New Roman" panose="02020603050405020304" pitchFamily="18" charset="0"/>
              </a:rPr>
              <a:t> trong gen</a:t>
            </a:r>
            <a:r>
              <a:rPr lang="en-US" sz="3200" b="1" dirty="0">
                <a:solidFill>
                  <a:schemeClr val="bg1"/>
                </a:solidFill>
                <a:latin typeface="Times New Roman" panose="02020603050405020304" pitchFamily="18" charset="0"/>
                <a:cs typeface="Times New Roman" panose="02020603050405020304" pitchFamily="18" charset="0"/>
              </a:rPr>
              <a:t>e</a:t>
            </a:r>
            <a:r>
              <a:rPr lang="vi-VN" sz="3200" b="1" dirty="0">
                <a:solidFill>
                  <a:schemeClr val="bg1"/>
                </a:solidFill>
                <a:latin typeface="Times New Roman" panose="02020603050405020304" pitchFamily="18" charset="0"/>
                <a:cs typeface="Times New Roman" panose="02020603050405020304" pitchFamily="18" charset="0"/>
              </a:rPr>
              <a:t>. Đó là dạng đột biến nào?</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28180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34099" y="1230108"/>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3" y="2543254"/>
            <a:ext cx="10798399" cy="116004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atin typeface="Times New Roman" panose="02020603050405020304" pitchFamily="18" charset="0"/>
                <a:cs typeface="Times New Roman" panose="02020603050405020304" pitchFamily="18" charset="0"/>
              </a:rPr>
              <a:t>Thay thế một cặp nucleoti</a:t>
            </a:r>
            <a:r>
              <a:rPr lang="en-US" sz="3600" dirty="0">
                <a:latin typeface="Times New Roman" panose="02020603050405020304" pitchFamily="18" charset="0"/>
                <a:cs typeface="Times New Roman" panose="02020603050405020304" pitchFamily="18" charset="0"/>
              </a:rPr>
              <a:t>de </a:t>
            </a:r>
            <a:r>
              <a:rPr lang="vi-VN" sz="3600" dirty="0">
                <a:latin typeface="Times New Roman" panose="02020603050405020304" pitchFamily="18" charset="0"/>
                <a:cs typeface="Times New Roman" panose="02020603050405020304" pitchFamily="18" charset="0"/>
              </a:rPr>
              <a:t>bằng một cặp nucl</a:t>
            </a:r>
            <a:r>
              <a:rPr lang="en-US" sz="3600" dirty="0" err="1">
                <a:latin typeface="Times New Roman" panose="02020603050405020304" pitchFamily="18" charset="0"/>
                <a:cs typeface="Times New Roman" panose="02020603050405020304" pitchFamily="18" charset="0"/>
              </a:rPr>
              <a:t>eo</a:t>
            </a:r>
            <a:r>
              <a:rPr lang="vi-VN" sz="3600" dirty="0">
                <a:latin typeface="Times New Roman" panose="02020603050405020304" pitchFamily="18" charset="0"/>
                <a:cs typeface="Times New Roman" panose="02020603050405020304" pitchFamily="18" charset="0"/>
              </a:rPr>
              <a:t>ti</a:t>
            </a:r>
            <a:r>
              <a:rPr lang="en-US" sz="3600" dirty="0">
                <a:latin typeface="Times New Roman" panose="02020603050405020304" pitchFamily="18" charset="0"/>
                <a:cs typeface="Times New Roman" panose="02020603050405020304" pitchFamily="18" charset="0"/>
              </a:rPr>
              <a:t>de</a:t>
            </a:r>
            <a:r>
              <a:rPr lang="vi-VN" sz="3600" dirty="0">
                <a:latin typeface="Times New Roman" panose="02020603050405020304" pitchFamily="18" charset="0"/>
                <a:cs typeface="Times New Roman" panose="02020603050405020304" pitchFamily="18" charset="0"/>
              </a:rPr>
              <a:t> cùng loại.</a:t>
            </a:r>
          </a:p>
        </p:txBody>
      </p:sp>
      <p:sp>
        <p:nvSpPr>
          <p:cNvPr id="39" name="Rounded Rectangle 38"/>
          <p:cNvSpPr/>
          <p:nvPr/>
        </p:nvSpPr>
        <p:spPr>
          <a:xfrm>
            <a:off x="1101145" y="3637494"/>
            <a:ext cx="10798399" cy="1125573"/>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latin typeface="Times New Roman" panose="02020603050405020304" pitchFamily="18" charset="0"/>
                <a:cs typeface="Times New Roman" panose="02020603050405020304" pitchFamily="18" charset="0"/>
              </a:rPr>
              <a:t>Thay thế một cặp nucl</a:t>
            </a:r>
            <a:r>
              <a:rPr lang="en-US" sz="3600" dirty="0" err="1">
                <a:latin typeface="Times New Roman" panose="02020603050405020304" pitchFamily="18" charset="0"/>
                <a:cs typeface="Times New Roman" panose="02020603050405020304" pitchFamily="18" charset="0"/>
              </a:rPr>
              <a:t>eo</a:t>
            </a:r>
            <a:r>
              <a:rPr lang="vi-VN" sz="3600" dirty="0">
                <a:latin typeface="Times New Roman" panose="02020603050405020304" pitchFamily="18" charset="0"/>
                <a:cs typeface="Times New Roman" panose="02020603050405020304" pitchFamily="18" charset="0"/>
              </a:rPr>
              <a:t>ti</a:t>
            </a:r>
            <a:r>
              <a:rPr lang="en-US" sz="3600" dirty="0">
                <a:latin typeface="Times New Roman" panose="02020603050405020304" pitchFamily="18" charset="0"/>
                <a:cs typeface="Times New Roman" panose="02020603050405020304" pitchFamily="18" charset="0"/>
              </a:rPr>
              <a:t>de</a:t>
            </a:r>
            <a:r>
              <a:rPr lang="vi-VN" sz="3600" dirty="0">
                <a:latin typeface="Times New Roman" panose="02020603050405020304" pitchFamily="18" charset="0"/>
                <a:cs typeface="Times New Roman" panose="02020603050405020304" pitchFamily="18" charset="0"/>
              </a:rPr>
              <a:t> bằng một cặp </a:t>
            </a:r>
            <a:r>
              <a:rPr lang="vi-VN" sz="3600" dirty="0" smtClean="0">
                <a:latin typeface="Times New Roman" panose="02020603050405020304" pitchFamily="18" charset="0"/>
                <a:cs typeface="Times New Roman" panose="02020603050405020304" pitchFamily="18" charset="0"/>
              </a:rPr>
              <a:t>nuclêôti</a:t>
            </a:r>
            <a:r>
              <a:rPr lang="en-US" sz="3600" dirty="0" smtClean="0">
                <a:latin typeface="Times New Roman" panose="02020603050405020304" pitchFamily="18" charset="0"/>
                <a:cs typeface="Times New Roman" panose="02020603050405020304" pitchFamily="18" charset="0"/>
              </a:rPr>
              <a:t>de</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khác loại.</a:t>
            </a:r>
          </a:p>
        </p:txBody>
      </p:sp>
      <p:sp>
        <p:nvSpPr>
          <p:cNvPr id="40" name="Rounded Rectangle 39"/>
          <p:cNvSpPr/>
          <p:nvPr/>
        </p:nvSpPr>
        <p:spPr>
          <a:xfrm>
            <a:off x="1057922" y="4888165"/>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latin typeface="Times New Roman" panose="02020603050405020304" pitchFamily="18" charset="0"/>
                <a:cs typeface="Times New Roman" panose="02020603050405020304" pitchFamily="18" charset="0"/>
              </a:rPr>
              <a:t>Thêm một cặp A – T.</a:t>
            </a: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600" dirty="0">
                <a:latin typeface="Times New Roman" panose="02020603050405020304" pitchFamily="18" charset="0"/>
                <a:cs typeface="Times New Roman" panose="02020603050405020304" pitchFamily="18" charset="0"/>
              </a:rPr>
              <a:t>Mất một cặp G – </a:t>
            </a:r>
            <a:r>
              <a:rPr lang="en-US" sz="36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a:hlinkClick r:id="" action="ppaction://noaction"/>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56F57680-A419-41A4-90E1-5A508501644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2317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endParaRPr lang="en-US" sz="4000" dirty="0">
              <a:solidFill>
                <a:schemeClr val="bg1"/>
              </a:solidFill>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959883"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endParaRPr lang="en-US" sz="6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989255"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3600" dirty="0" err="1">
                <a:latin typeface="Times New Roman" panose="02020603050405020304" pitchFamily="18" charset="0"/>
                <a:cs typeface="Times New Roman" panose="02020603050405020304" pitchFamily="18" charset="0"/>
              </a:rPr>
              <a:t>mất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endParaRPr lang="en-US" sz="6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57922" y="4851105"/>
            <a:ext cx="10989255"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600" dirty="0" err="1">
                <a:latin typeface="Times New Roman" panose="02020603050405020304" pitchFamily="18" charset="0"/>
                <a:cs typeface="Times New Roman" panose="02020603050405020304" pitchFamily="18" charset="0"/>
              </a:rPr>
              <a:t>thêm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endParaRPr kumimoji="0" lang="en-US" sz="9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989255"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nucleotide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a:t>
            </a:r>
            <a:endParaRPr lang="en-US" sz="66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 action="ppaction://noaction"/>
            <a:extLst>
              <a:ext uri="{FF2B5EF4-FFF2-40B4-BE49-F238E27FC236}">
                <a16:creationId xmlns:a16="http://schemas.microsoft.com/office/drawing/2014/main" id="{EE643151-A6BC-43BE-B711-4775136D0BC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6096000" y="1974752"/>
            <a:ext cx="914400" cy="914400"/>
          </a:xfrm>
          <a:prstGeom prst="rect">
            <a:avLst/>
          </a:prstGeom>
        </p:spPr>
      </p:pic>
      <p:sp>
        <p:nvSpPr>
          <p:cNvPr id="7" name="TextBox 6">
            <a:extLst>
              <a:ext uri="{FF2B5EF4-FFF2-40B4-BE49-F238E27FC236}">
                <a16:creationId xmlns:a16="http://schemas.microsoft.com/office/drawing/2014/main" id="{90529818-2D3F-99A7-3882-442E6EB31500}"/>
              </a:ext>
            </a:extLst>
          </p:cNvPr>
          <p:cNvSpPr txBox="1"/>
          <p:nvPr/>
        </p:nvSpPr>
        <p:spPr>
          <a:xfrm>
            <a:off x="3709077" y="500754"/>
            <a:ext cx="7948076" cy="1200329"/>
          </a:xfrm>
          <a:prstGeom prst="rect">
            <a:avLst/>
          </a:prstGeom>
          <a:noFill/>
        </p:spPr>
        <p:txBody>
          <a:bodyPr wrap="square">
            <a:spAutoFit/>
          </a:bodyPr>
          <a:lstStyle/>
          <a:p>
            <a:pPr algn="just"/>
            <a:r>
              <a:rPr lang="vi-VN" sz="3600" b="1" dirty="0">
                <a:solidFill>
                  <a:schemeClr val="bg1"/>
                </a:solidFill>
                <a:latin typeface="Times New Roman" panose="02020603050405020304" pitchFamily="18" charset="0"/>
                <a:cs typeface="Times New Roman" panose="02020603050405020304" pitchFamily="18" charset="0"/>
              </a:rPr>
              <a:t>Dạng đột biến gen</a:t>
            </a:r>
            <a:r>
              <a:rPr lang="en-US" sz="3600" b="1" dirty="0">
                <a:solidFill>
                  <a:schemeClr val="bg1"/>
                </a:solidFill>
                <a:latin typeface="Times New Roman" panose="02020603050405020304" pitchFamily="18" charset="0"/>
                <a:cs typeface="Times New Roman" panose="02020603050405020304" pitchFamily="18" charset="0"/>
              </a:rPr>
              <a:t>e</a:t>
            </a:r>
            <a:r>
              <a:rPr lang="vi-VN" sz="3600" b="1" dirty="0">
                <a:solidFill>
                  <a:schemeClr val="bg1"/>
                </a:solidFill>
                <a:latin typeface="Times New Roman" panose="02020603050405020304" pitchFamily="18" charset="0"/>
                <a:cs typeface="Times New Roman" panose="02020603050405020304" pitchFamily="18" charset="0"/>
              </a:rPr>
              <a:t> làm thay đổi số lượng </a:t>
            </a:r>
            <a:r>
              <a:rPr lang="en-US" sz="3600" b="1" dirty="0">
                <a:solidFill>
                  <a:schemeClr val="bg1"/>
                </a:solidFill>
                <a:latin typeface="Times New Roman" panose="02020603050405020304" pitchFamily="18" charset="0"/>
                <a:cs typeface="Times New Roman" panose="02020603050405020304" pitchFamily="18" charset="0"/>
              </a:rPr>
              <a:t>nucleotide</a:t>
            </a:r>
            <a:r>
              <a:rPr lang="vi-VN" sz="3600" b="1" dirty="0">
                <a:solidFill>
                  <a:schemeClr val="bg1"/>
                </a:solidFill>
                <a:latin typeface="Times New Roman" panose="02020603050405020304" pitchFamily="18" charset="0"/>
                <a:cs typeface="Times New Roman" panose="02020603050405020304" pitchFamily="18" charset="0"/>
              </a:rPr>
              <a:t> của gen</a:t>
            </a:r>
            <a:r>
              <a:rPr lang="en-US" sz="3600" b="1" dirty="0">
                <a:solidFill>
                  <a:schemeClr val="bg1"/>
                </a:solidFill>
                <a:latin typeface="Times New Roman" panose="02020603050405020304" pitchFamily="18" charset="0"/>
                <a:cs typeface="Times New Roman" panose="02020603050405020304" pitchFamily="18" charset="0"/>
              </a:rPr>
              <a:t>e</a:t>
            </a:r>
            <a:r>
              <a:rPr lang="vi-VN" sz="3600" b="1" dirty="0">
                <a:solidFill>
                  <a:schemeClr val="bg1"/>
                </a:solidFill>
                <a:latin typeface="Times New Roman" panose="02020603050405020304" pitchFamily="18" charset="0"/>
                <a:cs typeface="Times New Roman" panose="02020603050405020304" pitchFamily="18" charset="0"/>
              </a:rPr>
              <a:t> là</a:t>
            </a:r>
            <a:endParaRPr lang="en-US" sz="36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649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2943975" y="4860588"/>
            <a:ext cx="7076718" cy="1577920"/>
          </a:xfrm>
          <a:noFill/>
        </p:spPr>
        <p:txBody>
          <a:bodyPr>
            <a:noAutofit/>
          </a:bodyPr>
          <a:lstStyle/>
          <a:p>
            <a:r>
              <a:rPr lang="en-US" sz="8800" dirty="0">
                <a:solidFill>
                  <a:schemeClr val="tx2">
                    <a:lumMod val="75000"/>
                  </a:schemeClr>
                </a:solidFill>
              </a:rPr>
              <a:t>THANK YOU</a:t>
            </a:r>
          </a:p>
        </p:txBody>
      </p:sp>
      <p:pic>
        <p:nvPicPr>
          <p:cNvPr id="7" name="Picture 12" descr="8 Super Cool Genetic Mutations Found In Humans | HowStuffWorks">
            <a:extLst>
              <a:ext uri="{FF2B5EF4-FFF2-40B4-BE49-F238E27FC236}">
                <a16:creationId xmlns:a16="http://schemas.microsoft.com/office/drawing/2014/main" id="{64B1E183-C53E-7A01-B4B8-522BF7152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88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0F0392-FCBD-7D3C-C185-CA8BF4C53490}"/>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12" descr="8 Super Cool Genetic Mutations Found In Humans | HowStuffWorks">
            <a:extLst>
              <a:ext uri="{FF2B5EF4-FFF2-40B4-BE49-F238E27FC236}">
                <a16:creationId xmlns:a16="http://schemas.microsoft.com/office/drawing/2014/main" id="{0CEFCF3A-089E-F54F-EBAA-D22BE718E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55" b="18712"/>
          <a:stretch/>
        </p:blipFill>
        <p:spPr bwMode="auto">
          <a:xfrm>
            <a:off x="1168924" y="4637988"/>
            <a:ext cx="6042581" cy="167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899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2875176" y="103695"/>
            <a:ext cx="6919274" cy="688157"/>
          </a:xfrm>
          <a:solidFill>
            <a:schemeClr val="accent3">
              <a:lumMod val="20000"/>
              <a:lumOff val="80000"/>
            </a:schemeClr>
          </a:solidFill>
        </p:spPr>
        <p:txBody>
          <a:bodyPr/>
          <a:lstStyle/>
          <a:p>
            <a:r>
              <a:rPr lang="en-US" dirty="0">
                <a:solidFill>
                  <a:srgbClr val="0070C0"/>
                </a:solidFill>
              </a:rPr>
              <a:t>I. </a:t>
            </a:r>
            <a:r>
              <a:rPr lang="en-US" dirty="0" err="1" smtClean="0">
                <a:solidFill>
                  <a:srgbClr val="0070C0"/>
                </a:solidFill>
              </a:rPr>
              <a:t>Khái</a:t>
            </a:r>
            <a:r>
              <a:rPr lang="en-US" dirty="0" smtClean="0">
                <a:solidFill>
                  <a:srgbClr val="0070C0"/>
                </a:solidFill>
              </a:rPr>
              <a:t> </a:t>
            </a:r>
            <a:r>
              <a:rPr lang="en-US" dirty="0" err="1" smtClean="0">
                <a:solidFill>
                  <a:srgbClr val="0070C0"/>
                </a:solidFill>
              </a:rPr>
              <a:t>niệm</a:t>
            </a:r>
            <a:r>
              <a:rPr lang="en-US" dirty="0" smtClean="0">
                <a:solidFill>
                  <a:srgbClr val="0070C0"/>
                </a:solidFill>
              </a:rPr>
              <a:t> </a:t>
            </a:r>
            <a:r>
              <a:rPr lang="en-US" dirty="0" err="1" smtClean="0">
                <a:solidFill>
                  <a:srgbClr val="0070C0"/>
                </a:solidFill>
              </a:rPr>
              <a:t>đột</a:t>
            </a:r>
            <a:r>
              <a:rPr lang="en-US" dirty="0" smtClean="0">
                <a:solidFill>
                  <a:srgbClr val="0070C0"/>
                </a:solidFill>
              </a:rPr>
              <a:t> </a:t>
            </a:r>
            <a:r>
              <a:rPr lang="en-US" dirty="0" err="1" smtClean="0">
                <a:solidFill>
                  <a:srgbClr val="0070C0"/>
                </a:solidFill>
              </a:rPr>
              <a:t>biến</a:t>
            </a:r>
            <a:r>
              <a:rPr lang="en-US" dirty="0" smtClean="0">
                <a:solidFill>
                  <a:srgbClr val="0070C0"/>
                </a:solidFill>
              </a:rPr>
              <a:t> gene</a:t>
            </a:r>
            <a:endParaRPr lang="en-US" dirty="0">
              <a:solidFill>
                <a:srgbClr val="0070C0"/>
              </a:solidFill>
            </a:endParaRPr>
          </a:p>
        </p:txBody>
      </p:sp>
      <p:pic>
        <p:nvPicPr>
          <p:cNvPr id="163" name="Picture 162">
            <a:extLst>
              <a:ext uri="{FF2B5EF4-FFF2-40B4-BE49-F238E27FC236}">
                <a16:creationId xmlns:a16="http://schemas.microsoft.com/office/drawing/2014/main" id="{91D89124-2044-EDC8-137D-5D7AC1962DD8}"/>
              </a:ext>
            </a:extLst>
          </p:cNvPr>
          <p:cNvPicPr>
            <a:picLocks noChangeAspect="1"/>
          </p:cNvPicPr>
          <p:nvPr/>
        </p:nvPicPr>
        <p:blipFill rotWithShape="1">
          <a:blip r:embed="rId2"/>
          <a:srcRect l="1570" t="2931" r="1175"/>
          <a:stretch/>
        </p:blipFill>
        <p:spPr>
          <a:xfrm>
            <a:off x="904973" y="961534"/>
            <a:ext cx="10510887" cy="5582252"/>
          </a:xfrm>
          <a:prstGeom prst="rect">
            <a:avLst/>
          </a:prstGeom>
        </p:spPr>
      </p:pic>
    </p:spTree>
    <p:extLst>
      <p:ext uri="{BB962C8B-B14F-4D97-AF65-F5344CB8AC3E}">
        <p14:creationId xmlns:p14="http://schemas.microsoft.com/office/powerpoint/2010/main" val="3324330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30710" y="619432"/>
            <a:ext cx="10166556" cy="5633884"/>
          </a:xfrm>
          <a:prstGeom prst="rect">
            <a:avLst/>
          </a:prstGeom>
          <a:ln w="88900" cap="sq" cmpd="thickThin">
            <a:solidFill>
              <a:srgbClr val="03678B"/>
            </a:solidFill>
            <a:prstDash val="solid"/>
            <a:miter lim="800000"/>
          </a:ln>
          <a:effectLst>
            <a:innerShdw blurRad="76200">
              <a:srgbClr val="000000"/>
            </a:innerShdw>
          </a:effectLst>
        </p:spPr>
      </p:pic>
    </p:spTree>
    <p:extLst>
      <p:ext uri="{BB962C8B-B14F-4D97-AF65-F5344CB8AC3E}">
        <p14:creationId xmlns:p14="http://schemas.microsoft.com/office/powerpoint/2010/main" val="2113435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416B113-C97A-37C9-8582-CB0CB1406DDD}"/>
              </a:ext>
            </a:extLst>
          </p:cNvPr>
          <p:cNvGraphicFramePr>
            <a:graphicFrameLocks noGrp="1"/>
          </p:cNvGraphicFramePr>
          <p:nvPr>
            <p:extLst>
              <p:ext uri="{D42A27DB-BD31-4B8C-83A1-F6EECF244321}">
                <p14:modId xmlns:p14="http://schemas.microsoft.com/office/powerpoint/2010/main" val="249408615"/>
              </p:ext>
            </p:extLst>
          </p:nvPr>
        </p:nvGraphicFramePr>
        <p:xfrm>
          <a:off x="641022" y="1276403"/>
          <a:ext cx="10378910" cy="4634557"/>
        </p:xfrm>
        <a:graphic>
          <a:graphicData uri="http://schemas.openxmlformats.org/drawingml/2006/table">
            <a:tbl>
              <a:tblPr firstRow="1" firstCol="1" bandRow="1">
                <a:tableStyleId>{7DF18680-E054-41AD-8BC1-D1AEF772440D}</a:tableStyleId>
              </a:tblPr>
              <a:tblGrid>
                <a:gridCol w="2007633">
                  <a:extLst>
                    <a:ext uri="{9D8B030D-6E8A-4147-A177-3AD203B41FA5}">
                      <a16:colId xmlns:a16="http://schemas.microsoft.com/office/drawing/2014/main" val="3602740801"/>
                    </a:ext>
                  </a:extLst>
                </a:gridCol>
                <a:gridCol w="2338124">
                  <a:extLst>
                    <a:ext uri="{9D8B030D-6E8A-4147-A177-3AD203B41FA5}">
                      <a16:colId xmlns:a16="http://schemas.microsoft.com/office/drawing/2014/main" val="3906173911"/>
                    </a:ext>
                  </a:extLst>
                </a:gridCol>
                <a:gridCol w="2441020">
                  <a:extLst>
                    <a:ext uri="{9D8B030D-6E8A-4147-A177-3AD203B41FA5}">
                      <a16:colId xmlns:a16="http://schemas.microsoft.com/office/drawing/2014/main" val="2847945626"/>
                    </a:ext>
                  </a:extLst>
                </a:gridCol>
                <a:gridCol w="3592133">
                  <a:extLst>
                    <a:ext uri="{9D8B030D-6E8A-4147-A177-3AD203B41FA5}">
                      <a16:colId xmlns:a16="http://schemas.microsoft.com/office/drawing/2014/main" val="352087818"/>
                    </a:ext>
                  </a:extLst>
                </a:gridCol>
              </a:tblGrid>
              <a:tr h="1335612">
                <a:tc>
                  <a:txBody>
                    <a:bodyPr/>
                    <a:lstStyle/>
                    <a:p>
                      <a:pPr marR="19050" algn="ctr">
                        <a:lnSpc>
                          <a:spcPct val="107000"/>
                        </a:lnSpc>
                        <a:spcAft>
                          <a:spcPts val="800"/>
                        </a:spcAft>
                      </a:pPr>
                      <a:r>
                        <a:rPr lang="vi-VN" sz="3200" kern="100" dirty="0">
                          <a:effectLst/>
                        </a:rPr>
                        <a:t>Allele đột biến</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R="19050" algn="ctr">
                        <a:lnSpc>
                          <a:spcPct val="107000"/>
                        </a:lnSpc>
                        <a:spcAft>
                          <a:spcPts val="800"/>
                        </a:spcAft>
                      </a:pPr>
                      <a:r>
                        <a:rPr lang="vi-VN" sz="3200" kern="100" dirty="0">
                          <a:effectLst/>
                        </a:rPr>
                        <a:t>Allele số 1</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R="19050" algn="ctr">
                        <a:lnSpc>
                          <a:spcPct val="107000"/>
                        </a:lnSpc>
                        <a:spcAft>
                          <a:spcPts val="800"/>
                        </a:spcAft>
                      </a:pPr>
                      <a:r>
                        <a:rPr lang="vi-VN" sz="3200" kern="100">
                          <a:effectLst/>
                        </a:rPr>
                        <a:t>Allele số 2</a:t>
                      </a:r>
                      <a:endParaRPr lang="en-US" sz="32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R="19050" algn="ctr">
                        <a:lnSpc>
                          <a:spcPct val="107000"/>
                        </a:lnSpc>
                        <a:spcAft>
                          <a:spcPts val="800"/>
                        </a:spcAft>
                      </a:pPr>
                      <a:r>
                        <a:rPr lang="vi-VN" sz="3200" kern="100" dirty="0">
                          <a:effectLst/>
                        </a:rPr>
                        <a:t>Allele số 3</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extLst>
                  <a:ext uri="{0D108BD9-81ED-4DB2-BD59-A6C34878D82A}">
                    <a16:rowId xmlns:a16="http://schemas.microsoft.com/office/drawing/2014/main" val="2899794260"/>
                  </a:ext>
                </a:extLst>
              </a:tr>
              <a:tr h="3298945">
                <a:tc>
                  <a:txBody>
                    <a:bodyPr/>
                    <a:lstStyle/>
                    <a:p>
                      <a:pPr algn="ctr">
                        <a:lnSpc>
                          <a:spcPct val="107000"/>
                        </a:lnSpc>
                        <a:spcAft>
                          <a:spcPts val="800"/>
                        </a:spcAft>
                      </a:pPr>
                      <a:endParaRPr lang="en-US" sz="3200" kern="100" dirty="0" smtClean="0">
                        <a:effectLst/>
                      </a:endParaRPr>
                    </a:p>
                    <a:p>
                      <a:pPr algn="ctr">
                        <a:lnSpc>
                          <a:spcPct val="107000"/>
                        </a:lnSpc>
                        <a:spcAft>
                          <a:spcPts val="800"/>
                        </a:spcAft>
                      </a:pPr>
                      <a:r>
                        <a:rPr lang="vi-VN" sz="3200" kern="100" dirty="0" smtClean="0">
                          <a:effectLst/>
                        </a:rPr>
                        <a:t>Điểm </a:t>
                      </a:r>
                      <a:r>
                        <a:rPr lang="vi-VN" sz="3200" kern="100" dirty="0">
                          <a:effectLst/>
                        </a:rPr>
                        <a:t>khác so với allele kiểu dại</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vi-VN" sz="3200" kern="100" dirty="0">
                          <a:effectLst/>
                        </a:rPr>
                        <a:t> </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73025" marR="53975" marT="30480" marB="0"/>
                </a:tc>
                <a:tc>
                  <a:txBody>
                    <a:bodyPr/>
                    <a:lstStyle/>
                    <a:p>
                      <a:pPr algn="l">
                        <a:lnSpc>
                          <a:spcPct val="107000"/>
                        </a:lnSpc>
                        <a:spcAft>
                          <a:spcPts val="800"/>
                        </a:spcAft>
                      </a:pPr>
                      <a:r>
                        <a:rPr lang="vi-VN" sz="3200" kern="100" dirty="0">
                          <a:effectLst/>
                        </a:rPr>
                        <a:t> </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vi-VN" sz="3200" kern="100" dirty="0">
                          <a:effectLst/>
                        </a:rPr>
                        <a:t> </a:t>
                      </a:r>
                      <a:endParaRPr lang="en-US" sz="3200" kern="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73025" marR="53975" marT="30480" marB="0"/>
                </a:tc>
                <a:extLst>
                  <a:ext uri="{0D108BD9-81ED-4DB2-BD59-A6C34878D82A}">
                    <a16:rowId xmlns:a16="http://schemas.microsoft.com/office/drawing/2014/main" val="1001718720"/>
                  </a:ext>
                </a:extLst>
              </a:tr>
            </a:tbl>
          </a:graphicData>
        </a:graphic>
      </p:graphicFrame>
      <p:sp>
        <p:nvSpPr>
          <p:cNvPr id="8" name="TextBox 7">
            <a:extLst>
              <a:ext uri="{FF2B5EF4-FFF2-40B4-BE49-F238E27FC236}">
                <a16:creationId xmlns:a16="http://schemas.microsoft.com/office/drawing/2014/main" id="{F39DABE9-6D76-C5D5-6BD4-15CAF5C43CCF}"/>
              </a:ext>
            </a:extLst>
          </p:cNvPr>
          <p:cNvSpPr txBox="1"/>
          <p:nvPr/>
        </p:nvSpPr>
        <p:spPr>
          <a:xfrm>
            <a:off x="2701036" y="3137971"/>
            <a:ext cx="2363992" cy="1077218"/>
          </a:xfrm>
          <a:prstGeom prst="rect">
            <a:avLst/>
          </a:prstGeom>
          <a:noFill/>
        </p:spPr>
        <p:txBody>
          <a:bodyPr wrap="square">
            <a:spAutoFit/>
          </a:bodyPr>
          <a:lstStyle/>
          <a:p>
            <a:pPr algn="ctr"/>
            <a:r>
              <a:rPr lang="en-US" sz="3200" b="1" kern="1200" dirty="0" err="1">
                <a:solidFill>
                  <a:srgbClr val="002060"/>
                </a:solidFill>
                <a:effectLst/>
                <a:latin typeface="Times New Roman" panose="02020603050405020304" pitchFamily="18" charset="0"/>
                <a:cs typeface="Times New Roman" panose="02020603050405020304" pitchFamily="18" charset="0"/>
              </a:rPr>
              <a:t>Mất</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err="1">
                <a:solidFill>
                  <a:srgbClr val="002060"/>
                </a:solidFill>
                <a:effectLst/>
                <a:latin typeface="Times New Roman" panose="02020603050405020304" pitchFamily="18" charset="0"/>
                <a:cs typeface="Times New Roman" panose="02020603050405020304" pitchFamily="18" charset="0"/>
              </a:rPr>
              <a:t>một</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err="1">
                <a:solidFill>
                  <a:srgbClr val="002060"/>
                </a:solidFill>
                <a:effectLst/>
                <a:latin typeface="Times New Roman" panose="02020603050405020304" pitchFamily="18" charset="0"/>
                <a:cs typeface="Times New Roman" panose="02020603050405020304" pitchFamily="18" charset="0"/>
              </a:rPr>
              <a:t>cặp</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smtClean="0">
                <a:solidFill>
                  <a:srgbClr val="002060"/>
                </a:solidFill>
                <a:effectLst/>
                <a:latin typeface="Times New Roman" panose="02020603050405020304" pitchFamily="18" charset="0"/>
                <a:cs typeface="Times New Roman" panose="02020603050405020304" pitchFamily="18" charset="0"/>
              </a:rPr>
              <a:t>T </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smtClean="0">
                <a:solidFill>
                  <a:srgbClr val="002060"/>
                </a:solidFill>
                <a:effectLst/>
                <a:latin typeface="Times New Roman" panose="02020603050405020304" pitchFamily="18" charset="0"/>
                <a:cs typeface="Times New Roman" panose="02020603050405020304" pitchFamily="18" charset="0"/>
              </a:rPr>
              <a:t>A</a:t>
            </a:r>
            <a:endParaRPr lang="en-US" sz="3200" b="1" dirty="0">
              <a:solidFill>
                <a:srgbClr val="002060"/>
              </a:solidFill>
            </a:endParaRPr>
          </a:p>
        </p:txBody>
      </p:sp>
      <p:sp>
        <p:nvSpPr>
          <p:cNvPr id="10" name="TextBox 9">
            <a:extLst>
              <a:ext uri="{FF2B5EF4-FFF2-40B4-BE49-F238E27FC236}">
                <a16:creationId xmlns:a16="http://schemas.microsoft.com/office/drawing/2014/main" id="{AEB17197-C168-626E-3655-1B108A7B0FCB}"/>
              </a:ext>
            </a:extLst>
          </p:cNvPr>
          <p:cNvSpPr txBox="1"/>
          <p:nvPr/>
        </p:nvSpPr>
        <p:spPr>
          <a:xfrm>
            <a:off x="5241663" y="3137971"/>
            <a:ext cx="2191870" cy="1077218"/>
          </a:xfrm>
          <a:prstGeom prst="rect">
            <a:avLst/>
          </a:prstGeom>
          <a:noFill/>
        </p:spPr>
        <p:txBody>
          <a:bodyPr wrap="square">
            <a:spAutoFit/>
          </a:bodyPr>
          <a:lstStyle/>
          <a:p>
            <a:r>
              <a:rPr lang="en-US" sz="3200" b="1" kern="1200" dirty="0" err="1">
                <a:solidFill>
                  <a:srgbClr val="002060"/>
                </a:solidFill>
                <a:effectLst/>
                <a:latin typeface="Times New Roman" panose="02020603050405020304" pitchFamily="18" charset="0"/>
                <a:cs typeface="Times New Roman" panose="02020603050405020304" pitchFamily="18" charset="0"/>
              </a:rPr>
              <a:t>Thêm</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err="1">
                <a:solidFill>
                  <a:srgbClr val="002060"/>
                </a:solidFill>
                <a:effectLst/>
                <a:latin typeface="Times New Roman" panose="02020603050405020304" pitchFamily="18" charset="0"/>
                <a:cs typeface="Times New Roman" panose="02020603050405020304" pitchFamily="18" charset="0"/>
              </a:rPr>
              <a:t>một</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err="1">
                <a:solidFill>
                  <a:srgbClr val="002060"/>
                </a:solidFill>
                <a:effectLst/>
                <a:latin typeface="Times New Roman" panose="02020603050405020304" pitchFamily="18" charset="0"/>
                <a:cs typeface="Times New Roman" panose="02020603050405020304" pitchFamily="18" charset="0"/>
              </a:rPr>
              <a:t>cặp</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smtClean="0">
                <a:solidFill>
                  <a:srgbClr val="002060"/>
                </a:solidFill>
                <a:effectLst/>
                <a:latin typeface="Times New Roman" panose="02020603050405020304" pitchFamily="18" charset="0"/>
                <a:cs typeface="Times New Roman" panose="02020603050405020304" pitchFamily="18" charset="0"/>
              </a:rPr>
              <a:t>T </a:t>
            </a:r>
            <a:r>
              <a:rPr lang="en-US" sz="3200" b="1" kern="1200" dirty="0">
                <a:solidFill>
                  <a:srgbClr val="002060"/>
                </a:solidFill>
                <a:effectLst/>
                <a:latin typeface="Times New Roman" panose="02020603050405020304" pitchFamily="18" charset="0"/>
                <a:cs typeface="Times New Roman" panose="02020603050405020304" pitchFamily="18" charset="0"/>
              </a:rPr>
              <a:t>– </a:t>
            </a:r>
            <a:r>
              <a:rPr lang="en-US" sz="3200" b="1" kern="1200" dirty="0" smtClean="0">
                <a:solidFill>
                  <a:srgbClr val="002060"/>
                </a:solidFill>
                <a:effectLst/>
                <a:latin typeface="Times New Roman" panose="02020603050405020304" pitchFamily="18" charset="0"/>
                <a:cs typeface="Times New Roman" panose="02020603050405020304" pitchFamily="18" charset="0"/>
              </a:rPr>
              <a:t>A</a:t>
            </a:r>
            <a:endParaRPr lang="en-US" sz="3200" b="1" dirty="0">
              <a:solidFill>
                <a:srgbClr val="002060"/>
              </a:solidFill>
            </a:endParaRPr>
          </a:p>
        </p:txBody>
      </p:sp>
      <p:sp>
        <p:nvSpPr>
          <p:cNvPr id="12" name="TextBox 11">
            <a:extLst>
              <a:ext uri="{FF2B5EF4-FFF2-40B4-BE49-F238E27FC236}">
                <a16:creationId xmlns:a16="http://schemas.microsoft.com/office/drawing/2014/main" id="{F5BB1D74-DBF2-D340-FBC4-2A1E64FF14F4}"/>
              </a:ext>
            </a:extLst>
          </p:cNvPr>
          <p:cNvSpPr txBox="1"/>
          <p:nvPr/>
        </p:nvSpPr>
        <p:spPr>
          <a:xfrm>
            <a:off x="7433533" y="3137971"/>
            <a:ext cx="3608438" cy="250786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b="1" kern="1200" dirty="0" err="1" smtClean="0">
                <a:solidFill>
                  <a:srgbClr val="002060"/>
                </a:solidFill>
                <a:effectLst/>
                <a:latin typeface="Times New Roman" panose="02020603050405020304" pitchFamily="18" charset="0"/>
                <a:ea typeface="+mn-ea"/>
                <a:cs typeface="Times New Roman" panose="02020603050405020304" pitchFamily="18" charset="0"/>
              </a:rPr>
              <a:t>Thay</a:t>
            </a:r>
            <a:r>
              <a:rPr lang="en-US" sz="3200" b="1" kern="1200" dirty="0" smtClean="0">
                <a:solidFill>
                  <a:srgbClr val="002060"/>
                </a:solidFill>
                <a:effectLst/>
                <a:latin typeface="Times New Roman" panose="02020603050405020304" pitchFamily="18" charset="0"/>
                <a:ea typeface="+mn-ea"/>
                <a:cs typeface="Times New Roman" panose="02020603050405020304" pitchFamily="18" charset="0"/>
              </a:rPr>
              <a:t> </a:t>
            </a:r>
            <a:r>
              <a:rPr lang="en-US" sz="3200" b="1" kern="1200" dirty="0" err="1" smtClean="0">
                <a:solidFill>
                  <a:srgbClr val="002060"/>
                </a:solidFill>
                <a:effectLst/>
                <a:latin typeface="Times New Roman" panose="02020603050405020304" pitchFamily="18" charset="0"/>
                <a:ea typeface="+mn-ea"/>
                <a:cs typeface="Times New Roman" panose="02020603050405020304" pitchFamily="18" charset="0"/>
              </a:rPr>
              <a:t>thế</a:t>
            </a:r>
            <a:r>
              <a:rPr lang="en-US" sz="3200" b="1" kern="1200" dirty="0" smtClean="0">
                <a:solidFill>
                  <a:srgbClr val="00206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002060"/>
                </a:solidFill>
                <a:effectLst/>
                <a:latin typeface="Times New Roman" panose="02020603050405020304" pitchFamily="18" charset="0"/>
                <a:ea typeface="+mn-ea"/>
                <a:cs typeface="Times New Roman" panose="02020603050405020304" pitchFamily="18" charset="0"/>
              </a:rPr>
              <a:t>một</a:t>
            </a:r>
            <a:r>
              <a:rPr lang="en-US" sz="3200" b="1" kern="1200" dirty="0">
                <a:solidFill>
                  <a:srgbClr val="00206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002060"/>
                </a:solidFill>
                <a:effectLst/>
                <a:latin typeface="Times New Roman" panose="02020603050405020304" pitchFamily="18" charset="0"/>
                <a:ea typeface="+mn-ea"/>
                <a:cs typeface="Times New Roman" panose="02020603050405020304" pitchFamily="18" charset="0"/>
              </a:rPr>
              <a:t>cặp</a:t>
            </a:r>
            <a:r>
              <a:rPr lang="en-US" sz="3200" b="1" kern="1200" dirty="0">
                <a:solidFill>
                  <a:srgbClr val="002060"/>
                </a:solidFill>
                <a:effectLst/>
                <a:latin typeface="Times New Roman" panose="02020603050405020304" pitchFamily="18" charset="0"/>
                <a:ea typeface="+mn-ea"/>
                <a:cs typeface="Times New Roman" panose="02020603050405020304" pitchFamily="18" charset="0"/>
              </a:rPr>
              <a:t> </a:t>
            </a:r>
            <a:endParaRPr lang="en-US" sz="3200" b="1" kern="1200" dirty="0" smtClean="0">
              <a:solidFill>
                <a:srgbClr val="002060"/>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b="1" kern="1200" dirty="0" smtClean="0">
                <a:solidFill>
                  <a:srgbClr val="002060"/>
                </a:solidFill>
                <a:effectLst/>
                <a:latin typeface="Times New Roman" panose="02020603050405020304" pitchFamily="18" charset="0"/>
                <a:ea typeface="+mn-ea"/>
                <a:cs typeface="Times New Roman" panose="02020603050405020304" pitchFamily="18" charset="0"/>
              </a:rPr>
              <a:t>A </a:t>
            </a:r>
            <a:r>
              <a:rPr lang="en-US" sz="3200" b="1" kern="1200" dirty="0">
                <a:solidFill>
                  <a:srgbClr val="002060"/>
                </a:solidFill>
                <a:effectLst/>
                <a:latin typeface="Times New Roman" panose="02020603050405020304" pitchFamily="18" charset="0"/>
                <a:ea typeface="+mn-ea"/>
                <a:cs typeface="Times New Roman" panose="02020603050405020304" pitchFamily="18" charset="0"/>
              </a:rPr>
              <a:t>– T </a:t>
            </a:r>
            <a:endParaRPr lang="en-US" sz="3200" b="1" kern="1200" dirty="0" smtClean="0">
              <a:solidFill>
                <a:srgbClr val="002060"/>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b="1" kern="1200" dirty="0" err="1" smtClean="0">
                <a:solidFill>
                  <a:srgbClr val="002060"/>
                </a:solidFill>
                <a:effectLst/>
                <a:latin typeface="Times New Roman" panose="02020603050405020304" pitchFamily="18" charset="0"/>
                <a:ea typeface="+mn-ea"/>
                <a:cs typeface="Times New Roman" panose="02020603050405020304" pitchFamily="18" charset="0"/>
              </a:rPr>
              <a:t>bằng</a:t>
            </a:r>
            <a:r>
              <a:rPr lang="en-US" sz="3200" b="1" kern="1200" dirty="0" smtClean="0">
                <a:solidFill>
                  <a:srgbClr val="00206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002060"/>
                </a:solidFill>
                <a:effectLst/>
                <a:latin typeface="Times New Roman" panose="02020603050405020304" pitchFamily="18" charset="0"/>
                <a:ea typeface="+mn-ea"/>
                <a:cs typeface="Times New Roman" panose="02020603050405020304" pitchFamily="18" charset="0"/>
              </a:rPr>
              <a:t>một</a:t>
            </a:r>
            <a:r>
              <a:rPr lang="en-US" sz="3200" b="1" kern="1200" dirty="0">
                <a:solidFill>
                  <a:srgbClr val="00206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002060"/>
                </a:solidFill>
                <a:effectLst/>
                <a:latin typeface="Times New Roman" panose="02020603050405020304" pitchFamily="18" charset="0"/>
                <a:ea typeface="+mn-ea"/>
                <a:cs typeface="Times New Roman" panose="02020603050405020304" pitchFamily="18" charset="0"/>
              </a:rPr>
              <a:t>cặp</a:t>
            </a:r>
            <a:r>
              <a:rPr lang="en-US" sz="3200" b="1" kern="1200" dirty="0">
                <a:solidFill>
                  <a:srgbClr val="002060"/>
                </a:solidFill>
                <a:effectLst/>
                <a:latin typeface="Times New Roman" panose="02020603050405020304" pitchFamily="18" charset="0"/>
                <a:ea typeface="+mn-ea"/>
                <a:cs typeface="Times New Roman" panose="02020603050405020304" pitchFamily="18" charset="0"/>
              </a:rPr>
              <a:t> </a:t>
            </a:r>
            <a:endParaRPr lang="en-US" sz="3200" b="1" kern="1200" dirty="0" smtClean="0">
              <a:solidFill>
                <a:srgbClr val="002060"/>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b="1" kern="1200" dirty="0" smtClean="0">
                <a:solidFill>
                  <a:srgbClr val="002060"/>
                </a:solidFill>
                <a:effectLst/>
                <a:latin typeface="Times New Roman" panose="02020603050405020304" pitchFamily="18" charset="0"/>
                <a:ea typeface="+mn-ea"/>
                <a:cs typeface="Times New Roman" panose="02020603050405020304" pitchFamily="18" charset="0"/>
              </a:rPr>
              <a:t>G </a:t>
            </a:r>
            <a:r>
              <a:rPr lang="en-US" sz="3200" b="1" kern="1200" dirty="0">
                <a:solidFill>
                  <a:srgbClr val="002060"/>
                </a:solidFill>
                <a:effectLst/>
                <a:latin typeface="Times New Roman" panose="02020603050405020304" pitchFamily="18" charset="0"/>
                <a:ea typeface="+mn-ea"/>
                <a:cs typeface="Times New Roman" panose="02020603050405020304" pitchFamily="18" charset="0"/>
              </a:rPr>
              <a:t>- C</a:t>
            </a:r>
          </a:p>
        </p:txBody>
      </p:sp>
      <p:sp>
        <p:nvSpPr>
          <p:cNvPr id="13" name="Title 1">
            <a:extLst>
              <a:ext uri="{FF2B5EF4-FFF2-40B4-BE49-F238E27FC236}">
                <a16:creationId xmlns:a16="http://schemas.microsoft.com/office/drawing/2014/main" id="{F4A5950A-F236-4AE1-B402-E9CC3F82CCB7}"/>
              </a:ext>
            </a:extLst>
          </p:cNvPr>
          <p:cNvSpPr>
            <a:spLocks noGrp="1"/>
          </p:cNvSpPr>
          <p:nvPr>
            <p:ph type="title"/>
          </p:nvPr>
        </p:nvSpPr>
        <p:spPr>
          <a:xfrm>
            <a:off x="2764537" y="466541"/>
            <a:ext cx="6131879" cy="695567"/>
          </a:xfrm>
          <a:solidFill>
            <a:srgbClr val="92D050"/>
          </a:solidFill>
        </p:spPr>
        <p:txBody>
          <a:bodyPr>
            <a:noAutofit/>
          </a:bodyPr>
          <a:lstStyle/>
          <a:p>
            <a:r>
              <a:rPr lang="en-US" sz="3200" dirty="0" smtClean="0">
                <a:solidFill>
                  <a:srgbClr val="002060"/>
                </a:solidFill>
              </a:rPr>
              <a:t>ĐÁP ÁN PHIẾU HỌC TẬP SỐ 1</a:t>
            </a:r>
            <a:endParaRPr lang="en-US" sz="3200" dirty="0">
              <a:solidFill>
                <a:srgbClr val="002060"/>
              </a:solidFill>
            </a:endParaRPr>
          </a:p>
        </p:txBody>
      </p:sp>
    </p:spTree>
    <p:extLst>
      <p:ext uri="{BB962C8B-B14F-4D97-AF65-F5344CB8AC3E}">
        <p14:creationId xmlns:p14="http://schemas.microsoft.com/office/powerpoint/2010/main" val="140178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2875176" y="103695"/>
            <a:ext cx="6919274" cy="688157"/>
          </a:xfrm>
          <a:solidFill>
            <a:schemeClr val="accent3">
              <a:lumMod val="20000"/>
              <a:lumOff val="80000"/>
            </a:schemeClr>
          </a:solidFill>
        </p:spPr>
        <p:txBody>
          <a:bodyPr/>
          <a:lstStyle/>
          <a:p>
            <a:r>
              <a:rPr lang="en-US" dirty="0">
                <a:solidFill>
                  <a:srgbClr val="0070C0"/>
                </a:solidFill>
              </a:rPr>
              <a:t>I. </a:t>
            </a:r>
            <a:r>
              <a:rPr lang="en-US" dirty="0" err="1" smtClean="0">
                <a:solidFill>
                  <a:srgbClr val="0070C0"/>
                </a:solidFill>
              </a:rPr>
              <a:t>Khái</a:t>
            </a:r>
            <a:r>
              <a:rPr lang="en-US" dirty="0" smtClean="0">
                <a:solidFill>
                  <a:srgbClr val="0070C0"/>
                </a:solidFill>
              </a:rPr>
              <a:t> </a:t>
            </a:r>
            <a:r>
              <a:rPr lang="en-US" dirty="0" err="1" smtClean="0">
                <a:solidFill>
                  <a:srgbClr val="0070C0"/>
                </a:solidFill>
              </a:rPr>
              <a:t>niệm</a:t>
            </a:r>
            <a:r>
              <a:rPr lang="en-US" dirty="0" smtClean="0">
                <a:solidFill>
                  <a:srgbClr val="0070C0"/>
                </a:solidFill>
              </a:rPr>
              <a:t> </a:t>
            </a:r>
            <a:r>
              <a:rPr lang="en-US" dirty="0" err="1" smtClean="0">
                <a:solidFill>
                  <a:srgbClr val="0070C0"/>
                </a:solidFill>
              </a:rPr>
              <a:t>đột</a:t>
            </a:r>
            <a:r>
              <a:rPr lang="en-US" dirty="0" smtClean="0">
                <a:solidFill>
                  <a:srgbClr val="0070C0"/>
                </a:solidFill>
              </a:rPr>
              <a:t> </a:t>
            </a:r>
            <a:r>
              <a:rPr lang="en-US" dirty="0" err="1" smtClean="0">
                <a:solidFill>
                  <a:srgbClr val="0070C0"/>
                </a:solidFill>
              </a:rPr>
              <a:t>biến</a:t>
            </a:r>
            <a:r>
              <a:rPr lang="en-US" dirty="0" smtClean="0">
                <a:solidFill>
                  <a:srgbClr val="0070C0"/>
                </a:solidFill>
              </a:rPr>
              <a:t> gene</a:t>
            </a:r>
            <a:endParaRPr lang="en-US" dirty="0">
              <a:solidFill>
                <a:srgbClr val="0070C0"/>
              </a:solidFill>
            </a:endParaRPr>
          </a:p>
        </p:txBody>
      </p:sp>
      <p:pic>
        <p:nvPicPr>
          <p:cNvPr id="163" name="Picture 162">
            <a:extLst>
              <a:ext uri="{FF2B5EF4-FFF2-40B4-BE49-F238E27FC236}">
                <a16:creationId xmlns:a16="http://schemas.microsoft.com/office/drawing/2014/main" id="{91D89124-2044-EDC8-137D-5D7AC1962DD8}"/>
              </a:ext>
            </a:extLst>
          </p:cNvPr>
          <p:cNvPicPr>
            <a:picLocks noChangeAspect="1"/>
          </p:cNvPicPr>
          <p:nvPr/>
        </p:nvPicPr>
        <p:blipFill rotWithShape="1">
          <a:blip r:embed="rId2"/>
          <a:srcRect l="1570" t="2931" r="1175"/>
          <a:stretch/>
        </p:blipFill>
        <p:spPr>
          <a:xfrm>
            <a:off x="904973" y="961534"/>
            <a:ext cx="10510887" cy="5582252"/>
          </a:xfrm>
          <a:prstGeom prst="rect">
            <a:avLst/>
          </a:prstGeom>
        </p:spPr>
      </p:pic>
    </p:spTree>
    <p:extLst>
      <p:ext uri="{BB962C8B-B14F-4D97-AF65-F5344CB8AC3E}">
        <p14:creationId xmlns:p14="http://schemas.microsoft.com/office/powerpoint/2010/main" val="50549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1845F5A-061D-4825-9AE9-D7794091C6CF}" type="slidenum">
              <a:rPr lang="en-US" smtClean="0"/>
              <a:t>8</a:t>
            </a:fld>
            <a:endParaRPr lang="en-US"/>
          </a:p>
        </p:txBody>
      </p:sp>
      <p:pic>
        <p:nvPicPr>
          <p:cNvPr id="6" name="Picture 5"/>
          <p:cNvPicPr>
            <a:picLocks noChangeAspect="1"/>
          </p:cNvPicPr>
          <p:nvPr/>
        </p:nvPicPr>
        <p:blipFill>
          <a:blip r:embed="rId2"/>
          <a:stretch>
            <a:fillRect/>
          </a:stretch>
        </p:blipFill>
        <p:spPr>
          <a:xfrm>
            <a:off x="1634730" y="990809"/>
            <a:ext cx="8586621" cy="4582235"/>
          </a:xfrm>
          <a:prstGeom prst="rect">
            <a:avLst/>
          </a:prstGeom>
        </p:spPr>
      </p:pic>
    </p:spTree>
    <p:extLst>
      <p:ext uri="{BB962C8B-B14F-4D97-AF65-F5344CB8AC3E}">
        <p14:creationId xmlns:p14="http://schemas.microsoft.com/office/powerpoint/2010/main" val="2476703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2177355" y="65845"/>
            <a:ext cx="6819646" cy="874743"/>
          </a:xfrm>
          <a:solidFill>
            <a:schemeClr val="accent3">
              <a:lumMod val="20000"/>
              <a:lumOff val="80000"/>
            </a:schemeClr>
          </a:solidFill>
        </p:spPr>
        <p:txBody>
          <a:bodyPr/>
          <a:lstStyle/>
          <a:p>
            <a:r>
              <a:rPr lang="en-US" dirty="0" err="1" smtClean="0">
                <a:solidFill>
                  <a:srgbClr val="C00000"/>
                </a:solidFill>
              </a:rPr>
              <a:t>Các</a:t>
            </a:r>
            <a:r>
              <a:rPr lang="en-US" dirty="0" smtClean="0">
                <a:solidFill>
                  <a:srgbClr val="C00000"/>
                </a:solidFill>
              </a:rPr>
              <a:t> </a:t>
            </a:r>
            <a:r>
              <a:rPr lang="en-US" dirty="0" err="1" smtClean="0">
                <a:solidFill>
                  <a:srgbClr val="C00000"/>
                </a:solidFill>
              </a:rPr>
              <a:t>dạng</a:t>
            </a:r>
            <a:r>
              <a:rPr lang="en-US" dirty="0" smtClean="0">
                <a:solidFill>
                  <a:srgbClr val="C00000"/>
                </a:solidFill>
              </a:rPr>
              <a:t> </a:t>
            </a:r>
            <a:r>
              <a:rPr lang="en-US" dirty="0" err="1" smtClean="0">
                <a:solidFill>
                  <a:srgbClr val="C00000"/>
                </a:solidFill>
              </a:rPr>
              <a:t>đột</a:t>
            </a:r>
            <a:r>
              <a:rPr lang="en-US" dirty="0" smtClean="0">
                <a:solidFill>
                  <a:srgbClr val="C00000"/>
                </a:solidFill>
              </a:rPr>
              <a:t> </a:t>
            </a:r>
            <a:r>
              <a:rPr lang="en-US" dirty="0" err="1" smtClean="0">
                <a:solidFill>
                  <a:srgbClr val="C00000"/>
                </a:solidFill>
              </a:rPr>
              <a:t>biến</a:t>
            </a:r>
            <a:r>
              <a:rPr lang="en-US" dirty="0" smtClean="0">
                <a:solidFill>
                  <a:srgbClr val="C00000"/>
                </a:solidFill>
              </a:rPr>
              <a:t> </a:t>
            </a:r>
            <a:r>
              <a:rPr lang="en-US" dirty="0" err="1" smtClean="0">
                <a:solidFill>
                  <a:srgbClr val="C00000"/>
                </a:solidFill>
              </a:rPr>
              <a:t>điểm</a:t>
            </a:r>
            <a:endParaRPr lang="en-US" dirty="0">
              <a:solidFill>
                <a:srgbClr val="C00000"/>
              </a:solidFill>
            </a:endParaRPr>
          </a:p>
        </p:txBody>
      </p:sp>
      <p:pic>
        <p:nvPicPr>
          <p:cNvPr id="160" name="Picture 159">
            <a:extLst>
              <a:ext uri="{FF2B5EF4-FFF2-40B4-BE49-F238E27FC236}">
                <a16:creationId xmlns:a16="http://schemas.microsoft.com/office/drawing/2014/main" id="{91D89124-2044-EDC8-137D-5D7AC1962DD8}"/>
              </a:ext>
            </a:extLst>
          </p:cNvPr>
          <p:cNvPicPr>
            <a:picLocks noChangeAspect="1"/>
          </p:cNvPicPr>
          <p:nvPr/>
        </p:nvPicPr>
        <p:blipFill rotWithShape="1">
          <a:blip r:embed="rId2"/>
          <a:srcRect l="1570" t="2931" r="1175"/>
          <a:stretch/>
        </p:blipFill>
        <p:spPr>
          <a:xfrm>
            <a:off x="904973" y="1084082"/>
            <a:ext cx="10510887" cy="5459704"/>
          </a:xfrm>
          <a:prstGeom prst="rect">
            <a:avLst/>
          </a:prstGeom>
        </p:spPr>
      </p:pic>
    </p:spTree>
    <p:extLst>
      <p:ext uri="{BB962C8B-B14F-4D97-AF65-F5344CB8AC3E}">
        <p14:creationId xmlns:p14="http://schemas.microsoft.com/office/powerpoint/2010/main" val="3851764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2AFFF-C96F-4C05-9045-3240A5329ECA}">
  <ds:schemaRefs>
    <ds:schemaRef ds:uri="http://purl.org/dc/terms/"/>
    <ds:schemaRef ds:uri="71af3243-3dd4-4a8d-8c0d-dd76da1f02a5"/>
    <ds:schemaRef ds:uri="16c05727-aa75-4e4a-9b5f-8a80a1165891"/>
    <ds:schemaRef ds:uri="http://purl.org/dc/dcmityp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694</TotalTime>
  <Words>663</Words>
  <Application>Microsoft Office PowerPoint</Application>
  <PresentationFormat>Widescreen</PresentationFormat>
  <Paragraphs>164</Paragraphs>
  <Slides>22</Slides>
  <Notes>3</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Times New Roman</vt:lpstr>
      <vt:lpstr>.VnLincolnH</vt:lpstr>
      <vt:lpstr>Calibri</vt:lpstr>
      <vt:lpstr>.ProTeacher03 Arima Madurai Bla</vt:lpstr>
      <vt:lpstr>Office Theme</vt:lpstr>
      <vt:lpstr>PowerPoint Presentation</vt:lpstr>
      <vt:lpstr>Bằng các kĩ thuật tác động vào cấu trúc của gene, các nhà khoa học đã tạo ra giống cà chua đột biến gene có hàm lượng gamma aminobutyric acid (GABA) trong quả cao hơn khoảng  5 – 6 lần so với cà chua trong tự nhiên</vt:lpstr>
      <vt:lpstr>PowerPoint Presentation</vt:lpstr>
      <vt:lpstr>I. Khái niệm đột biến gene</vt:lpstr>
      <vt:lpstr>PowerPoint Presentation</vt:lpstr>
      <vt:lpstr>ĐÁP ÁN PHIẾU HỌC TẬP SỐ 1</vt:lpstr>
      <vt:lpstr>I. Khái niệm đột biến gene</vt:lpstr>
      <vt:lpstr>PowerPoint Presentation</vt:lpstr>
      <vt:lpstr>Các dạng đột biến điểm</vt:lpstr>
      <vt:lpstr>VÍ DỤ VỀ ĐỘT BIẾN GENE</vt:lpstr>
      <vt:lpstr>VÍ DỤ VỀ ĐỘT BIẾN GENE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ĐỘT BIẾN GENE</dc:title>
  <dc:creator>Quách Thị Cẩm Tú</dc:creator>
  <cp:lastModifiedBy>Thèn Thị Tươi</cp:lastModifiedBy>
  <cp:revision>79</cp:revision>
  <dcterms:created xsi:type="dcterms:W3CDTF">2024-06-05T08:12:40Z</dcterms:created>
  <dcterms:modified xsi:type="dcterms:W3CDTF">2024-11-12T23:01:34Z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