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7" r:id="rId3"/>
    <p:sldId id="290" r:id="rId4"/>
    <p:sldId id="295" r:id="rId5"/>
    <p:sldId id="297" r:id="rId6"/>
    <p:sldId id="264" r:id="rId7"/>
    <p:sldId id="261" r:id="rId8"/>
    <p:sldId id="298" r:id="rId9"/>
    <p:sldId id="304" r:id="rId10"/>
    <p:sldId id="300" r:id="rId11"/>
    <p:sldId id="265" r:id="rId12"/>
    <p:sldId id="302" r:id="rId13"/>
    <p:sldId id="266" r:id="rId14"/>
    <p:sldId id="267" r:id="rId15"/>
    <p:sldId id="305" r:id="rId16"/>
    <p:sldId id="27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F0D0-E1E2-40F1-8E8D-C739F5E40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18F2D-8445-418C-8EB5-A3A761D24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68C3A9-E415-4C0F-B4D2-C5C9E57CCE42}"/>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06EEFC2D-5EB9-432F-899B-29D7631D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3E359-B461-4D37-8D51-004CED15972E}"/>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178883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C2D8-F31D-41AF-92FE-4962AFEC88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696772-2E31-4387-9D9F-EA6EA68C4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0A0A9-8FC5-4849-80E8-0DCF11457595}"/>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E9FF19AE-F2FD-4C3F-AA59-2FCDA12D6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8A754-BE9E-4D31-A5A0-E1C132F2BB93}"/>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63710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A2A0A-D152-4E1F-BA1F-FC32AD83E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A79FC-95FF-4C55-9616-76131E740B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DA66A-83E4-4FAD-AE92-9EB597920F22}"/>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98DBD918-A425-41F1-9D74-034A9F0B5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64C21-3895-4B8A-91C4-FD3A6C7FE656}"/>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366345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D2ED-11C4-4BB4-9D8F-0F2662668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93394-F721-43C1-94CA-32F9527BFB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9F315-07C2-4870-93AC-F137ED87D93F}"/>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6F66A991-E46B-409C-8ADB-F526399C9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9816E-BDB9-4CE2-A009-61F4A50DBBED}"/>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301565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BA4C-281B-467D-B5B7-9D997FF385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749DE-8975-4294-9986-E16AA0D01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FC35FF-DBDA-484F-A7D5-DB09ABA6BA9D}"/>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526CD1B3-1436-469C-89EA-5B5CD41D1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402D-6C09-4B87-8293-AF11D2977E6C}"/>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361049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299D-C7E3-4A0B-96F9-3ABD19ED6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055899-0CC4-4444-BF70-27099E86BD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D4B7A6-34EA-45DA-8B9D-4972A0969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F5FC5-C44F-4BB8-B263-08F4C6EABD2C}"/>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6" name="Footer Placeholder 5">
            <a:extLst>
              <a:ext uri="{FF2B5EF4-FFF2-40B4-BE49-F238E27FC236}">
                <a16:creationId xmlns:a16="http://schemas.microsoft.com/office/drawing/2014/main" id="{8D7DF462-C1F6-4B32-B0C4-07F2A886D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B4A34-CF19-40E1-8710-A7A6B46B8418}"/>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360985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3756-FC95-4460-B55C-1D0E322AD4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4DEE8C-8F9B-4BB2-88F2-C516B26FD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FE9397-DC37-411F-9B98-41268C2DE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480408-95E2-4293-A530-4C30334BF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1DF14E-DF62-4EDD-B1BB-C38751B30F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97FA33-5543-458B-8BC7-720D4EB210BA}"/>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8" name="Footer Placeholder 7">
            <a:extLst>
              <a:ext uri="{FF2B5EF4-FFF2-40B4-BE49-F238E27FC236}">
                <a16:creationId xmlns:a16="http://schemas.microsoft.com/office/drawing/2014/main" id="{4CDB92DD-06FE-4945-8075-8995D8E06D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A5364F-9017-4ABE-813F-064CEA4B10BB}"/>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181984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6E06-AA05-45BF-B643-29E04143ED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46A7A-DACD-47A8-BAF4-3ED39DD62DF2}"/>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4" name="Footer Placeholder 3">
            <a:extLst>
              <a:ext uri="{FF2B5EF4-FFF2-40B4-BE49-F238E27FC236}">
                <a16:creationId xmlns:a16="http://schemas.microsoft.com/office/drawing/2014/main" id="{EE0D56ED-4AAD-4FDA-A5CA-07499DEEF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23EA0-E7EF-4A81-9CB7-C564304EC887}"/>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216306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64D0F3-0B16-4374-8D00-7EB583C52B3B}"/>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3" name="Footer Placeholder 2">
            <a:extLst>
              <a:ext uri="{FF2B5EF4-FFF2-40B4-BE49-F238E27FC236}">
                <a16:creationId xmlns:a16="http://schemas.microsoft.com/office/drawing/2014/main" id="{5A7529AA-F819-449D-8769-64E841996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D363C-94BB-4824-85E0-07C9194F5813}"/>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1979514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0159-171A-47FF-BFE3-2325569FB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F2E075-0585-482E-83F9-05AC4CBBF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A3C2E2-541A-4013-9C5F-ACA3D8A7C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823C5-D57F-4AE7-AC22-57999741E307}"/>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6" name="Footer Placeholder 5">
            <a:extLst>
              <a:ext uri="{FF2B5EF4-FFF2-40B4-BE49-F238E27FC236}">
                <a16:creationId xmlns:a16="http://schemas.microsoft.com/office/drawing/2014/main" id="{621B5D44-8D5C-459A-AC84-AB1533F65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1ED8A-A717-41ED-91E0-443D8052EBFD}"/>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334722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92A1-172E-4D8F-9333-25363D91D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CC7D2-4334-44C9-B466-C2D7DE258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1CDBA7-93AC-4580-B6E8-DF0FAFFFE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F47CD-FAC2-45CA-94D3-0C2030D8D985}"/>
              </a:ext>
            </a:extLst>
          </p:cNvPr>
          <p:cNvSpPr>
            <a:spLocks noGrp="1"/>
          </p:cNvSpPr>
          <p:nvPr>
            <p:ph type="dt" sz="half" idx="10"/>
          </p:nvPr>
        </p:nvSpPr>
        <p:spPr/>
        <p:txBody>
          <a:bodyPr/>
          <a:lstStyle/>
          <a:p>
            <a:fld id="{A4A7F3B6-55F7-4C5A-8945-FB2725E55FEB}" type="datetimeFigureOut">
              <a:rPr lang="en-US" smtClean="0"/>
              <a:pPr/>
              <a:t>12/9/2024</a:t>
            </a:fld>
            <a:endParaRPr lang="en-US"/>
          </a:p>
        </p:txBody>
      </p:sp>
      <p:sp>
        <p:nvSpPr>
          <p:cNvPr id="6" name="Footer Placeholder 5">
            <a:extLst>
              <a:ext uri="{FF2B5EF4-FFF2-40B4-BE49-F238E27FC236}">
                <a16:creationId xmlns:a16="http://schemas.microsoft.com/office/drawing/2014/main" id="{A7ABDE0B-B34C-44D0-9106-9E1A394CA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8E1D1-C3BB-4961-954C-FE47EB3DF53C}"/>
              </a:ext>
            </a:extLst>
          </p:cNvPr>
          <p:cNvSpPr>
            <a:spLocks noGrp="1"/>
          </p:cNvSpPr>
          <p:nvPr>
            <p:ph type="sldNum" sz="quarter" idx="12"/>
          </p:nvPr>
        </p:nvSpPr>
        <p:spPr/>
        <p:txBody>
          <a:bodyPr/>
          <a:lstStyle/>
          <a:p>
            <a:fld id="{BABC0345-E55A-46A3-828C-24B4FD71B25B}" type="slidenum">
              <a:rPr lang="en-US" smtClean="0"/>
              <a:pPr/>
              <a:t>‹#›</a:t>
            </a:fld>
            <a:endParaRPr lang="en-US"/>
          </a:p>
        </p:txBody>
      </p:sp>
    </p:spTree>
    <p:extLst>
      <p:ext uri="{BB962C8B-B14F-4D97-AF65-F5344CB8AC3E}">
        <p14:creationId xmlns:p14="http://schemas.microsoft.com/office/powerpoint/2010/main" val="101382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913CA-7CD3-4AB1-BC20-AB21E9ECA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44A56-4B34-4376-A185-2ADB4293D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E472D-34AF-4DD6-98B4-B541A892E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7F3B6-55F7-4C5A-8945-FB2725E55FEB}" type="datetimeFigureOut">
              <a:rPr lang="en-US" smtClean="0"/>
              <a:pPr/>
              <a:t>12/9/2024</a:t>
            </a:fld>
            <a:endParaRPr lang="en-US"/>
          </a:p>
        </p:txBody>
      </p:sp>
      <p:sp>
        <p:nvSpPr>
          <p:cNvPr id="5" name="Footer Placeholder 4">
            <a:extLst>
              <a:ext uri="{FF2B5EF4-FFF2-40B4-BE49-F238E27FC236}">
                <a16:creationId xmlns:a16="http://schemas.microsoft.com/office/drawing/2014/main" id="{2B0CC5BB-237C-4C5A-A9AA-0720B566C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C53659-DE31-4AD7-B97C-C313EE3DC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C0345-E55A-46A3-828C-24B4FD71B25B}" type="slidenum">
              <a:rPr lang="en-US" smtClean="0"/>
              <a:pPr/>
              <a:t>‹#›</a:t>
            </a:fld>
            <a:endParaRPr lang="en-US"/>
          </a:p>
        </p:txBody>
      </p:sp>
    </p:spTree>
    <p:extLst>
      <p:ext uri="{BB962C8B-B14F-4D97-AF65-F5344CB8AC3E}">
        <p14:creationId xmlns:p14="http://schemas.microsoft.com/office/powerpoint/2010/main" val="141172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1518-BC76-6B31-13AF-093AC333A779}"/>
              </a:ext>
            </a:extLst>
          </p:cNvPr>
          <p:cNvSpPr>
            <a:spLocks noGrp="1"/>
          </p:cNvSpPr>
          <p:nvPr>
            <p:ph type="title"/>
          </p:nvPr>
        </p:nvSpPr>
        <p:spPr>
          <a:xfrm>
            <a:off x="838200" y="365125"/>
            <a:ext cx="10515600" cy="559435"/>
          </a:xfrm>
        </p:spPr>
        <p:txBody>
          <a:bodyPr>
            <a:normAutofit fontScale="90000"/>
          </a:bodyPr>
          <a:lstStyle/>
          <a:p>
            <a:pPr algn="ctr"/>
            <a:r>
              <a:rPr lang="fr-FR" sz="2800" dirty="0" err="1">
                <a:solidFill>
                  <a:srgbClr val="000000"/>
                </a:solidFill>
                <a:effectLst/>
                <a:latin typeface="Times New Roman" panose="02020603050405020304" pitchFamily="18" charset="0"/>
                <a:ea typeface="Times New Roman" panose="02020603050405020304" pitchFamily="18" charset="0"/>
              </a:rPr>
              <a:t>Em</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có</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biết</a:t>
            </a:r>
            <a:r>
              <a:rPr lang="fr-FR" sz="2800" dirty="0">
                <a:solidFill>
                  <a:srgbClr val="000000"/>
                </a:solidFill>
                <a:effectLst/>
                <a:latin typeface="Times New Roman" panose="02020603050405020304" pitchFamily="18" charset="0"/>
                <a:ea typeface="Times New Roman" panose="02020603050405020304" pitchFamily="18" charset="0"/>
              </a:rPr>
              <a:t> Trung </a:t>
            </a:r>
            <a:r>
              <a:rPr lang="fr-FR" sz="2800" dirty="0" err="1">
                <a:solidFill>
                  <a:srgbClr val="000000"/>
                </a:solidFill>
                <a:effectLst/>
                <a:latin typeface="Times New Roman" panose="02020603050405020304" pitchFamily="18" charset="0"/>
                <a:ea typeface="Times New Roman" panose="02020603050405020304" pitchFamily="18" charset="0"/>
              </a:rPr>
              <a:t>Quốc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tạo</a:t>
            </a:r>
            <a:r>
              <a:rPr lang="fr-FR" sz="2800" dirty="0">
                <a:solidFill>
                  <a:srgbClr val="000000"/>
                </a:solidFill>
                <a:effectLst/>
                <a:latin typeface="Times New Roman" panose="02020603050405020304" pitchFamily="18" charset="0"/>
                <a:ea typeface="Times New Roman" panose="02020603050405020304" pitchFamily="18" charset="0"/>
              </a:rPr>
              <a:t> ra </a:t>
            </a:r>
            <a:r>
              <a:rPr lang="fr-FR" sz="2800" dirty="0" err="1">
                <a:solidFill>
                  <a:srgbClr val="000000"/>
                </a:solidFill>
                <a:effectLst/>
                <a:latin typeface="Times New Roman" panose="02020603050405020304" pitchFamily="18" charset="0"/>
                <a:ea typeface="Times New Roman" panose="02020603050405020304" pitchFamily="18" charset="0"/>
              </a:rPr>
              <a:t>vật</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này</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làm</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gì</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không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Về</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sau</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nó</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được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kế</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thừa</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trong</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lĩnh</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vực</a:t>
            </a:r>
            <a:r>
              <a:rPr lang="fr-FR" sz="2800" dirty="0">
                <a:solidFill>
                  <a:srgbClr val="000000"/>
                </a:solidFill>
                <a:effectLst/>
                <a:latin typeface="Times New Roman" panose="02020603050405020304" pitchFamily="18" charset="0"/>
                <a:ea typeface="Times New Roman" panose="02020603050405020304" pitchFamily="18" charset="0"/>
              </a:rPr>
              <a:t> </a:t>
            </a:r>
            <a:r>
              <a:rPr lang="fr-FR" sz="2800" dirty="0" err="1">
                <a:solidFill>
                  <a:srgbClr val="000000"/>
                </a:solidFill>
                <a:effectLst/>
                <a:latin typeface="Times New Roman" panose="02020603050405020304" pitchFamily="18" charset="0"/>
                <a:ea typeface="Times New Roman" panose="02020603050405020304" pitchFamily="18" charset="0"/>
              </a:rPr>
              <a:t>nào</a:t>
            </a:r>
            <a:r>
              <a:rPr lang="fr-FR" sz="2800" dirty="0">
                <a:solidFill>
                  <a:srgbClr val="000000"/>
                </a:solidFill>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pic>
        <p:nvPicPr>
          <p:cNvPr id="4" name="Content Placeholder 3">
            <a:extLst>
              <a:ext uri="{FF2B5EF4-FFF2-40B4-BE49-F238E27FC236}">
                <a16:creationId xmlns:a16="http://schemas.microsoft.com/office/drawing/2014/main" id="{DB802E09-8A99-54E9-3922-F219003C0293}"/>
              </a:ext>
            </a:extLst>
          </p:cNvPr>
          <p:cNvPicPr>
            <a:picLocks noGrp="1" noChangeAspect="1"/>
          </p:cNvPicPr>
          <p:nvPr>
            <p:ph idx="1"/>
          </p:nvPr>
        </p:nvPicPr>
        <p:blipFill>
          <a:blip r:embed="rId2"/>
          <a:stretch>
            <a:fillRect/>
          </a:stretch>
        </p:blipFill>
        <p:spPr>
          <a:xfrm>
            <a:off x="0" y="644842"/>
            <a:ext cx="4643120" cy="5933440"/>
          </a:xfrm>
          <a:prstGeom prst="rect">
            <a:avLst/>
          </a:prstGeom>
        </p:spPr>
      </p:pic>
      <p:sp>
        <p:nvSpPr>
          <p:cNvPr id="6" name="TextBox 5">
            <a:extLst>
              <a:ext uri="{FF2B5EF4-FFF2-40B4-BE49-F238E27FC236}">
                <a16:creationId xmlns:a16="http://schemas.microsoft.com/office/drawing/2014/main" id="{66F4CA79-E663-3203-ED66-4B0BCB2BB2BA}"/>
              </a:ext>
            </a:extLst>
          </p:cNvPr>
          <p:cNvSpPr txBox="1"/>
          <p:nvPr/>
        </p:nvSpPr>
        <p:spPr>
          <a:xfrm>
            <a:off x="4856479" y="924560"/>
            <a:ext cx="7170419" cy="5632311"/>
          </a:xfrm>
          <a:prstGeom prst="rect">
            <a:avLst/>
          </a:prstGeom>
          <a:noFill/>
        </p:spPr>
        <p:txBody>
          <a:bodyPr wrap="square">
            <a:spAutoFit/>
          </a:bodyPr>
          <a:lstStyle/>
          <a:p>
            <a:r>
              <a:rPr lang="fr-FR" sz="2400" dirty="0" err="1">
                <a:solidFill>
                  <a:srgbClr val="000000"/>
                </a:solidFill>
                <a:effectLst/>
                <a:latin typeface="Times New Roman" panose="02020603050405020304" pitchFamily="18" charset="0"/>
                <a:ea typeface="Times New Roman" panose="02020603050405020304" pitchFamily="18" charset="0"/>
              </a:rPr>
              <a:t>Hình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từ</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thiên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niên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kỉ</a:t>
            </a:r>
            <a:r>
              <a:rPr lang="fr-FR" sz="2400" dirty="0">
                <a:solidFill>
                  <a:srgbClr val="000000"/>
                </a:solidFill>
                <a:effectLst/>
                <a:latin typeface="Times New Roman" panose="02020603050405020304" pitchFamily="18" charset="0"/>
                <a:ea typeface="Times New Roman" panose="02020603050405020304" pitchFamily="18" charset="0"/>
              </a:rPr>
              <a:t> III TCN, </a:t>
            </a:r>
            <a:r>
              <a:rPr lang="fr-FR" sz="2400" dirty="0" err="1">
                <a:solidFill>
                  <a:srgbClr val="000000"/>
                </a:solidFill>
                <a:effectLst/>
                <a:latin typeface="Times New Roman" panose="02020603050405020304" pitchFamily="18" charset="0"/>
                <a:ea typeface="Times New Roman" panose="02020603050405020304" pitchFamily="18" charset="0"/>
              </a:rPr>
              <a:t>từ</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những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nhà</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nước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đầu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tiên</a:t>
            </a:r>
            <a:r>
              <a:rPr lang="fr-FR" sz="2400" dirty="0">
                <a:solidFill>
                  <a:srgbClr val="000000"/>
                </a:solidFill>
                <a:effectLst/>
                <a:latin typeface="Times New Roman" panose="02020603050405020304" pitchFamily="18" charset="0"/>
                <a:ea typeface="Times New Roman" panose="02020603050405020304" pitchFamily="18" charset="0"/>
              </a:rPr>
              <a:t> ra </a:t>
            </a:r>
            <a:r>
              <a:rPr lang="fr-FR" sz="2400" dirty="0" err="1">
                <a:solidFill>
                  <a:srgbClr val="000000"/>
                </a:solidFill>
                <a:effectLst/>
                <a:latin typeface="Times New Roman" panose="02020603050405020304" pitchFamily="18" charset="0"/>
                <a:ea typeface="Times New Roman" panose="02020603050405020304" pitchFamily="18" charset="0"/>
              </a:rPr>
              <a:t>đời</a:t>
            </a:r>
            <a:r>
              <a:rPr lang="fr-FR" sz="2400" dirty="0">
                <a:solidFill>
                  <a:srgbClr val="000000"/>
                </a:solidFill>
                <a:effectLst/>
                <a:latin typeface="Times New Roman" panose="02020603050405020304" pitchFamily="18" charset="0"/>
                <a:ea typeface="Times New Roman" panose="02020603050405020304" pitchFamily="18" charset="0"/>
              </a:rPr>
              <a:t> ở </a:t>
            </a:r>
            <a:r>
              <a:rPr lang="fr-FR" sz="2400" dirty="0" err="1">
                <a:solidFill>
                  <a:srgbClr val="000000"/>
                </a:solidFill>
                <a:effectLst/>
                <a:latin typeface="Times New Roman" panose="02020603050405020304" pitchFamily="18" charset="0"/>
                <a:ea typeface="Times New Roman" panose="02020603050405020304" pitchFamily="18" charset="0"/>
              </a:rPr>
              <a:t>trung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lưu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Hoàng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Hà</a:t>
            </a:r>
            <a:r>
              <a:rPr lang="fr-FR" sz="2400" dirty="0">
                <a:solidFill>
                  <a:srgbClr val="000000"/>
                </a:solidFill>
                <a:effectLst/>
                <a:latin typeface="Times New Roman" panose="02020603050405020304" pitchFamily="18" charset="0"/>
                <a:ea typeface="Times New Roman" panose="02020603050405020304" pitchFamily="18" charset="0"/>
              </a:rPr>
              <a:t>, qua </a:t>
            </a:r>
            <a:r>
              <a:rPr lang="fr-FR" sz="2400" dirty="0" err="1">
                <a:solidFill>
                  <a:srgbClr val="000000"/>
                </a:solidFill>
                <a:effectLst/>
                <a:latin typeface="Times New Roman" panose="02020603050405020304" pitchFamily="18" charset="0"/>
                <a:ea typeface="Times New Roman" panose="02020603050405020304" pitchFamily="18" charset="0"/>
              </a:rPr>
              <a:t>các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cuộc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chiến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tranh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lãnh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thổ</a:t>
            </a:r>
            <a:r>
              <a:rPr lang="fr-FR" sz="2400" dirty="0">
                <a:solidFill>
                  <a:srgbClr val="000000"/>
                </a:solidFill>
                <a:effectLst/>
                <a:latin typeface="Times New Roman" panose="02020603050405020304" pitchFamily="18" charset="0"/>
                <a:ea typeface="Times New Roman" panose="02020603050405020304" pitchFamily="18" charset="0"/>
              </a:rPr>
              <a:t> Trung </a:t>
            </a:r>
            <a:r>
              <a:rPr lang="fr-FR" sz="2400" dirty="0" err="1">
                <a:solidFill>
                  <a:srgbClr val="000000"/>
                </a:solidFill>
                <a:effectLst/>
                <a:latin typeface="Times New Roman" panose="02020603050405020304" pitchFamily="18" charset="0"/>
                <a:ea typeface="Times New Roman" panose="02020603050405020304" pitchFamily="18" charset="0"/>
              </a:rPr>
              <a:t>Quốc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dần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được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hình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và</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mở</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rộng</a:t>
            </a:r>
            <a:r>
              <a:rPr lang="fr-FR" sz="2400" dirty="0">
                <a:solidFill>
                  <a:srgbClr val="00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rPr>
              <a:t> la </a:t>
            </a:r>
            <a:r>
              <a:rPr lang="en-US" sz="2400" dirty="0" err="1">
                <a:effectLst/>
                <a:latin typeface="Times New Roman" panose="02020603050405020304" pitchFamily="18" charset="0"/>
                <a:ea typeface="Times New Roman" panose="02020603050405020304" pitchFamily="18" charset="0"/>
              </a:rPr>
              <a:t>bàn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hướng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hưởng</a:t>
            </a:r>
            <a:r>
              <a:rPr lang="en-US" sz="2400" dirty="0">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Cùng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với</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quá</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trình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đó</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văn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hoá</a:t>
            </a:r>
            <a:r>
              <a:rPr lang="fr-FR" sz="2400" dirty="0">
                <a:solidFill>
                  <a:srgbClr val="000000"/>
                </a:solidFill>
                <a:effectLst/>
                <a:latin typeface="Times New Roman" panose="02020603050405020304" pitchFamily="18" charset="0"/>
                <a:ea typeface="Times New Roman" panose="02020603050405020304" pitchFamily="18" charset="0"/>
              </a:rPr>
              <a:t> Trung </a:t>
            </a:r>
            <a:r>
              <a:rPr lang="fr-FR" sz="2400" dirty="0" err="1">
                <a:solidFill>
                  <a:srgbClr val="000000"/>
                </a:solidFill>
                <a:effectLst/>
                <a:latin typeface="Times New Roman" panose="02020603050405020304" pitchFamily="18" charset="0"/>
                <a:ea typeface="Times New Roman" panose="02020603050405020304" pitchFamily="18" charset="0"/>
              </a:rPr>
              <a:t>Quốc</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cũng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phát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triển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mạnh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mẽ</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nhiều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thành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tựu</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vẫn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có</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ảnh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hưởng</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nhất</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định</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đến</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ngày</a:t>
            </a:r>
            <a:r>
              <a:rPr lang="fr-FR" sz="2400" dirty="0">
                <a:solidFill>
                  <a:srgbClr val="000000"/>
                </a:solidFill>
                <a:effectLst/>
                <a:latin typeface="Times New Roman" panose="02020603050405020304" pitchFamily="18" charset="0"/>
                <a:ea typeface="Times New Roman" panose="02020603050405020304" pitchFamily="18" charset="0"/>
              </a:rPr>
              <a:t> </a:t>
            </a:r>
            <a:r>
              <a:rPr lang="fr-FR" sz="2400" dirty="0" err="1">
                <a:solidFill>
                  <a:srgbClr val="000000"/>
                </a:solidFill>
                <a:effectLst/>
                <a:latin typeface="Times New Roman" panose="02020603050405020304" pitchFamily="18" charset="0"/>
                <a:ea typeface="Times New Roman" panose="02020603050405020304" pitchFamily="18" charset="0"/>
              </a:rPr>
              <a:t>nay</a:t>
            </a:r>
            <a:r>
              <a:rPr lang="fr-FR" sz="2400" dirty="0">
                <a:solidFill>
                  <a:srgbClr val="00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to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hỏi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9 - </a:t>
            </a:r>
            <a:r>
              <a:rPr lang="en-US" sz="2400" dirty="0" err="1">
                <a:effectLst/>
                <a:latin typeface="Times New Roman" panose="02020603050405020304" pitchFamily="18" charset="0"/>
                <a:ea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Quốc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VII.</a:t>
            </a:r>
            <a:endParaRPr lang="en-US" sz="2400" dirty="0"/>
          </a:p>
        </p:txBody>
      </p:sp>
    </p:spTree>
    <p:extLst>
      <p:ext uri="{BB962C8B-B14F-4D97-AF65-F5344CB8AC3E}">
        <p14:creationId xmlns:p14="http://schemas.microsoft.com/office/powerpoint/2010/main" val="30045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5AD3-2E70-330B-2A56-2CCEB61583C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thống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nhất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Thuỷ</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Hoàng</a:t>
            </a:r>
            <a:endParaRPr lang="en-US" dirty="0"/>
          </a:p>
        </p:txBody>
      </p:sp>
      <p:sp>
        <p:nvSpPr>
          <p:cNvPr id="9" name="TextBox 8">
            <a:extLst>
              <a:ext uri="{FF2B5EF4-FFF2-40B4-BE49-F238E27FC236}">
                <a16:creationId xmlns:a16="http://schemas.microsoft.com/office/drawing/2014/main" id="{E90DDBA4-3C4C-F55F-CE53-3C789188FB8E}"/>
              </a:ext>
            </a:extLst>
          </p:cNvPr>
          <p:cNvSpPr txBox="1"/>
          <p:nvPr/>
        </p:nvSpPr>
        <p:spPr>
          <a:xfrm>
            <a:off x="706016" y="1923019"/>
            <a:ext cx="10647784" cy="3970318"/>
          </a:xfrm>
          <a:prstGeom prst="rect">
            <a:avLst/>
          </a:prstGeom>
          <a:noFill/>
        </p:spPr>
        <p:txBody>
          <a:bodyPr wrap="square">
            <a:spAutoFit/>
          </a:bodyPr>
          <a:lstStyle/>
          <a:p>
            <a:pPr algn="just"/>
            <a:r>
              <a:rPr lang="nl-NL" sz="2800" dirty="0">
                <a:effectLst/>
                <a:latin typeface="Times New Roman" panose="02020603050405020304" pitchFamily="18" charset="0"/>
                <a:ea typeface="Times New Roman" panose="02020603050405020304" pitchFamily="18" charset="0"/>
              </a:rPr>
              <a:t>+ Nhóm 1+2. </a:t>
            </a:r>
            <a:r>
              <a:rPr lang="nl-NL" sz="2800" i="1" dirty="0">
                <a:effectLst/>
                <a:latin typeface="Times New Roman" panose="02020603050405020304" pitchFamily="18" charset="0"/>
                <a:ea typeface="Times New Roman" panose="02020603050405020304" pitchFamily="18" charset="0"/>
              </a:rPr>
              <a:t>Nêu những nét chính về quá trình thống nhất Trung Quốc của Tần Thủy Hoàng?</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 Nhóm 3+4: </a:t>
            </a:r>
            <a:r>
              <a:rPr lang="nl-NL" sz="2800" i="1" dirty="0">
                <a:effectLst/>
                <a:latin typeface="Times New Roman" panose="02020603050405020304" pitchFamily="18" charset="0"/>
                <a:ea typeface="Times New Roman" panose="02020603050405020304" pitchFamily="18" charset="0"/>
              </a:rPr>
              <a:t>Quan sát Hình 9.4 và cho biết Tần Thủy Hoàng đã làm những gì để thống nhất toàn diện TQ?</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+Nhóm 5+6: </a:t>
            </a:r>
            <a:r>
              <a:rPr lang="nl-NL" sz="2800" i="1" dirty="0">
                <a:effectLst/>
                <a:latin typeface="Times New Roman" panose="02020603050405020304" pitchFamily="18" charset="0"/>
                <a:ea typeface="Times New Roman" panose="02020603050405020304" pitchFamily="18" charset="0"/>
              </a:rPr>
              <a:t>Nguyên nhân vì sao Tần Doanh Chính thống nhất được lãnh thổ Trung Quốc? Hãy so sánh lãnh thổ TQ thời nhà Tần và lãnh thổ TQ ngày nay.</a:t>
            </a:r>
            <a:endParaRPr lang="en-US" sz="2800" dirty="0">
              <a:effectLst/>
              <a:latin typeface="Times New Roman" panose="02020603050405020304" pitchFamily="18" charset="0"/>
              <a:ea typeface="Times New Roman" panose="02020603050405020304" pitchFamily="18" charset="0"/>
            </a:endParaRPr>
          </a:p>
          <a:p>
            <a:pPr algn="just"/>
            <a:r>
              <a:rPr lang="nl-NL" sz="2800" dirty="0">
                <a:effectLst/>
                <a:latin typeface="Times New Roman" panose="02020603050405020304" pitchFamily="18" charset="0"/>
                <a:ea typeface="Times New Roman" panose="02020603050405020304" pitchFamily="18" charset="0"/>
              </a:rPr>
              <a:t>+Nhóm 7+8: </a:t>
            </a:r>
            <a:r>
              <a:rPr lang="nl-NL" sz="2800" i="1" dirty="0">
                <a:effectLst/>
                <a:latin typeface="Times New Roman" panose="02020603050405020304" pitchFamily="18" charset="0"/>
                <a:ea typeface="Times New Roman" panose="02020603050405020304" pitchFamily="18" charset="0"/>
              </a:rPr>
              <a:t>Quan sát Sơ đồ 9.5/49, em hãy kể tên các giai cấp mới xuất hiện ở TQ và mối quan hệ giữa các giai cấp đó?</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328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A98D1FB-A5F9-432C-9387-15092D761F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35" y="915918"/>
            <a:ext cx="7030278" cy="5942081"/>
          </a:xfrm>
        </p:spPr>
      </p:pic>
      <p:sp>
        <p:nvSpPr>
          <p:cNvPr id="4" name="Title 1">
            <a:extLst>
              <a:ext uri="{FF2B5EF4-FFF2-40B4-BE49-F238E27FC236}">
                <a16:creationId xmlns:a16="http://schemas.microsoft.com/office/drawing/2014/main" id="{1E3E815C-C54E-4B82-86A9-D6653E437FAA}"/>
              </a:ext>
            </a:extLst>
          </p:cNvPr>
          <p:cNvSpPr txBox="1">
            <a:spLocks/>
          </p:cNvSpPr>
          <p:nvPr/>
        </p:nvSpPr>
        <p:spPr>
          <a:xfrm>
            <a:off x="59635" y="147484"/>
            <a:ext cx="12072730" cy="7684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Thuỷ</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2D2B25-E3CB-AE4D-DBE0-4AD3EEBC7D89}"/>
              </a:ext>
            </a:extLst>
          </p:cNvPr>
          <p:cNvSpPr txBox="1"/>
          <p:nvPr/>
        </p:nvSpPr>
        <p:spPr>
          <a:xfrm>
            <a:off x="7315200" y="1095885"/>
            <a:ext cx="3834882" cy="4093428"/>
          </a:xfrm>
          <a:prstGeom prst="rect">
            <a:avLst/>
          </a:prstGeom>
          <a:noFill/>
        </p:spPr>
        <p:txBody>
          <a:bodyPr wrap="square">
            <a:spAutoFit/>
          </a:bodyPr>
          <a:lstStyle/>
          <a:p>
            <a:pPr algn="just"/>
            <a:r>
              <a:rPr lang="nl-NL" sz="2000" dirty="0">
                <a:effectLst/>
                <a:latin typeface="Times New Roman" panose="02020603050405020304" pitchFamily="18" charset="0"/>
                <a:ea typeface="Times New Roman" panose="02020603050405020304" pitchFamily="18" charset="0"/>
              </a:rPr>
              <a:t>- </a:t>
            </a:r>
            <a:r>
              <a:rPr lang="nl-NL" sz="2000" b="1" dirty="0">
                <a:effectLst/>
                <a:latin typeface="Times New Roman" panose="02020603050405020304" pitchFamily="18" charset="0"/>
                <a:ea typeface="Times New Roman" panose="02020603050405020304" pitchFamily="18" charset="0"/>
              </a:rPr>
              <a:t>Những nét chính về quá trình thống nhất TQ của Tần Thủy Hoàng: </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Trên lưu vực Hoàng Hà, Trường Giang khi đó tồn tại hàng trăm tiểu quốc. Giữa các nước thường xuyên xảy ra chiến tranh nhằm thôn tính lẫn nhau.</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Đến cuối thời nhà Chu, Tần Doanh Chính đã lần lượt đánh chiếm các nước (Yên, Triệu, Ngụy, Hán, Sở, Tề), thống nhất Trung Quốc.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292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D570C-C47E-654E-E08B-4A610C90A798}"/>
              </a:ext>
            </a:extLst>
          </p:cNvPr>
          <p:cNvSpPr>
            <a:spLocks noGrp="1"/>
          </p:cNvSpPr>
          <p:nvPr>
            <p:ph type="title"/>
          </p:nvPr>
        </p:nvSpPr>
        <p:spPr>
          <a:xfrm>
            <a:off x="6410327" y="2675731"/>
            <a:ext cx="5663485" cy="1325563"/>
          </a:xfrm>
        </p:spPr>
        <p:txBody>
          <a:bodyPr>
            <a:noAutofit/>
          </a:bodyPr>
          <a:lstStyle/>
          <a:p>
            <a:pPr algn="just"/>
            <a:r>
              <a:rPr lang="nl-NL" sz="2800" dirty="0">
                <a:effectLst/>
                <a:latin typeface="Times New Roman" panose="02020603050405020304" pitchFamily="18" charset="0"/>
                <a:ea typeface="Times New Roman" panose="02020603050405020304" pitchFamily="18" charset="0"/>
              </a:rPr>
              <a:t>Tần Thủy Hoàng sinh ngày 18 tháng 2 năm 259 TCN, mất ngày 11 tháng 7 năm 210 TCN. Ông là vị vua thứ 36 của nước Tần, đồng thời là Hoàng đế đầu tiên thống nhất Trung Hoa sau khi tiêu diệt các nước chư hầu, chấm dứt thời kỳ Chiến Quốc vào năm 221 TCN. Ông lên ngôi Tần vương năm 13 tuổi và trở thành Hoàng đế năm 38 tuổi. Thay vì tiếp tục xưng vương như các vị vua thời nhà Thương và nhà Chu, để đánh dấu mốc cho việc thống nhất Trung Hoa và chứng tỏ nhà Tần còn vĩ đại hơn các triều đại trước, ông tự tạo ra một danh hiệu mới là "Hoàng đế" và tự gọi mình là Thủy Hoàng đế.</a:t>
            </a:r>
            <a:br>
              <a:rPr lang="en-US" sz="2800" dirty="0">
                <a:effectLst/>
                <a:latin typeface="Times New Roman" panose="02020603050405020304" pitchFamily="18" charset="0"/>
                <a:ea typeface="Times New Roman" panose="02020603050405020304" pitchFamily="18" charset="0"/>
              </a:rPr>
            </a:br>
            <a:endParaRPr lang="en-US" sz="2800" dirty="0"/>
          </a:p>
        </p:txBody>
      </p:sp>
      <p:pic>
        <p:nvPicPr>
          <p:cNvPr id="4" name="Content Placeholder 3">
            <a:extLst>
              <a:ext uri="{FF2B5EF4-FFF2-40B4-BE49-F238E27FC236}">
                <a16:creationId xmlns:a16="http://schemas.microsoft.com/office/drawing/2014/main" id="{63061C64-3E9F-B6DD-EDB2-7380C72D71B4}"/>
              </a:ext>
            </a:extLst>
          </p:cNvPr>
          <p:cNvPicPr>
            <a:picLocks noGrp="1" noChangeAspect="1"/>
          </p:cNvPicPr>
          <p:nvPr>
            <p:ph idx="1"/>
          </p:nvPr>
        </p:nvPicPr>
        <p:blipFill>
          <a:blip r:embed="rId2"/>
          <a:stretch>
            <a:fillRect/>
          </a:stretch>
        </p:blipFill>
        <p:spPr>
          <a:xfrm>
            <a:off x="1400175" y="561976"/>
            <a:ext cx="4381500" cy="5553074"/>
          </a:xfrm>
          <a:prstGeom prst="rect">
            <a:avLst/>
          </a:prstGeom>
        </p:spPr>
      </p:pic>
    </p:spTree>
    <p:extLst>
      <p:ext uri="{BB962C8B-B14F-4D97-AF65-F5344CB8AC3E}">
        <p14:creationId xmlns:p14="http://schemas.microsoft.com/office/powerpoint/2010/main" val="429296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CF9743-4207-4227-9A18-7AF7E1F680D4}"/>
              </a:ext>
            </a:extLst>
          </p:cNvPr>
          <p:cNvSpPr>
            <a:spLocks noGrp="1"/>
          </p:cNvSpPr>
          <p:nvPr>
            <p:ph idx="1"/>
          </p:nvPr>
        </p:nvSpPr>
        <p:spPr/>
        <p:txBody>
          <a:bodyPr/>
          <a:lstStyle/>
          <a:p>
            <a:endParaRPr lang="en-US" dirty="0"/>
          </a:p>
        </p:txBody>
      </p:sp>
      <p:pic>
        <p:nvPicPr>
          <p:cNvPr id="4" name="Content Placeholder 5">
            <a:extLst>
              <a:ext uri="{FF2B5EF4-FFF2-40B4-BE49-F238E27FC236}">
                <a16:creationId xmlns:a16="http://schemas.microsoft.com/office/drawing/2014/main" id="{F2579F14-C8F2-41F4-BCDC-E3B7737A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5" y="365126"/>
            <a:ext cx="6546438" cy="6492874"/>
          </a:xfrm>
          <a:prstGeom prst="rect">
            <a:avLst/>
          </a:prstGeom>
        </p:spPr>
      </p:pic>
      <p:sp>
        <p:nvSpPr>
          <p:cNvPr id="7" name="TextBox 6">
            <a:extLst>
              <a:ext uri="{FF2B5EF4-FFF2-40B4-BE49-F238E27FC236}">
                <a16:creationId xmlns:a16="http://schemas.microsoft.com/office/drawing/2014/main" id="{A4F9B521-7161-3164-D913-F186C6B20524}"/>
              </a:ext>
            </a:extLst>
          </p:cNvPr>
          <p:cNvSpPr txBox="1"/>
          <p:nvPr/>
        </p:nvSpPr>
        <p:spPr>
          <a:xfrm>
            <a:off x="6606073" y="335846"/>
            <a:ext cx="5038531" cy="2862322"/>
          </a:xfrm>
          <a:prstGeom prst="rect">
            <a:avLst/>
          </a:prstGeom>
          <a:noFill/>
        </p:spPr>
        <p:txBody>
          <a:bodyPr wrap="square">
            <a:spAutoFit/>
          </a:bodyPr>
          <a:lstStyle/>
          <a:p>
            <a:pPr algn="just"/>
            <a:r>
              <a:rPr lang="nl-NL" sz="2000" b="1" dirty="0">
                <a:effectLst/>
                <a:latin typeface="Times New Roman" panose="02020603050405020304" pitchFamily="18" charset="0"/>
                <a:ea typeface="Times New Roman" panose="02020603050405020304" pitchFamily="18" charset="0"/>
              </a:rPr>
              <a:t>Những biện pháp mà Tần Thủy Hoàng đã thực hiện để thống nhất toàn diện Trung Quốc:</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Quân sự: chấm dứt chiến tranh liên miên, thống nhất lãnh thổ và mở rộng lãnh thổ.</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Kinh tế: Thống nhất tiền tệ, tạo điều kiện lưu thông hàng hóa.</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Văn hoá: thống nhất chữ viết tạo thuận lợi cho giao lưu tiếp xúc giữa các vùng miền. </a:t>
            </a:r>
            <a:endParaRPr lang="en-US" sz="20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3614849-74F6-2FF3-DF17-2FF8E1CDE607}"/>
              </a:ext>
            </a:extLst>
          </p:cNvPr>
          <p:cNvSpPr txBox="1"/>
          <p:nvPr/>
        </p:nvSpPr>
        <p:spPr>
          <a:xfrm>
            <a:off x="6606074" y="3115962"/>
            <a:ext cx="5038530" cy="2554545"/>
          </a:xfrm>
          <a:prstGeom prst="rect">
            <a:avLst/>
          </a:prstGeom>
          <a:noFill/>
        </p:spPr>
        <p:txBody>
          <a:bodyPr wrap="square">
            <a:spAutoFit/>
          </a:bodyPr>
          <a:lstStyle/>
          <a:p>
            <a:pPr algn="just"/>
            <a:r>
              <a:rPr lang="nl-NL" sz="2000" b="1" dirty="0">
                <a:effectLst/>
                <a:latin typeface="Times New Roman" panose="02020603050405020304" pitchFamily="18" charset="0"/>
                <a:ea typeface="Times New Roman" panose="02020603050405020304" pitchFamily="18" charset="0"/>
              </a:rPr>
              <a:t>Tần Doanh Chính thống nhất được lãnh thổ Trung Quốc vì:</a:t>
            </a:r>
            <a:r>
              <a:rPr lang="nl-NL" sz="2000" dirty="0">
                <a:effectLst/>
                <a:latin typeface="Times New Roman" panose="02020603050405020304" pitchFamily="18" charset="0"/>
                <a:ea typeface="Times New Roman" panose="02020603050405020304" pitchFamily="18" charset="0"/>
              </a:rPr>
              <a:t> </a:t>
            </a:r>
          </a:p>
          <a:p>
            <a:pPr algn="just"/>
            <a:r>
              <a:rPr lang="nl-NL" sz="2000" dirty="0">
                <a:effectLst/>
                <a:latin typeface="Times New Roman" panose="02020603050405020304" pitchFamily="18" charset="0"/>
                <a:ea typeface="Times New Roman" panose="02020603050405020304" pitchFamily="18" charset="0"/>
              </a:rPr>
              <a:t>nước Tần có tiềm lực kinh tế và quân sự mạnh nhất. </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Lãnh thổ Trung Quốc thời nhà Tần nhỏ hơn lãnh thổ Trung Quốc ngày nay rất nhiều. Lãnh thổ Trung Quốc rộng lớn như ngày nay là do quá trình mở rộng trải qua nhiều triều đại.</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6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1000"/>
                                        <p:tgtEl>
                                          <p:spTgt spid="9">
                                            <p:txEl>
                                              <p:pRg st="1" end="1"/>
                                            </p:txEl>
                                          </p:spTgt>
                                        </p:tgtEl>
                                      </p:cBhvr>
                                    </p:animEffect>
                                    <p:anim calcmode="lin" valueType="num">
                                      <p:cBhvr>
                                        <p:cTn id="3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fade">
                                      <p:cBhvr>
                                        <p:cTn id="41" dur="1000"/>
                                        <p:tgtEl>
                                          <p:spTgt spid="9">
                                            <p:txEl>
                                              <p:pRg st="2" end="2"/>
                                            </p:txEl>
                                          </p:spTgt>
                                        </p:tgtEl>
                                      </p:cBhvr>
                                    </p:animEffect>
                                    <p:anim calcmode="lin" valueType="num">
                                      <p:cBhvr>
                                        <p:cTn id="4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D23E-6C7C-42FD-AB21-9954875ABF8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65F619-0F2A-46C4-B474-FF4DA5182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665843" cy="6857999"/>
          </a:xfrm>
        </p:spPr>
      </p:pic>
      <p:sp>
        <p:nvSpPr>
          <p:cNvPr id="4" name="TextBox 3">
            <a:extLst>
              <a:ext uri="{FF2B5EF4-FFF2-40B4-BE49-F238E27FC236}">
                <a16:creationId xmlns:a16="http://schemas.microsoft.com/office/drawing/2014/main" id="{183E016E-1F27-04F6-E47D-06DCDBE3F910}"/>
              </a:ext>
            </a:extLst>
          </p:cNvPr>
          <p:cNvSpPr txBox="1"/>
          <p:nvPr/>
        </p:nvSpPr>
        <p:spPr>
          <a:xfrm>
            <a:off x="6830008" y="1814895"/>
            <a:ext cx="4683967" cy="3785652"/>
          </a:xfrm>
          <a:prstGeom prst="rect">
            <a:avLst/>
          </a:prstGeom>
          <a:noFill/>
        </p:spPr>
        <p:txBody>
          <a:bodyPr wrap="square">
            <a:spAutoFit/>
          </a:bodyPr>
          <a:lstStyle/>
          <a:p>
            <a:pPr algn="just"/>
            <a:r>
              <a:rPr lang="nl-NL" sz="2000" b="1" dirty="0">
                <a:latin typeface="Times New Roman" panose="02020603050405020304" pitchFamily="18" charset="0"/>
                <a:ea typeface="Times New Roman" panose="02020603050405020304" pitchFamily="18" charset="0"/>
              </a:rPr>
              <a:t>C</a:t>
            </a:r>
            <a:r>
              <a:rPr lang="nl-NL" sz="2000" b="1" dirty="0">
                <a:effectLst/>
                <a:latin typeface="Times New Roman" panose="02020603050405020304" pitchFamily="18" charset="0"/>
                <a:ea typeface="Times New Roman" panose="02020603050405020304" pitchFamily="18" charset="0"/>
              </a:rPr>
              <a:t>ác giai cấp mới xuất hiện gồm:</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Địa chủ được hình thành từ giai cấp quý tộc quan lại (do chiếm được nhiều ruộng đất) và một bộ phận nông dân công xã (do giàu có).</a:t>
            </a:r>
            <a:endParaRPr lang="en-US" sz="2000" dirty="0">
              <a:effectLst/>
              <a:latin typeface="Times New Roman" panose="02020603050405020304" pitchFamily="18" charset="0"/>
              <a:ea typeface="Times New Roman" panose="02020603050405020304" pitchFamily="18" charset="0"/>
            </a:endParaRPr>
          </a:p>
          <a:p>
            <a:pPr algn="just"/>
            <a:r>
              <a:rPr lang="nl-NL" sz="2000" dirty="0">
                <a:effectLst/>
                <a:latin typeface="Times New Roman" panose="02020603050405020304" pitchFamily="18" charset="0"/>
                <a:ea typeface="Times New Roman" panose="02020603050405020304" pitchFamily="18" charset="0"/>
              </a:rPr>
              <a:t>+ Nông dân lĩnh canh (tá điền) được hình thành từ giai cấp nông dân công xã (do bị mất ruộng đất, phải nhận ruộng để canh tác).</a:t>
            </a:r>
            <a:endParaRPr lang="en-US" sz="2000" dirty="0">
              <a:effectLst/>
              <a:latin typeface="Times New Roman" panose="02020603050405020304" pitchFamily="18" charset="0"/>
              <a:ea typeface="Times New Roman" panose="02020603050405020304" pitchFamily="18" charset="0"/>
            </a:endParaRPr>
          </a:p>
          <a:p>
            <a:r>
              <a:rPr lang="nl-NL" sz="2000" dirty="0">
                <a:effectLst/>
                <a:latin typeface="Times New Roman" panose="02020603050405020304" pitchFamily="18" charset="0"/>
                <a:ea typeface="Times New Roman" panose="02020603050405020304" pitchFamily="18" charset="0"/>
              </a:rPr>
              <a:t>+ Quan hệ giữa hai giai cấp cơ bản của xã hội phong kiến dựa trên cơ sở bóc lột bằng nộp tô.</a:t>
            </a:r>
            <a:endParaRPr lang="en-US" sz="2000" dirty="0"/>
          </a:p>
        </p:txBody>
      </p:sp>
    </p:spTree>
    <p:extLst>
      <p:ext uri="{BB962C8B-B14F-4D97-AF65-F5344CB8AC3E}">
        <p14:creationId xmlns:p14="http://schemas.microsoft.com/office/powerpoint/2010/main" val="177789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3D3F-2CC2-902B-B577-A99226381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9FD98-3FB8-73ED-82B1-E204667A51ED}"/>
              </a:ext>
            </a:extLst>
          </p:cNvPr>
          <p:cNvSpPr>
            <a:spLocks noGrp="1"/>
          </p:cNvSpPr>
          <p:nvPr>
            <p:ph type="title"/>
          </p:nvPr>
        </p:nvSpPr>
        <p:spPr>
          <a:xfrm>
            <a:off x="596382" y="122529"/>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thống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nhất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chế</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độ</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Thuỷ</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Hoàng</a:t>
            </a:r>
            <a:endParaRPr lang="en-US" dirty="0"/>
          </a:p>
        </p:txBody>
      </p:sp>
      <p:sp>
        <p:nvSpPr>
          <p:cNvPr id="4" name="TextBox 3">
            <a:extLst>
              <a:ext uri="{FF2B5EF4-FFF2-40B4-BE49-F238E27FC236}">
                <a16:creationId xmlns:a16="http://schemas.microsoft.com/office/drawing/2014/main" id="{B6836D35-95BD-19D5-8030-9D9CD5FACC3D}"/>
              </a:ext>
            </a:extLst>
          </p:cNvPr>
          <p:cNvSpPr txBox="1"/>
          <p:nvPr/>
        </p:nvSpPr>
        <p:spPr>
          <a:xfrm>
            <a:off x="270588" y="1336124"/>
            <a:ext cx="11325030" cy="5142433"/>
          </a:xfrm>
          <a:prstGeom prst="rect">
            <a:avLst/>
          </a:prstGeom>
          <a:noFill/>
        </p:spPr>
        <p:txBody>
          <a:bodyPr wrap="square">
            <a:spAutoFit/>
          </a:bodyPr>
          <a:lstStyle/>
          <a:p>
            <a:pPr algn="just">
              <a:spcBef>
                <a:spcPts val="100"/>
              </a:spcBef>
              <a:spcAft>
                <a:spcPts val="100"/>
              </a:spcAft>
            </a:pPr>
            <a:r>
              <a:rPr lang="en-US" sz="3600" dirty="0" err="1">
                <a:effectLst/>
                <a:latin typeface="Times New Roman" panose="02020603050405020304" pitchFamily="18" charset="0"/>
                <a:ea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cổ</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đại</a:t>
            </a:r>
            <a:r>
              <a:rPr lang="en-US" sz="3600" dirty="0">
                <a:effectLst/>
                <a:latin typeface="Times New Roman" panose="02020603050405020304" pitchFamily="18" charset="0"/>
                <a:ea typeface="Times New Roman" panose="02020603050405020304" pitchFamily="18" charset="0"/>
              </a:rPr>
              <a:t>, Trung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trải</a:t>
            </a:r>
            <a:r>
              <a:rPr lang="en-US" sz="3600" dirty="0">
                <a:effectLst/>
                <a:latin typeface="Times New Roman" panose="02020603050405020304" pitchFamily="18" charset="0"/>
                <a:ea typeface="Times New Roman" panose="02020603050405020304" pitchFamily="18" charset="0"/>
              </a:rPr>
              <a:t> qua </a:t>
            </a:r>
            <a:r>
              <a:rPr lang="en-US" sz="3600" dirty="0" err="1">
                <a:effectLst/>
                <a:latin typeface="Times New Roman" panose="02020603050405020304" pitchFamily="18" charset="0"/>
                <a:ea typeface="Times New Roman" panose="02020603050405020304" pitchFamily="18" charset="0"/>
              </a:rPr>
              <a:t>ba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triều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Hạ</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Thương</a:t>
            </a:r>
            <a:r>
              <a:rPr lang="en-US" sz="3600" dirty="0">
                <a:effectLst/>
                <a:latin typeface="Times New Roman" panose="02020603050405020304" pitchFamily="18" charset="0"/>
                <a:ea typeface="Times New Roman" panose="02020603050405020304" pitchFamily="18" charset="0"/>
              </a:rPr>
              <a:t>, Chu.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Nhà</a:t>
            </a:r>
            <a:r>
              <a:rPr lang="en-US" sz="3600" dirty="0">
                <a:effectLst/>
                <a:latin typeface="Times New Roman" panose="02020603050405020304" pitchFamily="18" charset="0"/>
                <a:ea typeface="Times New Roman" panose="02020603050405020304" pitchFamily="18" charset="0"/>
              </a:rPr>
              <a:t> Chu </a:t>
            </a:r>
            <a:r>
              <a:rPr lang="en-US" sz="3600" dirty="0" err="1">
                <a:effectLst/>
                <a:latin typeface="Times New Roman" panose="02020603050405020304" pitchFamily="18" charset="0"/>
                <a:ea typeface="Times New Roman" panose="02020603050405020304" pitchFamily="18" charset="0"/>
              </a:rPr>
              <a:t>suy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yếu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hàng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trăm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tiểu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gây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chiến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tranh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nhằm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thôn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tính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lẫn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nhau</a:t>
            </a:r>
            <a:r>
              <a:rPr lang="en-US" sz="3600" dirty="0">
                <a:effectLst/>
                <a:latin typeface="Times New Roman" panose="02020603050405020304" pitchFamily="18" charset="0"/>
                <a:ea typeface="Times New Roman" panose="02020603050405020304" pitchFamily="18" charset="0"/>
              </a:rPr>
              <a:t>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Năm</a:t>
            </a:r>
            <a:r>
              <a:rPr lang="en-US" sz="3600" dirty="0">
                <a:effectLst/>
                <a:latin typeface="Times New Roman" panose="02020603050405020304" pitchFamily="18" charset="0"/>
                <a:ea typeface="Times New Roman" panose="02020603050405020304" pitchFamily="18" charset="0"/>
              </a:rPr>
              <a:t> 221 TCN, </a:t>
            </a:r>
            <a:r>
              <a:rPr lang="en-US" sz="3600" dirty="0" err="1">
                <a:effectLst/>
                <a:latin typeface="Times New Roman" panose="02020603050405020304" pitchFamily="18" charset="0"/>
                <a:ea typeface="Times New Roman" panose="02020603050405020304" pitchFamily="18" charset="0"/>
              </a:rPr>
              <a:t>Tần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Thuỷ</a:t>
            </a:r>
            <a:r>
              <a:rPr lang="en-US" sz="3600" dirty="0">
                <a:effectLst/>
                <a:latin typeface="Times New Roman" panose="02020603050405020304" pitchFamily="18" charset="0"/>
                <a:ea typeface="Times New Roman" panose="02020603050405020304" pitchFamily="18" charset="0"/>
              </a:rPr>
              <a:t> Hoàng </a:t>
            </a:r>
            <a:r>
              <a:rPr lang="en-US" sz="3600" dirty="0" err="1">
                <a:effectLst/>
                <a:latin typeface="Times New Roman" panose="02020603050405020304" pitchFamily="18" charset="0"/>
                <a:ea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nhất</a:t>
            </a:r>
            <a:r>
              <a:rPr lang="en-US" sz="3600" dirty="0">
                <a:effectLst/>
                <a:latin typeface="Times New Roman" panose="02020603050405020304" pitchFamily="18" charset="0"/>
                <a:ea typeface="Times New Roman" panose="02020603050405020304" pitchFamily="18" charset="0"/>
              </a:rPr>
              <a:t> Trung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Sau </a:t>
            </a:r>
            <a:r>
              <a:rPr lang="en-US" sz="3600" dirty="0" err="1">
                <a:effectLst/>
                <a:latin typeface="Times New Roman" panose="02020603050405020304" pitchFamily="18" charset="0"/>
                <a:ea typeface="Times New Roman" panose="02020603050405020304" pitchFamily="18" charset="0"/>
              </a:rPr>
              <a:t>đó</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thực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nhiều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chính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sách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hệ</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lường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tiền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tệ</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chữ</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viết</a:t>
            </a:r>
            <a:r>
              <a:rPr lang="en-US" sz="3600" dirty="0">
                <a:effectLst/>
                <a:latin typeface="Times New Roman" panose="02020603050405020304" pitchFamily="18" charset="0"/>
                <a:ea typeface="Times New Roman" panose="02020603050405020304" pitchFamily="18" charset="0"/>
              </a:rPr>
              <a:t>. </a:t>
            </a:r>
          </a:p>
          <a:p>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Xã</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hội</a:t>
            </a:r>
            <a:r>
              <a:rPr lang="en-US" sz="3600" dirty="0">
                <a:effectLst/>
                <a:latin typeface="Times New Roman" panose="02020603050405020304" pitchFamily="18" charset="0"/>
                <a:ea typeface="Times New Roman" panose="02020603050405020304" pitchFamily="18" charset="0"/>
              </a:rPr>
              <a:t> Trung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cũng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hóa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sâu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sắc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giai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cấp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mới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xuất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địa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chủ</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nông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lĩnh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canh</a:t>
            </a:r>
            <a:r>
              <a:rPr lang="en-US" sz="3600" dirty="0">
                <a:effectLst/>
                <a:latin typeface="Times New Roman" panose="02020603050405020304" pitchFamily="18"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9020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647090-A44A-492C-B7B7-76E19FD79C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895" y="962613"/>
            <a:ext cx="10515600" cy="2711310"/>
          </a:xfrm>
        </p:spPr>
      </p:pic>
      <p:sp>
        <p:nvSpPr>
          <p:cNvPr id="4" name="Title 1">
            <a:extLst>
              <a:ext uri="{FF2B5EF4-FFF2-40B4-BE49-F238E27FC236}">
                <a16:creationId xmlns:a16="http://schemas.microsoft.com/office/drawing/2014/main" id="{604957F2-6A79-401D-A5B7-7C9175D9E294}"/>
              </a:ext>
            </a:extLst>
          </p:cNvPr>
          <p:cNvSpPr txBox="1">
            <a:spLocks/>
          </p:cNvSpPr>
          <p:nvPr/>
        </p:nvSpPr>
        <p:spPr>
          <a:xfrm>
            <a:off x="59635" y="211275"/>
            <a:ext cx="12072730" cy="469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Hán</a:t>
            </a:r>
            <a:r>
              <a:rPr lang="en-US" sz="3200" b="1" dirty="0">
                <a:solidFill>
                  <a:srgbClr val="FF0000"/>
                </a:solidFill>
                <a:latin typeface="Times New Roman" panose="02020603050405020304" pitchFamily="18" charset="0"/>
                <a:cs typeface="Times New Roman" panose="02020603050405020304" pitchFamily="18" charset="0"/>
              </a:rPr>
              <a:t>, Nam – </a:t>
            </a:r>
            <a:r>
              <a:rPr lang="en-US" sz="3200" b="1" dirty="0" err="1">
                <a:solidFill>
                  <a:srgbClr val="FF0000"/>
                </a:solidFill>
                <a:latin typeface="Times New Roman" panose="02020603050405020304" pitchFamily="18" charset="0"/>
                <a:cs typeface="Times New Roman" panose="02020603050405020304" pitchFamily="18" charset="0"/>
              </a:rPr>
              <a:t>Bắc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Tuỳ</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EA2F8D-3A0C-40BF-8586-FCB09B35E28B}"/>
              </a:ext>
            </a:extLst>
          </p:cNvPr>
          <p:cNvSpPr txBox="1"/>
          <p:nvPr/>
        </p:nvSpPr>
        <p:spPr>
          <a:xfrm>
            <a:off x="188843" y="3955499"/>
            <a:ext cx="7868479" cy="2464008"/>
          </a:xfrm>
          <a:prstGeom prst="rect">
            <a:avLst/>
          </a:prstGeom>
          <a:noFill/>
        </p:spPr>
        <p:txBody>
          <a:bodyPr wrap="square">
            <a:spAutoFit/>
          </a:bodyPr>
          <a:lstStyle/>
          <a:p>
            <a:pPr marL="285750" indent="-285750" algn="just">
              <a:lnSpc>
                <a:spcPct val="107000"/>
              </a:lnSpc>
              <a:spcAft>
                <a:spcPts val="800"/>
              </a:spcAft>
              <a:buFontTx/>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T</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riều</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đại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nào</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đưa</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nước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Trung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Quốc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vào</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thời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phát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triển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rực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rỡ</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nhất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Tx/>
              <a:buChar char="-"/>
            </a:pP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Triều</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ngắn</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triều</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kéo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Triều</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đặt</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cơ</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sở</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Quốc</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bước</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đỉnh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chế</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độ</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kiến</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Tx/>
              <a:buChar char="-"/>
            </a:pP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Đặc</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điểm</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chung</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của</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Trung</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Quốc</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từ</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Hán</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đến</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Tuỳ</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là</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gì</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p>
          <a:p>
            <a:pPr marL="285750" indent="-285750" algn="just">
              <a:lnSpc>
                <a:spcPct val="107000"/>
              </a:lnSpc>
              <a:spcAft>
                <a:spcPts val="800"/>
              </a:spcAft>
              <a:buFontTx/>
              <a:buChar char="-"/>
            </a:pP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Thời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kỳ</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ta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bị</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triều</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xâm</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lược</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đô</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hộ</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EF617E1-E62F-4D9D-881B-08F383042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130" y="2981738"/>
            <a:ext cx="3390008" cy="3762123"/>
          </a:xfrm>
          <a:prstGeom prst="rect">
            <a:avLst/>
          </a:prstGeom>
        </p:spPr>
      </p:pic>
    </p:spTree>
    <p:extLst>
      <p:ext uri="{BB962C8B-B14F-4D97-AF65-F5344CB8AC3E}">
        <p14:creationId xmlns:p14="http://schemas.microsoft.com/office/powerpoint/2010/main" val="34860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797F34-3DE3-47F6-9ED4-EAC331C82942}"/>
              </a:ext>
            </a:extLst>
          </p:cNvPr>
          <p:cNvSpPr txBox="1">
            <a:spLocks/>
          </p:cNvSpPr>
          <p:nvPr/>
        </p:nvSpPr>
        <p:spPr>
          <a:xfrm>
            <a:off x="501445" y="31583"/>
            <a:ext cx="11385755" cy="66571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BÀI 9: TRUNG QUỐC TỪ THỜI CỔ ĐẠI ĐẾN THẾ KỶ VII</a:t>
            </a:r>
          </a:p>
        </p:txBody>
      </p:sp>
      <p:sp>
        <p:nvSpPr>
          <p:cNvPr id="8" name="Title 1">
            <a:extLst>
              <a:ext uri="{FF2B5EF4-FFF2-40B4-BE49-F238E27FC236}">
                <a16:creationId xmlns:a16="http://schemas.microsoft.com/office/drawing/2014/main" id="{1E3E815C-C54E-4B82-86A9-D6653E437FAA}"/>
              </a:ext>
            </a:extLst>
          </p:cNvPr>
          <p:cNvSpPr txBox="1">
            <a:spLocks/>
          </p:cNvSpPr>
          <p:nvPr/>
        </p:nvSpPr>
        <p:spPr>
          <a:xfrm>
            <a:off x="119270" y="899652"/>
            <a:ext cx="12072730" cy="7684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Thuỷ</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04957F2-6A79-401D-A5B7-7C9175D9E294}"/>
              </a:ext>
            </a:extLst>
          </p:cNvPr>
          <p:cNvSpPr txBox="1">
            <a:spLocks/>
          </p:cNvSpPr>
          <p:nvPr/>
        </p:nvSpPr>
        <p:spPr>
          <a:xfrm>
            <a:off x="119270" y="2069572"/>
            <a:ext cx="12072730" cy="469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Hán</a:t>
            </a:r>
            <a:r>
              <a:rPr lang="en-US" sz="3200" b="1" dirty="0">
                <a:solidFill>
                  <a:srgbClr val="FF0000"/>
                </a:solidFill>
                <a:latin typeface="Times New Roman" panose="02020603050405020304" pitchFamily="18" charset="0"/>
                <a:cs typeface="Times New Roman" panose="02020603050405020304" pitchFamily="18" charset="0"/>
              </a:rPr>
              <a:t>, Nam – </a:t>
            </a:r>
            <a:r>
              <a:rPr lang="en-US" sz="3200" b="1" dirty="0" err="1">
                <a:solidFill>
                  <a:srgbClr val="FF0000"/>
                </a:solidFill>
                <a:latin typeface="Times New Roman" panose="02020603050405020304" pitchFamily="18" charset="0"/>
                <a:cs typeface="Times New Roman" panose="02020603050405020304" pitchFamily="18" charset="0"/>
              </a:rPr>
              <a:t>Bắc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Tuỳ</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8B40A49-BD08-E46C-ACA0-F2AB4F19A615}"/>
              </a:ext>
            </a:extLst>
          </p:cNvPr>
          <p:cNvSpPr txBox="1"/>
          <p:nvPr/>
        </p:nvSpPr>
        <p:spPr>
          <a:xfrm>
            <a:off x="214604" y="2724961"/>
            <a:ext cx="11672595" cy="4085734"/>
          </a:xfrm>
          <a:prstGeom prst="rect">
            <a:avLst/>
          </a:prstGeom>
          <a:noFill/>
        </p:spPr>
        <p:txBody>
          <a:bodyPr wrap="square">
            <a:spAutoFit/>
          </a:bodyPr>
          <a:lstStyle/>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Từ</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Tùy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trải</a:t>
            </a:r>
            <a:r>
              <a:rPr lang="en-US" sz="3600" dirty="0">
                <a:effectLst/>
                <a:latin typeface="Times New Roman" panose="02020603050405020304" pitchFamily="18" charset="0"/>
                <a:ea typeface="Times New Roman" panose="02020603050405020304" pitchFamily="18" charset="0"/>
              </a:rPr>
              <a:t> qua </a:t>
            </a:r>
            <a:r>
              <a:rPr lang="en-US" sz="3600" dirty="0" err="1">
                <a:effectLst/>
                <a:latin typeface="Times New Roman" panose="02020603050405020304" pitchFamily="18" charset="0"/>
                <a:ea typeface="Times New Roman" panose="02020603050405020304" pitchFamily="18" charset="0"/>
              </a:rPr>
              <a:t>các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triều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kì</a:t>
            </a:r>
            <a:r>
              <a:rPr lang="en-US" sz="3600" dirty="0">
                <a:effectLst/>
                <a:latin typeface="Times New Roman" panose="02020603050405020304" pitchFamily="18" charset="0"/>
                <a:ea typeface="Times New Roman" panose="02020603050405020304" pitchFamily="18" charset="0"/>
              </a:rPr>
              <a:t> chia </a:t>
            </a:r>
            <a:r>
              <a:rPr lang="en-US" sz="3600" dirty="0" err="1">
                <a:effectLst/>
                <a:latin typeface="Times New Roman" panose="02020603050405020304" pitchFamily="18" charset="0"/>
                <a:ea typeface="Times New Roman" panose="02020603050405020304" pitchFamily="18" charset="0"/>
              </a:rPr>
              <a:t>cắt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lần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lượt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a:t>
            </a:r>
            <a:r>
              <a:rPr lang="en-US" sz="3600" dirty="0">
                <a:effectLst/>
                <a:latin typeface="Times New Roman" panose="02020603050405020304" pitchFamily="18" charset="0"/>
                <a:ea typeface="Times New Roman" panose="02020603050405020304" pitchFamily="18" charset="0"/>
              </a:rPr>
              <a:t>: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Hán</a:t>
            </a:r>
            <a:r>
              <a:rPr lang="en-US" sz="3600" dirty="0">
                <a:effectLst/>
                <a:latin typeface="Times New Roman" panose="02020603050405020304" pitchFamily="18" charset="0"/>
                <a:ea typeface="Times New Roman" panose="02020603050405020304" pitchFamily="18" charset="0"/>
              </a:rPr>
              <a:t> (206 TCN-220),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rPr>
              <a:t> Tam </a:t>
            </a:r>
            <a:r>
              <a:rPr lang="en-US" sz="3600" dirty="0" err="1">
                <a:effectLst/>
                <a:latin typeface="Times New Roman" panose="02020603050405020304" pitchFamily="18" charset="0"/>
                <a:ea typeface="Times New Roman" panose="02020603050405020304" pitchFamily="18" charset="0"/>
              </a:rPr>
              <a:t>quốc</a:t>
            </a:r>
            <a:r>
              <a:rPr lang="en-US" sz="3600" dirty="0">
                <a:effectLst/>
                <a:latin typeface="Times New Roman" panose="02020603050405020304" pitchFamily="18" charset="0"/>
                <a:ea typeface="Times New Roman" panose="02020603050405020304" pitchFamily="18" charset="0"/>
              </a:rPr>
              <a:t> (220-280).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Tấn</a:t>
            </a:r>
            <a:r>
              <a:rPr lang="en-US" sz="3600" dirty="0">
                <a:effectLst/>
                <a:latin typeface="Times New Roman" panose="02020603050405020304" pitchFamily="18" charset="0"/>
                <a:ea typeface="Times New Roman" panose="02020603050405020304" pitchFamily="18" charset="0"/>
              </a:rPr>
              <a:t> (280 - 420), </a:t>
            </a:r>
          </a:p>
          <a:p>
            <a:pPr algn="just">
              <a:spcBef>
                <a:spcPts val="100"/>
              </a:spcBef>
              <a:spcAft>
                <a:spcPts val="100"/>
              </a:spcAf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rPr>
              <a:t> Nam - </a:t>
            </a:r>
            <a:r>
              <a:rPr lang="en-US" sz="3600" dirty="0" err="1">
                <a:effectLst/>
                <a:latin typeface="Times New Roman" panose="02020603050405020304" pitchFamily="18" charset="0"/>
                <a:ea typeface="Times New Roman" panose="02020603050405020304" pitchFamily="18" charset="0"/>
              </a:rPr>
              <a:t>Bắc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triều</a:t>
            </a:r>
            <a:r>
              <a:rPr lang="en-US" sz="3600" dirty="0">
                <a:effectLst/>
                <a:latin typeface="Times New Roman" panose="02020603050405020304" pitchFamily="18" charset="0"/>
                <a:ea typeface="Times New Roman" panose="02020603050405020304" pitchFamily="18" charset="0"/>
              </a:rPr>
              <a:t> (420 - 589), </a:t>
            </a:r>
          </a:p>
          <a:p>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Thời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Tùy</a:t>
            </a:r>
            <a:r>
              <a:rPr lang="en-US" sz="3600" dirty="0">
                <a:effectLst/>
                <a:latin typeface="Times New Roman" panose="02020603050405020304" pitchFamily="18" charset="0"/>
                <a:ea typeface="Times New Roman" panose="02020603050405020304" pitchFamily="18" charset="0"/>
              </a:rPr>
              <a:t> (589 - 618).</a:t>
            </a:r>
            <a:endParaRPr lang="en-US" sz="3600" dirty="0"/>
          </a:p>
        </p:txBody>
      </p:sp>
    </p:spTree>
    <p:extLst>
      <p:ext uri="{BB962C8B-B14F-4D97-AF65-F5344CB8AC3E}">
        <p14:creationId xmlns:p14="http://schemas.microsoft.com/office/powerpoint/2010/main" val="21278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741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TẬP: </a:t>
            </a:r>
            <a:r>
              <a:rPr lang="en-US" sz="3600" b="1" dirty="0" err="1">
                <a:solidFill>
                  <a:srgbClr val="FF0000"/>
                </a:solidFill>
                <a:latin typeface="Times New Roman" panose="020206030504050203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737419"/>
            <a:ext cx="11211232" cy="5439544"/>
          </a:xfrm>
        </p:spPr>
        <p:txBody>
          <a:bodyPr>
            <a:normAutofit fontScale="70000" lnSpcReduction="20000"/>
          </a:bodyPr>
          <a:lstStyle/>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Trung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triều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Tần</a:t>
            </a:r>
            <a:r>
              <a:rPr lang="en-US" sz="4000" dirty="0">
                <a:latin typeface="Times New Roman" panose="02020603050405020304" pitchFamily="18" charset="0"/>
                <a:cs typeface="Times New Roman" panose="02020603050405020304" pitchFamily="18" charset="0"/>
              </a:rPr>
              <a:t>                B. </a:t>
            </a:r>
            <a:r>
              <a:rPr lang="en-US" sz="4000" dirty="0" err="1">
                <a:latin typeface="Times New Roman" panose="02020603050405020304" pitchFamily="18" charset="0"/>
                <a:cs typeface="Times New Roman" panose="02020603050405020304" pitchFamily="18" charset="0"/>
              </a:rPr>
              <a:t>Hán</a:t>
            </a:r>
            <a:r>
              <a:rPr lang="en-US" sz="4000" dirty="0">
                <a:latin typeface="Times New Roman" panose="02020603050405020304" pitchFamily="18" charset="0"/>
                <a:cs typeface="Times New Roman" panose="02020603050405020304" pitchFamily="18" charset="0"/>
              </a:rPr>
              <a:t>                 C.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D. </a:t>
            </a:r>
            <a:r>
              <a:rPr lang="en-US" sz="4000" dirty="0" err="1">
                <a:latin typeface="Times New Roman" panose="02020603050405020304" pitchFamily="18" charset="0"/>
                <a:cs typeface="Times New Roman" panose="02020603050405020304" pitchFamily="18" charset="0"/>
              </a:rPr>
              <a:t>Triệu</a:t>
            </a: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chính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dưới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Tần</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Hán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canh</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C.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D.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bóc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canh</a:t>
            </a: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Vua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xưng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Vương</a:t>
            </a:r>
            <a:r>
              <a:rPr lang="en-US" sz="4000" dirty="0">
                <a:latin typeface="Times New Roman" panose="02020603050405020304" pitchFamily="18" charset="0"/>
                <a:cs typeface="Times New Roman" panose="02020603050405020304" pitchFamily="18" charset="0"/>
              </a:rPr>
              <a:t>              B. </a:t>
            </a:r>
            <a:r>
              <a:rPr lang="en-US" sz="4000" dirty="0" err="1">
                <a:latin typeface="Times New Roman" panose="02020603050405020304" pitchFamily="18" charset="0"/>
                <a:cs typeface="Times New Roman" panose="02020603050405020304" pitchFamily="18" charset="0"/>
              </a:rPr>
              <a:t>Hoàng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a:t>
            </a:r>
            <a:r>
              <a:rPr lang="en-US" sz="4000" dirty="0">
                <a:latin typeface="Times New Roman" panose="02020603050405020304" pitchFamily="18" charset="0"/>
                <a:cs typeface="Times New Roman" panose="02020603050405020304" pitchFamily="18" charset="0"/>
              </a:rPr>
              <a:t>             C. </a:t>
            </a:r>
            <a:r>
              <a:rPr lang="en-US" sz="4000" dirty="0" err="1">
                <a:latin typeface="Times New Roman" panose="02020603050405020304" pitchFamily="18" charset="0"/>
                <a:cs typeface="Times New Roman" panose="02020603050405020304" pitchFamily="18" charset="0"/>
              </a:rPr>
              <a:t>Đại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a:t>
            </a:r>
            <a:r>
              <a:rPr lang="en-US" sz="4000" dirty="0">
                <a:latin typeface="Times New Roman" panose="02020603050405020304" pitchFamily="18" charset="0"/>
                <a:cs typeface="Times New Roman" panose="02020603050405020304" pitchFamily="18" charset="0"/>
              </a:rPr>
              <a:t>               D. </a:t>
            </a:r>
            <a:r>
              <a:rPr lang="en-US" sz="4000" dirty="0" err="1">
                <a:latin typeface="Times New Roman" panose="02020603050405020304" pitchFamily="18" charset="0"/>
                <a:cs typeface="Times New Roman" panose="02020603050405020304" pitchFamily="18" charset="0"/>
              </a:rPr>
              <a:t>Thiên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Xã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Quốc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Tần</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Hán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cấp</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Lãnh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a:t>
            </a:r>
            <a:r>
              <a:rPr lang="en-US" sz="4000" dirty="0">
                <a:latin typeface="Times New Roman" panose="02020603050405020304" pitchFamily="18" charset="0"/>
                <a:cs typeface="Times New Roman" panose="02020603050405020304" pitchFamily="18" charset="0"/>
              </a:rPr>
              <a:t>                         B.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C.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canh</a:t>
            </a:r>
            <a:r>
              <a:rPr lang="en-US" sz="4000" dirty="0">
                <a:latin typeface="Times New Roman" panose="02020603050405020304" pitchFamily="18" charset="0"/>
                <a:cs typeface="Times New Roman" panose="02020603050405020304" pitchFamily="18" charset="0"/>
              </a:rPr>
              <a:t>            D. </a:t>
            </a:r>
            <a:r>
              <a:rPr lang="en-US" sz="4000" dirty="0" err="1">
                <a:latin typeface="Times New Roman" panose="02020603050405020304" pitchFamily="18" charset="0"/>
                <a:cs typeface="Times New Roman" panose="02020603050405020304" pitchFamily="18" charset="0"/>
              </a:rPr>
              <a:t>Lãnh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canh</a:t>
            </a:r>
            <a:r>
              <a:rPr lang="en-US" sz="4000" dirty="0">
                <a:latin typeface="Times New Roman" panose="02020603050405020304" pitchFamily="18" charset="0"/>
                <a:cs typeface="Times New Roman" panose="02020603050405020304" pitchFamily="18" charset="0"/>
              </a:rPr>
              <a:t>.</a:t>
            </a:r>
          </a:p>
          <a:p>
            <a:endParaRPr lang="en-US" dirty="0"/>
          </a:p>
        </p:txBody>
      </p:sp>
      <p:sp>
        <p:nvSpPr>
          <p:cNvPr id="4" name="Oval 3"/>
          <p:cNvSpPr/>
          <p:nvPr/>
        </p:nvSpPr>
        <p:spPr>
          <a:xfrm>
            <a:off x="838200" y="1080524"/>
            <a:ext cx="52546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p:cNvSpPr/>
          <p:nvPr/>
        </p:nvSpPr>
        <p:spPr>
          <a:xfrm>
            <a:off x="838199" y="3190491"/>
            <a:ext cx="52546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465871" y="4030202"/>
            <a:ext cx="52546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838198" y="5300458"/>
            <a:ext cx="52546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6397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1000"/>
                                        <p:tgtEl>
                                          <p:spTgt spid="3">
                                            <p:txEl>
                                              <p:pRg st="11" end="11"/>
                                            </p:txEl>
                                          </p:spTgt>
                                        </p:tgtEl>
                                      </p:cBhvr>
                                    </p:animEffect>
                                    <p:anim calcmode="lin" valueType="num">
                                      <p:cBhvr>
                                        <p:cTn id="7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circle(in)">
                                      <p:cBhvr>
                                        <p:cTn id="8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unnamed.gif">
            <a:extLst>
              <a:ext uri="{FF2B5EF4-FFF2-40B4-BE49-F238E27FC236}">
                <a16:creationId xmlns:a16="http://schemas.microsoft.com/office/drawing/2014/main" id="{763F784D-CC3A-4259-9E55-3B0A4062A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593" y="665717"/>
            <a:ext cx="9173497" cy="619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A797F34-3DE3-47F6-9ED4-EAC331C82942}"/>
              </a:ext>
            </a:extLst>
          </p:cNvPr>
          <p:cNvSpPr txBox="1">
            <a:spLocks/>
          </p:cNvSpPr>
          <p:nvPr/>
        </p:nvSpPr>
        <p:spPr>
          <a:xfrm>
            <a:off x="427703" y="0"/>
            <a:ext cx="11312013" cy="66571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9: TRUNG QUỐC TỪ THỜI CỔ ĐẠI ĐẾN THẾ KỶ VII</a:t>
            </a:r>
          </a:p>
        </p:txBody>
      </p:sp>
    </p:spTree>
    <p:extLst>
      <p:ext uri="{BB962C8B-B14F-4D97-AF65-F5344CB8AC3E}">
        <p14:creationId xmlns:p14="http://schemas.microsoft.com/office/powerpoint/2010/main" val="3322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7703" y="1094709"/>
            <a:ext cx="11090786" cy="72231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defRPr/>
            </a:pPr>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nhiên</a:t>
            </a:r>
            <a:endParaRPr lang="en-US" sz="3200" b="1" dirty="0">
              <a:solidFill>
                <a:srgbClr val="FF0000"/>
              </a:solidFill>
              <a:latin typeface="Times New Roman" pitchFamily="18" charset="0"/>
              <a:cs typeface="Times New Roman" pitchFamily="18" charset="0"/>
            </a:endParaRPr>
          </a:p>
        </p:txBody>
      </p:sp>
      <p:sp>
        <p:nvSpPr>
          <p:cNvPr id="11" name="Rounded Rectangle 10"/>
          <p:cNvSpPr/>
          <p:nvPr/>
        </p:nvSpPr>
        <p:spPr>
          <a:xfrm>
            <a:off x="427703" y="2182296"/>
            <a:ext cx="11090787" cy="1018104"/>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Quá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dưới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Thuỷ</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27702" y="3492039"/>
            <a:ext cx="11090787" cy="72231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r>
              <a:rPr lang="en-US" sz="3200" b="1" dirty="0">
                <a:solidFill>
                  <a:srgbClr val="FF0000"/>
                </a:solidFill>
                <a:latin typeface="Times New Roman" panose="02020603050405020304" pitchFamily="18" charset="0"/>
                <a:cs typeface="Times New Roman" panose="02020603050405020304" pitchFamily="18" charset="0"/>
              </a:rPr>
              <a:t>III</a:t>
            </a:r>
            <a:r>
              <a:rPr lang="vi-VN" sz="3200" b="1" dirty="0">
                <a:solidFill>
                  <a:srgbClr val="FF0000"/>
                </a:solidFill>
                <a:latin typeface="Times New Roman" panose="02020603050405020304" pitchFamily="18" charset="0"/>
                <a:cs typeface="Times New Roman" panose="02020603050405020304" pitchFamily="18" charset="0"/>
              </a:rPr>
              <a:t>. </a:t>
            </a:r>
            <a:r>
              <a:rPr lang="nl-NL" sz="3200" b="1" dirty="0">
                <a:solidFill>
                  <a:srgbClr val="FF0000"/>
                </a:solidFill>
                <a:latin typeface="Times New Roman" panose="02020603050405020304" pitchFamily="18" charset="0"/>
                <a:cs typeface="Times New Roman" panose="02020603050405020304" pitchFamily="18" charset="0"/>
              </a:rPr>
              <a:t>Từ nhà Hán, Nam – Bắc Triều đến nhà Tùy</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4A797F34-3DE3-47F6-9ED4-EAC331C82942}"/>
              </a:ext>
            </a:extLst>
          </p:cNvPr>
          <p:cNvSpPr txBox="1">
            <a:spLocks/>
          </p:cNvSpPr>
          <p:nvPr/>
        </p:nvSpPr>
        <p:spPr>
          <a:xfrm>
            <a:off x="427703" y="0"/>
            <a:ext cx="11312013" cy="66571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BÀI 9: TRUNG QUỐC TỪ THỜI CỔ ĐẠI ĐẾN THẾ KỶ VII</a:t>
            </a:r>
          </a:p>
        </p:txBody>
      </p:sp>
      <p:sp>
        <p:nvSpPr>
          <p:cNvPr id="9" name="Rounded Rectangle 8"/>
          <p:cNvSpPr/>
          <p:nvPr/>
        </p:nvSpPr>
        <p:spPr>
          <a:xfrm>
            <a:off x="427701" y="4518123"/>
            <a:ext cx="11090785" cy="722312"/>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r>
              <a:rPr lang="en-US" sz="3200" b="1" dirty="0">
                <a:solidFill>
                  <a:srgbClr val="FF0000"/>
                </a:solidFill>
                <a:latin typeface="Times New Roman" panose="02020603050405020304" pitchFamily="18" charset="0"/>
                <a:cs typeface="Times New Roman" panose="02020603050405020304" pitchFamily="18" charset="0"/>
              </a:rPr>
              <a:t>IV</a:t>
            </a:r>
            <a:r>
              <a:rPr lang="vi-VN" sz="3200" b="1" dirty="0">
                <a:solidFill>
                  <a:srgbClr val="FF0000"/>
                </a:solidFill>
                <a:latin typeface="Times New Roman" panose="02020603050405020304" pitchFamily="18" charset="0"/>
                <a:cs typeface="Times New Roman" panose="02020603050405020304" pitchFamily="18" charset="0"/>
              </a:rPr>
              <a:t>. </a:t>
            </a:r>
            <a:r>
              <a:rPr lang="nl-NL" sz="3200" b="1" dirty="0">
                <a:solidFill>
                  <a:srgbClr val="FF0000"/>
                </a:solidFill>
                <a:latin typeface="Times New Roman" panose="02020603050405020304" pitchFamily="18" charset="0"/>
                <a:cs typeface="Times New Roman" panose="02020603050405020304" pitchFamily="18" charset="0"/>
              </a:rPr>
              <a:t>Những thành tựu văn hóa chủ yếu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7703" y="1038113"/>
            <a:ext cx="8489950" cy="72231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Điều</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kiện</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tự</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nhiên</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4A797F34-3DE3-47F6-9ED4-EAC331C82942}"/>
              </a:ext>
            </a:extLst>
          </p:cNvPr>
          <p:cNvSpPr txBox="1">
            <a:spLocks/>
          </p:cNvSpPr>
          <p:nvPr/>
        </p:nvSpPr>
        <p:spPr>
          <a:xfrm>
            <a:off x="427703" y="0"/>
            <a:ext cx="11312013" cy="66571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9: TRUNG QUỐC TỪ THỜI CỔ ĐẠI ĐẾN THẾ KỶ VII</a:t>
            </a:r>
          </a:p>
        </p:txBody>
      </p:sp>
    </p:spTree>
    <p:extLst>
      <p:ext uri="{BB962C8B-B14F-4D97-AF65-F5344CB8AC3E}">
        <p14:creationId xmlns:p14="http://schemas.microsoft.com/office/powerpoint/2010/main" val="32789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02F0-FBE3-1F50-43F5-E9BA558C5D84}"/>
              </a:ext>
            </a:extLst>
          </p:cNvPr>
          <p:cNvSpPr>
            <a:spLocks noGrp="1"/>
          </p:cNvSpPr>
          <p:nvPr>
            <p:ph type="title"/>
          </p:nvPr>
        </p:nvSpPr>
        <p:spPr>
          <a:xfrm>
            <a:off x="838200" y="365125"/>
            <a:ext cx="10515600" cy="1270635"/>
          </a:xfrm>
        </p:spPr>
        <p:txBody>
          <a:bodyPr>
            <a:normAutofit fontScale="90000"/>
          </a:bodyPr>
          <a:lstStyle/>
          <a:p>
            <a:pPr>
              <a:lnSpc>
                <a:spcPct val="100000"/>
              </a:lnSpc>
              <a:spcBef>
                <a:spcPts val="800"/>
              </a:spcBef>
              <a:spcAft>
                <a:spcPts val="800"/>
              </a:spcAft>
            </a:pPr>
            <a:r>
              <a:rPr lang="nl-NL" sz="2400" dirty="0">
                <a:effectLst/>
                <a:latin typeface="Times New Roman" panose="02020603050405020304" pitchFamily="18" charset="0"/>
                <a:ea typeface="Calibri" panose="020F0502020204030204" pitchFamily="34" charset="0"/>
              </a:rPr>
              <a:t>+ Xác định vùng cư chú chủ yếu của cư dân Trung Quốc cổ đại?</a:t>
            </a:r>
            <a:br>
              <a:rPr lang="nl-NL" sz="2400" dirty="0">
                <a:effectLst/>
                <a:latin typeface="Times New Roman" panose="02020603050405020304" pitchFamily="18" charset="0"/>
                <a:ea typeface="Calibri" panose="020F0502020204030204" pitchFamily="34" charset="0"/>
              </a:rPr>
            </a:br>
            <a:r>
              <a:rPr lang="nl-NL" sz="2400" dirty="0">
                <a:effectLst/>
                <a:latin typeface="Times New Roman" panose="02020603050405020304" pitchFamily="18" charset="0"/>
                <a:ea typeface="Calibri" panose="020F0502020204030204" pitchFamily="34" charset="0"/>
              </a:rPr>
              <a:t>+ Cho biết Hoàng Hà và Trường Giang có tác động như thế nào đến cuộc sống của cư dân Trung Quốc thời cổ đại?</a:t>
            </a:r>
            <a:br>
              <a:rPr lang="en-US" sz="2400" dirty="0">
                <a:effectLst/>
                <a:latin typeface="Times New Roman" panose="02020603050405020304" pitchFamily="18" charset="0"/>
                <a:ea typeface="Times New Roman" panose="02020603050405020304" pitchFamily="18" charset="0"/>
              </a:rPr>
            </a:br>
            <a:endParaRPr lang="en-US" sz="2400" dirty="0"/>
          </a:p>
        </p:txBody>
      </p:sp>
      <p:pic>
        <p:nvPicPr>
          <p:cNvPr id="4" name="Content Placeholder 3">
            <a:extLst>
              <a:ext uri="{FF2B5EF4-FFF2-40B4-BE49-F238E27FC236}">
                <a16:creationId xmlns:a16="http://schemas.microsoft.com/office/drawing/2014/main" id="{AC6FD966-63A6-941F-157B-B47C34F3B0C5}"/>
              </a:ext>
            </a:extLst>
          </p:cNvPr>
          <p:cNvPicPr>
            <a:picLocks noGrp="1" noChangeAspect="1"/>
          </p:cNvPicPr>
          <p:nvPr>
            <p:ph idx="1"/>
          </p:nvPr>
        </p:nvPicPr>
        <p:blipFill>
          <a:blip r:embed="rId2"/>
          <a:stretch>
            <a:fillRect/>
          </a:stretch>
        </p:blipFill>
        <p:spPr>
          <a:xfrm>
            <a:off x="838200" y="2132146"/>
            <a:ext cx="10515600" cy="3738296"/>
          </a:xfrm>
          <a:prstGeom prst="rect">
            <a:avLst/>
          </a:prstGeom>
        </p:spPr>
      </p:pic>
    </p:spTree>
    <p:extLst>
      <p:ext uri="{BB962C8B-B14F-4D97-AF65-F5344CB8AC3E}">
        <p14:creationId xmlns:p14="http://schemas.microsoft.com/office/powerpoint/2010/main" val="2023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277F-E713-4D21-9D9D-A55B8056D73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26F05AD-DBD6-4E05-AC91-C0216CC74D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653670" cy="6858000"/>
          </a:xfrm>
        </p:spPr>
      </p:pic>
      <p:sp>
        <p:nvSpPr>
          <p:cNvPr id="7" name="TextBox 6">
            <a:extLst>
              <a:ext uri="{FF2B5EF4-FFF2-40B4-BE49-F238E27FC236}">
                <a16:creationId xmlns:a16="http://schemas.microsoft.com/office/drawing/2014/main" id="{5CC439D8-604B-40A6-BFFC-EEE3A6076A71}"/>
              </a:ext>
            </a:extLst>
          </p:cNvPr>
          <p:cNvSpPr txBox="1"/>
          <p:nvPr/>
        </p:nvSpPr>
        <p:spPr>
          <a:xfrm>
            <a:off x="7553739" y="169287"/>
            <a:ext cx="4638261" cy="6124754"/>
          </a:xfrm>
          <a:prstGeom prst="rect">
            <a:avLst/>
          </a:prstGeom>
          <a:solidFill>
            <a:srgbClr val="FFC000"/>
          </a:solidFill>
        </p:spPr>
        <p:txBody>
          <a:bodyPr wrap="square">
            <a:spAutoFit/>
          </a:bodyPr>
          <a:lstStyle/>
          <a:p>
            <a:pPr algn="just"/>
            <a:r>
              <a:rPr lang="nl-NL" sz="2800" dirty="0">
                <a:latin typeface="Times New Roman" panose="02020603050405020304" pitchFamily="18" charset="0"/>
                <a:cs typeface="Times New Roman" panose="02020603050405020304" pitchFamily="18" charset="0"/>
              </a:rPr>
              <a:t>Thời cổ đại, cư dân cư trú chủ yếu ở trung và hạ lưu Hoàng Hà. Về sau, họ mở rộng địa bàn cư trú xuống lưu vực Trường Giang. Hoàng Hà là con sông lớn thứ hai ở Trung Quốc “sông Mẹ”, phù sa màu mỡ của nó đã tạo nên một vùng đồng bằng châu thổ phì nhiêu, thuận lợi cho việc trồng trọt khi công cụ sản xuất còn tương đối thô sơ. Chính vì vậy, nơi đây đã trở thành cái nôi của văn minh Trung Quốc.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05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555D-9832-48D5-9B7D-BD15E7E8C6C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524B5B-752B-489C-8765-3514D7E15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4332459"/>
          </a:xfrm>
        </p:spPr>
      </p:pic>
      <p:sp>
        <p:nvSpPr>
          <p:cNvPr id="8" name="TextBox 7">
            <a:extLst>
              <a:ext uri="{FF2B5EF4-FFF2-40B4-BE49-F238E27FC236}">
                <a16:creationId xmlns:a16="http://schemas.microsoft.com/office/drawing/2014/main" id="{48332531-1492-4952-8C3F-22C1CB0A0250}"/>
              </a:ext>
            </a:extLst>
          </p:cNvPr>
          <p:cNvSpPr txBox="1"/>
          <p:nvPr/>
        </p:nvSpPr>
        <p:spPr>
          <a:xfrm>
            <a:off x="-1" y="4332459"/>
            <a:ext cx="12314903" cy="2554545"/>
          </a:xfrm>
          <a:prstGeom prst="rect">
            <a:avLst/>
          </a:prstGeom>
          <a:noFill/>
        </p:spPr>
        <p:txBody>
          <a:bodyPr wrap="square">
            <a:spAutoFit/>
          </a:bodyPr>
          <a:lstStyle/>
          <a:p>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gọi</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vì</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theo</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phù</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khổng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lồ</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nên</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lòng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luôn</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màu</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gọi</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Quốc</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bát</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nửa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bát</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phù</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bình</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m3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chứa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34 gam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phù</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Nin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1g/1m3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phù</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Colorado –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sông</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nhất</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tây</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châu</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Mĩ</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- 13g/1m3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phù</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a:t>
            </a: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9947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FBF3BE-A0A8-1D5B-B4E4-D584EB054389}"/>
              </a:ext>
            </a:extLst>
          </p:cNvPr>
          <p:cNvSpPr>
            <a:spLocks noGrp="1"/>
          </p:cNvSpPr>
          <p:nvPr>
            <p:ph idx="1"/>
          </p:nvPr>
        </p:nvSpPr>
        <p:spPr>
          <a:xfrm>
            <a:off x="838200" y="301625"/>
            <a:ext cx="10515600" cy="4351338"/>
          </a:xfrm>
        </p:spPr>
        <p:txBody>
          <a:bodyPr>
            <a:normAutofit fontScale="85000" lnSpcReduction="10000"/>
          </a:bodyPr>
          <a:lstStyle/>
          <a:p>
            <a:pPr marL="0" indent="0" algn="just">
              <a:lnSpc>
                <a:spcPct val="110000"/>
              </a:lnSpc>
              <a:spcBef>
                <a:spcPts val="800"/>
              </a:spcBef>
              <a:spcAft>
                <a:spcPts val="800"/>
              </a:spcAft>
              <a:buNone/>
            </a:pPr>
            <a:r>
              <a:rPr lang="nl-NL" sz="2800" dirty="0">
                <a:effectLst/>
                <a:latin typeface="Times New Roman" panose="02020603050405020304" pitchFamily="18" charset="0"/>
                <a:ea typeface="Calibri" panose="020F0502020204030204" pitchFamily="34" charset="0"/>
              </a:rPr>
              <a:t>+ Hoàng Hà có tổng chiều dài 5.464km và diện tích lưu vực sông gần 753.000km. Đây là con sông lớn thứ năm trên thế giới và dài thứ hai ở Trung Quốc. Trường Giang (còn gọi là Dương Tử) dài khoảng 6300km, là con sống dài thứ ba trên thế giới.</a:t>
            </a:r>
            <a:endParaRPr lang="en-US" sz="2400" dirty="0">
              <a:effectLst/>
              <a:latin typeface="Times New Roman" panose="02020603050405020304" pitchFamily="18" charset="0"/>
              <a:ea typeface="Times New Roman" panose="02020603050405020304" pitchFamily="18" charset="0"/>
            </a:endParaRPr>
          </a:p>
          <a:p>
            <a:pPr marL="0" indent="0">
              <a:lnSpc>
                <a:spcPct val="110000"/>
              </a:lnSpc>
              <a:buNone/>
            </a:pPr>
            <a:r>
              <a:rPr lang="nl-NL" sz="2800" dirty="0">
                <a:effectLst/>
                <a:latin typeface="Times New Roman" panose="02020603050405020304" pitchFamily="18" charset="0"/>
                <a:ea typeface="Calibri" panose="020F0502020204030204" pitchFamily="34" charset="0"/>
              </a:rPr>
              <a:t>+ Cả 2 sông Hoàng Hà  và Trường Giang đều chảy theo hướng Tây - Đông, đem phù sa về bồi đắp cho những cánh đồng châu thổ màu mỡ. Đặc biệt, sông Hoàng Hà là nơi sản sinh ra nền văn minh Hoa Hạ với hơn 5.000 năm. Những triều đại đầu tiên trong lịch sử như Hạ, Thương, Chu đều hình thành ở lưu vực Hoàng Hà. Thời Xuân Thu - Chiến Quốc, các nước chư hầu xuất hiện và tranh giành bá vị với nhau, chủ yếu cũng đều hoạt động tại lưu vực Hoàng Hà. Về sau, người Trung Quốc mới tiến đến về phía nam, xuống lưu vực sông Trường Giang. </a:t>
            </a:r>
            <a:endParaRPr lang="en-US" dirty="0"/>
          </a:p>
        </p:txBody>
      </p:sp>
    </p:spTree>
    <p:extLst>
      <p:ext uri="{BB962C8B-B14F-4D97-AF65-F5344CB8AC3E}">
        <p14:creationId xmlns:p14="http://schemas.microsoft.com/office/powerpoint/2010/main" val="335237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3BFA-2C00-B315-034C-CEA27807FC87}"/>
            </a:ext>
          </a:extLst>
        </p:cNvPr>
        <p:cNvGrpSpPr/>
        <p:nvPr/>
      </p:nvGrpSpPr>
      <p:grpSpPr>
        <a:xfrm>
          <a:off x="0" y="0"/>
          <a:ext cx="0" cy="0"/>
          <a:chOff x="0" y="0"/>
          <a:chExt cx="0" cy="0"/>
        </a:xfrm>
      </p:grpSpPr>
      <p:sp>
        <p:nvSpPr>
          <p:cNvPr id="6" name="Rounded Rectangle 5">
            <a:extLst>
              <a:ext uri="{FF2B5EF4-FFF2-40B4-BE49-F238E27FC236}">
                <a16:creationId xmlns:a16="http://schemas.microsoft.com/office/drawing/2014/main" id="{6610036C-AD04-4938-E975-8D54C06AA375}"/>
              </a:ext>
            </a:extLst>
          </p:cNvPr>
          <p:cNvSpPr/>
          <p:nvPr/>
        </p:nvSpPr>
        <p:spPr>
          <a:xfrm>
            <a:off x="427703" y="1038113"/>
            <a:ext cx="8489950" cy="722313"/>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Điều</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kiện</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tự</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nhiên</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A984FBE4-1D58-ED18-4EFF-6A397F534643}"/>
              </a:ext>
            </a:extLst>
          </p:cNvPr>
          <p:cNvSpPr txBox="1">
            <a:spLocks/>
          </p:cNvSpPr>
          <p:nvPr/>
        </p:nvSpPr>
        <p:spPr>
          <a:xfrm>
            <a:off x="427703" y="0"/>
            <a:ext cx="11312013" cy="665717"/>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9: TRUNG QUỐC TỪ THỜI CỔ ĐẠI ĐẾN THẾ KỶ VII</a:t>
            </a:r>
          </a:p>
        </p:txBody>
      </p:sp>
      <p:sp>
        <p:nvSpPr>
          <p:cNvPr id="3" name="TextBox 2">
            <a:extLst>
              <a:ext uri="{FF2B5EF4-FFF2-40B4-BE49-F238E27FC236}">
                <a16:creationId xmlns:a16="http://schemas.microsoft.com/office/drawing/2014/main" id="{4E3D5D6C-9838-4C06-7CBB-F32F9E4454D3}"/>
              </a:ext>
            </a:extLst>
          </p:cNvPr>
          <p:cNvSpPr txBox="1"/>
          <p:nvPr/>
        </p:nvSpPr>
        <p:spPr>
          <a:xfrm>
            <a:off x="314908" y="1999826"/>
            <a:ext cx="11424808" cy="2839239"/>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Trung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Quốc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nằm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Á</a:t>
            </a:r>
          </a:p>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trú</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chủ</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vực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sông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Hoàng Hà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Giang.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chính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02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1881</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Em có biết Trung Quốc tạo ra vật này làm gì không? Về sau nó được kế thừa trong lĩnh vực nào? </vt:lpstr>
      <vt:lpstr>PowerPoint Presentation</vt:lpstr>
      <vt:lpstr>PowerPoint Presentation</vt:lpstr>
      <vt:lpstr>PowerPoint Presentation</vt:lpstr>
      <vt:lpstr>+ Xác định vùng cư chú chủ yếu của cư dân Trung Quốc cổ đại? + Cho biết Hoàng Hà và Trường Giang có tác động như thế nào đến cuộc sống của cư dân Trung Quốc thời cổ đại? </vt:lpstr>
      <vt:lpstr>PowerPoint Presentation</vt:lpstr>
      <vt:lpstr>PowerPoint Presentation</vt:lpstr>
      <vt:lpstr>PowerPoint Presentation</vt:lpstr>
      <vt:lpstr>PowerPoint Presentation</vt:lpstr>
      <vt:lpstr>II. Quá trình thống nhất và xác lập chế độ phong kiến dưới thời Tần Thuỷ Hoàng</vt:lpstr>
      <vt:lpstr>PowerPoint Presentation</vt:lpstr>
      <vt:lpstr>Tần Thủy Hoàng sinh ngày 18 tháng 2 năm 259 TCN, mất ngày 11 tháng 7 năm 210 TCN. Ông là vị vua thứ 36 của nước Tần, đồng thời là Hoàng đế đầu tiên thống nhất Trung Hoa sau khi tiêu diệt các nước chư hầu, chấm dứt thời kỳ Chiến Quốc vào năm 221 TCN. Ông lên ngôi Tần vương năm 13 tuổi và trở thành Hoàng đế năm 38 tuổi. Thay vì tiếp tục xưng vương như các vị vua thời nhà Thương và nhà Chu, để đánh dấu mốc cho việc thống nhất Trung Hoa và chứng tỏ nhà Tần còn vĩ đại hơn các triều đại trước, ông tự tạo ra một danh hiệu mới là "Hoàng đế" và tự gọi mình là Thủy Hoàng đế. </vt:lpstr>
      <vt:lpstr>PowerPoint Presentation</vt:lpstr>
      <vt:lpstr>PowerPoint Presentation</vt:lpstr>
      <vt:lpstr>II. Quá trình thống nhất và xác lập chế độ phong kiến dưới thời Tần Thuỷ Hoàng</vt:lpstr>
      <vt:lpstr>PowerPoint Presentation</vt:lpstr>
      <vt:lpstr>PowerPoint Presentation</vt:lpstr>
      <vt:lpstr>BÀI TẬP: Chọn đáp án đúng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TRUNG QUỐC TỪ THỜI CỔ ĐẠI  ĐẾN THẾ KỶ VII</dc:title>
  <dc:creator>Thái Nguyễn Đức Minh Quân</dc:creator>
  <cp:lastModifiedBy>Dinh Thi Hien</cp:lastModifiedBy>
  <cp:revision>68</cp:revision>
  <dcterms:created xsi:type="dcterms:W3CDTF">2021-08-29T14:05:29Z</dcterms:created>
  <dcterms:modified xsi:type="dcterms:W3CDTF">2024-12-09T05:28:59Z</dcterms:modified>
</cp:coreProperties>
</file>