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3.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34"/>
  </p:notesMasterIdLst>
  <p:sldIdLst>
    <p:sldId id="257" r:id="rId3"/>
    <p:sldId id="1310" r:id="rId4"/>
    <p:sldId id="263" r:id="rId5"/>
    <p:sldId id="277" r:id="rId6"/>
    <p:sldId id="1298" r:id="rId7"/>
    <p:sldId id="352" r:id="rId8"/>
    <p:sldId id="1311" r:id="rId9"/>
    <p:sldId id="347" r:id="rId10"/>
    <p:sldId id="267" r:id="rId11"/>
    <p:sldId id="268" r:id="rId12"/>
    <p:sldId id="270" r:id="rId13"/>
    <p:sldId id="1302" r:id="rId14"/>
    <p:sldId id="273" r:id="rId15"/>
    <p:sldId id="1304" r:id="rId16"/>
    <p:sldId id="1308" r:id="rId17"/>
    <p:sldId id="1307" r:id="rId18"/>
    <p:sldId id="1309" r:id="rId19"/>
    <p:sldId id="1305" r:id="rId20"/>
    <p:sldId id="274" r:id="rId21"/>
    <p:sldId id="275" r:id="rId22"/>
    <p:sldId id="351" r:id="rId23"/>
    <p:sldId id="353" r:id="rId24"/>
    <p:sldId id="692" r:id="rId25"/>
    <p:sldId id="1312" r:id="rId26"/>
    <p:sldId id="348" r:id="rId27"/>
    <p:sldId id="666" r:id="rId28"/>
    <p:sldId id="1306" r:id="rId29"/>
    <p:sldId id="1313" r:id="rId30"/>
    <p:sldId id="349" r:id="rId31"/>
    <p:sldId id="677" r:id="rId32"/>
    <p:sldId id="6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C00000"/>
    <a:srgbClr val="E59595"/>
    <a:srgbClr val="FFFFFF"/>
    <a:srgbClr val="7030A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71" autoAdjust="0"/>
  </p:normalViewPr>
  <p:slideViewPr>
    <p:cSldViewPr snapToGrid="0">
      <p:cViewPr varScale="1">
        <p:scale>
          <a:sx n="59" d="100"/>
          <a:sy n="59" d="100"/>
        </p:scale>
        <p:origin x="10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33FBF-C04F-4DB3-B12E-4E0B5A6B1E19}"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91A6A-F6DD-474D-817A-0ADFAB56091D}" type="slidenum">
              <a:rPr lang="en-US" smtClean="0"/>
              <a:t>‹#›</a:t>
            </a:fld>
            <a:endParaRPr lang="en-US"/>
          </a:p>
        </p:txBody>
      </p:sp>
    </p:spTree>
    <p:extLst>
      <p:ext uri="{BB962C8B-B14F-4D97-AF65-F5344CB8AC3E}">
        <p14:creationId xmlns:p14="http://schemas.microsoft.com/office/powerpoint/2010/main" val="3072886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A91A6A-F6DD-474D-817A-0ADFAB56091D}" type="slidenum">
              <a:rPr lang="en-US" smtClean="0"/>
              <a:t>1</a:t>
            </a:fld>
            <a:endParaRPr lang="en-US"/>
          </a:p>
        </p:txBody>
      </p:sp>
    </p:spTree>
    <p:extLst>
      <p:ext uri="{BB962C8B-B14F-4D97-AF65-F5344CB8AC3E}">
        <p14:creationId xmlns:p14="http://schemas.microsoft.com/office/powerpoint/2010/main" val="1569045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a:t>Các em thân mến Cuộc sống xung quanh ta luôn diễn ra với những điều tưởng chừng thật đơn giản nhưng vô cùng ý nghĩa. Hành động của những bạn nhỏ trong đoạn video thật cảm động và đáng trân trọng. Hành động tặng những chiếc mút xốp cho bạn Nhím của người bạn trong câu chuyện đơn thuần chỉ muốn ôm bạn trong mùa đông giá rét, cũng như là chơi cùng bạn trong mùa đông giá rét mà thôi. Hành động đó chính là xuất phát từ trái tim tràn ngập yêu thương, sự cảm thông và chia sẻ. Hành động tuyệt vời và cao cả ấy một lần nữa lại được nhà văn Thạch Lam gửi gắm qua các nhân vật nhỏ bé, đáng yêu của mình. Tiếp nối hành trình về những câu chuyện viết về chủ đề yêu thương và chia sẻ thì hôm nay thầy và các em sẽ cùng nhau tìm hiểu tiết 38 “Gió lạnh đầu mùa” viết về cái lạnh của đất trời đầu mùa nhưng chắc chắn khiến trái tim bạn đọc vô cùng ấm áp bởi tình đời, tình người.</a:t>
            </a:r>
            <a:endParaRPr lang="en-US" sz="1600"/>
          </a:p>
        </p:txBody>
      </p:sp>
      <p:sp>
        <p:nvSpPr>
          <p:cNvPr id="4" name="Slide Number Placeholder 3"/>
          <p:cNvSpPr>
            <a:spLocks noGrp="1"/>
          </p:cNvSpPr>
          <p:nvPr>
            <p:ph type="sldNum" sz="quarter" idx="5"/>
          </p:nvPr>
        </p:nvSpPr>
        <p:spPr/>
        <p:txBody>
          <a:bodyPr/>
          <a:lstStyle/>
          <a:p>
            <a:fld id="{64A91A6A-F6DD-474D-817A-0ADFAB56091D}" type="slidenum">
              <a:rPr lang="en-US" smtClean="0"/>
              <a:t>6</a:t>
            </a:fld>
            <a:endParaRPr lang="en-US"/>
          </a:p>
        </p:txBody>
      </p:sp>
    </p:spTree>
    <p:extLst>
      <p:ext uri="{BB962C8B-B14F-4D97-AF65-F5344CB8AC3E}">
        <p14:creationId xmlns:p14="http://schemas.microsoft.com/office/powerpoint/2010/main" val="18262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A91A6A-F6DD-474D-817A-0ADFAB56091D}" type="slidenum">
              <a:rPr lang="en-US" smtClean="0"/>
              <a:t>11</a:t>
            </a:fld>
            <a:endParaRPr lang="en-US"/>
          </a:p>
        </p:txBody>
      </p:sp>
    </p:spTree>
    <p:extLst>
      <p:ext uri="{BB962C8B-B14F-4D97-AF65-F5344CB8AC3E}">
        <p14:creationId xmlns:p14="http://schemas.microsoft.com/office/powerpoint/2010/main" val="190934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Để nắm được khái quát những sự việc chính của câu chuyện, các em hãy quan sát lên máy chiếu, hoàn thiện sơ đồ quả núi để tóm tắt tác phẩm.</a:t>
            </a:r>
            <a:endParaRPr lang="en-US"/>
          </a:p>
        </p:txBody>
      </p:sp>
      <p:sp>
        <p:nvSpPr>
          <p:cNvPr id="4" name="Slide Number Placeholder 3"/>
          <p:cNvSpPr>
            <a:spLocks noGrp="1"/>
          </p:cNvSpPr>
          <p:nvPr>
            <p:ph type="sldNum" sz="quarter" idx="5"/>
          </p:nvPr>
        </p:nvSpPr>
        <p:spPr/>
        <p:txBody>
          <a:bodyPr/>
          <a:lstStyle/>
          <a:p>
            <a:fld id="{64A91A6A-F6DD-474D-817A-0ADFAB56091D}" type="slidenum">
              <a:rPr lang="en-US" smtClean="0"/>
              <a:t>15</a:t>
            </a:fld>
            <a:endParaRPr lang="en-US"/>
          </a:p>
        </p:txBody>
      </p:sp>
    </p:spTree>
    <p:extLst>
      <p:ext uri="{BB962C8B-B14F-4D97-AF65-F5344CB8AC3E}">
        <p14:creationId xmlns:p14="http://schemas.microsoft.com/office/powerpoint/2010/main" val="1614045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i="1">
                <a:solidFill>
                  <a:srgbClr val="000000"/>
                </a:solidFill>
                <a:effectLst/>
                <a:latin typeface="Times New Roman" panose="02020603050405020304" pitchFamily="18" charset="0"/>
                <a:ea typeface="Times New Roman" panose="02020603050405020304" pitchFamily="18" charset="0"/>
              </a:rPr>
              <a:t>Các em thân mến, Gió lạnh đầu mùa, có cốt truyện rất đơn giản, xoay quanh việc cho áo, đòi áo, và trả áo, đầy xúc động giữa ba đứa trẻ, và hai người mẹ ở phố huyện nghèo. Chuyện tuy nói về gió lạnh đầu mùa, nhưng chắc chắn sẽ khiến chúng ta cảm thấy vô cùng ấm áp, bởi tình đời, tình người. Và sau đầy, thầy cùng các em sẽ khám phá chi tiết văn bản, để hiểu hơn về những giá trị nhân văn ấy.</a:t>
            </a:r>
            <a:endParaRPr lang="en-US"/>
          </a:p>
        </p:txBody>
      </p:sp>
      <p:sp>
        <p:nvSpPr>
          <p:cNvPr id="4" name="Slide Number Placeholder 3"/>
          <p:cNvSpPr>
            <a:spLocks noGrp="1"/>
          </p:cNvSpPr>
          <p:nvPr>
            <p:ph type="sldNum" sz="quarter" idx="5"/>
          </p:nvPr>
        </p:nvSpPr>
        <p:spPr/>
        <p:txBody>
          <a:bodyPr/>
          <a:lstStyle/>
          <a:p>
            <a:fld id="{64A91A6A-F6DD-474D-817A-0ADFAB56091D}" type="slidenum">
              <a:rPr lang="en-US" smtClean="0"/>
              <a:t>19</a:t>
            </a:fld>
            <a:endParaRPr lang="en-US"/>
          </a:p>
        </p:txBody>
      </p:sp>
    </p:spTree>
    <p:extLst>
      <p:ext uri="{BB962C8B-B14F-4D97-AF65-F5344CB8AC3E}">
        <p14:creationId xmlns:p14="http://schemas.microsoft.com/office/powerpoint/2010/main" val="1866303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Times New Roman" panose="02020603050405020304" pitchFamily="18" charset="0"/>
                <a:ea typeface="Times New Roman" panose="02020603050405020304" pitchFamily="18" charset="0"/>
              </a:rPr>
              <a:t>Các em ạ, tình yêu thương, sự cảm thông và chia sẻ luôn là một phẩm chất đáng quý của con người Việt Nam. Nhưng nó càng đáng quý và đáng trân trọng hơn khi tình cảm ấy lại được xuất phát từ việc làm của những bạn nhỏ. Việc Lan và Sơn dấu mẹ lấy cái áo bông của em Duyên đem cho Hiên là việc làm đáng khen, hay đáng trách, hay vừa đáng khen lại vừa đáng trách? Qua câu trả lời của các em thầy thấy rằng các em đều có những suy nghĩ và cách nhìn nhận riêng về hành động của hai bạn nhỏ. Nhưng cái đáng trách chúng ta đều có thể cảm thông và thấu hiểu bởi nó xuất phát từ trái tim yêu thương và sự sẻ chia trước hoàn cảnh đáng thương của hiên. Lan và Sơn chỉ muốn tặng chiếc áo để giúp Hiên ấm ấp trong cái lạnh tê dại của mùa đông. Thầy hi vọng rằng các em cũng hãy biết quan tâm chia sẻ trước những khó khăn của người khác, tuy nhiên các em còn nhỏ có những việc các em cần hỏi ý kiến của bố mẹ mình, các em nhé.</a:t>
            </a:r>
            <a:endParaRPr lang="en-US"/>
          </a:p>
        </p:txBody>
      </p:sp>
      <p:sp>
        <p:nvSpPr>
          <p:cNvPr id="4" name="Slide Number Placeholder 3"/>
          <p:cNvSpPr>
            <a:spLocks noGrp="1"/>
          </p:cNvSpPr>
          <p:nvPr>
            <p:ph type="sldNum" sz="quarter" idx="5"/>
          </p:nvPr>
        </p:nvSpPr>
        <p:spPr/>
        <p:txBody>
          <a:bodyPr/>
          <a:lstStyle/>
          <a:p>
            <a:fld id="{64A91A6A-F6DD-474D-817A-0ADFAB56091D}" type="slidenum">
              <a:rPr lang="en-US" smtClean="0"/>
              <a:t>23</a:t>
            </a:fld>
            <a:endParaRPr lang="en-US"/>
          </a:p>
        </p:txBody>
      </p:sp>
    </p:spTree>
    <p:extLst>
      <p:ext uri="{BB962C8B-B14F-4D97-AF65-F5344CB8AC3E}">
        <p14:creationId xmlns:p14="http://schemas.microsoft.com/office/powerpoint/2010/main" val="2511459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US"/>
          </a:p>
        </p:txBody>
      </p:sp>
      <p:sp>
        <p:nvSpPr>
          <p:cNvPr id="4" name="Slide Number Placeholder 3"/>
          <p:cNvSpPr>
            <a:spLocks noGrp="1"/>
          </p:cNvSpPr>
          <p:nvPr>
            <p:ph type="sldNum" sz="quarter" idx="5"/>
          </p:nvPr>
        </p:nvSpPr>
        <p:spPr/>
        <p:txBody>
          <a:bodyPr/>
          <a:lstStyle/>
          <a:p>
            <a:fld id="{64A91A6A-F6DD-474D-817A-0ADFAB56091D}" type="slidenum">
              <a:rPr lang="en-US" smtClean="0"/>
              <a:t>26</a:t>
            </a:fld>
            <a:endParaRPr lang="en-US"/>
          </a:p>
        </p:txBody>
      </p:sp>
    </p:spTree>
    <p:extLst>
      <p:ext uri="{BB962C8B-B14F-4D97-AF65-F5344CB8AC3E}">
        <p14:creationId xmlns:p14="http://schemas.microsoft.com/office/powerpoint/2010/main" val="1716195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US"/>
          </a:p>
        </p:txBody>
      </p:sp>
      <p:sp>
        <p:nvSpPr>
          <p:cNvPr id="4" name="Slide Number Placeholder 3"/>
          <p:cNvSpPr>
            <a:spLocks noGrp="1"/>
          </p:cNvSpPr>
          <p:nvPr>
            <p:ph type="sldNum" sz="quarter" idx="5"/>
          </p:nvPr>
        </p:nvSpPr>
        <p:spPr/>
        <p:txBody>
          <a:bodyPr/>
          <a:lstStyle/>
          <a:p>
            <a:fld id="{64A91A6A-F6DD-474D-817A-0ADFAB56091D}" type="slidenum">
              <a:rPr lang="en-US" smtClean="0"/>
              <a:t>30</a:t>
            </a:fld>
            <a:endParaRPr lang="en-US"/>
          </a:p>
        </p:txBody>
      </p:sp>
    </p:spTree>
    <p:extLst>
      <p:ext uri="{BB962C8B-B14F-4D97-AF65-F5344CB8AC3E}">
        <p14:creationId xmlns:p14="http://schemas.microsoft.com/office/powerpoint/2010/main" val="1402994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i="1">
                <a:solidFill>
                  <a:srgbClr val="000000"/>
                </a:solidFill>
                <a:effectLst/>
                <a:latin typeface="Times New Roman" panose="02020603050405020304" pitchFamily="18" charset="0"/>
                <a:ea typeface="Times New Roman" panose="02020603050405020304" pitchFamily="18" charset="0"/>
              </a:rPr>
              <a:t>Chia sẻ là một hành động, một nghĩa cử cao đẹp. Bởi sẻ chia chính là giúp đỡ, san sẻ, hỗ trợ và đồng hành, cùng kề vai sát cánh vượt qua khó khăn, hiểm nguy. Điển hình như dịch Covid-19 ở nước ta thời gian qua, nhân dân và các ban ngành đã cùng nhau chia sẻ chống dịch. Có nhiều chương trình sẻ chia thiết thực và ý nghĩa như: suất cơm thiện nguyện, cây ATM gạo miễn phí, đội xe cấp cứu lưu động chở người bệnh miễn phí. Sẻ chia hiện diện trong rất nhiều hoàn cảnh, có thể là sẻ chia cảm xúc buồn vui, hay sẻ chia hoàn cảnh khó khăn, sẻ chia tình cảm, lan tỏa yêu thương, những giá trị tốt đẹp. Có người đã từng nói rằng: "Nơi lạnh nhất trên Trái Đất không phải là Bắc Cực mà là nơi không có tình thương của con người", hay là chúng ta có câu: Thương người như thể thương thân, chính vì vậy mỗi chúng ta hãy là những con người biết sẻ chia, tuyên truyền giáo dục về sự sẻ chia đến tất cả mọi đối tượng, cùng nhau phòng chống và bài xích tư tưởng ích kỷ, hẹp hòi để xã hội ngày càng tốt đẹp hơn.</a:t>
            </a:r>
            <a:endParaRPr lang="en-US"/>
          </a:p>
        </p:txBody>
      </p:sp>
      <p:sp>
        <p:nvSpPr>
          <p:cNvPr id="4" name="Slide Number Placeholder 3"/>
          <p:cNvSpPr>
            <a:spLocks noGrp="1"/>
          </p:cNvSpPr>
          <p:nvPr>
            <p:ph type="sldNum" sz="quarter" idx="5"/>
          </p:nvPr>
        </p:nvSpPr>
        <p:spPr/>
        <p:txBody>
          <a:bodyPr/>
          <a:lstStyle/>
          <a:p>
            <a:fld id="{64A91A6A-F6DD-474D-817A-0ADFAB56091D}" type="slidenum">
              <a:rPr lang="en-US" smtClean="0"/>
              <a:t>31</a:t>
            </a:fld>
            <a:endParaRPr lang="en-US"/>
          </a:p>
        </p:txBody>
      </p:sp>
    </p:spTree>
    <p:extLst>
      <p:ext uri="{BB962C8B-B14F-4D97-AF65-F5344CB8AC3E}">
        <p14:creationId xmlns:p14="http://schemas.microsoft.com/office/powerpoint/2010/main" val="1218234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C1D2-4AC5-CCE9-688F-6B84CA0679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B6378A-8B26-FB1D-4171-5A28EE16D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B8EC3C-B652-E327-B7E5-424273237051}"/>
              </a:ext>
            </a:extLst>
          </p:cNvPr>
          <p:cNvSpPr>
            <a:spLocks noGrp="1"/>
          </p:cNvSpPr>
          <p:nvPr>
            <p:ph type="dt" sz="half" idx="10"/>
          </p:nvPr>
        </p:nvSpPr>
        <p:spPr/>
        <p:txBody>
          <a:bodyPr/>
          <a:lstStyle/>
          <a:p>
            <a:fld id="{74782183-742A-4CBF-82F7-671E8870FA07}" type="datetimeFigureOut">
              <a:rPr lang="en-US" smtClean="0"/>
              <a:t>11/14/2024</a:t>
            </a:fld>
            <a:endParaRPr lang="en-US"/>
          </a:p>
        </p:txBody>
      </p:sp>
      <p:sp>
        <p:nvSpPr>
          <p:cNvPr id="5" name="Footer Placeholder 4">
            <a:extLst>
              <a:ext uri="{FF2B5EF4-FFF2-40B4-BE49-F238E27FC236}">
                <a16:creationId xmlns:a16="http://schemas.microsoft.com/office/drawing/2014/main" id="{C07B9D3B-2B75-C125-ECF7-CCEB77E28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575E5-CE7B-653E-4422-CC900634D7B1}"/>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3101532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E3CC-2B30-722D-4168-3EC156936A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64209C-52D6-5531-3397-D0F86ABF81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F986E-6790-8B0D-ECBD-62F79582BDCF}"/>
              </a:ext>
            </a:extLst>
          </p:cNvPr>
          <p:cNvSpPr>
            <a:spLocks noGrp="1"/>
          </p:cNvSpPr>
          <p:nvPr>
            <p:ph type="dt" sz="half" idx="10"/>
          </p:nvPr>
        </p:nvSpPr>
        <p:spPr/>
        <p:txBody>
          <a:bodyPr/>
          <a:lstStyle/>
          <a:p>
            <a:fld id="{74782183-742A-4CBF-82F7-671E8870FA07}" type="datetimeFigureOut">
              <a:rPr lang="en-US" smtClean="0"/>
              <a:t>11/14/2024</a:t>
            </a:fld>
            <a:endParaRPr lang="en-US"/>
          </a:p>
        </p:txBody>
      </p:sp>
      <p:sp>
        <p:nvSpPr>
          <p:cNvPr id="5" name="Footer Placeholder 4">
            <a:extLst>
              <a:ext uri="{FF2B5EF4-FFF2-40B4-BE49-F238E27FC236}">
                <a16:creationId xmlns:a16="http://schemas.microsoft.com/office/drawing/2014/main" id="{DC8E41AA-924A-505B-39FF-B990C7F6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8AB0F-6A78-02B2-2050-E4FC975E00F0}"/>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1905369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B6295-A163-9651-304C-0E2D8D90FD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54CB28-B9D2-FDAF-20B2-89000D9778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F28CF-2980-8839-3A3D-DD29FD41FBB4}"/>
              </a:ext>
            </a:extLst>
          </p:cNvPr>
          <p:cNvSpPr>
            <a:spLocks noGrp="1"/>
          </p:cNvSpPr>
          <p:nvPr>
            <p:ph type="dt" sz="half" idx="10"/>
          </p:nvPr>
        </p:nvSpPr>
        <p:spPr/>
        <p:txBody>
          <a:bodyPr/>
          <a:lstStyle/>
          <a:p>
            <a:fld id="{74782183-742A-4CBF-82F7-671E8870FA07}" type="datetimeFigureOut">
              <a:rPr lang="en-US" smtClean="0"/>
              <a:t>11/14/2024</a:t>
            </a:fld>
            <a:endParaRPr lang="en-US"/>
          </a:p>
        </p:txBody>
      </p:sp>
      <p:sp>
        <p:nvSpPr>
          <p:cNvPr id="5" name="Footer Placeholder 4">
            <a:extLst>
              <a:ext uri="{FF2B5EF4-FFF2-40B4-BE49-F238E27FC236}">
                <a16:creationId xmlns:a16="http://schemas.microsoft.com/office/drawing/2014/main" id="{8F3BD8E2-0C72-E8AA-64D9-61A609335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EE35C-9252-2041-39B7-3710AC33A1B3}"/>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1636799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31A296-7FCB-4963-BD2B-5ED63DEF6239}"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3D006-9129-4BD7-8C93-AB090717E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733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31A296-7FCB-4963-BD2B-5ED63DEF6239}"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3D006-9129-4BD7-8C93-AB090717E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976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31A296-7FCB-4963-BD2B-5ED63DEF6239}"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3D006-9129-4BD7-8C93-AB090717E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809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31A296-7FCB-4963-BD2B-5ED63DEF6239}" type="datetimeFigureOut">
              <a:rPr lang="en-US" smtClean="0">
                <a:solidFill>
                  <a:prstClr val="black">
                    <a:tint val="75000"/>
                  </a:prstClr>
                </a:solidFill>
              </a:rPr>
              <a:pPr/>
              <a:t>11/14/2024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73D006-9129-4BD7-8C93-AB090717E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565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31A296-7FCB-4963-BD2B-5ED63DEF6239}" type="datetimeFigureOut">
              <a:rPr lang="en-US" smtClean="0">
                <a:solidFill>
                  <a:prstClr val="black">
                    <a:tint val="75000"/>
                  </a:prstClr>
                </a:solidFill>
              </a:rPr>
              <a:pPr/>
              <a:t>11/14/2024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73D006-9129-4BD7-8C93-AB090717E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275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31A296-7FCB-4963-BD2B-5ED63DEF6239}" type="datetimeFigureOut">
              <a:rPr lang="en-US" smtClean="0">
                <a:solidFill>
                  <a:prstClr val="black">
                    <a:tint val="75000"/>
                  </a:prstClr>
                </a:solidFill>
              </a:rPr>
              <a:pPr/>
              <a:t>11/14/2024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73D006-9129-4BD7-8C93-AB090717E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058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1A296-7FCB-4963-BD2B-5ED63DEF6239}" type="datetimeFigureOut">
              <a:rPr lang="en-US" smtClean="0">
                <a:solidFill>
                  <a:prstClr val="black">
                    <a:tint val="75000"/>
                  </a:prstClr>
                </a:solidFill>
              </a:rPr>
              <a:pPr/>
              <a:t>11/14/2024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73D006-9129-4BD7-8C93-AB090717E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348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31A296-7FCB-4963-BD2B-5ED63DEF6239}" type="datetimeFigureOut">
              <a:rPr lang="en-US" smtClean="0">
                <a:solidFill>
                  <a:prstClr val="black">
                    <a:tint val="75000"/>
                  </a:prstClr>
                </a:solidFill>
              </a:rPr>
              <a:pPr/>
              <a:t>11/14/2024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73D006-9129-4BD7-8C93-AB090717E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49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E225-1C69-53C9-E07D-125589168E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C96958-A37F-AE82-FCC2-93FE74EB6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9DBA-1F39-FF10-3EA3-81C518754DC3}"/>
              </a:ext>
            </a:extLst>
          </p:cNvPr>
          <p:cNvSpPr>
            <a:spLocks noGrp="1"/>
          </p:cNvSpPr>
          <p:nvPr>
            <p:ph type="dt" sz="half" idx="10"/>
          </p:nvPr>
        </p:nvSpPr>
        <p:spPr/>
        <p:txBody>
          <a:bodyPr/>
          <a:lstStyle/>
          <a:p>
            <a:fld id="{74782183-742A-4CBF-82F7-671E8870FA07}" type="datetimeFigureOut">
              <a:rPr lang="en-US" smtClean="0"/>
              <a:t>11/14/2024</a:t>
            </a:fld>
            <a:endParaRPr lang="en-US"/>
          </a:p>
        </p:txBody>
      </p:sp>
      <p:sp>
        <p:nvSpPr>
          <p:cNvPr id="5" name="Footer Placeholder 4">
            <a:extLst>
              <a:ext uri="{FF2B5EF4-FFF2-40B4-BE49-F238E27FC236}">
                <a16:creationId xmlns:a16="http://schemas.microsoft.com/office/drawing/2014/main" id="{0E693E84-E5CD-CDAC-4609-A59683C3C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A13A2-26CB-39B4-E899-70C7F5E52AEC}"/>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2624163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31A296-7FCB-4963-BD2B-5ED63DEF6239}" type="datetimeFigureOut">
              <a:rPr lang="en-US" smtClean="0">
                <a:solidFill>
                  <a:prstClr val="black">
                    <a:tint val="75000"/>
                  </a:prstClr>
                </a:solidFill>
              </a:rPr>
              <a:pPr/>
              <a:t>11/14/2024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73D006-9129-4BD7-8C93-AB090717E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576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31A296-7FCB-4963-BD2B-5ED63DEF6239}"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3D006-9129-4BD7-8C93-AB090717E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990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31A296-7FCB-4963-BD2B-5ED63DEF6239}"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3D006-9129-4BD7-8C93-AB090717E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152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9"/>
        <p:cNvGrpSpPr/>
        <p:nvPr/>
      </p:nvGrpSpPr>
      <p:grpSpPr>
        <a:xfrm>
          <a:off x="0" y="0"/>
          <a:ext cx="0" cy="0"/>
          <a:chOff x="0" y="0"/>
          <a:chExt cx="0" cy="0"/>
        </a:xfrm>
      </p:grpSpPr>
      <p:sp>
        <p:nvSpPr>
          <p:cNvPr id="31" name="Google Shape;31;p4"/>
          <p:cNvSpPr/>
          <p:nvPr/>
        </p:nvSpPr>
        <p:spPr>
          <a:xfrm rot="4015207" flipH="1">
            <a:off x="10979027" y="-39783"/>
            <a:ext cx="2152980" cy="1370559"/>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CC5B1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 name="Google Shape;32;p4"/>
          <p:cNvSpPr/>
          <p:nvPr/>
        </p:nvSpPr>
        <p:spPr>
          <a:xfrm rot="4016813">
            <a:off x="11255506" y="896389"/>
            <a:ext cx="496445" cy="496445"/>
          </a:xfrm>
          <a:prstGeom prst="ellipse">
            <a:avLst/>
          </a:prstGeom>
          <a:solidFill>
            <a:srgbClr val="CC5B1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3" name="Google Shape;33;p4"/>
          <p:cNvSpPr/>
          <p:nvPr/>
        </p:nvSpPr>
        <p:spPr>
          <a:xfrm rot="2362899" flipH="1">
            <a:off x="10897032" y="-139984"/>
            <a:ext cx="2260953" cy="1439239"/>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34" name="Google Shape;34;p4"/>
          <p:cNvSpPr/>
          <p:nvPr/>
        </p:nvSpPr>
        <p:spPr>
          <a:xfrm rot="2891514" flipH="1">
            <a:off x="-1031090" y="5652036"/>
            <a:ext cx="2946148" cy="1538249"/>
          </a:xfrm>
          <a:custGeom>
            <a:avLst/>
            <a:gdLst/>
            <a:ahLst/>
            <a:cxnLst/>
            <a:rect l="l" t="t" r="r" b="b"/>
            <a:pathLst>
              <a:path w="263626" h="137645" extrusionOk="0">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5" name="Google Shape;35;p4"/>
          <p:cNvSpPr/>
          <p:nvPr/>
        </p:nvSpPr>
        <p:spPr>
          <a:xfrm rot="676694">
            <a:off x="227378" y="5673713"/>
            <a:ext cx="850831" cy="850831"/>
          </a:xfrm>
          <a:prstGeom prst="ellipse">
            <a:avLst/>
          </a:pr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1091297506"/>
      </p:ext>
    </p:extLst>
  </p:cSld>
  <p:clrMapOvr>
    <a:masterClrMapping/>
  </p:clrMapOvr>
  <p:transition spd="slow" advClick="0"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854A-BBA3-11E7-8B37-329C6B63EF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55F1C4-F90E-0F53-4971-DCEBCEDBD4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CDEC1D-786F-D2D0-4442-1256CF1D7FAE}"/>
              </a:ext>
            </a:extLst>
          </p:cNvPr>
          <p:cNvSpPr>
            <a:spLocks noGrp="1"/>
          </p:cNvSpPr>
          <p:nvPr>
            <p:ph type="dt" sz="half" idx="10"/>
          </p:nvPr>
        </p:nvSpPr>
        <p:spPr/>
        <p:txBody>
          <a:bodyPr/>
          <a:lstStyle/>
          <a:p>
            <a:fld id="{74782183-742A-4CBF-82F7-671E8870FA07}" type="datetimeFigureOut">
              <a:rPr lang="en-US" smtClean="0"/>
              <a:t>11/14/2024</a:t>
            </a:fld>
            <a:endParaRPr lang="en-US"/>
          </a:p>
        </p:txBody>
      </p:sp>
      <p:sp>
        <p:nvSpPr>
          <p:cNvPr id="5" name="Footer Placeholder 4">
            <a:extLst>
              <a:ext uri="{FF2B5EF4-FFF2-40B4-BE49-F238E27FC236}">
                <a16:creationId xmlns:a16="http://schemas.microsoft.com/office/drawing/2014/main" id="{D0F09A99-E443-971D-BF68-1B563464A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BB8C1-77A8-EE0B-87E6-972232FA4905}"/>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1665653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D61F2-7340-8118-1432-B59C5067E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FEE5AA-DFCD-651F-9884-CE085ABBCF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CE8CFD-223B-8CCD-A030-38E3648EE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3F61D4-6658-9607-6AAB-4EDE63A9D487}"/>
              </a:ext>
            </a:extLst>
          </p:cNvPr>
          <p:cNvSpPr>
            <a:spLocks noGrp="1"/>
          </p:cNvSpPr>
          <p:nvPr>
            <p:ph type="dt" sz="half" idx="10"/>
          </p:nvPr>
        </p:nvSpPr>
        <p:spPr/>
        <p:txBody>
          <a:bodyPr/>
          <a:lstStyle/>
          <a:p>
            <a:fld id="{74782183-742A-4CBF-82F7-671E8870FA07}" type="datetimeFigureOut">
              <a:rPr lang="en-US" smtClean="0"/>
              <a:t>11/14/2024</a:t>
            </a:fld>
            <a:endParaRPr lang="en-US"/>
          </a:p>
        </p:txBody>
      </p:sp>
      <p:sp>
        <p:nvSpPr>
          <p:cNvPr id="6" name="Footer Placeholder 5">
            <a:extLst>
              <a:ext uri="{FF2B5EF4-FFF2-40B4-BE49-F238E27FC236}">
                <a16:creationId xmlns:a16="http://schemas.microsoft.com/office/drawing/2014/main" id="{7420542D-8F3F-E6F6-483F-C5712641E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796E1-B57A-B3C0-28F8-E3E42D12343C}"/>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394206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2E48-AAC3-5535-BCFE-3A11D5F625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04EBAE-B665-D108-F300-DA523B591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BA2EC7-F8AC-3D2D-B7C2-03E077542C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80A06-CD46-590A-1D42-1A0271B8E3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78690A-1BFC-B8D6-F08E-FE987F7392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647CE-D86B-1DBF-DC27-0E339E18B655}"/>
              </a:ext>
            </a:extLst>
          </p:cNvPr>
          <p:cNvSpPr>
            <a:spLocks noGrp="1"/>
          </p:cNvSpPr>
          <p:nvPr>
            <p:ph type="dt" sz="half" idx="10"/>
          </p:nvPr>
        </p:nvSpPr>
        <p:spPr/>
        <p:txBody>
          <a:bodyPr/>
          <a:lstStyle/>
          <a:p>
            <a:fld id="{74782183-742A-4CBF-82F7-671E8870FA07}" type="datetimeFigureOut">
              <a:rPr lang="en-US" smtClean="0"/>
              <a:t>11/14/2024</a:t>
            </a:fld>
            <a:endParaRPr lang="en-US"/>
          </a:p>
        </p:txBody>
      </p:sp>
      <p:sp>
        <p:nvSpPr>
          <p:cNvPr id="8" name="Footer Placeholder 7">
            <a:extLst>
              <a:ext uri="{FF2B5EF4-FFF2-40B4-BE49-F238E27FC236}">
                <a16:creationId xmlns:a16="http://schemas.microsoft.com/office/drawing/2014/main" id="{A21BF408-8238-9DFC-190A-9199DCEA5D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2A3A84-6C54-9E3E-1A6A-FD58BD6DD8EB}"/>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2227685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FF294-A4BC-4BD7-2292-015AF9BC23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C07469-D1FF-E20D-3CFE-306E93CCDF18}"/>
              </a:ext>
            </a:extLst>
          </p:cNvPr>
          <p:cNvSpPr>
            <a:spLocks noGrp="1"/>
          </p:cNvSpPr>
          <p:nvPr>
            <p:ph type="dt" sz="half" idx="10"/>
          </p:nvPr>
        </p:nvSpPr>
        <p:spPr/>
        <p:txBody>
          <a:bodyPr/>
          <a:lstStyle/>
          <a:p>
            <a:fld id="{74782183-742A-4CBF-82F7-671E8870FA07}" type="datetimeFigureOut">
              <a:rPr lang="en-US" smtClean="0"/>
              <a:t>11/14/2024</a:t>
            </a:fld>
            <a:endParaRPr lang="en-US"/>
          </a:p>
        </p:txBody>
      </p:sp>
      <p:sp>
        <p:nvSpPr>
          <p:cNvPr id="4" name="Footer Placeholder 3">
            <a:extLst>
              <a:ext uri="{FF2B5EF4-FFF2-40B4-BE49-F238E27FC236}">
                <a16:creationId xmlns:a16="http://schemas.microsoft.com/office/drawing/2014/main" id="{88452F10-C5AC-C016-FD3B-9B82A5F3F0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208BF5-F3E2-0D46-5500-0E969D097D6E}"/>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2786581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9632B-56FA-506C-8085-6BF5C633AD7B}"/>
              </a:ext>
            </a:extLst>
          </p:cNvPr>
          <p:cNvSpPr>
            <a:spLocks noGrp="1"/>
          </p:cNvSpPr>
          <p:nvPr>
            <p:ph type="dt" sz="half" idx="10"/>
          </p:nvPr>
        </p:nvSpPr>
        <p:spPr/>
        <p:txBody>
          <a:bodyPr/>
          <a:lstStyle/>
          <a:p>
            <a:fld id="{74782183-742A-4CBF-82F7-671E8870FA07}" type="datetimeFigureOut">
              <a:rPr lang="en-US" smtClean="0"/>
              <a:t>11/14/2024</a:t>
            </a:fld>
            <a:endParaRPr lang="en-US"/>
          </a:p>
        </p:txBody>
      </p:sp>
      <p:sp>
        <p:nvSpPr>
          <p:cNvPr id="3" name="Footer Placeholder 2">
            <a:extLst>
              <a:ext uri="{FF2B5EF4-FFF2-40B4-BE49-F238E27FC236}">
                <a16:creationId xmlns:a16="http://schemas.microsoft.com/office/drawing/2014/main" id="{7C69A08D-8DAB-A536-D4FB-7A8ACD5235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C65844-7A0D-58E5-F061-034B42D578D6}"/>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1541249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9D69-A48C-5721-7AB2-CBD7C03A6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E007DC-AC20-73D7-74CE-76043D66B0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4600C3-B7F8-C351-0CFA-183430FA4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5A465-C686-9222-F726-282B749CB49B}"/>
              </a:ext>
            </a:extLst>
          </p:cNvPr>
          <p:cNvSpPr>
            <a:spLocks noGrp="1"/>
          </p:cNvSpPr>
          <p:nvPr>
            <p:ph type="dt" sz="half" idx="10"/>
          </p:nvPr>
        </p:nvSpPr>
        <p:spPr/>
        <p:txBody>
          <a:bodyPr/>
          <a:lstStyle/>
          <a:p>
            <a:fld id="{74782183-742A-4CBF-82F7-671E8870FA07}" type="datetimeFigureOut">
              <a:rPr lang="en-US" smtClean="0"/>
              <a:t>11/14/2024</a:t>
            </a:fld>
            <a:endParaRPr lang="en-US"/>
          </a:p>
        </p:txBody>
      </p:sp>
      <p:sp>
        <p:nvSpPr>
          <p:cNvPr id="6" name="Footer Placeholder 5">
            <a:extLst>
              <a:ext uri="{FF2B5EF4-FFF2-40B4-BE49-F238E27FC236}">
                <a16:creationId xmlns:a16="http://schemas.microsoft.com/office/drawing/2014/main" id="{E51C5347-79D0-EFB9-5602-D256FA1628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5316C-67DD-AC19-DAB6-D5C76D632288}"/>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27428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6E74-70C2-64C6-EA1C-9E214E64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D9A950-AEB8-760E-8C94-3189171630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4C5A2B-9DD7-06A5-C53F-2EF9B365E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78423-014D-0619-614A-5B7795CB756F}"/>
              </a:ext>
            </a:extLst>
          </p:cNvPr>
          <p:cNvSpPr>
            <a:spLocks noGrp="1"/>
          </p:cNvSpPr>
          <p:nvPr>
            <p:ph type="dt" sz="half" idx="10"/>
          </p:nvPr>
        </p:nvSpPr>
        <p:spPr/>
        <p:txBody>
          <a:bodyPr/>
          <a:lstStyle/>
          <a:p>
            <a:fld id="{74782183-742A-4CBF-82F7-671E8870FA07}" type="datetimeFigureOut">
              <a:rPr lang="en-US" smtClean="0"/>
              <a:t>11/14/2024</a:t>
            </a:fld>
            <a:endParaRPr lang="en-US"/>
          </a:p>
        </p:txBody>
      </p:sp>
      <p:sp>
        <p:nvSpPr>
          <p:cNvPr id="6" name="Footer Placeholder 5">
            <a:extLst>
              <a:ext uri="{FF2B5EF4-FFF2-40B4-BE49-F238E27FC236}">
                <a16:creationId xmlns:a16="http://schemas.microsoft.com/office/drawing/2014/main" id="{2FA236A2-BF47-D9F3-50A8-02EC78991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2DB5-A1E4-DA84-42E1-52DBF4A26C16}"/>
              </a:ext>
            </a:extLst>
          </p:cNvPr>
          <p:cNvSpPr>
            <a:spLocks noGrp="1"/>
          </p:cNvSpPr>
          <p:nvPr>
            <p:ph type="sldNum" sz="quarter" idx="12"/>
          </p:nvPr>
        </p:nvSpPr>
        <p:spPr/>
        <p:txBody>
          <a:bodyPr/>
          <a:lstStyle/>
          <a:p>
            <a:fld id="{B467E8AF-5036-46ED-95C0-3F1CE053B153}" type="slidenum">
              <a:rPr lang="en-US" smtClean="0"/>
              <a:t>‹#›</a:t>
            </a:fld>
            <a:endParaRPr lang="en-US"/>
          </a:p>
        </p:txBody>
      </p:sp>
    </p:spTree>
    <p:extLst>
      <p:ext uri="{BB962C8B-B14F-4D97-AF65-F5344CB8AC3E}">
        <p14:creationId xmlns:p14="http://schemas.microsoft.com/office/powerpoint/2010/main" val="2218819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A0B394-496F-99EB-4AFF-91DEA397D1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928068-BA7F-F8F8-5206-6A8E9640F1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24451-811A-A2FD-AEDF-1CA5C76CF9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782183-742A-4CBF-82F7-671E8870FA07}" type="datetimeFigureOut">
              <a:rPr lang="en-US" smtClean="0"/>
              <a:t>11/14/2024</a:t>
            </a:fld>
            <a:endParaRPr lang="en-US"/>
          </a:p>
        </p:txBody>
      </p:sp>
      <p:sp>
        <p:nvSpPr>
          <p:cNvPr id="5" name="Footer Placeholder 4">
            <a:extLst>
              <a:ext uri="{FF2B5EF4-FFF2-40B4-BE49-F238E27FC236}">
                <a16:creationId xmlns:a16="http://schemas.microsoft.com/office/drawing/2014/main" id="{E5649AF1-E90A-CD94-E88F-57DD1E4ED0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3BA947-A7EE-F7F1-97CD-F93916B650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7E8AF-5036-46ED-95C0-3F1CE053B153}" type="slidenum">
              <a:rPr lang="en-US" smtClean="0"/>
              <a:t>‹#›</a:t>
            </a:fld>
            <a:endParaRPr lang="en-US"/>
          </a:p>
        </p:txBody>
      </p:sp>
    </p:spTree>
    <p:extLst>
      <p:ext uri="{BB962C8B-B14F-4D97-AF65-F5344CB8AC3E}">
        <p14:creationId xmlns:p14="http://schemas.microsoft.com/office/powerpoint/2010/main" val="3482478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1A296-7FCB-4963-BD2B-5ED63DEF6239}" type="datetimeFigureOut">
              <a:rPr lang="en-US" smtClean="0">
                <a:solidFill>
                  <a:prstClr val="black">
                    <a:tint val="75000"/>
                  </a:prstClr>
                </a:solidFill>
              </a:rPr>
              <a:pPr/>
              <a:t>11/14/2024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3D006-9129-4BD7-8C93-AB090717E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86367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Luy&#7879;n%20t&#7853;p/Package%20-%203/3.exe" TargetMode="External"/><Relationship Id="rId18" Type="http://schemas.microsoft.com/office/2007/relationships/hdphoto" Target="../media/hdphoto10.wdp"/><Relationship Id="rId3" Type="http://schemas.microsoft.com/office/2007/relationships/hdphoto" Target="../media/hdphoto4.wdp"/><Relationship Id="rId21" Type="http://schemas.microsoft.com/office/2007/relationships/hdphoto" Target="../media/hdphoto11.wdp"/><Relationship Id="rId7" Type="http://schemas.microsoft.com/office/2007/relationships/hdphoto" Target="../media/hdphoto6.wdp"/><Relationship Id="rId12" Type="http://schemas.microsoft.com/office/2007/relationships/hdphoto" Target="../media/hdphoto8.wdp"/><Relationship Id="rId17" Type="http://schemas.openxmlformats.org/officeDocument/2006/relationships/image" Target="../media/image32.png"/><Relationship Id="rId2" Type="http://schemas.openxmlformats.org/officeDocument/2006/relationships/image" Target="../media/image26.png"/><Relationship Id="rId16" Type="http://schemas.openxmlformats.org/officeDocument/2006/relationships/hyperlink" Target="Luy&#7879;n%20t&#7853;p/Package%20-%204/4.exe" TargetMode="External"/><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0.png"/><Relationship Id="rId5" Type="http://schemas.microsoft.com/office/2007/relationships/hdphoto" Target="../media/hdphoto5.wdp"/><Relationship Id="rId15" Type="http://schemas.microsoft.com/office/2007/relationships/hdphoto" Target="../media/hdphoto9.wdp"/><Relationship Id="rId10" Type="http://schemas.openxmlformats.org/officeDocument/2006/relationships/hyperlink" Target="Luy&#7879;n%20t&#7853;p/Package%20-%20C&#226;u%201/C&#226;u%201.exe" TargetMode="External"/><Relationship Id="rId19" Type="http://schemas.openxmlformats.org/officeDocument/2006/relationships/hyperlink" Target="Luy&#7879;n%20t&#7853;p/Package%20-%20C&#226;u%202/C&#226;u%202.exe" TargetMode="External"/><Relationship Id="rId4" Type="http://schemas.openxmlformats.org/officeDocument/2006/relationships/image" Target="../media/image27.png"/><Relationship Id="rId9" Type="http://schemas.microsoft.com/office/2007/relationships/hdphoto" Target="../media/hdphoto7.wdp"/><Relationship Id="rId1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AABF5C-69D7-6C93-FF01-117AD8DD81D2}"/>
              </a:ext>
            </a:extLst>
          </p:cNvPr>
          <p:cNvSpPr txBox="1"/>
          <p:nvPr/>
        </p:nvSpPr>
        <p:spPr>
          <a:xfrm>
            <a:off x="228600" y="13447"/>
            <a:ext cx="74218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69382A"/>
                </a:solidFill>
                <a:effectLst/>
                <a:uLnTx/>
                <a:uFillTx/>
                <a:latin typeface="Times New Roman" panose="02020603050405020304" pitchFamily="18" charset="0"/>
                <a:ea typeface="+mn-ea"/>
                <a:cs typeface="Times New Roman" panose="02020603050405020304" pitchFamily="18" charset="0"/>
              </a:rPr>
              <a:t>Trường THCS Đà Loan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69382A"/>
                </a:solidFill>
                <a:effectLst/>
                <a:uLnTx/>
                <a:uFillTx/>
                <a:latin typeface="Times New Roman" panose="02020603050405020304" pitchFamily="18" charset="0"/>
                <a:ea typeface="+mn-ea"/>
                <a:cs typeface="Times New Roman" panose="02020603050405020304" pitchFamily="18" charset="0"/>
              </a:rPr>
              <a:t>Tổ: Ngữ văn- Lịch sử &amp; Địa lý- GDCD</a:t>
            </a:r>
          </a:p>
        </p:txBody>
      </p:sp>
      <p:cxnSp>
        <p:nvCxnSpPr>
          <p:cNvPr id="7" name="Straight Connector 6">
            <a:extLst>
              <a:ext uri="{FF2B5EF4-FFF2-40B4-BE49-F238E27FC236}">
                <a16:creationId xmlns:a16="http://schemas.microsoft.com/office/drawing/2014/main" id="{C036A3CE-C744-5577-BCE7-49426D8D1F50}"/>
              </a:ext>
            </a:extLst>
          </p:cNvPr>
          <p:cNvCxnSpPr>
            <a:cxnSpLocks/>
          </p:cNvCxnSpPr>
          <p:nvPr/>
        </p:nvCxnSpPr>
        <p:spPr>
          <a:xfrm>
            <a:off x="1989223" y="1063771"/>
            <a:ext cx="41067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148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09C4DC-E20E-9EC0-7A85-DDD0EFADAD2E}"/>
              </a:ext>
            </a:extLst>
          </p:cNvPr>
          <p:cNvSpPr txBox="1"/>
          <p:nvPr/>
        </p:nvSpPr>
        <p:spPr>
          <a:xfrm>
            <a:off x="239843" y="449704"/>
            <a:ext cx="11737298" cy="769441"/>
          </a:xfrm>
          <a:prstGeom prst="rect">
            <a:avLst/>
          </a:prstGeom>
          <a:noFill/>
        </p:spPr>
        <p:txBody>
          <a:bodyPr wrap="square" rtlCol="0">
            <a:spAutoFit/>
          </a:bodyPr>
          <a:lstStyle/>
          <a:p>
            <a:pPr algn="ctr"/>
            <a:r>
              <a:rPr lang="en-US" sz="4400" b="1">
                <a:solidFill>
                  <a:schemeClr val="bg1"/>
                </a:solidFill>
                <a:latin typeface="Montserrat" pitchFamily="2" charset="0"/>
              </a:rPr>
              <a:t>Văn bản: GIÓ LẠNH ĐẦU MÙA</a:t>
            </a:r>
            <a:endParaRPr lang="en-US" sz="4400" b="1">
              <a:solidFill>
                <a:schemeClr val="bg1"/>
              </a:solidFill>
              <a:latin typeface="HP001 4 hàng" panose="020B0603050302020204" pitchFamily="34" charset="0"/>
            </a:endParaRPr>
          </a:p>
        </p:txBody>
      </p:sp>
      <p:sp>
        <p:nvSpPr>
          <p:cNvPr id="5" name="TextBox 4">
            <a:extLst>
              <a:ext uri="{FF2B5EF4-FFF2-40B4-BE49-F238E27FC236}">
                <a16:creationId xmlns:a16="http://schemas.microsoft.com/office/drawing/2014/main" id="{76423635-B10F-2314-E02F-A3D097EB2E3E}"/>
              </a:ext>
            </a:extLst>
          </p:cNvPr>
          <p:cNvSpPr txBox="1"/>
          <p:nvPr/>
        </p:nvSpPr>
        <p:spPr>
          <a:xfrm>
            <a:off x="-1556479" y="1366602"/>
            <a:ext cx="11737298" cy="769441"/>
          </a:xfrm>
          <a:prstGeom prst="rect">
            <a:avLst/>
          </a:prstGeom>
          <a:noFill/>
        </p:spPr>
        <p:txBody>
          <a:bodyPr wrap="square" rtlCol="0">
            <a:spAutoFit/>
          </a:bodyPr>
          <a:lstStyle/>
          <a:p>
            <a:pPr algn="ctr"/>
            <a:r>
              <a:rPr lang="en-US" sz="4400" b="1">
                <a:solidFill>
                  <a:srgbClr val="FFC000"/>
                </a:solidFill>
                <a:latin typeface="Montserrat" pitchFamily="2" charset="0"/>
              </a:rPr>
              <a:t>I. ĐỌC- TÌM HIỂU CHUNG</a:t>
            </a:r>
            <a:endParaRPr lang="en-US" sz="4400" b="1">
              <a:solidFill>
                <a:srgbClr val="FFC000"/>
              </a:solidFill>
              <a:latin typeface="HP001 4 hàng" panose="020B0603050302020204" pitchFamily="34" charset="0"/>
            </a:endParaRPr>
          </a:p>
        </p:txBody>
      </p:sp>
      <p:sp>
        <p:nvSpPr>
          <p:cNvPr id="6" name="TextBox 5">
            <a:extLst>
              <a:ext uri="{FF2B5EF4-FFF2-40B4-BE49-F238E27FC236}">
                <a16:creationId xmlns:a16="http://schemas.microsoft.com/office/drawing/2014/main" id="{B76B9902-9980-A4A7-D7AF-4D25BFC8FC88}"/>
              </a:ext>
            </a:extLst>
          </p:cNvPr>
          <p:cNvSpPr txBox="1"/>
          <p:nvPr/>
        </p:nvSpPr>
        <p:spPr>
          <a:xfrm>
            <a:off x="-1556479" y="2186008"/>
            <a:ext cx="11737298" cy="584775"/>
          </a:xfrm>
          <a:prstGeom prst="rect">
            <a:avLst/>
          </a:prstGeom>
          <a:noFill/>
        </p:spPr>
        <p:txBody>
          <a:bodyPr wrap="square" rtlCol="0">
            <a:spAutoFit/>
          </a:bodyPr>
          <a:lstStyle/>
          <a:p>
            <a:pPr algn="ctr"/>
            <a:r>
              <a:rPr lang="en-US" sz="3200" b="1">
                <a:solidFill>
                  <a:schemeClr val="bg1"/>
                </a:solidFill>
                <a:latin typeface="Montserrat" pitchFamily="2" charset="0"/>
              </a:rPr>
              <a:t>1. Đọc và tìm hiểu nghĩa từ khó</a:t>
            </a:r>
            <a:endParaRPr lang="en-US" sz="3200" b="1">
              <a:solidFill>
                <a:schemeClr val="bg1"/>
              </a:solidFill>
              <a:latin typeface="HP001 4 hàng" panose="020B0603050302020204" pitchFamily="34" charset="0"/>
            </a:endParaRPr>
          </a:p>
        </p:txBody>
      </p:sp>
      <p:pic>
        <p:nvPicPr>
          <p:cNvPr id="7" name="Picture 6">
            <a:extLst>
              <a:ext uri="{FF2B5EF4-FFF2-40B4-BE49-F238E27FC236}">
                <a16:creationId xmlns:a16="http://schemas.microsoft.com/office/drawing/2014/main" id="{F79D1AC2-8D70-D139-AE2A-4E6D825B94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a:stretch>
            <a:fillRect/>
          </a:stretch>
        </p:blipFill>
        <p:spPr bwMode="auto">
          <a:xfrm>
            <a:off x="889416" y="3814733"/>
            <a:ext cx="2509157" cy="1793407"/>
          </a:xfrm>
          <a:prstGeom prst="rect">
            <a:avLst/>
          </a:prstGeom>
          <a:noFill/>
          <a:ln w="9525">
            <a:noFill/>
            <a:miter lim="800000"/>
            <a:headEnd/>
            <a:tailEnd/>
          </a:ln>
        </p:spPr>
      </p:pic>
      <p:sp>
        <p:nvSpPr>
          <p:cNvPr id="8" name="Right Arrow 2">
            <a:extLst>
              <a:ext uri="{FF2B5EF4-FFF2-40B4-BE49-F238E27FC236}">
                <a16:creationId xmlns:a16="http://schemas.microsoft.com/office/drawing/2014/main" id="{FFEFB14A-E567-2ED0-7783-C5962882F4A8}"/>
              </a:ext>
            </a:extLst>
          </p:cNvPr>
          <p:cNvSpPr/>
          <p:nvPr/>
        </p:nvSpPr>
        <p:spPr>
          <a:xfrm>
            <a:off x="3193538" y="4124689"/>
            <a:ext cx="1933429" cy="1173500"/>
          </a:xfrm>
          <a:prstGeom prst="rightArrow">
            <a:avLst>
              <a:gd name="adj1" fmla="val 50000"/>
              <a:gd name="adj2" fmla="val 5310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defRPr/>
            </a:pPr>
            <a:r>
              <a:rPr lang="pt-BR" sz="3200" b="1" dirty="0">
                <a:solidFill>
                  <a:schemeClr val="tx1"/>
                </a:solidFill>
                <a:latin typeface="Times New Roman" pitchFamily="18" charset="0"/>
                <a:cs typeface="Times New Roman" pitchFamily="18" charset="0"/>
              </a:rPr>
              <a:t>Đọc</a:t>
            </a:r>
            <a:endParaRPr lang="en-US" sz="3200" dirty="0">
              <a:solidFill>
                <a:schemeClr val="tx1"/>
              </a:solidFill>
              <a:latin typeface="Times New Roman" pitchFamily="18" charset="0"/>
              <a:cs typeface="Times New Roman" pitchFamily="18" charset="0"/>
            </a:endParaRPr>
          </a:p>
        </p:txBody>
      </p:sp>
      <p:sp>
        <p:nvSpPr>
          <p:cNvPr id="9" name="Flowchart: Display 8">
            <a:extLst>
              <a:ext uri="{FF2B5EF4-FFF2-40B4-BE49-F238E27FC236}">
                <a16:creationId xmlns:a16="http://schemas.microsoft.com/office/drawing/2014/main" id="{BD417489-510D-EEFA-AF23-AC9A00A38ADC}"/>
              </a:ext>
            </a:extLst>
          </p:cNvPr>
          <p:cNvSpPr/>
          <p:nvPr/>
        </p:nvSpPr>
        <p:spPr>
          <a:xfrm>
            <a:off x="5142530" y="3013364"/>
            <a:ext cx="6160054" cy="3394932"/>
          </a:xfrm>
          <a:prstGeom prst="flowChartDisplay">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800">
                <a:solidFill>
                  <a:srgbClr val="000000"/>
                </a:solidFill>
                <a:latin typeface="Times New Roman" pitchFamily="18" charset="0"/>
                <a:cs typeface="Times New Roman" pitchFamily="18" charset="0"/>
              </a:rPr>
              <a:t>- Đọc giọng kể, rõ ràng, lưu loát, tránh phát âm sai, chú ý lời đối thoại của </a:t>
            </a:r>
            <a:r>
              <a:rPr lang="en-US" sz="2800">
                <a:solidFill>
                  <a:srgbClr val="000000"/>
                </a:solidFill>
                <a:latin typeface="Times New Roman" pitchFamily="18" charset="0"/>
                <a:cs typeface="Times New Roman" pitchFamily="18" charset="0"/>
              </a:rPr>
              <a:t>nhân vật</a:t>
            </a:r>
            <a:r>
              <a:rPr lang="vi-VN" sz="2800">
                <a:solidFill>
                  <a:srgbClr val="000000"/>
                </a:solidFill>
                <a:latin typeface="Times New Roman" pitchFamily="18" charset="0"/>
                <a:cs typeface="Times New Roman" pitchFamily="18" charset="0"/>
              </a:rPr>
              <a:t>.</a:t>
            </a:r>
          </a:p>
          <a:p>
            <a:pPr algn="just">
              <a:defRPr/>
            </a:pPr>
            <a:r>
              <a:rPr lang="vi-VN" sz="2800">
                <a:solidFill>
                  <a:srgbClr val="000000"/>
                </a:solidFill>
                <a:latin typeface="Times New Roman" pitchFamily="18" charset="0"/>
                <a:cs typeface="Times New Roman" pitchFamily="18" charset="0"/>
              </a:rPr>
              <a:t>- Thể hiện được tình cảm, cảm xúc và tâm trạng của nhân vật Sơn</a:t>
            </a:r>
            <a:endParaRPr lang="vi-VN"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18315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09C4DC-E20E-9EC0-7A85-DDD0EFADAD2E}"/>
              </a:ext>
            </a:extLst>
          </p:cNvPr>
          <p:cNvSpPr txBox="1"/>
          <p:nvPr/>
        </p:nvSpPr>
        <p:spPr>
          <a:xfrm>
            <a:off x="239843" y="449704"/>
            <a:ext cx="11737298" cy="769441"/>
          </a:xfrm>
          <a:prstGeom prst="rect">
            <a:avLst/>
          </a:prstGeom>
          <a:noFill/>
        </p:spPr>
        <p:txBody>
          <a:bodyPr wrap="square" rtlCol="0">
            <a:spAutoFit/>
          </a:bodyPr>
          <a:lstStyle/>
          <a:p>
            <a:pPr algn="ctr"/>
            <a:r>
              <a:rPr lang="en-US" sz="4400" b="1">
                <a:solidFill>
                  <a:schemeClr val="bg1"/>
                </a:solidFill>
                <a:latin typeface="Montserrat" pitchFamily="2" charset="0"/>
              </a:rPr>
              <a:t>Văn bản: GIÓ LẠNH ĐẦU MÙA</a:t>
            </a:r>
            <a:endParaRPr lang="en-US" sz="4400" b="1">
              <a:solidFill>
                <a:schemeClr val="bg1"/>
              </a:solidFill>
              <a:latin typeface="HP001 4 hàng" panose="020B0603050302020204" pitchFamily="34" charset="0"/>
            </a:endParaRPr>
          </a:p>
        </p:txBody>
      </p:sp>
      <p:sp>
        <p:nvSpPr>
          <p:cNvPr id="5" name="TextBox 4">
            <a:extLst>
              <a:ext uri="{FF2B5EF4-FFF2-40B4-BE49-F238E27FC236}">
                <a16:creationId xmlns:a16="http://schemas.microsoft.com/office/drawing/2014/main" id="{76423635-B10F-2314-E02F-A3D097EB2E3E}"/>
              </a:ext>
            </a:extLst>
          </p:cNvPr>
          <p:cNvSpPr txBox="1"/>
          <p:nvPr/>
        </p:nvSpPr>
        <p:spPr>
          <a:xfrm>
            <a:off x="-1556479" y="1366602"/>
            <a:ext cx="11737298" cy="769441"/>
          </a:xfrm>
          <a:prstGeom prst="rect">
            <a:avLst/>
          </a:prstGeom>
          <a:noFill/>
        </p:spPr>
        <p:txBody>
          <a:bodyPr wrap="square" rtlCol="0">
            <a:spAutoFit/>
          </a:bodyPr>
          <a:lstStyle/>
          <a:p>
            <a:pPr algn="ctr"/>
            <a:r>
              <a:rPr lang="en-US" sz="4400" b="1">
                <a:solidFill>
                  <a:srgbClr val="FFC000"/>
                </a:solidFill>
                <a:latin typeface="Montserrat" pitchFamily="2" charset="0"/>
              </a:rPr>
              <a:t>I. ĐỌC- TÌM HIỂU CHUNG</a:t>
            </a:r>
            <a:endParaRPr lang="en-US" sz="4400" b="1">
              <a:solidFill>
                <a:srgbClr val="FFC000"/>
              </a:solidFill>
              <a:latin typeface="HP001 4 hàng" panose="020B0603050302020204" pitchFamily="34" charset="0"/>
            </a:endParaRPr>
          </a:p>
        </p:txBody>
      </p:sp>
      <p:sp>
        <p:nvSpPr>
          <p:cNvPr id="6" name="TextBox 5">
            <a:extLst>
              <a:ext uri="{FF2B5EF4-FFF2-40B4-BE49-F238E27FC236}">
                <a16:creationId xmlns:a16="http://schemas.microsoft.com/office/drawing/2014/main" id="{B76B9902-9980-A4A7-D7AF-4D25BFC8FC88}"/>
              </a:ext>
            </a:extLst>
          </p:cNvPr>
          <p:cNvSpPr txBox="1"/>
          <p:nvPr/>
        </p:nvSpPr>
        <p:spPr>
          <a:xfrm>
            <a:off x="-1556479" y="2186008"/>
            <a:ext cx="11737298" cy="584775"/>
          </a:xfrm>
          <a:prstGeom prst="rect">
            <a:avLst/>
          </a:prstGeom>
          <a:noFill/>
        </p:spPr>
        <p:txBody>
          <a:bodyPr wrap="square" rtlCol="0">
            <a:spAutoFit/>
          </a:bodyPr>
          <a:lstStyle/>
          <a:p>
            <a:pPr algn="ctr"/>
            <a:r>
              <a:rPr lang="en-US" sz="3200" b="1">
                <a:solidFill>
                  <a:schemeClr val="bg1"/>
                </a:solidFill>
                <a:latin typeface="Montserrat" pitchFamily="2" charset="0"/>
              </a:rPr>
              <a:t>1. Đọc và tìm hiểu nghĩa từ khó</a:t>
            </a:r>
            <a:endParaRPr lang="en-US" sz="3200" b="1">
              <a:solidFill>
                <a:schemeClr val="bg1"/>
              </a:solidFill>
              <a:latin typeface="HP001 4 hàng" panose="020B0603050302020204" pitchFamily="34" charset="0"/>
            </a:endParaRPr>
          </a:p>
        </p:txBody>
      </p:sp>
      <p:pic>
        <p:nvPicPr>
          <p:cNvPr id="7" name="Picture 6">
            <a:extLst>
              <a:ext uri="{FF2B5EF4-FFF2-40B4-BE49-F238E27FC236}">
                <a16:creationId xmlns:a16="http://schemas.microsoft.com/office/drawing/2014/main" id="{174897C7-208D-D901-4A79-8D1CAD3CCEBA}"/>
              </a:ext>
            </a:extLst>
          </p:cNvPr>
          <p:cNvPicPr>
            <a:picLocks noChangeAspect="1"/>
          </p:cNvPicPr>
          <p:nvPr/>
        </p:nvPicPr>
        <p:blipFill>
          <a:blip r:embed="rId4"/>
          <a:stretch>
            <a:fillRect/>
          </a:stretch>
        </p:blipFill>
        <p:spPr>
          <a:xfrm>
            <a:off x="1568896" y="2820748"/>
            <a:ext cx="3014286" cy="3667672"/>
          </a:xfrm>
          <a:prstGeom prst="rect">
            <a:avLst/>
          </a:prstGeom>
        </p:spPr>
      </p:pic>
      <p:sp>
        <p:nvSpPr>
          <p:cNvPr id="8" name="TextBox 7">
            <a:extLst>
              <a:ext uri="{FF2B5EF4-FFF2-40B4-BE49-F238E27FC236}">
                <a16:creationId xmlns:a16="http://schemas.microsoft.com/office/drawing/2014/main" id="{5DE55854-DED9-46F5-F04D-2F6FACD4BDCC}"/>
              </a:ext>
            </a:extLst>
          </p:cNvPr>
          <p:cNvSpPr txBox="1"/>
          <p:nvPr/>
        </p:nvSpPr>
        <p:spPr>
          <a:xfrm>
            <a:off x="4897330" y="4347117"/>
            <a:ext cx="3014286" cy="584775"/>
          </a:xfrm>
          <a:prstGeom prst="rect">
            <a:avLst/>
          </a:prstGeom>
          <a:noFill/>
        </p:spPr>
        <p:txBody>
          <a:bodyPr wrap="square" rtlCol="0">
            <a:spAutoFit/>
          </a:bodyPr>
          <a:lstStyle/>
          <a:p>
            <a:pPr algn="ctr"/>
            <a:r>
              <a:rPr lang="en-US" sz="3200" b="1">
                <a:solidFill>
                  <a:schemeClr val="bg1"/>
                </a:solidFill>
                <a:latin typeface="Montserrat" pitchFamily="2" charset="0"/>
              </a:rPr>
              <a:t>Đánh khăng</a:t>
            </a:r>
            <a:endParaRPr lang="en-US" sz="3200" b="1">
              <a:solidFill>
                <a:schemeClr val="bg1"/>
              </a:solidFill>
              <a:latin typeface="HP001 4 hàng" panose="020B0603050302020204" pitchFamily="34" charset="0"/>
            </a:endParaRPr>
          </a:p>
        </p:txBody>
      </p:sp>
    </p:spTree>
    <p:extLst>
      <p:ext uri="{BB962C8B-B14F-4D97-AF65-F5344CB8AC3E}">
        <p14:creationId xmlns:p14="http://schemas.microsoft.com/office/powerpoint/2010/main" val="271486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09C4DC-E20E-9EC0-7A85-DDD0EFADAD2E}"/>
              </a:ext>
            </a:extLst>
          </p:cNvPr>
          <p:cNvSpPr txBox="1"/>
          <p:nvPr/>
        </p:nvSpPr>
        <p:spPr>
          <a:xfrm>
            <a:off x="239843" y="449704"/>
            <a:ext cx="11737298" cy="769441"/>
          </a:xfrm>
          <a:prstGeom prst="rect">
            <a:avLst/>
          </a:prstGeom>
          <a:noFill/>
        </p:spPr>
        <p:txBody>
          <a:bodyPr wrap="square" rtlCol="0">
            <a:spAutoFit/>
          </a:bodyPr>
          <a:lstStyle/>
          <a:p>
            <a:pPr algn="ctr"/>
            <a:r>
              <a:rPr lang="en-US" sz="4400" b="1">
                <a:solidFill>
                  <a:schemeClr val="bg1"/>
                </a:solidFill>
                <a:latin typeface="Montserrat" pitchFamily="2" charset="0"/>
              </a:rPr>
              <a:t>Văn bản: GIÓ LẠNH ĐẦU MÙA</a:t>
            </a:r>
            <a:endParaRPr lang="en-US" sz="4400" b="1">
              <a:solidFill>
                <a:schemeClr val="bg1"/>
              </a:solidFill>
              <a:latin typeface="HP001 4 hàng" panose="020B0603050302020204" pitchFamily="34" charset="0"/>
            </a:endParaRPr>
          </a:p>
        </p:txBody>
      </p:sp>
      <p:sp>
        <p:nvSpPr>
          <p:cNvPr id="5" name="TextBox 4">
            <a:extLst>
              <a:ext uri="{FF2B5EF4-FFF2-40B4-BE49-F238E27FC236}">
                <a16:creationId xmlns:a16="http://schemas.microsoft.com/office/drawing/2014/main" id="{76423635-B10F-2314-E02F-A3D097EB2E3E}"/>
              </a:ext>
            </a:extLst>
          </p:cNvPr>
          <p:cNvSpPr txBox="1"/>
          <p:nvPr/>
        </p:nvSpPr>
        <p:spPr>
          <a:xfrm>
            <a:off x="-1556479" y="1366602"/>
            <a:ext cx="11737298" cy="769441"/>
          </a:xfrm>
          <a:prstGeom prst="rect">
            <a:avLst/>
          </a:prstGeom>
          <a:noFill/>
        </p:spPr>
        <p:txBody>
          <a:bodyPr wrap="square" rtlCol="0">
            <a:spAutoFit/>
          </a:bodyPr>
          <a:lstStyle/>
          <a:p>
            <a:pPr algn="ctr"/>
            <a:r>
              <a:rPr lang="en-US" sz="4400" b="1">
                <a:solidFill>
                  <a:srgbClr val="FFC000"/>
                </a:solidFill>
                <a:latin typeface="Montserrat" pitchFamily="2" charset="0"/>
              </a:rPr>
              <a:t>I. ĐỌC- TÌM HIỂU CHUNG</a:t>
            </a:r>
            <a:endParaRPr lang="en-US" sz="4400" b="1">
              <a:solidFill>
                <a:srgbClr val="FFC000"/>
              </a:solidFill>
              <a:latin typeface="HP001 4 hàng" panose="020B0603050302020204" pitchFamily="34" charset="0"/>
            </a:endParaRPr>
          </a:p>
        </p:txBody>
      </p:sp>
      <p:sp>
        <p:nvSpPr>
          <p:cNvPr id="6" name="TextBox 5">
            <a:extLst>
              <a:ext uri="{FF2B5EF4-FFF2-40B4-BE49-F238E27FC236}">
                <a16:creationId xmlns:a16="http://schemas.microsoft.com/office/drawing/2014/main" id="{B76B9902-9980-A4A7-D7AF-4D25BFC8FC88}"/>
              </a:ext>
            </a:extLst>
          </p:cNvPr>
          <p:cNvSpPr txBox="1"/>
          <p:nvPr/>
        </p:nvSpPr>
        <p:spPr>
          <a:xfrm>
            <a:off x="-1556479" y="2186008"/>
            <a:ext cx="11737298" cy="584775"/>
          </a:xfrm>
          <a:prstGeom prst="rect">
            <a:avLst/>
          </a:prstGeom>
          <a:noFill/>
        </p:spPr>
        <p:txBody>
          <a:bodyPr wrap="square" rtlCol="0">
            <a:spAutoFit/>
          </a:bodyPr>
          <a:lstStyle/>
          <a:p>
            <a:pPr algn="ctr"/>
            <a:r>
              <a:rPr lang="en-US" sz="3200" b="1">
                <a:solidFill>
                  <a:schemeClr val="bg1"/>
                </a:solidFill>
                <a:latin typeface="Montserrat" pitchFamily="2" charset="0"/>
              </a:rPr>
              <a:t>1. Đọc và tìm hiểu nghĩa từ khó</a:t>
            </a:r>
            <a:endParaRPr lang="en-US" sz="3200" b="1">
              <a:solidFill>
                <a:schemeClr val="bg1"/>
              </a:solidFill>
              <a:latin typeface="HP001 4 hàng" panose="020B0603050302020204" pitchFamily="34" charset="0"/>
            </a:endParaRPr>
          </a:p>
        </p:txBody>
      </p:sp>
      <p:pic>
        <p:nvPicPr>
          <p:cNvPr id="2" name="Picture 1">
            <a:extLst>
              <a:ext uri="{FF2B5EF4-FFF2-40B4-BE49-F238E27FC236}">
                <a16:creationId xmlns:a16="http://schemas.microsoft.com/office/drawing/2014/main" id="{258285BA-1F39-BB5E-D889-4116C57D373B}"/>
              </a:ext>
            </a:extLst>
          </p:cNvPr>
          <p:cNvPicPr>
            <a:picLocks noChangeAspect="1"/>
          </p:cNvPicPr>
          <p:nvPr/>
        </p:nvPicPr>
        <p:blipFill rotWithShape="1">
          <a:blip r:embed="rId3"/>
          <a:srcRect l="8776" t="22899" r="10837" b="6557"/>
          <a:stretch/>
        </p:blipFill>
        <p:spPr>
          <a:xfrm>
            <a:off x="1542745" y="2820748"/>
            <a:ext cx="3108767" cy="3637514"/>
          </a:xfrm>
          <a:prstGeom prst="rect">
            <a:avLst/>
          </a:prstGeom>
        </p:spPr>
      </p:pic>
      <p:sp>
        <p:nvSpPr>
          <p:cNvPr id="3" name="TextBox 2">
            <a:extLst>
              <a:ext uri="{FF2B5EF4-FFF2-40B4-BE49-F238E27FC236}">
                <a16:creationId xmlns:a16="http://schemas.microsoft.com/office/drawing/2014/main" id="{B7AB6FAD-D00A-C8E8-E985-5BFD27C7B1F9}"/>
              </a:ext>
            </a:extLst>
          </p:cNvPr>
          <p:cNvSpPr txBox="1"/>
          <p:nvPr/>
        </p:nvSpPr>
        <p:spPr>
          <a:xfrm>
            <a:off x="4897330" y="4347117"/>
            <a:ext cx="2099818" cy="584775"/>
          </a:xfrm>
          <a:prstGeom prst="rect">
            <a:avLst/>
          </a:prstGeom>
          <a:noFill/>
        </p:spPr>
        <p:txBody>
          <a:bodyPr wrap="square" rtlCol="0">
            <a:spAutoFit/>
          </a:bodyPr>
          <a:lstStyle/>
          <a:p>
            <a:pPr algn="ctr"/>
            <a:r>
              <a:rPr lang="en-US" sz="3200" b="1">
                <a:solidFill>
                  <a:schemeClr val="bg1"/>
                </a:solidFill>
                <a:latin typeface="Montserrat" pitchFamily="2" charset="0"/>
              </a:rPr>
              <a:t>Guốc</a:t>
            </a:r>
            <a:endParaRPr lang="en-US" sz="3200" b="1">
              <a:solidFill>
                <a:schemeClr val="bg1"/>
              </a:solidFill>
              <a:latin typeface="HP001 4 hàng" panose="020B0603050302020204" pitchFamily="34" charset="0"/>
            </a:endParaRPr>
          </a:p>
        </p:txBody>
      </p:sp>
    </p:spTree>
    <p:extLst>
      <p:ext uri="{BB962C8B-B14F-4D97-AF65-F5344CB8AC3E}">
        <p14:creationId xmlns:p14="http://schemas.microsoft.com/office/powerpoint/2010/main" val="309975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09C4DC-E20E-9EC0-7A85-DDD0EFADAD2E}"/>
              </a:ext>
            </a:extLst>
          </p:cNvPr>
          <p:cNvSpPr txBox="1"/>
          <p:nvPr/>
        </p:nvSpPr>
        <p:spPr>
          <a:xfrm>
            <a:off x="239843" y="449704"/>
            <a:ext cx="117372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Montserrat" pitchFamily="2" charset="0"/>
                <a:ea typeface="+mn-ea"/>
                <a:cs typeface="+mn-cs"/>
              </a:rPr>
              <a:t>Văn bản: </a:t>
            </a:r>
            <a:r>
              <a:rPr lang="en-US" sz="4400" b="1">
                <a:solidFill>
                  <a:prstClr val="white"/>
                </a:solidFill>
                <a:latin typeface="Montserrat" pitchFamily="2" charset="0"/>
              </a:rPr>
              <a:t>GIÓ LẠNH ĐẦU MÙA</a:t>
            </a:r>
            <a:endParaRPr kumimoji="0" lang="en-US" sz="44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5" name="TextBox 4">
            <a:extLst>
              <a:ext uri="{FF2B5EF4-FFF2-40B4-BE49-F238E27FC236}">
                <a16:creationId xmlns:a16="http://schemas.microsoft.com/office/drawing/2014/main" id="{76423635-B10F-2314-E02F-A3D097EB2E3E}"/>
              </a:ext>
            </a:extLst>
          </p:cNvPr>
          <p:cNvSpPr txBox="1"/>
          <p:nvPr/>
        </p:nvSpPr>
        <p:spPr>
          <a:xfrm>
            <a:off x="-1556479" y="1366602"/>
            <a:ext cx="117372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solidFill>
                <a:effectLst/>
                <a:uLnTx/>
                <a:uFillTx/>
                <a:latin typeface="Montserrat" pitchFamily="2" charset="0"/>
                <a:ea typeface="+mn-ea"/>
                <a:cs typeface="+mn-cs"/>
              </a:rPr>
              <a:t>I. ĐỌC- TÌM HIỂU CHUNG</a:t>
            </a:r>
            <a:endParaRPr kumimoji="0" lang="en-US" sz="44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endParaRPr>
          </a:p>
        </p:txBody>
      </p:sp>
      <p:sp>
        <p:nvSpPr>
          <p:cNvPr id="6" name="TextBox 5">
            <a:extLst>
              <a:ext uri="{FF2B5EF4-FFF2-40B4-BE49-F238E27FC236}">
                <a16:creationId xmlns:a16="http://schemas.microsoft.com/office/drawing/2014/main" id="{B76B9902-9980-A4A7-D7AF-4D25BFC8FC88}"/>
              </a:ext>
            </a:extLst>
          </p:cNvPr>
          <p:cNvSpPr txBox="1"/>
          <p:nvPr/>
        </p:nvSpPr>
        <p:spPr>
          <a:xfrm>
            <a:off x="-1556479" y="2265520"/>
            <a:ext cx="102657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Montserrat" pitchFamily="2" charset="0"/>
                <a:ea typeface="+mn-ea"/>
                <a:cs typeface="+mn-cs"/>
              </a:rPr>
              <a:t>2. Tìm hiểu chung</a:t>
            </a:r>
            <a:endParaRPr kumimoji="0" lang="en-US"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2" name="Rectangle 1">
            <a:extLst>
              <a:ext uri="{FF2B5EF4-FFF2-40B4-BE49-F238E27FC236}">
                <a16:creationId xmlns:a16="http://schemas.microsoft.com/office/drawing/2014/main" id="{D32DC07A-3AB0-6446-02DA-F6464054A365}"/>
              </a:ext>
            </a:extLst>
          </p:cNvPr>
          <p:cNvSpPr/>
          <p:nvPr/>
        </p:nvSpPr>
        <p:spPr>
          <a:xfrm>
            <a:off x="3503783" y="3163888"/>
            <a:ext cx="518443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Nhóm chuyên gia</a:t>
            </a:r>
          </a:p>
        </p:txBody>
      </p:sp>
    </p:spTree>
    <p:extLst>
      <p:ext uri="{BB962C8B-B14F-4D97-AF65-F5344CB8AC3E}">
        <p14:creationId xmlns:p14="http://schemas.microsoft.com/office/powerpoint/2010/main" val="951335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484C0C-D071-0727-0D9E-4A4CBDDA3E4C}"/>
              </a:ext>
            </a:extLst>
          </p:cNvPr>
          <p:cNvSpPr/>
          <p:nvPr/>
        </p:nvSpPr>
        <p:spPr>
          <a:xfrm>
            <a:off x="1163954" y="738485"/>
            <a:ext cx="394769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Link Class DoJo</a:t>
            </a:r>
          </a:p>
        </p:txBody>
      </p:sp>
      <p:sp>
        <p:nvSpPr>
          <p:cNvPr id="3" name="Rectangle: Rounded Corners 2">
            <a:extLst>
              <a:ext uri="{FF2B5EF4-FFF2-40B4-BE49-F238E27FC236}">
                <a16:creationId xmlns:a16="http://schemas.microsoft.com/office/drawing/2014/main" id="{A43BB49B-45B2-2B97-5A2B-9699CEAE54E4}"/>
              </a:ext>
            </a:extLst>
          </p:cNvPr>
          <p:cNvSpPr/>
          <p:nvPr/>
        </p:nvSpPr>
        <p:spPr>
          <a:xfrm>
            <a:off x="2852539" y="2411242"/>
            <a:ext cx="8077200" cy="1251383"/>
          </a:xfrm>
          <a:prstGeom prst="roundRect">
            <a:avLst/>
          </a:prstGeom>
          <a:noFill/>
          <a:ln w="38100">
            <a:solidFill>
              <a:srgbClr val="FF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ED376E5-AECE-FF06-825F-9F9AE9A1F9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4032" t="29750" r="25750" b="29750"/>
          <a:stretch/>
        </p:blipFill>
        <p:spPr>
          <a:xfrm rot="194312">
            <a:off x="1709115" y="1643320"/>
            <a:ext cx="1904397" cy="1535844"/>
          </a:xfrm>
          <a:prstGeom prst="rect">
            <a:avLst/>
          </a:prstGeom>
        </p:spPr>
      </p:pic>
    </p:spTree>
    <p:extLst>
      <p:ext uri="{BB962C8B-B14F-4D97-AF65-F5344CB8AC3E}">
        <p14:creationId xmlns:p14="http://schemas.microsoft.com/office/powerpoint/2010/main" val="4166555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8C7BE76-10C1-812E-90F1-FEE1B851822E}"/>
              </a:ext>
            </a:extLst>
          </p:cNvPr>
          <p:cNvSpPr/>
          <p:nvPr/>
        </p:nvSpPr>
        <p:spPr>
          <a:xfrm>
            <a:off x="926375" y="948017"/>
            <a:ext cx="10891156" cy="1273628"/>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0070C0"/>
                </a:solidFill>
                <a:latin typeface="Times New Roman" panose="02020603050405020304" pitchFamily="18" charset="0"/>
                <a:cs typeface="Times New Roman" panose="02020603050405020304" pitchFamily="18" charset="0"/>
              </a:rPr>
              <a:t>Mùa đông đến, Sơn và Lan có áo ấm đẹp, nhưng Hiên thì chỉ mặc 1 cái áo mỏng manh, rách tả tơi.</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1F9DF6E-7ED5-E94F-2B50-EC37655ECDD0}"/>
              </a:ext>
            </a:extLst>
          </p:cNvPr>
          <p:cNvSpPr txBox="1"/>
          <p:nvPr/>
        </p:nvSpPr>
        <p:spPr>
          <a:xfrm>
            <a:off x="408215" y="101849"/>
            <a:ext cx="11375570" cy="769441"/>
          </a:xfrm>
          <a:prstGeom prst="rect">
            <a:avLst/>
          </a:prstGeom>
          <a:noFill/>
        </p:spPr>
        <p:txBody>
          <a:bodyPr wrap="square">
            <a:spAutoFit/>
          </a:bodyPr>
          <a:lstStyle/>
          <a:p>
            <a:pPr algn="ctr"/>
            <a:r>
              <a:rPr lang="en-US" sz="4400">
                <a:solidFill>
                  <a:schemeClr val="accent2"/>
                </a:solidFill>
                <a:latin typeface="Times New Roman" panose="02020603050405020304" pitchFamily="18" charset="0"/>
                <a:cs typeface="Times New Roman" panose="02020603050405020304" pitchFamily="18" charset="0"/>
              </a:rPr>
              <a:t>Hoàn thiện sơ đồ quả núi để tóm tắt tác phẩm</a:t>
            </a:r>
            <a:endParaRPr lang="en-US" sz="4400" dirty="0">
              <a:solidFill>
                <a:schemeClr val="accent2"/>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10643481-F17F-A18F-B346-243B76C9C177}"/>
              </a:ext>
            </a:extLst>
          </p:cNvPr>
          <p:cNvSpPr/>
          <p:nvPr/>
        </p:nvSpPr>
        <p:spPr>
          <a:xfrm>
            <a:off x="926375" y="3976771"/>
            <a:ext cx="10891156" cy="1273628"/>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0070C0"/>
                </a:solidFill>
                <a:latin typeface="Times New Roman" panose="02020603050405020304" pitchFamily="18" charset="0"/>
                <a:cs typeface="Times New Roman" panose="02020603050405020304" pitchFamily="18" charset="0"/>
              </a:rPr>
              <a:t>Sơn liền lấy áo bông cũ của em gái đã mất cho Hiên, và hai chị em rất vui mừng.</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C0D0007-CA36-7D63-DD08-92CCE422DACF}"/>
              </a:ext>
            </a:extLst>
          </p:cNvPr>
          <p:cNvSpPr/>
          <p:nvPr/>
        </p:nvSpPr>
        <p:spPr>
          <a:xfrm>
            <a:off x="926375" y="5444426"/>
            <a:ext cx="10891156" cy="1273628"/>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0070C0"/>
                </a:solidFill>
                <a:latin typeface="Times New Roman" panose="02020603050405020304" pitchFamily="18" charset="0"/>
                <a:cs typeface="Times New Roman" panose="02020603050405020304" pitchFamily="18" charset="0"/>
              </a:rPr>
              <a:t>Lo sợ bị mẹ mắng nên Sơn đi tìm Hiên để đòi lại áo.</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DBADB06-7213-C556-D646-C3E37C0BA4FB}"/>
              </a:ext>
            </a:extLst>
          </p:cNvPr>
          <p:cNvSpPr/>
          <p:nvPr/>
        </p:nvSpPr>
        <p:spPr>
          <a:xfrm>
            <a:off x="926375" y="2462394"/>
            <a:ext cx="10891156" cy="1273628"/>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0070C0"/>
                </a:solidFill>
                <a:latin typeface="Times New Roman" panose="02020603050405020304" pitchFamily="18" charset="0"/>
                <a:cs typeface="Times New Roman" panose="02020603050405020304" pitchFamily="18" charset="0"/>
              </a:rPr>
              <a:t>Mẹ Hiên mang áo trả lại cho Sơn, và được mẹ Sơn cho mượn tiền để mua áo mới cho Hiên.</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2" name="Rectangle: Diagonal Corners Snipped 1">
            <a:extLst>
              <a:ext uri="{FF2B5EF4-FFF2-40B4-BE49-F238E27FC236}">
                <a16:creationId xmlns:a16="http://schemas.microsoft.com/office/drawing/2014/main" id="{1CF88F03-3A68-1E2E-2A2E-F950BFAD0307}"/>
              </a:ext>
            </a:extLst>
          </p:cNvPr>
          <p:cNvSpPr/>
          <p:nvPr/>
        </p:nvSpPr>
        <p:spPr>
          <a:xfrm>
            <a:off x="267789" y="1255039"/>
            <a:ext cx="902425" cy="659584"/>
          </a:xfrm>
          <a:prstGeom prst="snip2DiagRect">
            <a:avLst/>
          </a:prstGeom>
          <a:solidFill>
            <a:schemeClr val="accent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1</a:t>
            </a:r>
          </a:p>
        </p:txBody>
      </p:sp>
      <p:sp>
        <p:nvSpPr>
          <p:cNvPr id="3" name="Rectangle: Diagonal Corners Snipped 2">
            <a:extLst>
              <a:ext uri="{FF2B5EF4-FFF2-40B4-BE49-F238E27FC236}">
                <a16:creationId xmlns:a16="http://schemas.microsoft.com/office/drawing/2014/main" id="{A976F1E1-BFFA-F434-7BFE-F20FAD83E6B2}"/>
              </a:ext>
            </a:extLst>
          </p:cNvPr>
          <p:cNvSpPr/>
          <p:nvPr/>
        </p:nvSpPr>
        <p:spPr>
          <a:xfrm>
            <a:off x="267788" y="2769416"/>
            <a:ext cx="902425" cy="659584"/>
          </a:xfrm>
          <a:prstGeom prst="snip2DiagRect">
            <a:avLst/>
          </a:prstGeom>
          <a:solidFill>
            <a:schemeClr val="accent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2</a:t>
            </a:r>
          </a:p>
        </p:txBody>
      </p:sp>
      <p:sp>
        <p:nvSpPr>
          <p:cNvPr id="5" name="Rectangle: Diagonal Corners Snipped 4">
            <a:extLst>
              <a:ext uri="{FF2B5EF4-FFF2-40B4-BE49-F238E27FC236}">
                <a16:creationId xmlns:a16="http://schemas.microsoft.com/office/drawing/2014/main" id="{29E10184-FE20-73A7-10AA-35DBE3FC2D09}"/>
              </a:ext>
            </a:extLst>
          </p:cNvPr>
          <p:cNvSpPr/>
          <p:nvPr/>
        </p:nvSpPr>
        <p:spPr>
          <a:xfrm>
            <a:off x="267789" y="4283793"/>
            <a:ext cx="902425" cy="659584"/>
          </a:xfrm>
          <a:prstGeom prst="snip2DiagRect">
            <a:avLst/>
          </a:prstGeom>
          <a:solidFill>
            <a:schemeClr val="accent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3</a:t>
            </a:r>
          </a:p>
        </p:txBody>
      </p:sp>
      <p:sp>
        <p:nvSpPr>
          <p:cNvPr id="10" name="Rectangle: Diagonal Corners Snipped 9">
            <a:extLst>
              <a:ext uri="{FF2B5EF4-FFF2-40B4-BE49-F238E27FC236}">
                <a16:creationId xmlns:a16="http://schemas.microsoft.com/office/drawing/2014/main" id="{9EF61CDE-CF08-7BDE-C48E-585709C5BEE9}"/>
              </a:ext>
            </a:extLst>
          </p:cNvPr>
          <p:cNvSpPr/>
          <p:nvPr/>
        </p:nvSpPr>
        <p:spPr>
          <a:xfrm>
            <a:off x="267788" y="5798170"/>
            <a:ext cx="902425" cy="659584"/>
          </a:xfrm>
          <a:prstGeom prst="snip2DiagRect">
            <a:avLst/>
          </a:prstGeom>
          <a:solidFill>
            <a:schemeClr val="accent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2516562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8A3CADC2-5E22-81A2-80D7-2BEFE524DA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37" t="14445" r="7037" b="15926"/>
          <a:stretch/>
        </p:blipFill>
        <p:spPr>
          <a:xfrm>
            <a:off x="2727474" y="2035082"/>
            <a:ext cx="6982581" cy="4822918"/>
          </a:xfrm>
          <a:prstGeom prst="rect">
            <a:avLst/>
          </a:prstGeom>
        </p:spPr>
      </p:pic>
      <p:sp>
        <p:nvSpPr>
          <p:cNvPr id="50" name="Freeform: Shape 49">
            <a:extLst>
              <a:ext uri="{FF2B5EF4-FFF2-40B4-BE49-F238E27FC236}">
                <a16:creationId xmlns:a16="http://schemas.microsoft.com/office/drawing/2014/main" id="{703423CA-32BE-D4A8-E9EB-95479EC045E4}"/>
              </a:ext>
            </a:extLst>
          </p:cNvPr>
          <p:cNvSpPr/>
          <p:nvPr/>
        </p:nvSpPr>
        <p:spPr>
          <a:xfrm>
            <a:off x="1910443" y="391889"/>
            <a:ext cx="9356271" cy="6466111"/>
          </a:xfrm>
          <a:custGeom>
            <a:avLst/>
            <a:gdLst>
              <a:gd name="connsiteX0" fmla="*/ 0 w 4452182"/>
              <a:gd name="connsiteY0" fmla="*/ 4414349 h 4414349"/>
              <a:gd name="connsiteX1" fmla="*/ 2169335 w 4452182"/>
              <a:gd name="connsiteY1" fmla="*/ 4 h 4414349"/>
              <a:gd name="connsiteX2" fmla="*/ 4452182 w 4452182"/>
              <a:gd name="connsiteY2" fmla="*/ 4382818 h 4414349"/>
              <a:gd name="connsiteX3" fmla="*/ 4452182 w 4452182"/>
              <a:gd name="connsiteY3" fmla="*/ 4382818 h 4414349"/>
            </a:gdLst>
            <a:ahLst/>
            <a:cxnLst>
              <a:cxn ang="0">
                <a:pos x="connsiteX0" y="connsiteY0"/>
              </a:cxn>
              <a:cxn ang="0">
                <a:pos x="connsiteX1" y="connsiteY1"/>
              </a:cxn>
              <a:cxn ang="0">
                <a:pos x="connsiteX2" y="connsiteY2"/>
              </a:cxn>
              <a:cxn ang="0">
                <a:pos x="connsiteX3" y="connsiteY3"/>
              </a:cxn>
            </a:cxnLst>
            <a:rect l="l" t="t" r="r" b="b"/>
            <a:pathLst>
              <a:path w="4452182" h="4414349">
                <a:moveTo>
                  <a:pt x="0" y="4414349"/>
                </a:moveTo>
                <a:cubicBezTo>
                  <a:pt x="713652" y="2209804"/>
                  <a:pt x="1427305" y="5259"/>
                  <a:pt x="2169335" y="4"/>
                </a:cubicBezTo>
                <a:cubicBezTo>
                  <a:pt x="2911365" y="-5251"/>
                  <a:pt x="4452182" y="4382818"/>
                  <a:pt x="4452182" y="4382818"/>
                </a:cubicBezTo>
                <a:lnTo>
                  <a:pt x="4452182" y="438281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1" name="Rectangle: Rounded Corners 50">
            <a:extLst>
              <a:ext uri="{FF2B5EF4-FFF2-40B4-BE49-F238E27FC236}">
                <a16:creationId xmlns:a16="http://schemas.microsoft.com/office/drawing/2014/main" id="{31C93BFF-9382-50B0-622C-3A75F1DB73C9}"/>
              </a:ext>
            </a:extLst>
          </p:cNvPr>
          <p:cNvSpPr/>
          <p:nvPr/>
        </p:nvSpPr>
        <p:spPr>
          <a:xfrm>
            <a:off x="114301" y="6074229"/>
            <a:ext cx="2792790" cy="783771"/>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0070C0"/>
                </a:solidFill>
                <a:latin typeface="Times New Roman" panose="02020603050405020304" pitchFamily="18" charset="0"/>
                <a:cs typeface="Times New Roman" panose="02020603050405020304" pitchFamily="18" charset="0"/>
              </a:rPr>
              <a:t>Sự việc khởi đầu</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52" name="Rectangle: Rounded Corners 51">
            <a:extLst>
              <a:ext uri="{FF2B5EF4-FFF2-40B4-BE49-F238E27FC236}">
                <a16:creationId xmlns:a16="http://schemas.microsoft.com/office/drawing/2014/main" id="{B965FB95-8CBD-7DEB-DBB7-BEA68CDAEC32}"/>
              </a:ext>
            </a:extLst>
          </p:cNvPr>
          <p:cNvSpPr/>
          <p:nvPr/>
        </p:nvSpPr>
        <p:spPr>
          <a:xfrm>
            <a:off x="1331079" y="3270884"/>
            <a:ext cx="2792790" cy="783771"/>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0070C0"/>
                </a:solidFill>
                <a:latin typeface="Times New Roman" panose="02020603050405020304" pitchFamily="18" charset="0"/>
                <a:cs typeface="Times New Roman" panose="02020603050405020304" pitchFamily="18" charset="0"/>
              </a:rPr>
              <a:t>Sự việc phát triển</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2C3ECBA1-A4FA-3E5C-1D44-7BAD80913D20}"/>
              </a:ext>
            </a:extLst>
          </p:cNvPr>
          <p:cNvSpPr/>
          <p:nvPr/>
        </p:nvSpPr>
        <p:spPr>
          <a:xfrm>
            <a:off x="4887685" y="239213"/>
            <a:ext cx="2792790" cy="783771"/>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0070C0"/>
                </a:solidFill>
                <a:latin typeface="Times New Roman" panose="02020603050405020304" pitchFamily="18" charset="0"/>
                <a:cs typeface="Times New Roman" panose="02020603050405020304" pitchFamily="18" charset="0"/>
              </a:rPr>
              <a:t>Sự việc cao trào</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id="{001CEA1D-E89A-C907-2EA6-C9C8947E4307}"/>
              </a:ext>
            </a:extLst>
          </p:cNvPr>
          <p:cNvSpPr/>
          <p:nvPr/>
        </p:nvSpPr>
        <p:spPr>
          <a:xfrm>
            <a:off x="9356271" y="6074225"/>
            <a:ext cx="2792790" cy="783771"/>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0070C0"/>
                </a:solidFill>
                <a:latin typeface="Times New Roman" panose="02020603050405020304" pitchFamily="18" charset="0"/>
                <a:cs typeface="Times New Roman" panose="02020603050405020304" pitchFamily="18" charset="0"/>
              </a:rPr>
              <a:t>Sự việc kết thúc</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A43185A5-779A-E495-B4A6-2A3D186D0C4B}"/>
              </a:ext>
            </a:extLst>
          </p:cNvPr>
          <p:cNvSpPr/>
          <p:nvPr/>
        </p:nvSpPr>
        <p:spPr>
          <a:xfrm>
            <a:off x="114301" y="208733"/>
            <a:ext cx="3728599" cy="118150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accent2"/>
                </a:solidFill>
                <a:latin typeface="Times New Roman" panose="02020603050405020304" pitchFamily="18" charset="0"/>
                <a:cs typeface="Times New Roman" panose="02020603050405020304" pitchFamily="18" charset="0"/>
              </a:rPr>
              <a:t>Mùa đông đến, Sơn và Lan có áo ấm đẹp, nhưng Hiên thì chỉ mặc 1 cái áo mỏng manh, rách tả tơi.</a:t>
            </a:r>
            <a:endParaRPr lang="en-US" sz="2000" dirty="0">
              <a:solidFill>
                <a:schemeClr val="accent2"/>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E07A737C-05B9-BB9E-5A3B-E396B017E3FC}"/>
              </a:ext>
            </a:extLst>
          </p:cNvPr>
          <p:cNvSpPr/>
          <p:nvPr/>
        </p:nvSpPr>
        <p:spPr>
          <a:xfrm>
            <a:off x="114301" y="1583333"/>
            <a:ext cx="3728599" cy="118150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a:solidFill>
                  <a:schemeClr val="accent2"/>
                </a:solidFill>
                <a:latin typeface="Times New Roman" panose="02020603050405020304" pitchFamily="18" charset="0"/>
                <a:cs typeface="Times New Roman" panose="02020603050405020304" pitchFamily="18" charset="0"/>
              </a:rPr>
              <a:t>Mẹ Hiên mang áo trả lại cho Sơn, và được mẹ Sơn cho mượn tiền để mua áo mới cho Hiên.</a:t>
            </a:r>
          </a:p>
        </p:txBody>
      </p:sp>
      <p:sp>
        <p:nvSpPr>
          <p:cNvPr id="4" name="Rectangle: Rounded Corners 3">
            <a:extLst>
              <a:ext uri="{FF2B5EF4-FFF2-40B4-BE49-F238E27FC236}">
                <a16:creationId xmlns:a16="http://schemas.microsoft.com/office/drawing/2014/main" id="{A3259597-7656-735A-0FC6-98A369452601}"/>
              </a:ext>
            </a:extLst>
          </p:cNvPr>
          <p:cNvSpPr/>
          <p:nvPr/>
        </p:nvSpPr>
        <p:spPr>
          <a:xfrm>
            <a:off x="8869680" y="69731"/>
            <a:ext cx="3208021" cy="118150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a:solidFill>
                  <a:schemeClr val="accent2"/>
                </a:solidFill>
                <a:latin typeface="Times New Roman" panose="02020603050405020304" pitchFamily="18" charset="0"/>
                <a:cs typeface="Times New Roman" panose="02020603050405020304" pitchFamily="18" charset="0"/>
              </a:rPr>
              <a:t>Sơn liền lấy áo bông cũ của em gái đã mất cho Hiên, và hai chị em rất vui mừng.</a:t>
            </a:r>
          </a:p>
        </p:txBody>
      </p:sp>
      <p:sp>
        <p:nvSpPr>
          <p:cNvPr id="5" name="Rectangle: Rounded Corners 4">
            <a:extLst>
              <a:ext uri="{FF2B5EF4-FFF2-40B4-BE49-F238E27FC236}">
                <a16:creationId xmlns:a16="http://schemas.microsoft.com/office/drawing/2014/main" id="{F03905CC-AA4E-BB1B-0477-3BE636991526}"/>
              </a:ext>
            </a:extLst>
          </p:cNvPr>
          <p:cNvSpPr/>
          <p:nvPr/>
        </p:nvSpPr>
        <p:spPr>
          <a:xfrm>
            <a:off x="8869680" y="1444331"/>
            <a:ext cx="3208021" cy="118150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a:solidFill>
                  <a:schemeClr val="accent2"/>
                </a:solidFill>
                <a:latin typeface="Times New Roman" panose="02020603050405020304" pitchFamily="18" charset="0"/>
                <a:cs typeface="Times New Roman" panose="02020603050405020304" pitchFamily="18" charset="0"/>
              </a:rPr>
              <a:t>Lo sợ bị mẹ mắng nên Sơn đi tìm Hiên để đòi lại áo.</a:t>
            </a:r>
          </a:p>
        </p:txBody>
      </p:sp>
      <p:pic>
        <p:nvPicPr>
          <p:cNvPr id="6" name="ĐÊM NGƯƠC 4 PHUT - BONG SÔ">
            <a:hlinkClick r:id="" action="ppaction://media"/>
            <a:extLst>
              <a:ext uri="{FF2B5EF4-FFF2-40B4-BE49-F238E27FC236}">
                <a16:creationId xmlns:a16="http://schemas.microsoft.com/office/drawing/2014/main" id="{4E8FD07B-A421-7A8B-224F-B29D67E1F7E7}"/>
              </a:ext>
            </a:extLst>
          </p:cNvPr>
          <p:cNvPicPr>
            <a:picLocks noChangeAspect="1"/>
          </p:cNvPicPr>
          <p:nvPr>
            <a:videoFile r:link="rId1"/>
            <p:extLst>
              <p:ext uri="{DAA4B4D4-6D71-4841-9C94-3DE7FCFB9230}">
                <p14:media xmlns:p14="http://schemas.microsoft.com/office/powerpoint/2010/main" r:embed="rId2">
                  <p14:trim st="180000"/>
                </p14:media>
              </p:ext>
            </p:extLst>
          </p:nvPr>
        </p:nvPicPr>
        <p:blipFill rotWithShape="1">
          <a:blip r:embed="rId5"/>
          <a:srcRect l="20263" t="33450" r="6052" b="20936"/>
          <a:stretch/>
        </p:blipFill>
        <p:spPr>
          <a:xfrm>
            <a:off x="9719510" y="2933227"/>
            <a:ext cx="2358191" cy="910962"/>
          </a:xfrm>
          <a:prstGeom prst="rect">
            <a:avLst/>
          </a:prstGeom>
        </p:spPr>
      </p:pic>
    </p:spTree>
    <p:extLst>
      <p:ext uri="{BB962C8B-B14F-4D97-AF65-F5344CB8AC3E}">
        <p14:creationId xmlns:p14="http://schemas.microsoft.com/office/powerpoint/2010/main" val="236479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0CC4F-D237-66CA-80FC-B19E6FE962E8}"/>
            </a:ext>
          </a:extLst>
        </p:cNvPr>
        <p:cNvGrpSpPr/>
        <p:nvPr/>
      </p:nvGrpSpPr>
      <p:grpSpPr>
        <a:xfrm>
          <a:off x="0" y="0"/>
          <a:ext cx="0" cy="0"/>
          <a:chOff x="0" y="0"/>
          <a:chExt cx="0" cy="0"/>
        </a:xfrm>
      </p:grpSpPr>
      <p:pic>
        <p:nvPicPr>
          <p:cNvPr id="2" name="图片 3">
            <a:extLst>
              <a:ext uri="{FF2B5EF4-FFF2-40B4-BE49-F238E27FC236}">
                <a16:creationId xmlns:a16="http://schemas.microsoft.com/office/drawing/2014/main" id="{A64D24C1-571B-0839-AC20-ED1724CDB7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882"/>
          <a:stretch/>
        </p:blipFill>
        <p:spPr>
          <a:xfrm>
            <a:off x="38612" y="1680900"/>
            <a:ext cx="2671931" cy="3258973"/>
          </a:xfrm>
          <a:prstGeom prst="rect">
            <a:avLst/>
          </a:prstGeom>
        </p:spPr>
      </p:pic>
      <p:sp>
        <p:nvSpPr>
          <p:cNvPr id="6" name="TextBox 5">
            <a:extLst>
              <a:ext uri="{FF2B5EF4-FFF2-40B4-BE49-F238E27FC236}">
                <a16:creationId xmlns:a16="http://schemas.microsoft.com/office/drawing/2014/main" id="{58E85BDD-DFB1-16E2-69C0-DB023770B699}"/>
              </a:ext>
            </a:extLst>
          </p:cNvPr>
          <p:cNvSpPr txBox="1"/>
          <p:nvPr/>
        </p:nvSpPr>
        <p:spPr>
          <a:xfrm>
            <a:off x="356763" y="2257221"/>
            <a:ext cx="2035628" cy="1569660"/>
          </a:xfrm>
          <a:prstGeom prst="rect">
            <a:avLst/>
          </a:prstGeom>
          <a:noFill/>
        </p:spPr>
        <p:txBody>
          <a:bodyPr wrap="square">
            <a:spAutoFit/>
          </a:bodyPr>
          <a:lstStyle/>
          <a:p>
            <a:pPr algn="ctr"/>
            <a:r>
              <a:rPr lang="en-US" sz="4800">
                <a:solidFill>
                  <a:srgbClr val="0070C0"/>
                </a:solidFill>
                <a:latin typeface="Times New Roman" panose="02020603050405020304" pitchFamily="18" charset="0"/>
                <a:cs typeface="Times New Roman" panose="02020603050405020304" pitchFamily="18" charset="0"/>
              </a:rPr>
              <a:t>Sự việc </a:t>
            </a:r>
          </a:p>
          <a:p>
            <a:pPr algn="ctr"/>
            <a:r>
              <a:rPr lang="en-US" sz="4800">
                <a:solidFill>
                  <a:srgbClr val="0070C0"/>
                </a:solidFill>
                <a:latin typeface="Times New Roman" panose="02020603050405020304" pitchFamily="18" charset="0"/>
                <a:cs typeface="Times New Roman" panose="02020603050405020304" pitchFamily="18" charset="0"/>
              </a:rPr>
              <a:t>chính</a:t>
            </a:r>
            <a:endParaRPr lang="en-US" sz="4800" dirty="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668553A-092D-DF78-1689-796ECF152579}"/>
              </a:ext>
            </a:extLst>
          </p:cNvPr>
          <p:cNvSpPr txBox="1"/>
          <p:nvPr/>
        </p:nvSpPr>
        <p:spPr>
          <a:xfrm>
            <a:off x="2710542" y="730475"/>
            <a:ext cx="3158698" cy="548099"/>
          </a:xfrm>
          <a:prstGeom prst="rect">
            <a:avLst/>
          </a:prstGeom>
          <a:noFill/>
        </p:spPr>
        <p:txBody>
          <a:bodyPr wrap="square" rtlCol="0" anchor="ctr">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 việc khởi đầu </a:t>
            </a:r>
            <a:endPar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5FDDFC4-AA73-D7B9-DE9F-5A93DB5B4E28}"/>
              </a:ext>
            </a:extLst>
          </p:cNvPr>
          <p:cNvSpPr txBox="1"/>
          <p:nvPr/>
        </p:nvSpPr>
        <p:spPr>
          <a:xfrm>
            <a:off x="2710542" y="2257221"/>
            <a:ext cx="3158698" cy="548099"/>
          </a:xfrm>
          <a:prstGeom prst="rect">
            <a:avLst/>
          </a:prstGeom>
          <a:noFill/>
        </p:spPr>
        <p:txBody>
          <a:bodyPr wrap="square" rtlCol="0" anchor="ctr">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Sự việc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triển</a:t>
            </a:r>
            <a:endPar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92475CF-95F4-AEF1-A001-338092C45793}"/>
              </a:ext>
            </a:extLst>
          </p:cNvPr>
          <p:cNvSpPr txBox="1"/>
          <p:nvPr/>
        </p:nvSpPr>
        <p:spPr>
          <a:xfrm>
            <a:off x="2710542" y="3654315"/>
            <a:ext cx="3385458" cy="548099"/>
          </a:xfrm>
          <a:prstGeom prst="rect">
            <a:avLst/>
          </a:prstGeom>
          <a:noFill/>
        </p:spPr>
        <p:txBody>
          <a:bodyPr wrap="square" rtlCol="0" anchor="ctr">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 việc </a:t>
            </a:r>
            <a:r>
              <a:rPr lang="en-US" sz="28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trào</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7D8EBF-1E2C-3FBF-F85B-DC343346480F}"/>
              </a:ext>
            </a:extLst>
          </p:cNvPr>
          <p:cNvSpPr txBox="1"/>
          <p:nvPr/>
        </p:nvSpPr>
        <p:spPr>
          <a:xfrm>
            <a:off x="2710542" y="4987944"/>
            <a:ext cx="3158698" cy="548099"/>
          </a:xfrm>
          <a:prstGeom prst="rect">
            <a:avLst/>
          </a:prstGeom>
          <a:noFill/>
        </p:spPr>
        <p:txBody>
          <a:bodyPr wrap="square" rtlCol="0" anchor="ctr">
            <a:spAutoFit/>
          </a:bodyPr>
          <a:lstStyle/>
          <a:p>
            <a:pPr marL="342900" marR="89535" indent="-342900" algn="just">
              <a:lnSpc>
                <a:spcPct val="115000"/>
              </a:lnSpc>
              <a:buFont typeface="Wingdings" panose="05000000000000000000" pitchFamily="2" charset="2"/>
              <a:buChar char="v"/>
              <a:tabLst>
                <a:tab pos="2971800" algn="ctr"/>
                <a:tab pos="5943600" algn="r"/>
              </a:tabLst>
            </a:pPr>
            <a:r>
              <a:rPr lang="vi-VN" sz="28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 việc </a:t>
            </a:r>
            <a:r>
              <a:rPr lang="en-US" sz="28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thúc</a:t>
            </a:r>
            <a:endParaRPr lang="en-US" sz="28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A201E76-FB1C-D7CF-08FF-66FC534BD478}"/>
              </a:ext>
            </a:extLst>
          </p:cNvPr>
          <p:cNvSpPr txBox="1"/>
          <p:nvPr/>
        </p:nvSpPr>
        <p:spPr>
          <a:xfrm>
            <a:off x="5869240" y="312026"/>
            <a:ext cx="6096000" cy="1384995"/>
          </a:xfrm>
          <a:prstGeom prst="rect">
            <a:avLst/>
          </a:prstGeom>
          <a:noFill/>
        </p:spPr>
        <p:txBody>
          <a:bodyPr wrap="square">
            <a:spAutoFit/>
          </a:bodyPr>
          <a:lstStyle/>
          <a:p>
            <a:pPr algn="just"/>
            <a:r>
              <a:rPr lang="en-US" sz="2800">
                <a:solidFill>
                  <a:srgbClr val="7030A0"/>
                </a:solidFill>
                <a:latin typeface="Times New Roman" panose="02020603050405020304" pitchFamily="18" charset="0"/>
                <a:cs typeface="Times New Roman" panose="02020603050405020304" pitchFamily="18" charset="0"/>
              </a:rPr>
              <a:t>Mùa đông đến, Sơn và Lan có áo ấm đẹp, nhưng Hiên thì chỉ mặc 1 cái áo mỏng manh, rách tả tơi.</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DBBF5AF-1029-9274-CE32-DEB46A16D099}"/>
              </a:ext>
            </a:extLst>
          </p:cNvPr>
          <p:cNvSpPr txBox="1"/>
          <p:nvPr/>
        </p:nvSpPr>
        <p:spPr>
          <a:xfrm>
            <a:off x="5869240" y="1838772"/>
            <a:ext cx="6096000" cy="1384995"/>
          </a:xfrm>
          <a:prstGeom prst="rect">
            <a:avLst/>
          </a:prstGeom>
          <a:noFill/>
        </p:spPr>
        <p:txBody>
          <a:bodyPr wrap="square">
            <a:spAutoFit/>
          </a:bodyPr>
          <a:lstStyle/>
          <a:p>
            <a:pPr algn="just"/>
            <a:r>
              <a:rPr lang="en-US" sz="2800">
                <a:solidFill>
                  <a:srgbClr val="C00000"/>
                </a:solidFill>
                <a:latin typeface="Times New Roman" panose="02020603050405020304" pitchFamily="18" charset="0"/>
                <a:cs typeface="Times New Roman" panose="02020603050405020304" pitchFamily="18" charset="0"/>
              </a:rPr>
              <a:t>Sơn liền lấy áo bông cũ của em gái đã mất cho Hiên, và hai chị em rất vui mừng.</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31BCBA6-6601-CCCB-EF2D-1E99124DCF6C}"/>
              </a:ext>
            </a:extLst>
          </p:cNvPr>
          <p:cNvSpPr txBox="1"/>
          <p:nvPr/>
        </p:nvSpPr>
        <p:spPr>
          <a:xfrm>
            <a:off x="5869240" y="3458892"/>
            <a:ext cx="6096000" cy="954107"/>
          </a:xfrm>
          <a:prstGeom prst="rect">
            <a:avLst/>
          </a:prstGeom>
          <a:noFill/>
        </p:spPr>
        <p:txBody>
          <a:bodyPr wrap="square">
            <a:spAutoFit/>
          </a:bodyPr>
          <a:lstStyle/>
          <a:p>
            <a:pPr algn="just"/>
            <a:r>
              <a:rPr lang="en-US" sz="2800">
                <a:solidFill>
                  <a:srgbClr val="0070C0"/>
                </a:solidFill>
                <a:latin typeface="Times New Roman" panose="02020603050405020304" pitchFamily="18" charset="0"/>
                <a:cs typeface="Times New Roman" panose="02020603050405020304" pitchFamily="18" charset="0"/>
              </a:rPr>
              <a:t>Lo sợ bị mẹ mắng nên Sơn đi tìm Hiên để đòi lại áo.</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8870055-38C1-43C1-F9BA-7C0DCED92C4D}"/>
              </a:ext>
            </a:extLst>
          </p:cNvPr>
          <p:cNvSpPr txBox="1"/>
          <p:nvPr/>
        </p:nvSpPr>
        <p:spPr>
          <a:xfrm>
            <a:off x="5869240" y="4569495"/>
            <a:ext cx="6096000" cy="1384995"/>
          </a:xfrm>
          <a:prstGeom prst="rect">
            <a:avLst/>
          </a:prstGeom>
          <a:noFill/>
        </p:spPr>
        <p:txBody>
          <a:bodyPr wrap="square">
            <a:spAutoFit/>
          </a:bodyPr>
          <a:lstStyle/>
          <a:p>
            <a:pPr algn="just"/>
            <a:r>
              <a:rPr lang="en-US" sz="2800">
                <a:solidFill>
                  <a:srgbClr val="00B050"/>
                </a:solidFill>
                <a:latin typeface="Times New Roman" panose="02020603050405020304" pitchFamily="18" charset="0"/>
                <a:cs typeface="Times New Roman" panose="02020603050405020304" pitchFamily="18" charset="0"/>
              </a:rPr>
              <a:t>Mẹ Hiên mang áo trả lại cho Sơn, và được mẹ Sơn cho mượn tiền để mua áo mới cho Hiên.</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513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anim calcmode="lin" valueType="num">
                                      <p:cBhvr>
                                        <p:cTn id="42" dur="2000" fill="hold"/>
                                        <p:tgtEl>
                                          <p:spTgt spid="10"/>
                                        </p:tgtEl>
                                        <p:attrNameLst>
                                          <p:attrName>ppt_w</p:attrName>
                                        </p:attrNameLst>
                                      </p:cBhvr>
                                      <p:tavLst>
                                        <p:tav tm="0" fmla="#ppt_w*sin(2.5*pi*$)">
                                          <p:val>
                                            <p:fltVal val="0"/>
                                          </p:val>
                                        </p:tav>
                                        <p:tav tm="100000">
                                          <p:val>
                                            <p:fltVal val="1"/>
                                          </p:val>
                                        </p:tav>
                                      </p:tavLst>
                                    </p:anim>
                                    <p:anim calcmode="lin" valueType="num">
                                      <p:cBhvr>
                                        <p:cTn id="43" dur="2000" fill="hold"/>
                                        <p:tgtEl>
                                          <p:spTgt spid="10"/>
                                        </p:tgtEl>
                                        <p:attrNameLst>
                                          <p:attrName>ppt_h</p:attrName>
                                        </p:attrNameLst>
                                      </p:cBhvr>
                                      <p:tavLst>
                                        <p:tav tm="0">
                                          <p:val>
                                            <p:strVal val="#ppt_h"/>
                                          </p:val>
                                        </p:tav>
                                        <p:tav tm="100000">
                                          <p:val>
                                            <p:strVal val="#ppt_h"/>
                                          </p:val>
                                        </p:tav>
                                      </p:tavLst>
                                    </p:anim>
                                  </p:childTnLst>
                                </p:cTn>
                              </p:par>
                              <p:par>
                                <p:cTn id="44" presetID="45"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000"/>
                                        <p:tgtEl>
                                          <p:spTgt spid="19"/>
                                        </p:tgtEl>
                                      </p:cBhvr>
                                    </p:animEffect>
                                    <p:anim calcmode="lin" valueType="num">
                                      <p:cBhvr>
                                        <p:cTn id="47" dur="2000" fill="hold"/>
                                        <p:tgtEl>
                                          <p:spTgt spid="19"/>
                                        </p:tgtEl>
                                        <p:attrNameLst>
                                          <p:attrName>ppt_w</p:attrName>
                                        </p:attrNameLst>
                                      </p:cBhvr>
                                      <p:tavLst>
                                        <p:tav tm="0" fmla="#ppt_w*sin(2.5*pi*$)">
                                          <p:val>
                                            <p:fltVal val="0"/>
                                          </p:val>
                                        </p:tav>
                                        <p:tav tm="100000">
                                          <p:val>
                                            <p:fltVal val="1"/>
                                          </p:val>
                                        </p:tav>
                                      </p:tavLst>
                                    </p:anim>
                                    <p:anim calcmode="lin" valueType="num">
                                      <p:cBhvr>
                                        <p:cTn id="48"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p:bldP spid="8" grpId="0"/>
      <p:bldP spid="10" grpId="0"/>
      <p:bldP spid="13" grpId="0"/>
      <p:bldP spid="15"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48091-CD0E-D787-3DBB-AA4995A83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ounded Rectangle 4">
            <a:extLst>
              <a:ext uri="{FF2B5EF4-FFF2-40B4-BE49-F238E27FC236}">
                <a16:creationId xmlns:a16="http://schemas.microsoft.com/office/drawing/2014/main" id="{334FBF27-1A2B-ADAD-6850-47FE849632B8}"/>
              </a:ext>
            </a:extLst>
          </p:cNvPr>
          <p:cNvSpPr/>
          <p:nvPr/>
        </p:nvSpPr>
        <p:spPr>
          <a:xfrm>
            <a:off x="3975277" y="405683"/>
            <a:ext cx="3451539" cy="666486"/>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lIns="91310" tIns="45658" rIns="91310" bIns="45658"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BỐ CỤC</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ular Callout 6">
            <a:extLst>
              <a:ext uri="{FF2B5EF4-FFF2-40B4-BE49-F238E27FC236}">
                <a16:creationId xmlns:a16="http://schemas.microsoft.com/office/drawing/2014/main" id="{E877EB67-8939-66EB-19C3-96290C05E28D}"/>
              </a:ext>
            </a:extLst>
          </p:cNvPr>
          <p:cNvSpPr/>
          <p:nvPr/>
        </p:nvSpPr>
        <p:spPr>
          <a:xfrm>
            <a:off x="772732" y="1764425"/>
            <a:ext cx="2790421" cy="1184857"/>
          </a:xfrm>
          <a:prstGeom prst="wedgeRoundRectCallout">
            <a:avLst>
              <a:gd name="adj1" fmla="val -36543"/>
              <a:gd name="adj2" fmla="val 101630"/>
              <a:gd name="adj3" fmla="val 16667"/>
            </a:avLst>
          </a:prstGeom>
        </p:spPr>
        <p:style>
          <a:lnRef idx="2">
            <a:schemeClr val="accent6"/>
          </a:lnRef>
          <a:fillRef idx="1">
            <a:schemeClr val="lt1"/>
          </a:fillRef>
          <a:effectRef idx="0">
            <a:schemeClr val="accent6"/>
          </a:effectRef>
          <a:fontRef idx="minor">
            <a:schemeClr val="dk1"/>
          </a:fontRef>
        </p:style>
        <p:txBody>
          <a:bodyPr lIns="91310" tIns="45658" rIns="91310" bIns="45658" rtlCol="0" anchor="ctr"/>
          <a:lstStyle/>
          <a:p>
            <a:pPr algn="ctr"/>
            <a:r>
              <a:rPr lang="en-US" sz="2400" b="1" dirty="0">
                <a:latin typeface="Times New Roman" panose="02020603050405020304" pitchFamily="18" charset="0"/>
                <a:cs typeface="Times New Roman" panose="02020603050405020304" pitchFamily="18" charset="0"/>
              </a:rPr>
              <a:t>Phần 1: </a:t>
            </a:r>
            <a:r>
              <a:rPr lang="en-US" sz="2400" dirty="0">
                <a:latin typeface="Times New Roman" panose="02020603050405020304" pitchFamily="18" charset="0"/>
                <a:cs typeface="Times New Roman" panose="02020603050405020304" pitchFamily="18" charset="0"/>
              </a:rPr>
              <a:t>Từ đầu đến </a:t>
            </a:r>
            <a:r>
              <a:rPr lang="en-US" sz="2400" i="1" dirty="0">
                <a:latin typeface="Times New Roman" panose="02020603050405020304" pitchFamily="18" charset="0"/>
                <a:cs typeface="Times New Roman" panose="02020603050405020304" pitchFamily="18" charset="0"/>
              </a:rPr>
              <a:t>“rơm rớm nước mắt”</a:t>
            </a:r>
            <a:endParaRPr lang="vi-VN" sz="2400" i="1" dirty="0">
              <a:latin typeface="Times New Roman" panose="02020603050405020304" pitchFamily="18" charset="0"/>
              <a:cs typeface="Times New Roman" panose="02020603050405020304" pitchFamily="18" charset="0"/>
            </a:endParaRPr>
          </a:p>
        </p:txBody>
      </p:sp>
      <p:sp>
        <p:nvSpPr>
          <p:cNvPr id="9" name="Rounded Rectangular Callout 7">
            <a:extLst>
              <a:ext uri="{FF2B5EF4-FFF2-40B4-BE49-F238E27FC236}">
                <a16:creationId xmlns:a16="http://schemas.microsoft.com/office/drawing/2014/main" id="{ABD58A60-58AD-9420-91EA-017F406A2B36}"/>
              </a:ext>
            </a:extLst>
          </p:cNvPr>
          <p:cNvSpPr/>
          <p:nvPr/>
        </p:nvSpPr>
        <p:spPr>
          <a:xfrm>
            <a:off x="4305883" y="1764425"/>
            <a:ext cx="2790423" cy="1184857"/>
          </a:xfrm>
          <a:prstGeom prst="wedgeRoundRectCallout">
            <a:avLst>
              <a:gd name="adj1" fmla="val -37465"/>
              <a:gd name="adj2" fmla="val 96195"/>
              <a:gd name="adj3" fmla="val 16667"/>
            </a:avLst>
          </a:prstGeom>
        </p:spPr>
        <p:style>
          <a:lnRef idx="2">
            <a:schemeClr val="accent6"/>
          </a:lnRef>
          <a:fillRef idx="1">
            <a:schemeClr val="lt1"/>
          </a:fillRef>
          <a:effectRef idx="0">
            <a:schemeClr val="accent6"/>
          </a:effectRef>
          <a:fontRef idx="minor">
            <a:schemeClr val="dk1"/>
          </a:fontRef>
        </p:style>
        <p:txBody>
          <a:bodyPr lIns="91310" tIns="45658" rIns="91310" bIns="45658" rtlCol="0" anchor="ctr"/>
          <a:lstStyle/>
          <a:p>
            <a:pPr algn="ctr"/>
            <a:r>
              <a:rPr lang="en-US" sz="2400" b="1" dirty="0">
                <a:latin typeface="Times New Roman" panose="02020603050405020304" pitchFamily="18" charset="0"/>
                <a:cs typeface="Times New Roman" panose="02020603050405020304" pitchFamily="18" charset="0"/>
              </a:rPr>
              <a:t>Phần 2:</a:t>
            </a:r>
            <a:r>
              <a:rPr lang="en-US" sz="2400" dirty="0">
                <a:latin typeface="Times New Roman" panose="02020603050405020304" pitchFamily="18" charset="0"/>
                <a:cs typeface="Times New Roman" panose="02020603050405020304" pitchFamily="18" charset="0"/>
              </a:rPr>
              <a:t> tiếp theo đến </a:t>
            </a:r>
            <a:r>
              <a:rPr lang="en-US" sz="2400" i="1" dirty="0">
                <a:latin typeface="Times New Roman" panose="02020603050405020304" pitchFamily="18" charset="0"/>
                <a:cs typeface="Times New Roman" panose="02020603050405020304" pitchFamily="18" charset="0"/>
              </a:rPr>
              <a:t>“thấy ấm áp vui </a:t>
            </a:r>
            <a:r>
              <a:rPr lang="en-US" sz="2400" i="1" dirty="0" err="1">
                <a:latin typeface="Times New Roman" panose="02020603050405020304" pitchFamily="18" charset="0"/>
                <a:cs typeface="Times New Roman" panose="02020603050405020304" pitchFamily="18" charset="0"/>
              </a:rPr>
              <a:t>vui</a:t>
            </a:r>
            <a:r>
              <a:rPr lang="en-US" sz="2400" i="1" dirty="0">
                <a:latin typeface="Times New Roman" panose="02020603050405020304" pitchFamily="18" charset="0"/>
                <a:cs typeface="Times New Roman" panose="02020603050405020304" pitchFamily="18" charset="0"/>
              </a:rPr>
              <a:t>”</a:t>
            </a:r>
            <a:endParaRPr lang="vi-VN" sz="2400" i="1" dirty="0">
              <a:latin typeface="Times New Roman" panose="02020603050405020304" pitchFamily="18" charset="0"/>
              <a:cs typeface="Times New Roman" panose="02020603050405020304" pitchFamily="18" charset="0"/>
            </a:endParaRPr>
          </a:p>
        </p:txBody>
      </p:sp>
      <p:sp>
        <p:nvSpPr>
          <p:cNvPr id="10" name="Rounded Rectangular Callout 8">
            <a:extLst>
              <a:ext uri="{FF2B5EF4-FFF2-40B4-BE49-F238E27FC236}">
                <a16:creationId xmlns:a16="http://schemas.microsoft.com/office/drawing/2014/main" id="{503A68CA-100B-D8B2-90A6-468CF58C228C}"/>
              </a:ext>
            </a:extLst>
          </p:cNvPr>
          <p:cNvSpPr/>
          <p:nvPr/>
        </p:nvSpPr>
        <p:spPr>
          <a:xfrm>
            <a:off x="7838940" y="1764425"/>
            <a:ext cx="2721736" cy="1184857"/>
          </a:xfrm>
          <a:prstGeom prst="wedgeRoundRectCallout">
            <a:avLst>
              <a:gd name="adj1" fmla="val -35655"/>
              <a:gd name="adj2" fmla="val 90760"/>
              <a:gd name="adj3" fmla="val 16667"/>
            </a:avLst>
          </a:prstGeom>
        </p:spPr>
        <p:style>
          <a:lnRef idx="2">
            <a:schemeClr val="accent6"/>
          </a:lnRef>
          <a:fillRef idx="1">
            <a:schemeClr val="lt1"/>
          </a:fillRef>
          <a:effectRef idx="0">
            <a:schemeClr val="accent6"/>
          </a:effectRef>
          <a:fontRef idx="minor">
            <a:schemeClr val="dk1"/>
          </a:fontRef>
        </p:style>
        <p:txBody>
          <a:bodyPr lIns="91310" tIns="45658" rIns="91310" bIns="45658" rtlCol="0" anchor="ctr"/>
          <a:lstStyle/>
          <a:p>
            <a:pPr algn="ctr"/>
            <a:r>
              <a:rPr lang="en-US" sz="2400" b="1" dirty="0">
                <a:latin typeface="Times New Roman" panose="02020603050405020304" pitchFamily="18" charset="0"/>
                <a:cs typeface="Times New Roman" panose="02020603050405020304" pitchFamily="18" charset="0"/>
              </a:rPr>
              <a:t>Phần 3:</a:t>
            </a:r>
            <a:r>
              <a:rPr lang="en-US" sz="2400" dirty="0">
                <a:latin typeface="Times New Roman" panose="02020603050405020304" pitchFamily="18" charset="0"/>
                <a:cs typeface="Times New Roman" panose="02020603050405020304" pitchFamily="18" charset="0"/>
              </a:rPr>
              <a:t> Còn lại</a:t>
            </a:r>
            <a:endParaRPr lang="vi-VN" sz="2400" dirty="0">
              <a:latin typeface="Times New Roman" panose="02020603050405020304" pitchFamily="18" charset="0"/>
              <a:cs typeface="Times New Roman" panose="02020603050405020304" pitchFamily="18" charset="0"/>
            </a:endParaRPr>
          </a:p>
        </p:txBody>
      </p:sp>
      <p:sp>
        <p:nvSpPr>
          <p:cNvPr id="11" name="Rounded Rectangle 9">
            <a:extLst>
              <a:ext uri="{FF2B5EF4-FFF2-40B4-BE49-F238E27FC236}">
                <a16:creationId xmlns:a16="http://schemas.microsoft.com/office/drawing/2014/main" id="{F4F2A981-45C2-29BF-CA61-EB03DCFE9AAE}"/>
              </a:ext>
            </a:extLst>
          </p:cNvPr>
          <p:cNvSpPr/>
          <p:nvPr/>
        </p:nvSpPr>
        <p:spPr>
          <a:xfrm>
            <a:off x="579551" y="3641497"/>
            <a:ext cx="2524257" cy="2086378"/>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lIns="91310" tIns="45658" rIns="91310" bIns="45658" rtlCol="0" anchor="ctr"/>
          <a:lstStyle/>
          <a:p>
            <a:pPr algn="ctr"/>
            <a:r>
              <a:rPr lang="en-US" sz="2400" dirty="0">
                <a:latin typeface="Times New Roman" panose="02020603050405020304" pitchFamily="18" charset="0"/>
                <a:cs typeface="Times New Roman" panose="02020603050405020304" pitchFamily="18" charset="0"/>
              </a:rPr>
              <a:t>Sự thay đổi của cảnh vật và con người khi thời tiết chuyển lạnh</a:t>
            </a:r>
            <a:endParaRPr lang="vi-VN" sz="2400" dirty="0">
              <a:latin typeface="Times New Roman" panose="02020603050405020304" pitchFamily="18" charset="0"/>
              <a:cs typeface="Times New Roman" panose="02020603050405020304" pitchFamily="18" charset="0"/>
            </a:endParaRPr>
          </a:p>
        </p:txBody>
      </p:sp>
      <p:sp>
        <p:nvSpPr>
          <p:cNvPr id="12" name="Rounded Rectangle 10">
            <a:extLst>
              <a:ext uri="{FF2B5EF4-FFF2-40B4-BE49-F238E27FC236}">
                <a16:creationId xmlns:a16="http://schemas.microsoft.com/office/drawing/2014/main" id="{412BB997-C821-2EC7-D285-B3962348F903}"/>
              </a:ext>
            </a:extLst>
          </p:cNvPr>
          <p:cNvSpPr/>
          <p:nvPr/>
        </p:nvSpPr>
        <p:spPr>
          <a:xfrm>
            <a:off x="4164172" y="3641497"/>
            <a:ext cx="2790423" cy="2086378"/>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lIns="91310" tIns="45658" rIns="91310" bIns="45658" rtlCol="0" anchor="ctr"/>
          <a:lstStyle/>
          <a:p>
            <a:pPr algn="ctr"/>
            <a:r>
              <a:rPr lang="en-US" sz="2400" dirty="0">
                <a:latin typeface="Times New Roman" panose="02020603050405020304" pitchFamily="18" charset="0"/>
                <a:cs typeface="Times New Roman" panose="02020603050405020304" pitchFamily="18" charset="0"/>
              </a:rPr>
              <a:t>Sơn và Lan ra ngoài chơi với các bạn nhỏ ngoài chợ và quyết định cho bé Hiên chiếc áo</a:t>
            </a:r>
            <a:endParaRPr lang="vi-VN" sz="2400" dirty="0">
              <a:latin typeface="Times New Roman" panose="02020603050405020304" pitchFamily="18" charset="0"/>
              <a:cs typeface="Times New Roman" panose="02020603050405020304" pitchFamily="18" charset="0"/>
            </a:endParaRPr>
          </a:p>
        </p:txBody>
      </p:sp>
      <p:sp>
        <p:nvSpPr>
          <p:cNvPr id="13" name="Rounded Rectangle 11">
            <a:extLst>
              <a:ext uri="{FF2B5EF4-FFF2-40B4-BE49-F238E27FC236}">
                <a16:creationId xmlns:a16="http://schemas.microsoft.com/office/drawing/2014/main" id="{F85C648A-8F3C-D368-694D-B8EFA6A3A398}"/>
              </a:ext>
            </a:extLst>
          </p:cNvPr>
          <p:cNvSpPr/>
          <p:nvPr/>
        </p:nvSpPr>
        <p:spPr>
          <a:xfrm>
            <a:off x="7838972" y="3641497"/>
            <a:ext cx="3013655" cy="2086378"/>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lIns="91310" tIns="45658" rIns="91310" bIns="45658" rtlCol="0" anchor="ctr"/>
          <a:lstStyle/>
          <a:p>
            <a:pPr algn="ctr"/>
            <a:r>
              <a:rPr lang="en-US" sz="2400" dirty="0">
                <a:latin typeface="Times New Roman" panose="02020603050405020304" pitchFamily="18" charset="0"/>
                <a:cs typeface="Times New Roman" panose="02020603050405020304" pitchFamily="18" charset="0"/>
              </a:rPr>
              <a:t>Thái độ và cách ứng xử của mọi người khi phát hiện hành động cho áo của chị em Sơn</a:t>
            </a:r>
            <a:endParaRPr lang="vi-VN" sz="2400" dirty="0">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781B267D-C40B-423C-EC07-092AF4088CEB}"/>
              </a:ext>
            </a:extLst>
          </p:cNvPr>
          <p:cNvCxnSpPr/>
          <p:nvPr/>
        </p:nvCxnSpPr>
        <p:spPr>
          <a:xfrm flipH="1">
            <a:off x="2369736" y="1072167"/>
            <a:ext cx="3436511" cy="6994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85CB800-801F-5E4C-159D-850A9C6DF776}"/>
              </a:ext>
            </a:extLst>
          </p:cNvPr>
          <p:cNvCxnSpPr/>
          <p:nvPr/>
        </p:nvCxnSpPr>
        <p:spPr>
          <a:xfrm>
            <a:off x="5795541" y="1072169"/>
            <a:ext cx="3116687" cy="6922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834A488-410C-ABA5-A9FB-20B6EF12523C}"/>
              </a:ext>
            </a:extLst>
          </p:cNvPr>
          <p:cNvCxnSpPr/>
          <p:nvPr/>
        </p:nvCxnSpPr>
        <p:spPr>
          <a:xfrm flipH="1">
            <a:off x="5782662" y="1072169"/>
            <a:ext cx="12879" cy="6922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45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09C4DC-E20E-9EC0-7A85-DDD0EFADAD2E}"/>
              </a:ext>
            </a:extLst>
          </p:cNvPr>
          <p:cNvSpPr txBox="1"/>
          <p:nvPr/>
        </p:nvSpPr>
        <p:spPr>
          <a:xfrm>
            <a:off x="239843" y="449704"/>
            <a:ext cx="11737298" cy="769441"/>
          </a:xfrm>
          <a:prstGeom prst="rect">
            <a:avLst/>
          </a:prstGeom>
          <a:noFill/>
        </p:spPr>
        <p:txBody>
          <a:bodyPr wrap="square" rtlCol="0">
            <a:spAutoFit/>
          </a:bodyPr>
          <a:lstStyle/>
          <a:p>
            <a:pPr algn="ctr"/>
            <a:r>
              <a:rPr lang="en-US" sz="4400" b="1">
                <a:solidFill>
                  <a:schemeClr val="bg1"/>
                </a:solidFill>
                <a:latin typeface="Montserrat" pitchFamily="2" charset="0"/>
              </a:rPr>
              <a:t>Văn bản: GIÓ LẠNH ĐẦU MÙA</a:t>
            </a:r>
            <a:endParaRPr lang="en-US" sz="4400" b="1">
              <a:solidFill>
                <a:schemeClr val="bg1"/>
              </a:solidFill>
              <a:latin typeface="HP001 4 hàng" panose="020B0603050302020204" pitchFamily="34" charset="0"/>
            </a:endParaRPr>
          </a:p>
        </p:txBody>
      </p:sp>
      <p:sp>
        <p:nvSpPr>
          <p:cNvPr id="5" name="TextBox 4">
            <a:extLst>
              <a:ext uri="{FF2B5EF4-FFF2-40B4-BE49-F238E27FC236}">
                <a16:creationId xmlns:a16="http://schemas.microsoft.com/office/drawing/2014/main" id="{76423635-B10F-2314-E02F-A3D097EB2E3E}"/>
              </a:ext>
            </a:extLst>
          </p:cNvPr>
          <p:cNvSpPr txBox="1"/>
          <p:nvPr/>
        </p:nvSpPr>
        <p:spPr>
          <a:xfrm>
            <a:off x="239843" y="1366602"/>
            <a:ext cx="9940976" cy="769441"/>
          </a:xfrm>
          <a:prstGeom prst="rect">
            <a:avLst/>
          </a:prstGeom>
          <a:noFill/>
        </p:spPr>
        <p:txBody>
          <a:bodyPr wrap="square" rtlCol="0">
            <a:spAutoFit/>
          </a:bodyPr>
          <a:lstStyle/>
          <a:p>
            <a:pPr algn="ctr"/>
            <a:r>
              <a:rPr lang="en-US" sz="4400" b="1">
                <a:solidFill>
                  <a:srgbClr val="FFC000"/>
                </a:solidFill>
                <a:latin typeface="Montserrat" pitchFamily="2" charset="0"/>
              </a:rPr>
              <a:t>II. TÌM HIỂU CHI TIẾT VĂN BẢN</a:t>
            </a:r>
            <a:endParaRPr lang="en-US" sz="4400" b="1">
              <a:solidFill>
                <a:srgbClr val="FFC000"/>
              </a:solidFill>
              <a:latin typeface="HP001 4 hàng" panose="020B0603050302020204" pitchFamily="34" charset="0"/>
            </a:endParaRPr>
          </a:p>
        </p:txBody>
      </p:sp>
      <p:sp>
        <p:nvSpPr>
          <p:cNvPr id="6" name="TextBox 5">
            <a:extLst>
              <a:ext uri="{FF2B5EF4-FFF2-40B4-BE49-F238E27FC236}">
                <a16:creationId xmlns:a16="http://schemas.microsoft.com/office/drawing/2014/main" id="{B76B9902-9980-A4A7-D7AF-4D25BFC8FC88}"/>
              </a:ext>
            </a:extLst>
          </p:cNvPr>
          <p:cNvSpPr txBox="1"/>
          <p:nvPr/>
        </p:nvSpPr>
        <p:spPr>
          <a:xfrm>
            <a:off x="1424065" y="2186008"/>
            <a:ext cx="7285219" cy="584775"/>
          </a:xfrm>
          <a:prstGeom prst="rect">
            <a:avLst/>
          </a:prstGeom>
          <a:noFill/>
        </p:spPr>
        <p:txBody>
          <a:bodyPr wrap="square" rtlCol="0">
            <a:spAutoFit/>
          </a:bodyPr>
          <a:lstStyle/>
          <a:p>
            <a:pPr algn="ctr"/>
            <a:r>
              <a:rPr lang="en-US" sz="3200" b="1">
                <a:solidFill>
                  <a:schemeClr val="bg1"/>
                </a:solidFill>
                <a:latin typeface="Montserrat" pitchFamily="2" charset="0"/>
              </a:rPr>
              <a:t>1. </a:t>
            </a:r>
            <a:r>
              <a:rPr lang="vi-VN" sz="3200" b="1">
                <a:solidFill>
                  <a:schemeClr val="bg1"/>
                </a:solidFill>
                <a:latin typeface="Montserrat" pitchFamily="2" charset="0"/>
              </a:rPr>
              <a:t>Nhân vật Sơn và Lan</a:t>
            </a:r>
            <a:endParaRPr lang="en-US" sz="3200" b="1">
              <a:solidFill>
                <a:schemeClr val="bg1"/>
              </a:solidFill>
              <a:latin typeface="HP001 4 hàng" panose="020B0603050302020204" pitchFamily="34" charset="0"/>
            </a:endParaRPr>
          </a:p>
        </p:txBody>
      </p:sp>
      <p:sp>
        <p:nvSpPr>
          <p:cNvPr id="2" name="TextBox 1">
            <a:extLst>
              <a:ext uri="{FF2B5EF4-FFF2-40B4-BE49-F238E27FC236}">
                <a16:creationId xmlns:a16="http://schemas.microsoft.com/office/drawing/2014/main" id="{9E370E14-6EC3-653F-35A5-41F400637D48}"/>
              </a:ext>
            </a:extLst>
          </p:cNvPr>
          <p:cNvSpPr txBox="1"/>
          <p:nvPr/>
        </p:nvSpPr>
        <p:spPr>
          <a:xfrm>
            <a:off x="4426833" y="2847727"/>
            <a:ext cx="3852337" cy="646331"/>
          </a:xfrm>
          <a:prstGeom prst="rect">
            <a:avLst/>
          </a:prstGeom>
          <a:noFill/>
        </p:spPr>
        <p:txBody>
          <a:bodyPr wrap="non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PHIẾU HỌC TẬP</a:t>
            </a:r>
          </a:p>
        </p:txBody>
      </p:sp>
      <p:sp>
        <p:nvSpPr>
          <p:cNvPr id="3" name="Rectangle 2">
            <a:extLst>
              <a:ext uri="{FF2B5EF4-FFF2-40B4-BE49-F238E27FC236}">
                <a16:creationId xmlns:a16="http://schemas.microsoft.com/office/drawing/2014/main" id="{1BDE44B7-4307-C02D-504B-8152FE7109DD}"/>
              </a:ext>
            </a:extLst>
          </p:cNvPr>
          <p:cNvSpPr/>
          <p:nvPr/>
        </p:nvSpPr>
        <p:spPr>
          <a:xfrm>
            <a:off x="1061112" y="3571002"/>
            <a:ext cx="10583778" cy="1569660"/>
          </a:xfrm>
          <a:prstGeom prst="rect">
            <a:avLst/>
          </a:prstGeom>
        </p:spPr>
        <p:txBody>
          <a:bodyPr wrap="square">
            <a:spAutoFit/>
          </a:bodyPr>
          <a:lstStyle/>
          <a:p>
            <a:pPr marL="228600">
              <a:tabLst>
                <a:tab pos="1939925" algn="l"/>
              </a:tabLst>
            </a:pP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Tìm</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những</a:t>
            </a:r>
            <a:r>
              <a:rPr lang="en-US" sz="3200" b="1" dirty="0">
                <a:solidFill>
                  <a:schemeClr val="bg1"/>
                </a:solidFill>
                <a:latin typeface="Times New Roman"/>
                <a:ea typeface="Calibri"/>
                <a:cs typeface="Times New Roman"/>
              </a:rPr>
              <a:t> chi </a:t>
            </a:r>
            <a:r>
              <a:rPr lang="en-US" sz="3200" b="1" dirty="0" err="1">
                <a:solidFill>
                  <a:schemeClr val="bg1"/>
                </a:solidFill>
                <a:latin typeface="Times New Roman"/>
                <a:ea typeface="Calibri"/>
                <a:cs typeface="Times New Roman"/>
              </a:rPr>
              <a:t>tiết</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hình</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ảnh</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về</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ngoại</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hình</a:t>
            </a:r>
            <a:r>
              <a:rPr lang="en-US" sz="3200" b="1" dirty="0">
                <a:solidFill>
                  <a:schemeClr val="bg1"/>
                </a:solidFill>
                <a:latin typeface="Times New Roman"/>
                <a:ea typeface="Calibri"/>
                <a:cs typeface="Times New Roman"/>
              </a:rPr>
              <a:t>, ý </a:t>
            </a:r>
            <a:r>
              <a:rPr lang="en-US" sz="3200" b="1" dirty="0" err="1">
                <a:solidFill>
                  <a:schemeClr val="bg1"/>
                </a:solidFill>
                <a:latin typeface="Times New Roman"/>
                <a:ea typeface="Calibri"/>
                <a:cs typeface="Times New Roman"/>
              </a:rPr>
              <a:t>nghĩ</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hành</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động</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lời</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nói</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của</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chị</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em</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Sơn</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đối</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với</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những</a:t>
            </a:r>
            <a:r>
              <a:rPr lang="en-US" sz="3200" b="1" dirty="0">
                <a:solidFill>
                  <a:schemeClr val="bg1"/>
                </a:solidFill>
                <a:latin typeface="Times New Roman"/>
                <a:ea typeface="Calibri"/>
                <a:cs typeface="Times New Roman"/>
              </a:rPr>
              <a:t> </a:t>
            </a:r>
            <a:r>
              <a:rPr lang="en-US" sz="3200" b="1" err="1">
                <a:solidFill>
                  <a:schemeClr val="bg1"/>
                </a:solidFill>
                <a:latin typeface="Times New Roman"/>
                <a:ea typeface="Calibri"/>
                <a:cs typeface="Times New Roman"/>
              </a:rPr>
              <a:t>người</a:t>
            </a:r>
            <a:r>
              <a:rPr lang="en-US" sz="3200" b="1">
                <a:solidFill>
                  <a:schemeClr val="bg1"/>
                </a:solidFill>
                <a:latin typeface="Times New Roman"/>
                <a:ea typeface="Calibri"/>
                <a:cs typeface="Times New Roman"/>
              </a:rPr>
              <a:t> bạn?</a:t>
            </a:r>
          </a:p>
          <a:p>
            <a:pPr marL="228600">
              <a:tabLst>
                <a:tab pos="1939925" algn="l"/>
              </a:tabLst>
            </a:pPr>
            <a:r>
              <a:rPr lang="en-US" sz="3200" b="1">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Cảm</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nhận</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của</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em</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về</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chị</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em</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Sơn</a:t>
            </a:r>
            <a:r>
              <a:rPr lang="en-US" sz="3200" b="1" dirty="0">
                <a:solidFill>
                  <a:schemeClr val="bg1"/>
                </a:solidFill>
                <a:latin typeface="Times New Roman"/>
                <a:ea typeface="Calibri"/>
                <a:cs typeface="Times New Roman"/>
              </a:rPr>
              <a:t>?</a:t>
            </a:r>
            <a:endParaRPr lang="en-US" sz="3200" dirty="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411750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029540756997">
            <a:hlinkClick r:id="" action="ppaction://media"/>
            <a:extLst>
              <a:ext uri="{FF2B5EF4-FFF2-40B4-BE49-F238E27FC236}">
                <a16:creationId xmlns:a16="http://schemas.microsoft.com/office/drawing/2014/main" id="{F2348E71-8091-AC54-8190-E08876C293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7364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4B760-EA6A-4E39-F0CB-75E338280110}"/>
              </a:ext>
            </a:extLst>
          </p:cNvPr>
          <p:cNvPicPr>
            <a:picLocks noChangeAspect="1"/>
          </p:cNvPicPr>
          <p:nvPr/>
        </p:nvPicPr>
        <p:blipFill rotWithShape="1">
          <a:blip r:embed="rId4"/>
          <a:srcRect l="1008" t="3275" r="1598" b="1989"/>
          <a:stretch/>
        </p:blipFill>
        <p:spPr>
          <a:xfrm>
            <a:off x="0" y="0"/>
            <a:ext cx="12192000" cy="6858000"/>
          </a:xfrm>
          <a:prstGeom prst="rect">
            <a:avLst/>
          </a:prstGeom>
        </p:spPr>
      </p:pic>
      <p:pic>
        <p:nvPicPr>
          <p:cNvPr id="2" name="ĐÊM NGƯƠC 4 PHUT - BONG SÔ">
            <a:hlinkClick r:id="" action="ppaction://media"/>
            <a:extLst>
              <a:ext uri="{FF2B5EF4-FFF2-40B4-BE49-F238E27FC236}">
                <a16:creationId xmlns:a16="http://schemas.microsoft.com/office/drawing/2014/main" id="{5A554BEF-C7DC-ED70-C78A-297B29A20D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263" t="33450" r="6052" b="20936"/>
          <a:stretch/>
        </p:blipFill>
        <p:spPr>
          <a:xfrm>
            <a:off x="9368589" y="5438274"/>
            <a:ext cx="2358191" cy="910962"/>
          </a:xfrm>
          <a:prstGeom prst="rect">
            <a:avLst/>
          </a:prstGeom>
        </p:spPr>
      </p:pic>
    </p:spTree>
    <p:extLst>
      <p:ext uri="{BB962C8B-B14F-4D97-AF65-F5344CB8AC3E}">
        <p14:creationId xmlns:p14="http://schemas.microsoft.com/office/powerpoint/2010/main" val="19351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484C0C-D071-0727-0D9E-4A4CBDDA3E4C}"/>
              </a:ext>
            </a:extLst>
          </p:cNvPr>
          <p:cNvSpPr/>
          <p:nvPr/>
        </p:nvSpPr>
        <p:spPr>
          <a:xfrm>
            <a:off x="1163955" y="738485"/>
            <a:ext cx="334899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Link Padlet</a:t>
            </a:r>
          </a:p>
        </p:txBody>
      </p:sp>
      <p:sp>
        <p:nvSpPr>
          <p:cNvPr id="3" name="Rectangle: Rounded Corners 2">
            <a:extLst>
              <a:ext uri="{FF2B5EF4-FFF2-40B4-BE49-F238E27FC236}">
                <a16:creationId xmlns:a16="http://schemas.microsoft.com/office/drawing/2014/main" id="{A43BB49B-45B2-2B97-5A2B-9699CEAE54E4}"/>
              </a:ext>
            </a:extLst>
          </p:cNvPr>
          <p:cNvSpPr/>
          <p:nvPr/>
        </p:nvSpPr>
        <p:spPr>
          <a:xfrm>
            <a:off x="2852539" y="2411242"/>
            <a:ext cx="8077200" cy="1251383"/>
          </a:xfrm>
          <a:prstGeom prst="roundRect">
            <a:avLst/>
          </a:prstGeom>
          <a:noFill/>
          <a:ln w="38100">
            <a:solidFill>
              <a:srgbClr val="FF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ED376E5-AECE-FF06-825F-9F9AE9A1F9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4032" t="29750" r="25750" b="29750"/>
          <a:stretch/>
        </p:blipFill>
        <p:spPr>
          <a:xfrm rot="194312">
            <a:off x="2053892" y="1840589"/>
            <a:ext cx="1904397" cy="1535844"/>
          </a:xfrm>
          <a:prstGeom prst="rect">
            <a:avLst/>
          </a:prstGeom>
        </p:spPr>
      </p:pic>
    </p:spTree>
    <p:extLst>
      <p:ext uri="{BB962C8B-B14F-4D97-AF65-F5344CB8AC3E}">
        <p14:creationId xmlns:p14="http://schemas.microsoft.com/office/powerpoint/2010/main" val="222942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484C0C-D071-0727-0D9E-4A4CBDDA3E4C}"/>
              </a:ext>
            </a:extLst>
          </p:cNvPr>
          <p:cNvSpPr/>
          <p:nvPr/>
        </p:nvSpPr>
        <p:spPr>
          <a:xfrm>
            <a:off x="1163954" y="738485"/>
            <a:ext cx="394769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Link </a:t>
            </a:r>
            <a:r>
              <a:rPr lang="en-US" sz="4000" b="1">
                <a:ln w="22225">
                  <a:solidFill>
                    <a:srgbClr val="ED7D31"/>
                  </a:solidFill>
                  <a:prstDash val="solid"/>
                </a:ln>
                <a:solidFill>
                  <a:srgbClr val="ED7D31">
                    <a:lumMod val="40000"/>
                    <a:lumOff val="60000"/>
                  </a:srgbClr>
                </a:solidFill>
                <a:latin typeface="Calibri" panose="020F0502020204030204"/>
              </a:rPr>
              <a:t>Class DoJo</a:t>
            </a:r>
            <a:endParaRPr kumimoji="0" lang="en-US" sz="40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A43BB49B-45B2-2B97-5A2B-9699CEAE54E4}"/>
              </a:ext>
            </a:extLst>
          </p:cNvPr>
          <p:cNvSpPr/>
          <p:nvPr/>
        </p:nvSpPr>
        <p:spPr>
          <a:xfrm>
            <a:off x="2852539" y="2411242"/>
            <a:ext cx="8077200" cy="1251383"/>
          </a:xfrm>
          <a:prstGeom prst="roundRect">
            <a:avLst/>
          </a:prstGeom>
          <a:noFill/>
          <a:ln w="38100">
            <a:solidFill>
              <a:srgbClr val="FF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ED376E5-AECE-FF06-825F-9F9AE9A1F9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4032" t="29750" r="25750" b="29750"/>
          <a:stretch/>
        </p:blipFill>
        <p:spPr>
          <a:xfrm rot="194312">
            <a:off x="1709115" y="1643320"/>
            <a:ext cx="1904397" cy="1535844"/>
          </a:xfrm>
          <a:prstGeom prst="rect">
            <a:avLst/>
          </a:prstGeom>
        </p:spPr>
      </p:pic>
    </p:spTree>
    <p:extLst>
      <p:ext uri="{BB962C8B-B14F-4D97-AF65-F5344CB8AC3E}">
        <p14:creationId xmlns:p14="http://schemas.microsoft.com/office/powerpoint/2010/main" val="598700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couple of figurines&#10;&#10;Description automatically generated with low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704" y="3435535"/>
            <a:ext cx="5714320" cy="3853407"/>
          </a:xfrm>
          <a:prstGeom prst="rect">
            <a:avLst/>
          </a:prstGeom>
        </p:spPr>
      </p:pic>
      <p:sp>
        <p:nvSpPr>
          <p:cNvPr id="5" name="Cloud Callout 4"/>
          <p:cNvSpPr/>
          <p:nvPr/>
        </p:nvSpPr>
        <p:spPr>
          <a:xfrm>
            <a:off x="300449" y="1767576"/>
            <a:ext cx="6139543" cy="3725692"/>
          </a:xfrm>
          <a:prstGeom prst="cloudCallout">
            <a:avLst>
              <a:gd name="adj1" fmla="val 81508"/>
              <a:gd name="adj2" fmla="val 816"/>
            </a:avLst>
          </a:prstGeom>
          <a:ln w="57150">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Theo em, việc Lan và Sơn giấu mẹ lấy chiếc áo bông của em Duyên đem cho Hiên là đáng khen hay đáng trách? Vì sao? </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038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4437E-BB5E-6082-033C-E5B5F8BCDF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711962F-29E6-651E-61B3-9577D4EF077D}"/>
              </a:ext>
            </a:extLst>
          </p:cNvPr>
          <p:cNvPicPr>
            <a:picLocks noChangeAspect="1"/>
          </p:cNvPicPr>
          <p:nvPr/>
        </p:nvPicPr>
        <p:blipFill>
          <a:blip r:embed="rId2"/>
          <a:stretch>
            <a:fillRect/>
          </a:stretch>
        </p:blipFill>
        <p:spPr>
          <a:xfrm>
            <a:off x="0" y="12032"/>
            <a:ext cx="12170610" cy="6845968"/>
          </a:xfrm>
          <a:prstGeom prst="rect">
            <a:avLst/>
          </a:prstGeom>
        </p:spPr>
      </p:pic>
      <p:pic>
        <p:nvPicPr>
          <p:cNvPr id="2" name="Picture 1">
            <a:extLst>
              <a:ext uri="{FF2B5EF4-FFF2-40B4-BE49-F238E27FC236}">
                <a16:creationId xmlns:a16="http://schemas.microsoft.com/office/drawing/2014/main" id="{B9344E0B-FE73-A7B4-2245-918DB2E575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000" l="10000" r="90000">
                        <a14:foregroundMark x1="40875" y1="91000" x2="40375" y2="93375"/>
                        <a14:foregroundMark x1="42125" y1="90750" x2="34250" y2="95750"/>
                        <a14:foregroundMark x1="34000" y1="97625" x2="33500" y2="98750"/>
                        <a14:foregroundMark x1="54250" y1="93125" x2="58000" y2="97625"/>
                        <a14:foregroundMark x1="61875" y1="99000" x2="61875" y2="99000"/>
                      </a14:backgroundRemoval>
                    </a14:imgEffect>
                  </a14:imgLayer>
                </a14:imgProps>
              </a:ext>
            </a:extLst>
          </a:blip>
          <a:stretch>
            <a:fillRect/>
          </a:stretch>
        </p:blipFill>
        <p:spPr>
          <a:xfrm>
            <a:off x="163285" y="4093029"/>
            <a:ext cx="2764971" cy="2764971"/>
          </a:xfrm>
          <a:prstGeom prst="rect">
            <a:avLst/>
          </a:prstGeom>
        </p:spPr>
      </p:pic>
    </p:spTree>
    <p:extLst>
      <p:ext uri="{BB962C8B-B14F-4D97-AF65-F5344CB8AC3E}">
        <p14:creationId xmlns:p14="http://schemas.microsoft.com/office/powerpoint/2010/main" val="25941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8 0.00116 L 0.07019 -0.44653 L 0.14375 -0.03218 L 0.17591 -0.26319 L 0.28308 -0.01551 C 0.28269 -0.20046 0.28216 -0.38542 0.28177 -0.57014 L 0.39506 -0.03704 L 0.40899 -0.26551 L 0.45586 -0.06829 L 0.4625 -0.31088 L 0.50404 -0.07037 L 0.58047 -0.50116 L 0.6461 -0.0419 " pathEditMode="relative" rAng="0" ptsTypes="AAAAAAAAAAAAA">
                                      <p:cBhvr>
                                        <p:cTn id="6" dur="5000" fill="hold"/>
                                        <p:tgtEl>
                                          <p:spTgt spid="2"/>
                                        </p:tgtEl>
                                        <p:attrNameLst>
                                          <p:attrName>ppt_x</p:attrName>
                                          <p:attrName>ppt_y</p:attrName>
                                        </p:attrNameLst>
                                      </p:cBhvr>
                                      <p:rCtr x="32344" y="-28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139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A98B0C-4149-5549-8BFC-9DDCB16B7F62}"/>
              </a:ext>
            </a:extLst>
          </p:cNvPr>
          <p:cNvSpPr/>
          <p:nvPr/>
        </p:nvSpPr>
        <p:spPr>
          <a:xfrm>
            <a:off x="2579659" y="2967335"/>
            <a:ext cx="703269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a:ln/>
                <a:solidFill>
                  <a:schemeClr val="accent4"/>
                </a:solidFill>
                <a:effectLst/>
              </a:rPr>
              <a:t>Trò chơi: Áo ấm cho em</a:t>
            </a:r>
          </a:p>
        </p:txBody>
      </p:sp>
    </p:spTree>
    <p:extLst>
      <p:ext uri="{BB962C8B-B14F-4D97-AF65-F5344CB8AC3E}">
        <p14:creationId xmlns:p14="http://schemas.microsoft.com/office/powerpoint/2010/main" val="3957715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18537E-3061-A55A-C58E-AD8AE1C9D5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3369" t="6793" r="27717" b="11359"/>
          <a:stretch/>
        </p:blipFill>
        <p:spPr>
          <a:xfrm>
            <a:off x="648301" y="3419061"/>
            <a:ext cx="2055143" cy="3438939"/>
          </a:xfrm>
          <a:prstGeom prst="rect">
            <a:avLst/>
          </a:prstGeom>
        </p:spPr>
      </p:pic>
      <p:pic>
        <p:nvPicPr>
          <p:cNvPr id="5" name="Picture 4">
            <a:extLst>
              <a:ext uri="{FF2B5EF4-FFF2-40B4-BE49-F238E27FC236}">
                <a16:creationId xmlns:a16="http://schemas.microsoft.com/office/drawing/2014/main" id="{361FE0FD-AD67-7D97-5BC2-8369F093FD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9063" t="14166" r="16451"/>
          <a:stretch/>
        </p:blipFill>
        <p:spPr>
          <a:xfrm>
            <a:off x="3139549" y="3810001"/>
            <a:ext cx="2645026" cy="3047999"/>
          </a:xfrm>
          <a:prstGeom prst="rect">
            <a:avLst/>
          </a:prstGeom>
        </p:spPr>
      </p:pic>
      <p:pic>
        <p:nvPicPr>
          <p:cNvPr id="6" name="Picture 5">
            <a:extLst>
              <a:ext uri="{FF2B5EF4-FFF2-40B4-BE49-F238E27FC236}">
                <a16:creationId xmlns:a16="http://schemas.microsoft.com/office/drawing/2014/main" id="{B5B73ABC-CB38-2326-B9FD-D15522265AA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1401" t="7828" r="20628" b="6666"/>
          <a:stretch/>
        </p:blipFill>
        <p:spPr>
          <a:xfrm>
            <a:off x="6407427" y="3419060"/>
            <a:ext cx="2520159" cy="3438939"/>
          </a:xfrm>
          <a:prstGeom prst="rect">
            <a:avLst/>
          </a:prstGeom>
        </p:spPr>
      </p:pic>
      <p:pic>
        <p:nvPicPr>
          <p:cNvPr id="7" name="Picture 6">
            <a:extLst>
              <a:ext uri="{FF2B5EF4-FFF2-40B4-BE49-F238E27FC236}">
                <a16:creationId xmlns:a16="http://schemas.microsoft.com/office/drawing/2014/main" id="{1582D70B-A553-0435-0657-7CD8D8CFF04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300204" y="2872407"/>
            <a:ext cx="4412974" cy="4412974"/>
          </a:xfrm>
          <a:prstGeom prst="rect">
            <a:avLst/>
          </a:prstGeom>
        </p:spPr>
      </p:pic>
      <p:pic>
        <p:nvPicPr>
          <p:cNvPr id="8" name="Áo 1">
            <a:hlinkClick r:id="rId10" action="ppaction://hlinkfile"/>
            <a:extLst>
              <a:ext uri="{FF2B5EF4-FFF2-40B4-BE49-F238E27FC236}">
                <a16:creationId xmlns:a16="http://schemas.microsoft.com/office/drawing/2014/main" id="{819A7537-9FE9-1E16-856A-E2896994886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r="40066" b="43333"/>
          <a:stretch/>
        </p:blipFill>
        <p:spPr>
          <a:xfrm>
            <a:off x="-77015" y="197426"/>
            <a:ext cx="2780459" cy="1969304"/>
          </a:xfrm>
          <a:prstGeom prst="rect">
            <a:avLst/>
          </a:prstGeom>
        </p:spPr>
      </p:pic>
      <p:pic>
        <p:nvPicPr>
          <p:cNvPr id="9" name="Áo 3">
            <a:hlinkClick r:id="rId13" action="ppaction://hlinkfile"/>
            <a:extLst>
              <a:ext uri="{FF2B5EF4-FFF2-40B4-BE49-F238E27FC236}">
                <a16:creationId xmlns:a16="http://schemas.microsoft.com/office/drawing/2014/main" id="{91EC9BAE-49A5-ECD5-0F8E-3DFFDE01DEBE}"/>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13842" t="7772" r="19565" b="11033"/>
          <a:stretch/>
        </p:blipFill>
        <p:spPr>
          <a:xfrm>
            <a:off x="6096000" y="627991"/>
            <a:ext cx="2048620" cy="1450983"/>
          </a:xfrm>
          <a:prstGeom prst="rect">
            <a:avLst/>
          </a:prstGeom>
        </p:spPr>
      </p:pic>
      <p:pic>
        <p:nvPicPr>
          <p:cNvPr id="10" name="Áo 4">
            <a:hlinkClick r:id="rId16" action="ppaction://hlinkfile"/>
            <a:extLst>
              <a:ext uri="{FF2B5EF4-FFF2-40B4-BE49-F238E27FC236}">
                <a16:creationId xmlns:a16="http://schemas.microsoft.com/office/drawing/2014/main" id="{1E6C3524-9DE8-C143-281C-68DCF28356B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Lst>
          </a:blip>
          <a:srcRect l="12442" t="43231" r="15031" b="14782"/>
          <a:stretch/>
        </p:blipFill>
        <p:spPr>
          <a:xfrm>
            <a:off x="9029103" y="672781"/>
            <a:ext cx="2955175" cy="1710756"/>
          </a:xfrm>
          <a:prstGeom prst="rect">
            <a:avLst/>
          </a:prstGeom>
        </p:spPr>
      </p:pic>
      <p:pic>
        <p:nvPicPr>
          <p:cNvPr id="11" name="Áo 2">
            <a:hlinkClick r:id="rId19" action="ppaction://hlinkfile"/>
            <a:extLst>
              <a:ext uri="{FF2B5EF4-FFF2-40B4-BE49-F238E27FC236}">
                <a16:creationId xmlns:a16="http://schemas.microsoft.com/office/drawing/2014/main" id="{CB09B3AA-B945-80EA-6999-5DAB8F39AD59}"/>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imgEffect>
                  </a14:imgLayer>
                </a14:imgProps>
              </a:ext>
            </a:extLst>
          </a:blip>
          <a:srcRect l="15280" t="39910" r="12224" b="14203"/>
          <a:stretch/>
        </p:blipFill>
        <p:spPr>
          <a:xfrm>
            <a:off x="3139549" y="627991"/>
            <a:ext cx="2250415" cy="1538739"/>
          </a:xfrm>
          <a:prstGeom prst="rect">
            <a:avLst/>
          </a:prstGeom>
        </p:spPr>
      </p:pic>
    </p:spTree>
    <p:extLst>
      <p:ext uri="{BB962C8B-B14F-4D97-AF65-F5344CB8AC3E}">
        <p14:creationId xmlns:p14="http://schemas.microsoft.com/office/powerpoint/2010/main" val="2979744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2.22222E-6 L 0.02279 0.68866 " pathEditMode="relative" rAng="0" ptsTypes="AA">
                                      <p:cBhvr>
                                        <p:cTn id="6" dur="2000" fill="hold"/>
                                        <p:tgtEl>
                                          <p:spTgt spid="8"/>
                                        </p:tgtEl>
                                        <p:attrNameLst>
                                          <p:attrName>ppt_x</p:attrName>
                                          <p:attrName>ppt_y</p:attrName>
                                        </p:attrNameLst>
                                      </p:cBhvr>
                                      <p:rCtr x="1133" y="34421"/>
                                    </p:animMotion>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3.7037E-6 L 0.04323 0.68033 " pathEditMode="relative" rAng="0" ptsTypes="AA">
                                      <p:cBhvr>
                                        <p:cTn id="11" dur="2000" fill="hold"/>
                                        <p:tgtEl>
                                          <p:spTgt spid="11"/>
                                        </p:tgtEl>
                                        <p:attrNameLst>
                                          <p:attrName>ppt_x</p:attrName>
                                          <p:attrName>ppt_y</p:attrName>
                                        </p:attrNameLst>
                                      </p:cBhvr>
                                      <p:rCtr x="2161" y="34005"/>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375E-6 -3.7037E-6 L 0.04571 0.67223 " pathEditMode="relative" rAng="0" ptsTypes="AA">
                                      <p:cBhvr>
                                        <p:cTn id="16" dur="2000" fill="hold"/>
                                        <p:tgtEl>
                                          <p:spTgt spid="9"/>
                                        </p:tgtEl>
                                        <p:attrNameLst>
                                          <p:attrName>ppt_x</p:attrName>
                                          <p:attrName>ppt_y</p:attrName>
                                        </p:attrNameLst>
                                      </p:cBhvr>
                                      <p:rCtr x="2279" y="33611"/>
                                    </p:animMotion>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25E-6 4.81481E-6 L -0.00248 0.64351 " pathEditMode="relative" rAng="0" ptsTypes="AA">
                                      <p:cBhvr>
                                        <p:cTn id="21" dur="2000" fill="hold"/>
                                        <p:tgtEl>
                                          <p:spTgt spid="10"/>
                                        </p:tgtEl>
                                        <p:attrNameLst>
                                          <p:attrName>ppt_x</p:attrName>
                                          <p:attrName>ppt_y</p:attrName>
                                        </p:attrNameLst>
                                      </p:cBhvr>
                                      <p:rCtr x="-130" y="32176"/>
                                    </p:animMotion>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0319F-7D63-DAA1-1323-ED5E3D0C65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53FF512-1338-26BA-C57E-6584F9DBA47F}"/>
              </a:ext>
            </a:extLst>
          </p:cNvPr>
          <p:cNvPicPr>
            <a:picLocks noChangeAspect="1"/>
          </p:cNvPicPr>
          <p:nvPr/>
        </p:nvPicPr>
        <p:blipFill rotWithShape="1">
          <a:blip r:embed="rId2"/>
          <a:srcRect b="8070"/>
          <a:stretch/>
        </p:blipFill>
        <p:spPr>
          <a:xfrm>
            <a:off x="0" y="0"/>
            <a:ext cx="12184264" cy="6858000"/>
          </a:xfrm>
          <a:prstGeom prst="rect">
            <a:avLst/>
          </a:prstGeom>
        </p:spPr>
      </p:pic>
      <p:pic>
        <p:nvPicPr>
          <p:cNvPr id="2" name="Picture 1">
            <a:extLst>
              <a:ext uri="{FF2B5EF4-FFF2-40B4-BE49-F238E27FC236}">
                <a16:creationId xmlns:a16="http://schemas.microsoft.com/office/drawing/2014/main" id="{D19DAE9C-6F61-E69D-39CC-8B0FAEA5B9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000" l="10000" r="90000">
                        <a14:foregroundMark x1="40875" y1="91000" x2="40375" y2="93375"/>
                        <a14:foregroundMark x1="42125" y1="90750" x2="34250" y2="95750"/>
                        <a14:foregroundMark x1="34000" y1="97625" x2="33500" y2="98750"/>
                        <a14:foregroundMark x1="54250" y1="93125" x2="58000" y2="97625"/>
                        <a14:foregroundMark x1="61875" y1="99000" x2="61875" y2="99000"/>
                      </a14:backgroundRemoval>
                    </a14:imgEffect>
                  </a14:imgLayer>
                </a14:imgProps>
              </a:ext>
            </a:extLst>
          </a:blip>
          <a:stretch>
            <a:fillRect/>
          </a:stretch>
        </p:blipFill>
        <p:spPr>
          <a:xfrm>
            <a:off x="163285" y="4093029"/>
            <a:ext cx="2764971" cy="2764971"/>
          </a:xfrm>
          <a:prstGeom prst="rect">
            <a:avLst/>
          </a:prstGeom>
        </p:spPr>
      </p:pic>
    </p:spTree>
    <p:extLst>
      <p:ext uri="{BB962C8B-B14F-4D97-AF65-F5344CB8AC3E}">
        <p14:creationId xmlns:p14="http://schemas.microsoft.com/office/powerpoint/2010/main" val="348782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8 0.00116 L 0.07019 -0.44653 L 0.14375 -0.03218 L 0.17591 -0.26319 L 0.28308 -0.01551 C 0.28269 -0.20046 0.28216 -0.38542 0.28177 -0.57014 L 0.39506 -0.03704 L 0.40899 -0.26551 L 0.45586 -0.06829 L 0.4625 -0.31088 L 0.50404 -0.07037 L 0.58047 -0.50116 L 0.6461 -0.0419 " pathEditMode="relative" rAng="0" ptsTypes="AAAAAAAAAAAAA">
                                      <p:cBhvr>
                                        <p:cTn id="6" dur="5000" fill="hold"/>
                                        <p:tgtEl>
                                          <p:spTgt spid="2"/>
                                        </p:tgtEl>
                                        <p:attrNameLst>
                                          <p:attrName>ppt_x</p:attrName>
                                          <p:attrName>ppt_y</p:attrName>
                                        </p:attrNameLst>
                                      </p:cBhvr>
                                      <p:rCtr x="32344" y="-28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12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CC0D1-D167-C466-D511-B4DE859019CE}"/>
              </a:ext>
            </a:extLst>
          </p:cNvPr>
          <p:cNvPicPr>
            <a:picLocks noChangeAspect="1"/>
          </p:cNvPicPr>
          <p:nvPr/>
        </p:nvPicPr>
        <p:blipFill>
          <a:blip r:embed="rId2"/>
          <a:stretch>
            <a:fillRect/>
          </a:stretch>
        </p:blipFill>
        <p:spPr>
          <a:xfrm>
            <a:off x="0" y="0"/>
            <a:ext cx="12189402" cy="6858001"/>
          </a:xfrm>
          <a:prstGeom prst="rect">
            <a:avLst/>
          </a:prstGeom>
        </p:spPr>
      </p:pic>
      <p:pic>
        <p:nvPicPr>
          <p:cNvPr id="2" name="Picture 1">
            <a:extLst>
              <a:ext uri="{FF2B5EF4-FFF2-40B4-BE49-F238E27FC236}">
                <a16:creationId xmlns:a16="http://schemas.microsoft.com/office/drawing/2014/main" id="{4F2FD181-6B2E-2D83-00BC-F0A2BF2F1A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000" l="10000" r="90000">
                        <a14:foregroundMark x1="40875" y1="91000" x2="40375" y2="93375"/>
                        <a14:foregroundMark x1="42125" y1="90750" x2="34250" y2="95750"/>
                        <a14:foregroundMark x1="34000" y1="97625" x2="33500" y2="98750"/>
                        <a14:foregroundMark x1="54250" y1="93125" x2="58000" y2="97625"/>
                        <a14:foregroundMark x1="61875" y1="99000" x2="61875" y2="99000"/>
                      </a14:backgroundRemoval>
                    </a14:imgEffect>
                  </a14:imgLayer>
                </a14:imgProps>
              </a:ext>
            </a:extLst>
          </a:blip>
          <a:stretch>
            <a:fillRect/>
          </a:stretch>
        </p:blipFill>
        <p:spPr>
          <a:xfrm>
            <a:off x="163285" y="4093029"/>
            <a:ext cx="2764971" cy="2764971"/>
          </a:xfrm>
          <a:prstGeom prst="rect">
            <a:avLst/>
          </a:prstGeom>
        </p:spPr>
      </p:pic>
    </p:spTree>
    <p:extLst>
      <p:ext uri="{BB962C8B-B14F-4D97-AF65-F5344CB8AC3E}">
        <p14:creationId xmlns:p14="http://schemas.microsoft.com/office/powerpoint/2010/main" val="381018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8 0.00116 L 0.07019 -0.44653 L 0.14375 -0.03218 L 0.17591 -0.26319 L 0.28308 -0.01551 C 0.28269 -0.20046 0.28216 -0.38542 0.28177 -0.57014 L 0.39506 -0.03704 L 0.40899 -0.26551 L 0.45586 -0.06829 L 0.4625 -0.31088 L 0.50404 -0.07037 L 0.58047 -0.50116 L 0.6461 -0.0419 " pathEditMode="relative" rAng="0" ptsTypes="AAAAAAAAAAAAA">
                                      <p:cBhvr>
                                        <p:cTn id="6" dur="5000" fill="hold"/>
                                        <p:tgtEl>
                                          <p:spTgt spid="2"/>
                                        </p:tgtEl>
                                        <p:attrNameLst>
                                          <p:attrName>ppt_x</p:attrName>
                                          <p:attrName>ppt_y</p:attrName>
                                        </p:attrNameLst>
                                      </p:cBhvr>
                                      <p:rCtr x="32344" y="-28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0EA089-FBFB-C327-1308-F69AA5529184}"/>
              </a:ext>
            </a:extLst>
          </p:cNvPr>
          <p:cNvSpPr txBox="1"/>
          <p:nvPr/>
        </p:nvSpPr>
        <p:spPr>
          <a:xfrm>
            <a:off x="1475872" y="1601887"/>
            <a:ext cx="9657347" cy="2862322"/>
          </a:xfrm>
          <a:prstGeom prst="rect">
            <a:avLst/>
          </a:prstGeom>
          <a:noFill/>
        </p:spPr>
        <p:txBody>
          <a:bodyPr wrap="square">
            <a:spAutoFit/>
          </a:bodyPr>
          <a:lstStyle/>
          <a:p>
            <a:r>
              <a:rPr lang="vi-VN" sz="6000">
                <a:solidFill>
                  <a:schemeClr val="bg1"/>
                </a:solidFill>
                <a:latin typeface="Times New Roman" panose="02020603050405020304" pitchFamily="18" charset="0"/>
                <a:cs typeface="Times New Roman" panose="02020603050405020304" pitchFamily="18" charset="0"/>
              </a:rPr>
              <a:t>Viết đoạn văn </a:t>
            </a:r>
            <a:r>
              <a:rPr lang="vi-VN" sz="6000" i="1">
                <a:solidFill>
                  <a:schemeClr val="bg1"/>
                </a:solidFill>
                <a:latin typeface="Times New Roman" panose="02020603050405020304" pitchFamily="18" charset="0"/>
                <a:cs typeface="Times New Roman" panose="02020603050405020304" pitchFamily="18" charset="0"/>
              </a:rPr>
              <a:t>(</a:t>
            </a:r>
            <a:r>
              <a:rPr lang="en-US" sz="6000" i="1">
                <a:solidFill>
                  <a:schemeClr val="bg1"/>
                </a:solidFill>
                <a:latin typeface="Times New Roman" panose="02020603050405020304" pitchFamily="18" charset="0"/>
                <a:cs typeface="Times New Roman" panose="02020603050405020304" pitchFamily="18" charset="0"/>
              </a:rPr>
              <a:t>3</a:t>
            </a:r>
            <a:r>
              <a:rPr lang="vi-VN" sz="6000" i="1">
                <a:solidFill>
                  <a:schemeClr val="bg1"/>
                </a:solidFill>
                <a:latin typeface="Times New Roman" panose="02020603050405020304" pitchFamily="18" charset="0"/>
                <a:cs typeface="Times New Roman" panose="02020603050405020304" pitchFamily="18" charset="0"/>
              </a:rPr>
              <a:t> – </a:t>
            </a:r>
            <a:r>
              <a:rPr lang="en-US" sz="6000" i="1">
                <a:solidFill>
                  <a:schemeClr val="bg1"/>
                </a:solidFill>
                <a:latin typeface="Times New Roman" panose="02020603050405020304" pitchFamily="18" charset="0"/>
                <a:cs typeface="Times New Roman" panose="02020603050405020304" pitchFamily="18" charset="0"/>
              </a:rPr>
              <a:t>5</a:t>
            </a:r>
            <a:r>
              <a:rPr lang="vi-VN" sz="6000" i="1">
                <a:solidFill>
                  <a:schemeClr val="bg1"/>
                </a:solidFill>
                <a:latin typeface="Times New Roman" panose="02020603050405020304" pitchFamily="18" charset="0"/>
                <a:cs typeface="Times New Roman" panose="02020603050405020304" pitchFamily="18" charset="0"/>
              </a:rPr>
              <a:t> câu) </a:t>
            </a:r>
            <a:r>
              <a:rPr lang="vi-VN" sz="6000">
                <a:solidFill>
                  <a:schemeClr val="bg1"/>
                </a:solidFill>
                <a:latin typeface="Times New Roman" panose="02020603050405020304" pitchFamily="18" charset="0"/>
                <a:cs typeface="Times New Roman" panose="02020603050405020304" pitchFamily="18" charset="0"/>
              </a:rPr>
              <a:t>trình bày cảm nhận của em về tấm lòng nhân hậu của Sơn và Lan.</a:t>
            </a:r>
            <a:endParaRPr lang="en-US" sz="6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6322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3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0A8F69-3554-B1F5-FD49-5C6F67BD9577}"/>
              </a:ext>
            </a:extLst>
          </p:cNvPr>
          <p:cNvSpPr txBox="1"/>
          <p:nvPr/>
        </p:nvSpPr>
        <p:spPr>
          <a:xfrm>
            <a:off x="1668380" y="376807"/>
            <a:ext cx="6096000"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IV. HƯỚNG DẪN TỰ HỌC</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4FCE7ED-5744-AAA2-93EE-16316D56A0C9}"/>
              </a:ext>
            </a:extLst>
          </p:cNvPr>
          <p:cNvSpPr txBox="1"/>
          <p:nvPr/>
        </p:nvSpPr>
        <p:spPr>
          <a:xfrm>
            <a:off x="657725" y="1023138"/>
            <a:ext cx="10748211" cy="1477328"/>
          </a:xfrm>
          <a:prstGeom prst="rect">
            <a:avLst/>
          </a:prstGeom>
          <a:noFill/>
        </p:spPr>
        <p:txBody>
          <a:bodyPr wrap="square">
            <a:spAutoFit/>
          </a:bodyPr>
          <a:lstStyle/>
          <a:p>
            <a:pPr algn="just"/>
            <a:r>
              <a:rPr lang="en-US" sz="3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Hoàn thiện các đơn vị kiến thức và nhiệm vụ của bài học.</a:t>
            </a:r>
          </a:p>
          <a:p>
            <a:pPr algn="just"/>
            <a:r>
              <a:rPr lang="en-US" sz="3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Chuẩn bị soạn bài: đọc, tìm hiểu bài văn bản: Gió lạnh đầu mùa tiếp theo</a:t>
            </a:r>
          </a:p>
        </p:txBody>
      </p:sp>
      <p:pic>
        <p:nvPicPr>
          <p:cNvPr id="6" name="Picture 5">
            <a:extLst>
              <a:ext uri="{FF2B5EF4-FFF2-40B4-BE49-F238E27FC236}">
                <a16:creationId xmlns:a16="http://schemas.microsoft.com/office/drawing/2014/main" id="{59EEC7E1-90D0-70DB-63A5-AFAE02E09847}"/>
              </a:ext>
            </a:extLst>
          </p:cNvPr>
          <p:cNvPicPr>
            <a:picLocks noChangeAspect="1"/>
          </p:cNvPicPr>
          <p:nvPr/>
        </p:nvPicPr>
        <p:blipFill>
          <a:blip r:embed="rId4"/>
          <a:stretch>
            <a:fillRect/>
          </a:stretch>
        </p:blipFill>
        <p:spPr>
          <a:xfrm>
            <a:off x="1485256" y="2500466"/>
            <a:ext cx="9221487" cy="4191585"/>
          </a:xfrm>
          <a:prstGeom prst="rect">
            <a:avLst/>
          </a:prstGeom>
        </p:spPr>
      </p:pic>
    </p:spTree>
    <p:extLst>
      <p:ext uri="{BB962C8B-B14F-4D97-AF65-F5344CB8AC3E}">
        <p14:creationId xmlns:p14="http://schemas.microsoft.com/office/powerpoint/2010/main" val="1855508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1B307E-8ABD-FE90-9928-77B34350D8F0}"/>
              </a:ext>
            </a:extLst>
          </p:cNvPr>
          <p:cNvGrpSpPr/>
          <p:nvPr/>
        </p:nvGrpSpPr>
        <p:grpSpPr>
          <a:xfrm>
            <a:off x="-1" y="0"/>
            <a:ext cx="12317507" cy="6858000"/>
            <a:chOff x="-1" y="0"/>
            <a:chExt cx="12317507" cy="6858000"/>
          </a:xfrm>
        </p:grpSpPr>
        <p:pic>
          <p:nvPicPr>
            <p:cNvPr id="5" name="Picture 4">
              <a:extLst>
                <a:ext uri="{FF2B5EF4-FFF2-40B4-BE49-F238E27FC236}">
                  <a16:creationId xmlns:a16="http://schemas.microsoft.com/office/drawing/2014/main" id="{C7A6F444-1762-2332-BE67-AC70F115E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238" y="0"/>
              <a:ext cx="5335524" cy="6858000"/>
            </a:xfrm>
            <a:prstGeom prst="rect">
              <a:avLst/>
            </a:prstGeom>
          </p:spPr>
        </p:pic>
        <p:sp>
          <p:nvSpPr>
            <p:cNvPr id="6" name="Rectangle 5">
              <a:extLst>
                <a:ext uri="{FF2B5EF4-FFF2-40B4-BE49-F238E27FC236}">
                  <a16:creationId xmlns:a16="http://schemas.microsoft.com/office/drawing/2014/main" id="{9FB08C6E-DB76-9291-26BA-03B6003FD391}"/>
                </a:ext>
              </a:extLst>
            </p:cNvPr>
            <p:cNvSpPr/>
            <p:nvPr/>
          </p:nvSpPr>
          <p:spPr>
            <a:xfrm>
              <a:off x="-1" y="0"/>
              <a:ext cx="3644153" cy="6858000"/>
            </a:xfrm>
            <a:prstGeom prst="rect">
              <a:avLst/>
            </a:prstGeom>
            <a:solidFill>
              <a:srgbClr val="313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AEEA22-235C-CACF-BCDB-33FBEC8CD3A6}"/>
                </a:ext>
              </a:extLst>
            </p:cNvPr>
            <p:cNvSpPr/>
            <p:nvPr/>
          </p:nvSpPr>
          <p:spPr>
            <a:xfrm>
              <a:off x="8547847" y="0"/>
              <a:ext cx="3769659" cy="6858000"/>
            </a:xfrm>
            <a:prstGeom prst="rect">
              <a:avLst/>
            </a:prstGeom>
            <a:solidFill>
              <a:srgbClr val="313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9707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ọc về sự thấu cảm và chia sẻ">
            <a:hlinkClick r:id="" action="ppaction://media"/>
            <a:extLst>
              <a:ext uri="{FF2B5EF4-FFF2-40B4-BE49-F238E27FC236}">
                <a16:creationId xmlns:a16="http://schemas.microsoft.com/office/drawing/2014/main" id="{95A3D076-A2C7-F9DD-04F8-6B671E6AFB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106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484C0C-D071-0727-0D9E-4A4CBDDA3E4C}"/>
              </a:ext>
            </a:extLst>
          </p:cNvPr>
          <p:cNvSpPr/>
          <p:nvPr/>
        </p:nvSpPr>
        <p:spPr>
          <a:xfrm>
            <a:off x="1163954" y="738485"/>
            <a:ext cx="394769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Link </a:t>
            </a:r>
            <a:r>
              <a:rPr lang="en-US" sz="4000" b="1">
                <a:ln w="22225">
                  <a:solidFill>
                    <a:srgbClr val="ED7D31"/>
                  </a:solidFill>
                  <a:prstDash val="solid"/>
                </a:ln>
                <a:solidFill>
                  <a:srgbClr val="ED7D31">
                    <a:lumMod val="40000"/>
                    <a:lumOff val="60000"/>
                  </a:srgbClr>
                </a:solidFill>
                <a:latin typeface="Calibri" panose="020F0502020204030204"/>
              </a:rPr>
              <a:t>Class DoJo</a:t>
            </a:r>
            <a:endParaRPr kumimoji="0" lang="en-US" sz="40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A43BB49B-45B2-2B97-5A2B-9699CEAE54E4}"/>
              </a:ext>
            </a:extLst>
          </p:cNvPr>
          <p:cNvSpPr/>
          <p:nvPr/>
        </p:nvSpPr>
        <p:spPr>
          <a:xfrm>
            <a:off x="2852539" y="2411242"/>
            <a:ext cx="8077200" cy="1251383"/>
          </a:xfrm>
          <a:prstGeom prst="roundRect">
            <a:avLst/>
          </a:prstGeom>
          <a:noFill/>
          <a:ln w="38100">
            <a:solidFill>
              <a:srgbClr val="FF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ED376E5-AECE-FF06-825F-9F9AE9A1F9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4032" t="29750" r="25750" b="29750"/>
          <a:stretch/>
        </p:blipFill>
        <p:spPr>
          <a:xfrm rot="194312">
            <a:off x="1709115" y="1643320"/>
            <a:ext cx="1904397" cy="1535844"/>
          </a:xfrm>
          <a:prstGeom prst="rect">
            <a:avLst/>
          </a:prstGeom>
        </p:spPr>
      </p:pic>
    </p:spTree>
    <p:extLst>
      <p:ext uri="{BB962C8B-B14F-4D97-AF65-F5344CB8AC3E}">
        <p14:creationId xmlns:p14="http://schemas.microsoft.com/office/powerpoint/2010/main" val="390700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049F5-F95F-85BE-A164-C02F6FFF89A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F14F3C-3A7A-9222-730A-77FDDA0E921B}"/>
              </a:ext>
            </a:extLst>
          </p:cNvPr>
          <p:cNvPicPr>
            <a:picLocks noChangeAspect="1"/>
          </p:cNvPicPr>
          <p:nvPr/>
        </p:nvPicPr>
        <p:blipFill>
          <a:blip r:embed="rId2"/>
          <a:stretch>
            <a:fillRect/>
          </a:stretch>
        </p:blipFill>
        <p:spPr>
          <a:xfrm>
            <a:off x="-1" y="0"/>
            <a:ext cx="12192001" cy="6858000"/>
          </a:xfrm>
          <a:prstGeom prst="rect">
            <a:avLst/>
          </a:prstGeom>
        </p:spPr>
      </p:pic>
      <p:pic>
        <p:nvPicPr>
          <p:cNvPr id="2" name="Picture 1">
            <a:extLst>
              <a:ext uri="{FF2B5EF4-FFF2-40B4-BE49-F238E27FC236}">
                <a16:creationId xmlns:a16="http://schemas.microsoft.com/office/drawing/2014/main" id="{9AA88B9D-944A-9704-A8F4-294893BBB5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000" l="10000" r="90000">
                        <a14:foregroundMark x1="40875" y1="91000" x2="40375" y2="93375"/>
                        <a14:foregroundMark x1="42125" y1="90750" x2="34250" y2="95750"/>
                        <a14:foregroundMark x1="34000" y1="97625" x2="33500" y2="98750"/>
                        <a14:foregroundMark x1="54250" y1="93125" x2="58000" y2="97625"/>
                        <a14:foregroundMark x1="61875" y1="99000" x2="61875" y2="99000"/>
                      </a14:backgroundRemoval>
                    </a14:imgEffect>
                  </a14:imgLayer>
                </a14:imgProps>
              </a:ext>
            </a:extLst>
          </a:blip>
          <a:stretch>
            <a:fillRect/>
          </a:stretch>
        </p:blipFill>
        <p:spPr>
          <a:xfrm>
            <a:off x="163285" y="4093029"/>
            <a:ext cx="2764971" cy="2764971"/>
          </a:xfrm>
          <a:prstGeom prst="rect">
            <a:avLst/>
          </a:prstGeom>
        </p:spPr>
      </p:pic>
    </p:spTree>
    <p:extLst>
      <p:ext uri="{BB962C8B-B14F-4D97-AF65-F5344CB8AC3E}">
        <p14:creationId xmlns:p14="http://schemas.microsoft.com/office/powerpoint/2010/main" val="317224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8 0.00116 L 0.07019 -0.44653 L 0.14375 -0.03218 L 0.17591 -0.26319 L 0.28308 -0.01551 C 0.28269 -0.20046 0.28216 -0.38542 0.28177 -0.57014 L 0.39506 -0.03704 L 0.40899 -0.26551 L 0.45586 -0.06829 L 0.4625 -0.31088 L 0.50404 -0.07037 L 0.58047 -0.50116 L 0.6461 -0.0419 " pathEditMode="relative" rAng="0" ptsTypes="AAAAAAAAAAAAA">
                                      <p:cBhvr>
                                        <p:cTn id="6" dur="5000" fill="hold"/>
                                        <p:tgtEl>
                                          <p:spTgt spid="2"/>
                                        </p:tgtEl>
                                        <p:attrNameLst>
                                          <p:attrName>ppt_x</p:attrName>
                                          <p:attrName>ppt_y</p:attrName>
                                        </p:attrNameLst>
                                      </p:cBhvr>
                                      <p:rCtr x="32344" y="-28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93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45786-45A8-7DAD-3357-6C12EDB75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149" y="1464719"/>
            <a:ext cx="5805701" cy="4414926"/>
          </a:xfrm>
          <a:prstGeom prst="rect">
            <a:avLst/>
          </a:prstGeom>
        </p:spPr>
      </p:pic>
      <p:sp>
        <p:nvSpPr>
          <p:cNvPr id="3" name="TextBox 2">
            <a:extLst>
              <a:ext uri="{FF2B5EF4-FFF2-40B4-BE49-F238E27FC236}">
                <a16:creationId xmlns:a16="http://schemas.microsoft.com/office/drawing/2014/main" id="{0FE9D247-4948-DF2B-A643-4EA6E0D2FA93}"/>
              </a:ext>
            </a:extLst>
          </p:cNvPr>
          <p:cNvSpPr txBox="1"/>
          <p:nvPr/>
        </p:nvSpPr>
        <p:spPr>
          <a:xfrm>
            <a:off x="2844721" y="171531"/>
            <a:ext cx="7134895" cy="1015541"/>
          </a:xfrm>
          <a:prstGeom prst="rect">
            <a:avLst/>
          </a:prstGeom>
          <a:noFill/>
        </p:spPr>
        <p:txBody>
          <a:bodyPr wrap="square" lIns="91314" tIns="45660" rIns="91314" bIns="45660" rtlCol="0">
            <a:spAutoFit/>
          </a:bodyPr>
          <a:lstStyle/>
          <a:p>
            <a:pPr defTabSz="913161"/>
            <a:r>
              <a:rPr lang="en-US" sz="6000">
                <a:solidFill>
                  <a:srgbClr val="FF0000"/>
                </a:solidFill>
                <a:latin typeface="Algerian" panose="04020705040A02060702" pitchFamily="82" charset="0"/>
              </a:rPr>
              <a:t>GIÓ </a:t>
            </a:r>
            <a:r>
              <a:rPr lang="en-US" sz="6000" dirty="0">
                <a:solidFill>
                  <a:srgbClr val="FF0000"/>
                </a:solidFill>
                <a:latin typeface="Algerian" panose="04020705040A02060702" pitchFamily="82" charset="0"/>
              </a:rPr>
              <a:t>LẠNH ĐẦU MÙA</a:t>
            </a:r>
            <a:endParaRPr lang="vi-VN" sz="6000" dirty="0">
              <a:solidFill>
                <a:srgbClr val="FF0000"/>
              </a:solidFill>
            </a:endParaRPr>
          </a:p>
        </p:txBody>
      </p:sp>
      <p:sp>
        <p:nvSpPr>
          <p:cNvPr id="4" name="TextBox 3">
            <a:extLst>
              <a:ext uri="{FF2B5EF4-FFF2-40B4-BE49-F238E27FC236}">
                <a16:creationId xmlns:a16="http://schemas.microsoft.com/office/drawing/2014/main" id="{A9165BD1-86FF-F452-6F5F-B5099E19EEF5}"/>
              </a:ext>
            </a:extLst>
          </p:cNvPr>
          <p:cNvSpPr txBox="1"/>
          <p:nvPr/>
        </p:nvSpPr>
        <p:spPr>
          <a:xfrm>
            <a:off x="8998850" y="1141614"/>
            <a:ext cx="3335050" cy="646210"/>
          </a:xfrm>
          <a:prstGeom prst="rect">
            <a:avLst/>
          </a:prstGeom>
          <a:noFill/>
        </p:spPr>
        <p:txBody>
          <a:bodyPr wrap="square" lIns="91314" tIns="45660" rIns="91314" bIns="45660" rtlCol="0">
            <a:spAutoFit/>
          </a:bodyPr>
          <a:lstStyle/>
          <a:p>
            <a:pPr defTabSz="913161"/>
            <a:r>
              <a:rPr lang="en-US" sz="3600" dirty="0">
                <a:solidFill>
                  <a:srgbClr val="FF0000"/>
                </a:solidFill>
                <a:latin typeface="Algerian" panose="04020705040A02060702" pitchFamily="82" charset="0"/>
              </a:rPr>
              <a:t>(THẠCH LAM)</a:t>
            </a:r>
            <a:endParaRPr lang="vi-VN" sz="3600" dirty="0">
              <a:solidFill>
                <a:srgbClr val="FF0000"/>
              </a:solidFill>
            </a:endParaRPr>
          </a:p>
        </p:txBody>
      </p:sp>
    </p:spTree>
    <p:extLst>
      <p:ext uri="{BB962C8B-B14F-4D97-AF65-F5344CB8AC3E}">
        <p14:creationId xmlns:p14="http://schemas.microsoft.com/office/powerpoint/2010/main" val="1126688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TotalTime>
  <Words>1545</Words>
  <Application>Microsoft Office PowerPoint</Application>
  <PresentationFormat>Widescreen</PresentationFormat>
  <Paragraphs>86</Paragraphs>
  <Slides>31</Slides>
  <Notes>9</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Algerian</vt:lpstr>
      <vt:lpstr>Arial</vt:lpstr>
      <vt:lpstr>Calibri</vt:lpstr>
      <vt:lpstr>Calibri Light</vt:lpstr>
      <vt:lpstr>HP001 4 hàng</vt:lpstr>
      <vt:lpstr>Montserrat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Đinh</dc:creator>
  <cp:lastModifiedBy>Hoàng Đinh</cp:lastModifiedBy>
  <cp:revision>40</cp:revision>
  <dcterms:created xsi:type="dcterms:W3CDTF">2023-10-30T16:08:59Z</dcterms:created>
  <dcterms:modified xsi:type="dcterms:W3CDTF">2024-11-14T07:18:27Z</dcterms:modified>
</cp:coreProperties>
</file>