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37" r:id="rId3"/>
    <p:sldId id="258" r:id="rId4"/>
    <p:sldId id="378" r:id="rId5"/>
    <p:sldId id="260" r:id="rId6"/>
    <p:sldId id="438" r:id="rId7"/>
    <p:sldId id="434" r:id="rId8"/>
    <p:sldId id="261" r:id="rId9"/>
    <p:sldId id="262" r:id="rId10"/>
    <p:sldId id="439" r:id="rId11"/>
    <p:sldId id="435" r:id="rId12"/>
    <p:sldId id="263" r:id="rId13"/>
    <p:sldId id="436" r:id="rId14"/>
    <p:sldId id="440" r:id="rId15"/>
    <p:sldId id="264" r:id="rId16"/>
    <p:sldId id="265" r:id="rId17"/>
    <p:sldId id="266" r:id="rId18"/>
    <p:sldId id="267" r:id="rId19"/>
    <p:sldId id="271" r:id="rId20"/>
    <p:sldId id="270" r:id="rId21"/>
    <p:sldId id="272" r:id="rId22"/>
    <p:sldId id="273" r:id="rId23"/>
    <p:sldId id="274" r:id="rId24"/>
    <p:sldId id="422" r:id="rId25"/>
    <p:sldId id="276" r:id="rId26"/>
    <p:sldId id="277" r:id="rId27"/>
    <p:sldId id="425" r:id="rId28"/>
    <p:sldId id="427" r:id="rId29"/>
    <p:sldId id="430" r:id="rId30"/>
    <p:sldId id="429" r:id="rId31"/>
    <p:sldId id="428" r:id="rId32"/>
    <p:sldId id="432" r:id="rId33"/>
    <p:sldId id="441" r:id="rId3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>
        <p:scale>
          <a:sx n="60" d="100"/>
          <a:sy n="60" d="100"/>
        </p:scale>
        <p:origin x="-1698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F9EC38-C786-4DFE-BFD4-9065F0BFE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D32E38B-9FE0-475D-8791-EF79310CF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3655C4-520E-4F60-961E-1C69EC00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09/08/2022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373F60-5171-49D2-8F56-ECBDCC4D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B74058-B837-48FD-9A5E-6103C7D9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63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45D895-43C1-4861-94D4-2999A848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AD5BA1-B29A-4EB5-A3F5-D09D584C0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6829A9-0C28-49D9-9C29-F362A6E7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09/08/2022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E50CFB-F7E2-4C3B-A19B-69F71483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8104B8-A7D0-4A8C-84FB-BA48937E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372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4FA018E-DEAF-414F-83B0-22CB67579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789AD0A-DCCD-42D0-AC61-D9B261C29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426415-9181-4F90-B16F-8E6208A7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09/08/2022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9DBDBC-6D1B-413C-B431-4FF777B2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BAE97F-5755-43C4-86BB-DA8F6ADE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35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EBECF2B-DA12-4550-A782-B7AB1109A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CB39959-0A04-4852-BDEE-001A729D1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21689B4-58F7-4DAC-9D83-13DFC7B63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57E4A-F096-48B4-A3A0-9520518F785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61551217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A509FF-41C4-4172-BB55-0AEAACB31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C79B6E9-F8A2-4C56-8CB7-D3CE5B316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EE7D6FC-78C5-4B12-93E0-58E690587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695E-74F4-4225-B46F-9A243FB14D6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270141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75BC9BD-92A5-4303-A9B7-9FF3E5871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A36EBAE-C719-40DF-B6A5-4272D118C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FD23083-10FD-428F-8C7B-76152E420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A3231-7C7B-4022-85C6-F3F042E6BDC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15611039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B80BC1-7D53-4C43-9485-363118883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2BE58F7-EBDE-464B-A99A-9AD33E133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940D6C3-469C-419C-8F33-ECD6BB5AC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6F59D-54DE-4053-998D-B549B42C0FA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4573622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A43D1CC-0447-4E18-BA80-026B08BE5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AA56488F-2532-4DFA-878A-0675895C38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2A203B2-5786-4C9A-8BCA-D55E849EF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23D3D-B06E-48B3-85DB-1FF4E32B3A7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9722546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D8CCAB9-C0C1-4C28-8B3F-683770FF1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C3BA947-3ACE-492B-B4DB-571AB767B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84C9384-72DA-4D28-9C05-57BEDA901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03F00-A123-40BC-A1EF-9D0639F6822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6335796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6C4290A-A54A-44DD-AA7D-C7339E257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70D22A9-2E48-4A66-A116-02B027C90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6A98AC5-DCA0-4A8E-9276-87592C37F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B39B2-7774-4D26-93C9-A2A101D2AAB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0039466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D9986E-2431-4ACA-A6A8-B4410DF87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D2B73E9-8F67-4A9C-B366-595658C6E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5045A2B-9762-4287-AB5D-E965463C7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A12-34A3-489B-886A-88603626CF1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2127348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C60883-FFC1-424B-8D96-97D8D86B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FD6975-E877-49DC-ACB1-36DCD5E19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871EFD-73C8-4984-B0DD-576B345B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09/08/2022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082850-2C1E-4691-988E-8E3CAF3F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C88C96-4657-4CD0-BB80-B9E570EB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5781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9C4A70D-56AF-479E-B6A4-A702F48F7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E1A397-D146-473E-80F1-090E28FD0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5B56D49-D0FB-430F-B0CA-13EE69842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78153-9E6E-4C6F-A1B9-D1BE5332068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40355602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5B37973-C80F-4753-A68E-0A72533ED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C5C2263-FE87-4BB0-B3D0-2F23BE5F5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8E25298-7A7B-4EBA-98B8-CD9213B566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3D491-C55D-4FA6-9B25-31A1C6C5B34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0589910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09C3551-8508-40A1-A928-D05864BE42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264939D-B709-400B-942B-09E7F5C09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BAFDF03-DCF2-4B58-BC03-451AA438B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810B9-F16A-407E-A852-13DFCA2096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2032292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7BEE48-9B83-4780-BE03-68752E18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E8C5E5-E5F0-4D94-B70E-726D8EC6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60C1AC-9585-4A40-8179-B7B30908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09/08/2022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1B71FD-766D-494B-A87E-80197CBD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83E15D-30AE-4A0D-95B4-451D0DEC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851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1C94F6-7A59-4886-A866-F3BDF451A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05C3B0-C107-4330-8D8A-92659787A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FCED394-807A-4F4A-97E7-294E171C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7F18CA-667A-4546-963F-A6B1232E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09/08/2022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FADA026-1A02-4DF1-A1B7-73E00E9B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B612137-04B7-4314-8F76-8356561B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524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4CE4C0-6450-41BC-8ECE-21FE7025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D68DE1-9FCA-4DD2-9BB7-5E711DE8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194533C-0646-4224-AAA2-F97243AF9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5A9B4A-FFC4-4202-9F8D-979DAC373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02E2650-1F78-47A7-B357-35270A118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3DEF8C0-485D-4C06-B083-2CD0926B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09/08/2022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319F011-EF45-4515-875E-C592D8A5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0B62818-0809-4617-A872-618FC59F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21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FA9523-DA77-4BE7-BA03-F802BF71C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A3EB651-32D3-44DD-A6E8-2FDBAADC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09/08/2022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FCA37BB-2454-4366-820D-D93D96F6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8AD45F1-FD17-4603-B358-89D3B4CE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153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F05EF63-4C86-4FEE-B100-2CD5FB45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09/08/2022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960E279-5144-4DE3-9257-FE885429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BE6187B-AD87-42BE-9F83-A0810F7C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84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D9C52-A559-4CF7-8F96-D84A70EE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485BB2-45CA-4C03-81EC-47C95795A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F701DD-5D86-49BD-8B06-09DEF2A39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ECDD07-8367-451A-AE28-143C08EE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09/08/2022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5671C3-2EF5-4607-88D1-0727AA88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D9FBCE-5185-4C16-81B9-1EB1D173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612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EC777A-5A86-4BF0-8DB3-A828A1CD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100B264-1B67-4E93-A958-3033099CE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03BE359-17B1-444A-A7D3-D2B24594A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9191C2-1F4E-45BF-A869-7EF12B55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09/08/2022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CE67C9-622F-4CBA-8B66-D2D1EB98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8867E0-358A-4352-8F3A-A0BA45E8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6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5F87CB8-1C2F-4B02-8504-D71FD0D8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B46CA1-0178-4D1C-A59D-214BFABF9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E0F7CF-2128-4559-884F-92439242C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31C7-EA8D-4736-BE9A-BB8457E56529}" type="datetimeFigureOut">
              <a:rPr lang="vi-VN" smtClean="0"/>
              <a:t>09/08/2022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E64E27-2B37-4928-9A2E-F097DE168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E3027F-6E6D-41C8-89BC-CAFDDFC92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253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95C627FF-D2A5-4270-8E4A-0A8B1FD2F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vi-VN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D051E2B8-E8E5-43C2-96F6-061DEA053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53DDC874-EC40-4275-BB8E-687496EA8E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8DDB3E63-F0D8-4915-98CA-509DC7F977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38940C31-DF9B-4E26-AA84-E83F0B69C8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35C5C30-BC82-40B8-9D6A-B2540D17B3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103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83" y="400974"/>
            <a:ext cx="6873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0883" y="1324304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 hãy quan sát những hình ảnh sau và nêu nội dung của các bức ảnh?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5" y="2065283"/>
            <a:ext cx="5241511" cy="421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83" y="2065282"/>
            <a:ext cx="5115910" cy="421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91CE130-E69C-4519-8740-F9CDDEADC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644" y="1496654"/>
            <a:ext cx="5433532" cy="3048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C78A9E-9FF4-4019-BD62-1784F6D59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316" y="1496654"/>
            <a:ext cx="4267570" cy="3048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2BDBE3-E491-43FC-9E77-F8FD66553B21}"/>
              </a:ext>
            </a:extLst>
          </p:cNvPr>
          <p:cNvSpPr txBox="1"/>
          <p:nvPr/>
        </p:nvSpPr>
        <p:spPr>
          <a:xfrm>
            <a:off x="565871" y="359229"/>
            <a:ext cx="349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Hậu quả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905A948-D7F6-4CEC-9F58-D767B9693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147" y="4680377"/>
            <a:ext cx="3968840" cy="865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013D4AE-C169-40F8-A07C-BEA52BA59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54" y="5361346"/>
            <a:ext cx="4564517" cy="1347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758A59-4FD5-46AA-91B9-F980648B4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1931" y="4680377"/>
            <a:ext cx="4956478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1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93E1F4-F4C0-4B5E-A0EE-C8B2F74C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56B2D547-3B9E-4BA7-89B5-9173D46B5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9873"/>
            <a:ext cx="12192000" cy="7917873"/>
          </a:xfr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F24506F-7794-44BB-9E7E-DCA6F96A0839}"/>
              </a:ext>
            </a:extLst>
          </p:cNvPr>
          <p:cNvSpPr txBox="1"/>
          <p:nvPr/>
        </p:nvSpPr>
        <p:spPr>
          <a:xfrm>
            <a:off x="253203" y="636905"/>
            <a:ext cx="9836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hiểu, học tập pháp luật về trật tự an toàn giao thông</a:t>
            </a:r>
          </a:p>
          <a:p>
            <a:pPr marL="457200" indent="-45720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giác chấp hành những quy định của pháp luật về trật tự, an toàn giao thông, không coi      thường hoặc cố tình vi phạm</a:t>
            </a:r>
          </a:p>
          <a:p>
            <a:pPr marL="571500" indent="-57150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Tuyệt đối chấp hành hệ thống báo 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hiệu giao thông</a:t>
            </a:r>
          </a:p>
        </p:txBody>
      </p:sp>
      <p:sp>
        <p:nvSpPr>
          <p:cNvPr id="3" name="Oval 2"/>
          <p:cNvSpPr/>
          <p:nvPr/>
        </p:nvSpPr>
        <p:spPr>
          <a:xfrm>
            <a:off x="8150772" y="-867103"/>
            <a:ext cx="3878317" cy="2333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Là học sinh em cần thực hiện như thế nào khi tham gia giao thông?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236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56" y="2052036"/>
            <a:ext cx="12594020" cy="1325563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GDCD</a:t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smtClean="0">
                <a:solidFill>
                  <a:srgbClr val="FF0000"/>
                </a:solidFill>
              </a:rPr>
              <a:t>                   tiết 2</a:t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>Ngoại khóa: An toàn giao thông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262" y="1072055"/>
            <a:ext cx="10815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Mục tiêu: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Hs hiểu và nắm được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thống báo hiệu giao thông đường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 được một số quy định về đi đường: đới với người đi bộ và người đi xe đạp.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 kĩ năng hiểu luật giao thông đường bộ để thực hiện cho ddungs khi tham gia giao thông.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ý thức nghiêm túc chấp hành luật giao thông đường bộ, thực hiện an toàn giao thông và văn hóa giao thông.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6342620-8690-422B-A00E-3784947E1535}"/>
              </a:ext>
            </a:extLst>
          </p:cNvPr>
          <p:cNvSpPr txBox="1"/>
          <p:nvPr/>
        </p:nvSpPr>
        <p:spPr>
          <a:xfrm>
            <a:off x="197421" y="184899"/>
            <a:ext cx="7276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thống báo hiệu giao thông đường bộ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7286BF92-E8D3-412B-9EBA-2B1C7CC9D80B}"/>
              </a:ext>
            </a:extLst>
          </p:cNvPr>
          <p:cNvSpPr/>
          <p:nvPr/>
        </p:nvSpPr>
        <p:spPr>
          <a:xfrm>
            <a:off x="4578927" y="3113834"/>
            <a:ext cx="3034145" cy="14962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báo hiệu giao thông</a:t>
            </a:r>
            <a:endParaRPr lang="vi-VN" dirty="0"/>
          </a:p>
        </p:txBody>
      </p:sp>
      <p:sp>
        <p:nvSpPr>
          <p:cNvPr id="6" name="Callout: Bent Line 5">
            <a:extLst>
              <a:ext uri="{FF2B5EF4-FFF2-40B4-BE49-F238E27FC236}">
                <a16:creationId xmlns="" xmlns:a16="http://schemas.microsoft.com/office/drawing/2014/main" id="{DC00FA58-EE89-4F49-93A9-CED07D3A4AAC}"/>
              </a:ext>
            </a:extLst>
          </p:cNvPr>
          <p:cNvSpPr/>
          <p:nvPr/>
        </p:nvSpPr>
        <p:spPr>
          <a:xfrm>
            <a:off x="8115301" y="1041667"/>
            <a:ext cx="3917372" cy="1077218"/>
          </a:xfrm>
          <a:prstGeom prst="borderCallout2">
            <a:avLst>
              <a:gd name="adj1" fmla="val 59263"/>
              <a:gd name="adj2" fmla="val -1967"/>
              <a:gd name="adj3" fmla="val 76626"/>
              <a:gd name="adj4" fmla="val -12423"/>
              <a:gd name="adj5" fmla="val 183881"/>
              <a:gd name="adj6" fmla="val -376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 lệnh của người điều khiển giao thông</a:t>
            </a:r>
          </a:p>
        </p:txBody>
      </p:sp>
      <p:sp>
        <p:nvSpPr>
          <p:cNvPr id="7" name="Callout: Bent Line 6">
            <a:extLst>
              <a:ext uri="{FF2B5EF4-FFF2-40B4-BE49-F238E27FC236}">
                <a16:creationId xmlns="" xmlns:a16="http://schemas.microsoft.com/office/drawing/2014/main" id="{24A92290-C800-406B-8457-73F8F8EB5232}"/>
              </a:ext>
            </a:extLst>
          </p:cNvPr>
          <p:cNvSpPr/>
          <p:nvPr/>
        </p:nvSpPr>
        <p:spPr>
          <a:xfrm>
            <a:off x="8749146" y="2921564"/>
            <a:ext cx="3283527" cy="1264254"/>
          </a:xfrm>
          <a:prstGeom prst="borderCallout2">
            <a:avLst>
              <a:gd name="adj1" fmla="val 45739"/>
              <a:gd name="adj2" fmla="val -1818"/>
              <a:gd name="adj3" fmla="val 57139"/>
              <a:gd name="adj4" fmla="val -17215"/>
              <a:gd name="adj5" fmla="val 89118"/>
              <a:gd name="adj6" fmla="val -335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Vạch kẻ đường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="" xmlns:a16="http://schemas.microsoft.com/office/drawing/2014/main" id="{5BE9DC11-324D-4A4A-BB44-19C34323A8C1}"/>
              </a:ext>
            </a:extLst>
          </p:cNvPr>
          <p:cNvSpPr/>
          <p:nvPr/>
        </p:nvSpPr>
        <p:spPr>
          <a:xfrm>
            <a:off x="8432223" y="4988497"/>
            <a:ext cx="3283527" cy="1077218"/>
          </a:xfrm>
          <a:prstGeom prst="borderCallout2">
            <a:avLst>
              <a:gd name="adj1" fmla="val 56778"/>
              <a:gd name="adj2" fmla="val -3089"/>
              <a:gd name="adj3" fmla="val 31427"/>
              <a:gd name="adj4" fmla="val -31619"/>
              <a:gd name="adj5" fmla="val -31837"/>
              <a:gd name="adj6" fmla="val -4843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Cọc tiêu hoặc tường bảo vệ</a:t>
            </a:r>
          </a:p>
        </p:txBody>
      </p:sp>
      <p:sp>
        <p:nvSpPr>
          <p:cNvPr id="9" name="Callout: Bent Line 8">
            <a:extLst>
              <a:ext uri="{FF2B5EF4-FFF2-40B4-BE49-F238E27FC236}">
                <a16:creationId xmlns="" xmlns:a16="http://schemas.microsoft.com/office/drawing/2014/main" id="{31C12476-2972-4D34-A1FC-6507A0C62F8A}"/>
              </a:ext>
            </a:extLst>
          </p:cNvPr>
          <p:cNvSpPr/>
          <p:nvPr/>
        </p:nvSpPr>
        <p:spPr>
          <a:xfrm>
            <a:off x="543786" y="5301083"/>
            <a:ext cx="3609110" cy="1077218"/>
          </a:xfrm>
          <a:prstGeom prst="borderCallout2">
            <a:avLst>
              <a:gd name="adj1" fmla="val -62871"/>
              <a:gd name="adj2" fmla="val 137348"/>
              <a:gd name="adj3" fmla="val 14455"/>
              <a:gd name="adj4" fmla="val 120377"/>
              <a:gd name="adj5" fmla="val 48062"/>
              <a:gd name="adj6" fmla="val 10189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Hàng rào chắn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="" xmlns:a16="http://schemas.microsoft.com/office/drawing/2014/main" id="{B6CDB164-2B20-4739-A839-99AFE8420343}"/>
              </a:ext>
            </a:extLst>
          </p:cNvPr>
          <p:cNvSpPr/>
          <p:nvPr/>
        </p:nvSpPr>
        <p:spPr>
          <a:xfrm>
            <a:off x="377531" y="3499157"/>
            <a:ext cx="2874818" cy="890181"/>
          </a:xfrm>
          <a:prstGeom prst="borderCallout2">
            <a:avLst>
              <a:gd name="adj1" fmla="val 47997"/>
              <a:gd name="adj2" fmla="val 145585"/>
              <a:gd name="adj3" fmla="val 81912"/>
              <a:gd name="adj4" fmla="val 121728"/>
              <a:gd name="adj5" fmla="val 71987"/>
              <a:gd name="adj6" fmla="val 10127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Biển báo hiệu</a:t>
            </a:r>
          </a:p>
        </p:txBody>
      </p:sp>
      <p:sp>
        <p:nvSpPr>
          <p:cNvPr id="11" name="Callout: Bent Line 10">
            <a:extLst>
              <a:ext uri="{FF2B5EF4-FFF2-40B4-BE49-F238E27FC236}">
                <a16:creationId xmlns="" xmlns:a16="http://schemas.microsoft.com/office/drawing/2014/main" id="{581A0C22-667C-444F-BC19-ECDA8313BEBB}"/>
              </a:ext>
            </a:extLst>
          </p:cNvPr>
          <p:cNvSpPr/>
          <p:nvPr/>
        </p:nvSpPr>
        <p:spPr>
          <a:xfrm>
            <a:off x="1212272" y="1517934"/>
            <a:ext cx="3283527" cy="1123937"/>
          </a:xfrm>
          <a:prstGeom prst="borderCallout2">
            <a:avLst>
              <a:gd name="adj1" fmla="val 129691"/>
              <a:gd name="adj2" fmla="val 134705"/>
              <a:gd name="adj3" fmla="val 42787"/>
              <a:gd name="adj4" fmla="val 118143"/>
              <a:gd name="adj5" fmla="val 36690"/>
              <a:gd name="adj6" fmla="val 1020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 hiệu đèn giao thông</a:t>
            </a:r>
          </a:p>
        </p:txBody>
      </p:sp>
    </p:spTree>
    <p:extLst>
      <p:ext uri="{BB962C8B-B14F-4D97-AF65-F5344CB8AC3E}">
        <p14:creationId xmlns:p14="http://schemas.microsoft.com/office/powerpoint/2010/main" val="4099614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F35589-FE1D-4720-AFB9-DE1DDC89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B30D68D-8884-4A2A-905B-09BE59169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510654" cy="7065818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4DFBD5-31B6-4FEC-B1FD-EC7D48945F8E}"/>
              </a:ext>
            </a:extLst>
          </p:cNvPr>
          <p:cNvSpPr txBox="1"/>
          <p:nvPr/>
        </p:nvSpPr>
        <p:spPr>
          <a:xfrm>
            <a:off x="630383" y="302359"/>
            <a:ext cx="9310255" cy="65556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lệnh bằng tay của cảnh sát giao thông: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Tay giơ thẳng đứng: Báo hiệu cho người tham gia giao thông ở các hướng đều phải dừng lại.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Một hoặc cả hai tay dang ngang: Báo hiệu cho người tham gia giao thông ở phía trước và ở phía sau người điều khiển phải dừng lại; người tham gia giao thông ở phía bên phải và bên trái người điều khiển được đi tất cả các hướng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Cánh tay trái gập đi gập lại sau gáy: Báo hiệu người tham gia giao thông bên trái người điều khiển đi nhanh hơn.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-....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 lệnh bằng còi: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Một tiếng còi dài, mạnh là ra lệnh dừng lại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Một tiếng còi ngắn là cho phép đi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Ba tiếng còi ngắn thổi nhanh là báo hiệu đi nhanh lên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-...</a:t>
            </a:r>
          </a:p>
        </p:txBody>
      </p:sp>
    </p:spTree>
    <p:extLst>
      <p:ext uri="{BB962C8B-B14F-4D97-AF65-F5344CB8AC3E}">
        <p14:creationId xmlns:p14="http://schemas.microsoft.com/office/powerpoint/2010/main" val="15569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88101EB-0EAB-4473-8BCE-1005394F0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05" y="1265562"/>
            <a:ext cx="5075021" cy="5075021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415E00-E512-4C5B-A8FB-61B3D45B4BBB}"/>
              </a:ext>
            </a:extLst>
          </p:cNvPr>
          <p:cNvSpPr txBox="1"/>
          <p:nvPr/>
        </p:nvSpPr>
        <p:spPr>
          <a:xfrm>
            <a:off x="1644131" y="385951"/>
            <a:ext cx="734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 đèn giao thông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="" xmlns:a16="http://schemas.microsoft.com/office/drawing/2014/main" id="{F4BD1E6B-25B4-439C-B75E-DFEB8C7E1B70}"/>
              </a:ext>
            </a:extLst>
          </p:cNvPr>
          <p:cNvSpPr/>
          <p:nvPr/>
        </p:nvSpPr>
        <p:spPr>
          <a:xfrm>
            <a:off x="6096000" y="4373542"/>
            <a:ext cx="4613561" cy="646331"/>
          </a:xfrm>
          <a:prstGeom prst="borderCallout1">
            <a:avLst>
              <a:gd name="adj1" fmla="val 31612"/>
              <a:gd name="adj2" fmla="val -2027"/>
              <a:gd name="adj3" fmla="val -128651"/>
              <a:gd name="adj4" fmla="val -410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phép xe đi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="" xmlns:a16="http://schemas.microsoft.com/office/drawing/2014/main" id="{316EAEFF-88A3-4F9E-A79F-DE83CD31FF09}"/>
              </a:ext>
            </a:extLst>
          </p:cNvPr>
          <p:cNvSpPr/>
          <p:nvPr/>
        </p:nvSpPr>
        <p:spPr>
          <a:xfrm>
            <a:off x="6068288" y="1648996"/>
            <a:ext cx="3221182" cy="646331"/>
          </a:xfrm>
          <a:prstGeom prst="borderCallout1">
            <a:avLst>
              <a:gd name="adj1" fmla="val 57334"/>
              <a:gd name="adj2" fmla="val -1881"/>
              <a:gd name="adj3" fmla="val 6393"/>
              <a:gd name="adj4" fmla="val -596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dừng lại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="" xmlns:a16="http://schemas.microsoft.com/office/drawing/2014/main" id="{BB26C294-4452-47DF-94F7-9354E4C0148A}"/>
              </a:ext>
            </a:extLst>
          </p:cNvPr>
          <p:cNvSpPr/>
          <p:nvPr/>
        </p:nvSpPr>
        <p:spPr>
          <a:xfrm>
            <a:off x="6068288" y="2678761"/>
            <a:ext cx="5486403" cy="1228221"/>
          </a:xfrm>
          <a:prstGeom prst="borderCallout1">
            <a:avLst>
              <a:gd name="adj1" fmla="val 37826"/>
              <a:gd name="adj2" fmla="val -2742"/>
              <a:gd name="adj3" fmla="val -8505"/>
              <a:gd name="adj4" fmla="val -346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giảm tốc độ và phải dừng lại ở trước vạch sơn</a:t>
            </a:r>
          </a:p>
        </p:txBody>
      </p:sp>
    </p:spTree>
    <p:extLst>
      <p:ext uri="{BB962C8B-B14F-4D97-AF65-F5344CB8AC3E}">
        <p14:creationId xmlns:p14="http://schemas.microsoft.com/office/powerpoint/2010/main" val="2711212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E2FF78-03AE-4511-8E3B-919186AF8AB6}"/>
              </a:ext>
            </a:extLst>
          </p:cNvPr>
          <p:cNvSpPr txBox="1"/>
          <p:nvPr/>
        </p:nvSpPr>
        <p:spPr>
          <a:xfrm>
            <a:off x="524890" y="181981"/>
            <a:ext cx="11142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loại biển báo thông dụng</a:t>
            </a: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Biển báo cấm: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tròn, nền trắng, viền đỏ, hình vẽ màu đen thể hiện điều cấm.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FEE55EF-5CE9-402F-BD60-C31574C19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12" y="2614528"/>
            <a:ext cx="8894575" cy="40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45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E2FF78-03AE-4511-8E3B-919186AF8AB6}"/>
              </a:ext>
            </a:extLst>
          </p:cNvPr>
          <p:cNvSpPr txBox="1"/>
          <p:nvPr/>
        </p:nvSpPr>
        <p:spPr>
          <a:xfrm>
            <a:off x="335973" y="979714"/>
            <a:ext cx="57600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Biển báo nguy hiểm: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đều, nền vàng, viền đỏ, hình vẽ màu đen thể hiện điều nguy hiểm, cần đề phòng.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C22DA7E-874E-4003-9C96-7A5FA937C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893618"/>
            <a:ext cx="6289964" cy="916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15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E2FF78-03AE-4511-8E3B-919186AF8AB6}"/>
              </a:ext>
            </a:extLst>
          </p:cNvPr>
          <p:cNvSpPr txBox="1"/>
          <p:nvPr/>
        </p:nvSpPr>
        <p:spPr>
          <a:xfrm>
            <a:off x="599209" y="0"/>
            <a:ext cx="10165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Biển hiệu lệnh: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tròn, nền xanh lam, hình vẽ màu trắng báo điều phải thi hành.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A8A28A8-B481-48DB-95C6-5A954036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39" y="1990300"/>
            <a:ext cx="9552143" cy="38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12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1EE142-0A2D-47A3-9130-74FA7155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-1866899"/>
            <a:ext cx="13925550" cy="100410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F670FB1-2D5E-4229-AC9F-F8DD3D6D6D9C}"/>
              </a:ext>
            </a:extLst>
          </p:cNvPr>
          <p:cNvSpPr/>
          <p:nvPr/>
        </p:nvSpPr>
        <p:spPr>
          <a:xfrm>
            <a:off x="2039091" y="713769"/>
            <a:ext cx="94554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i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66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6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6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66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E68FBF-EB10-4DED-93EF-2D714DDBF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45" y="-162098"/>
            <a:ext cx="8571910" cy="702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235229-5385-4FCF-A455-89954D3A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60F3E135-D298-4805-952F-810953B53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0" y="0"/>
            <a:ext cx="10281859" cy="6858000"/>
          </a:xfrm>
        </p:spPr>
      </p:pic>
    </p:spTree>
    <p:extLst>
      <p:ext uri="{BB962C8B-B14F-4D97-AF65-F5344CB8AC3E}">
        <p14:creationId xmlns:p14="http://schemas.microsoft.com/office/powerpoint/2010/main" val="268834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DB27CA2-7CB9-4334-BD07-9E33D06D8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-19050"/>
            <a:ext cx="6096001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A4EC7E-D870-4043-9E35-215DBEDFBE3B}"/>
              </a:ext>
            </a:extLst>
          </p:cNvPr>
          <p:cNvSpPr txBox="1"/>
          <p:nvPr/>
        </p:nvSpPr>
        <p:spPr>
          <a:xfrm>
            <a:off x="0" y="19049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2. </a:t>
            </a:r>
            <a:r>
              <a:rPr lang="vi-VN" sz="3600" b="1" dirty="0" smtClean="0">
                <a:latin typeface="+mj-lt"/>
              </a:rPr>
              <a:t>Một </a:t>
            </a:r>
            <a:r>
              <a:rPr lang="vi-VN" sz="3600" b="1" dirty="0">
                <a:latin typeface="+mj-lt"/>
              </a:rPr>
              <a:t>số quy định về đi đường</a:t>
            </a:r>
          </a:p>
          <a:p>
            <a:endParaRPr lang="vi-VN" sz="3600" dirty="0">
              <a:latin typeface="+mj-lt"/>
            </a:endParaRPr>
          </a:p>
          <a:p>
            <a:pPr algn="just"/>
            <a:r>
              <a:rPr lang="vi-VN" sz="3600" dirty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*</a:t>
            </a:r>
            <a:r>
              <a:rPr lang="vi-VN" sz="3600" dirty="0" smtClean="0">
                <a:latin typeface="+mj-lt"/>
              </a:rPr>
              <a:t> </a:t>
            </a:r>
            <a:r>
              <a:rPr lang="vi-VN" sz="3600" dirty="0">
                <a:latin typeface="+mj-lt"/>
              </a:rPr>
              <a:t>Đối với người đi bộ:</a:t>
            </a:r>
          </a:p>
          <a:p>
            <a:pPr algn="just"/>
            <a:r>
              <a:rPr lang="vi-VN" sz="3600" dirty="0">
                <a:latin typeface="+mj-lt"/>
              </a:rPr>
              <a:t>  - Phải đi trên vỉa hè, lề đường, không có lề thì đi sát mép đường.</a:t>
            </a:r>
          </a:p>
          <a:p>
            <a:pPr algn="just"/>
            <a:r>
              <a:rPr lang="vi-VN" sz="3600" dirty="0">
                <a:latin typeface="+mj-lt"/>
              </a:rPr>
              <a:t>  - Nơi có đèn tín hiệu, có vạch kẻ đường thì người đi bộ phải tuân thủ đúng.</a:t>
            </a:r>
          </a:p>
        </p:txBody>
      </p:sp>
    </p:spTree>
    <p:extLst>
      <p:ext uri="{BB962C8B-B14F-4D97-AF65-F5344CB8AC3E}">
        <p14:creationId xmlns:p14="http://schemas.microsoft.com/office/powerpoint/2010/main" val="42303042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2EADD-BA2A-4B8D-A401-1E5C4CA8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D73C992-A0B6-4395-A6B0-58FCAAA24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429"/>
            <a:ext cx="5261114" cy="3560429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DA01E9A-F092-44B7-B67A-24A921A97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274112"/>
            <a:ext cx="5526157" cy="4703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A227075-8CCD-467B-B912-F24566C7A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461192" cy="358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DE2D214-99D1-4A48-9925-2C38A0170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43" y="3429000"/>
            <a:ext cx="5526157" cy="358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647E082-4C73-4C42-BB2A-D2452CAFF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47650"/>
            <a:ext cx="12687300" cy="7105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3EF35D-DA3C-40AA-ACE9-3DBC8A43E3B5}"/>
              </a:ext>
            </a:extLst>
          </p:cNvPr>
          <p:cNvSpPr txBox="1"/>
          <p:nvPr/>
        </p:nvSpPr>
        <p:spPr>
          <a:xfrm>
            <a:off x="685800" y="323850"/>
            <a:ext cx="11506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*</a:t>
            </a:r>
            <a:r>
              <a:rPr lang="vi-VN" sz="3200" dirty="0" smtClean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Đối với người đi xe đạp: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- Không đi xe dàn hàng ngang, lạng lách đánh võng.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- Không đi vào phần đường dành cho người đi bộ, phương tiện khác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- Không sử dụng xe để kéo, đẩy xe khác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- Không mang vác và chở vật cồng kềnh.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- Không buông cả hai tay hoặc đi xe bằng một bánh.</a:t>
            </a:r>
          </a:p>
        </p:txBody>
      </p:sp>
    </p:spTree>
    <p:extLst>
      <p:ext uri="{BB962C8B-B14F-4D97-AF65-F5344CB8AC3E}">
        <p14:creationId xmlns:p14="http://schemas.microsoft.com/office/powerpoint/2010/main" val="24135621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4CCF6E7-0222-460D-BA7F-E8B216F9F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2862322"/>
            <a:ext cx="6821365" cy="3733800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0618D2-BA24-438E-8183-0A8D08EC2085}"/>
              </a:ext>
            </a:extLst>
          </p:cNvPr>
          <p:cNvSpPr txBox="1"/>
          <p:nvPr/>
        </p:nvSpPr>
        <p:spPr>
          <a:xfrm>
            <a:off x="704850" y="261878"/>
            <a:ext cx="10782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latin typeface="+mj-lt"/>
            </a:endParaRPr>
          </a:p>
          <a:p>
            <a:pPr algn="just"/>
            <a:r>
              <a:rPr lang="vi-VN" sz="3600" dirty="0">
                <a:latin typeface="+mj-lt"/>
              </a:rPr>
              <a:t>+ Trẻ em dưới 16 tuổi không được lái xe gắn máy, đủ 16 tuổi đến dưới 18 tuổi được lái xe có dung tích xi lanh dưới 50 cm3</a:t>
            </a:r>
          </a:p>
        </p:txBody>
      </p:sp>
    </p:spTree>
    <p:extLst>
      <p:ext uri="{BB962C8B-B14F-4D97-AF65-F5344CB8AC3E}">
        <p14:creationId xmlns:p14="http://schemas.microsoft.com/office/powerpoint/2010/main" val="12853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25DBB-F6DD-4C5C-9901-AFD3C30B1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78AF201-407D-4186-9237-FDA519F8F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0376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1459A-B0E0-4743-9309-4EC43292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87F2A4F-88CB-407F-A7A7-695EFB8C0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25C732-C0FA-4302-B6DD-9D47D7411B8F}"/>
              </a:ext>
            </a:extLst>
          </p:cNvPr>
          <p:cNvSpPr txBox="1"/>
          <p:nvPr/>
        </p:nvSpPr>
        <p:spPr>
          <a:xfrm>
            <a:off x="838200" y="934277"/>
            <a:ext cx="10515600" cy="342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1. Các hành vi nào là không an toàn khi đi xe đạp?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Đu bám xe khác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Dàn hàng ngang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Đi sai làn đường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Cả A, B, C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09D1AC2-86A9-42A7-9C07-3B30A7AB20C8}"/>
              </a:ext>
            </a:extLst>
          </p:cNvPr>
          <p:cNvSpPr/>
          <p:nvPr/>
        </p:nvSpPr>
        <p:spPr>
          <a:xfrm>
            <a:off x="696686" y="3604510"/>
            <a:ext cx="702365" cy="756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54751"/>
            <a:ext cx="5352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II. Luyện tập: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1459A-B0E0-4743-9309-4EC43292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87F2A4F-88CB-407F-A7A7-695EFB8C0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1ECD0B-8693-4E76-BC57-12392FECCC18}"/>
              </a:ext>
            </a:extLst>
          </p:cNvPr>
          <p:cNvSpPr txBox="1"/>
          <p:nvPr/>
        </p:nvSpPr>
        <p:spPr>
          <a:xfrm>
            <a:off x="511629" y="537030"/>
            <a:ext cx="10177670" cy="6595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2. Đi xe đạp dàn hàng ngang thì có những nguy hiểm gì?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Lấn làn đường, cản trở người và phương tiện tham gia giao thông khác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Có thể mải nói chuyện với nhau và không quan sát an toàn xung quanh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Dễ va chạm với các phương tiện khác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Không có nguy hiểm gì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Cả A, B, C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B655A7D-48CB-443E-83EA-E12FE24685E6}"/>
              </a:ext>
            </a:extLst>
          </p:cNvPr>
          <p:cNvSpPr/>
          <p:nvPr/>
        </p:nvSpPr>
        <p:spPr>
          <a:xfrm>
            <a:off x="358519" y="5698463"/>
            <a:ext cx="689113" cy="622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463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1459A-B0E0-4743-9309-4EC43292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87F2A4F-88CB-407F-A7A7-695EFB8C0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11BA89F-71C7-4E26-9B9B-E0E966083A92}"/>
              </a:ext>
            </a:extLst>
          </p:cNvPr>
          <p:cNvSpPr/>
          <p:nvPr/>
        </p:nvSpPr>
        <p:spPr>
          <a:xfrm>
            <a:off x="1106497" y="3209205"/>
            <a:ext cx="761527" cy="672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113FB3A-86A5-40A8-AF17-180B23295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7D2483-D276-4F58-9125-EDAFE3B68FCB}"/>
              </a:ext>
            </a:extLst>
          </p:cNvPr>
          <p:cNvSpPr txBox="1"/>
          <p:nvPr/>
        </p:nvSpPr>
        <p:spPr>
          <a:xfrm>
            <a:off x="1258659" y="972215"/>
            <a:ext cx="87670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3. Biển báo nào sau đây cấm người đi bộ?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	Biển 1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Biển 2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	Biển 3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	Biển 4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1AEF8B-C632-4C72-8BAF-10D64E692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72" y="4108908"/>
            <a:ext cx="5280702" cy="14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E4C99BA4-1BC7-49FA-BB01-91E5F8B88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8229600" cy="579438"/>
          </a:xfrm>
        </p:spPr>
        <p:txBody>
          <a:bodyPr/>
          <a:lstStyle/>
          <a:p>
            <a:pPr eaLnBrk="1" hangingPunct="1"/>
            <a:r>
              <a:rPr lang="en-US" altLang="vi-VN" sz="4000" b="1"/>
              <a:t/>
            </a:r>
            <a:br>
              <a:rPr lang="en-US" altLang="vi-VN" sz="4000" b="1"/>
            </a:br>
            <a:endParaRPr lang="en-US" altLang="vi-VN" sz="1800" b="1">
              <a:latin typeface="Times New Roman" panose="02020603050405020304" pitchFamily="18" charset="0"/>
            </a:endParaRPr>
          </a:p>
        </p:txBody>
      </p:sp>
      <p:pic>
        <p:nvPicPr>
          <p:cNvPr id="5123" name="Picture 1" descr="vi_fam">
            <a:extLst>
              <a:ext uri="{FF2B5EF4-FFF2-40B4-BE49-F238E27FC236}">
                <a16:creationId xmlns="" xmlns:a16="http://schemas.microsoft.com/office/drawing/2014/main" id="{75412413-2D62-4425-B76C-E328B12A1E4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69" y="337582"/>
            <a:ext cx="28956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797" name="Picture 2" descr="ANd9GcTELOH2B_T5yr4bbcosAaIPQqfznYykyyZMQ11gemsTqYCjHTKj">
            <a:extLst>
              <a:ext uri="{FF2B5EF4-FFF2-40B4-BE49-F238E27FC236}">
                <a16:creationId xmlns="" xmlns:a16="http://schemas.microsoft.com/office/drawing/2014/main" id="{6C60823B-089B-4582-9C7C-A1941CB2A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9" y="2355225"/>
            <a:ext cx="2895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8" name="Picture 6">
            <a:extLst>
              <a:ext uri="{FF2B5EF4-FFF2-40B4-BE49-F238E27FC236}">
                <a16:creationId xmlns="" xmlns:a16="http://schemas.microsoft.com/office/drawing/2014/main" id="{91B5F69C-D017-44EF-A08F-FFD8B0AE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0" name="Picture 3" descr="vn_dtv3">
            <a:extLst>
              <a:ext uri="{FF2B5EF4-FFF2-40B4-BE49-F238E27FC236}">
                <a16:creationId xmlns="" xmlns:a16="http://schemas.microsoft.com/office/drawing/2014/main" id="{6174CF48-F1CE-4BCB-83DB-3285831C7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355225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1" name="Picture 4" descr="ANd9GcQfg2Cok9qZD9hygCmJ33UnbY7t06UaYTegYTCWfHXYdBqqPRjZ">
            <a:extLst>
              <a:ext uri="{FF2B5EF4-FFF2-40B4-BE49-F238E27FC236}">
                <a16:creationId xmlns="" xmlns:a16="http://schemas.microsoft.com/office/drawing/2014/main" id="{64955352-392B-4E95-BCBC-6BDD45C04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2" name="Picture 5" descr="ANd9GcRInGhRcJq9CXAztSmnNUZSNR5sxgFe6Aob0xrpXx2cC290AEZZfA">
            <a:extLst>
              <a:ext uri="{FF2B5EF4-FFF2-40B4-BE49-F238E27FC236}">
                <a16:creationId xmlns="" xmlns:a16="http://schemas.microsoft.com/office/drawing/2014/main" id="{5AE5512A-7029-479E-B79F-4021A0DBA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488825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3" name="Picture 11">
            <a:extLst>
              <a:ext uri="{FF2B5EF4-FFF2-40B4-BE49-F238E27FC236}">
                <a16:creationId xmlns="" xmlns:a16="http://schemas.microsoft.com/office/drawing/2014/main" id="{CBA8D4BA-1F53-4F49-8EAA-62B78BF68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3048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4" name="Picture 12">
            <a:extLst>
              <a:ext uri="{FF2B5EF4-FFF2-40B4-BE49-F238E27FC236}">
                <a16:creationId xmlns="" xmlns:a16="http://schemas.microsoft.com/office/drawing/2014/main" id="{5D0D6FB0-6C8D-4399-AD8C-7FF4AD28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3200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5" name="Picture 13">
            <a:extLst>
              <a:ext uri="{FF2B5EF4-FFF2-40B4-BE49-F238E27FC236}">
                <a16:creationId xmlns="" xmlns:a16="http://schemas.microsoft.com/office/drawing/2014/main" id="{999A6D5F-D566-49E6-85B1-C1292A24E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9" y="4488825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1459A-B0E0-4743-9309-4EC43292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87F2A4F-88CB-407F-A7A7-695EFB8C0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BA9B91-95FF-411E-84B1-3F1A39D7470F}"/>
              </a:ext>
            </a:extLst>
          </p:cNvPr>
          <p:cNvSpPr txBox="1"/>
          <p:nvPr/>
        </p:nvSpPr>
        <p:spPr>
          <a:xfrm>
            <a:off x="489621" y="983323"/>
            <a:ext cx="10864179" cy="342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4. Đâu là hành vi bị nghiêm cấm?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Người đi bộ đi trên vỉa hè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Người đi xe đạp không mang vác và chở vật cồng kềnh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Trẻ em dưới 16 tuổi điều khiển xe gắn máy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Người đi xe gắn máy đội mũ bảo hiểm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B8C2FB76-C2A1-4D98-A2AB-D38BDEA8E787}"/>
              </a:ext>
            </a:extLst>
          </p:cNvPr>
          <p:cNvSpPr/>
          <p:nvPr/>
        </p:nvSpPr>
        <p:spPr>
          <a:xfrm>
            <a:off x="364908" y="2918830"/>
            <a:ext cx="715617" cy="7421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61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9BAB8A-B6FE-40FB-B3AE-E6336F2A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D9E4860-D23E-4B69-AB1D-0E06A8237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58609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B5108A-CEFD-4048-ABA6-4B011D7FC6B8}"/>
              </a:ext>
            </a:extLst>
          </p:cNvPr>
          <p:cNvSpPr txBox="1"/>
          <p:nvPr/>
        </p:nvSpPr>
        <p:spPr>
          <a:xfrm>
            <a:off x="838200" y="1179444"/>
            <a:ext cx="9515060" cy="401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5. Hình tròn, nền màu xanh lam, hình người đang đi bộ màu trắng là biển báo điều gì?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Đường dành cho người đi bộ   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đi bộ không được phép đi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Nguy hiểm cho người đi bộ        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Cấm người đi bộ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2C93D6D-3C8B-412E-8886-66AF317BCB2B}"/>
              </a:ext>
            </a:extLst>
          </p:cNvPr>
          <p:cNvSpPr/>
          <p:nvPr/>
        </p:nvSpPr>
        <p:spPr>
          <a:xfrm>
            <a:off x="683196" y="2388357"/>
            <a:ext cx="752061" cy="768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531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262" y="536028"/>
            <a:ext cx="104052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cố, mở rộng - HDVN: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Hệ thống báo hiệu giao thông đường </a:t>
            </a:r>
            <a:r>
              <a:rPr lang="vi-V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Nêu lại một số quy định về đi đường?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mỗi tổ làm 2 poter về biển báo giao thông.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tình hình giao thông ở địa phương Thạch Thất.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kinh nghiệm khi tham gia giao thông qua ngã tư cầu Đồng xá (Kim Quan).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Đọc trước bài Sống giản dị. Tự đọc kĩ phần truyện đọc và trả lời các câu hỏi khai thác truyện đọc.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B3D261-89AE-4BD0-959D-63EC04A2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0E82B3C9-5517-4B97-9E66-03746676E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249886"/>
          </a:xfrm>
        </p:spPr>
      </p:pic>
      <p:graphicFrame>
        <p:nvGraphicFramePr>
          <p:cNvPr id="10" name="Table 10">
            <a:extLst>
              <a:ext uri="{FF2B5EF4-FFF2-40B4-BE49-F238E27FC236}">
                <a16:creationId xmlns="" xmlns:a16="http://schemas.microsoft.com/office/drawing/2014/main" id="{F54FAB22-5A9B-49FF-8706-4CC8ACCA9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74196"/>
              </p:ext>
            </p:extLst>
          </p:nvPr>
        </p:nvGraphicFramePr>
        <p:xfrm>
          <a:off x="2758660" y="1108429"/>
          <a:ext cx="8595140" cy="434123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22056">
                  <a:extLst>
                    <a:ext uri="{9D8B030D-6E8A-4147-A177-3AD203B41FA5}">
                      <a16:colId xmlns="" xmlns:a16="http://schemas.microsoft.com/office/drawing/2014/main" val="1568324210"/>
                    </a:ext>
                  </a:extLst>
                </a:gridCol>
                <a:gridCol w="2775514">
                  <a:extLst>
                    <a:ext uri="{9D8B030D-6E8A-4147-A177-3AD203B41FA5}">
                      <a16:colId xmlns="" xmlns:a16="http://schemas.microsoft.com/office/drawing/2014/main" val="254298613"/>
                    </a:ext>
                  </a:extLst>
                </a:gridCol>
                <a:gridCol w="2148785">
                  <a:extLst>
                    <a:ext uri="{9D8B030D-6E8A-4147-A177-3AD203B41FA5}">
                      <a16:colId xmlns="" xmlns:a16="http://schemas.microsoft.com/office/drawing/2014/main" val="1322920818"/>
                    </a:ext>
                  </a:extLst>
                </a:gridCol>
                <a:gridCol w="2148785">
                  <a:extLst>
                    <a:ext uri="{9D8B030D-6E8A-4147-A177-3AD203B41FA5}">
                      <a16:colId xmlns="" xmlns:a16="http://schemas.microsoft.com/office/drawing/2014/main" val="3543925484"/>
                    </a:ext>
                  </a:extLst>
                </a:gridCol>
              </a:tblGrid>
              <a:tr h="1090883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bg1"/>
                          </a:solidFill>
                          <a:latin typeface="+mj-lt"/>
                        </a:rPr>
                        <a:t>Năm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bg1"/>
                          </a:solidFill>
                          <a:latin typeface="+mj-lt"/>
                        </a:rPr>
                        <a:t>Số vụ tai nạn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bg1"/>
                          </a:solidFill>
                          <a:latin typeface="+mj-lt"/>
                        </a:rPr>
                        <a:t>Số người chết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bg1"/>
                          </a:solidFill>
                          <a:latin typeface="+mj-lt"/>
                        </a:rPr>
                        <a:t>Số người bị thương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9672833"/>
                  </a:ext>
                </a:extLst>
              </a:tr>
              <a:tr h="592194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22.827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8.727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21.069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9663209"/>
                  </a:ext>
                </a:extLst>
              </a:tr>
              <a:tr h="592194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21.589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8.685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19.280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1647921"/>
                  </a:ext>
                </a:extLst>
              </a:tr>
              <a:tr h="592194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20.080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8.279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17.040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1411653"/>
                  </a:ext>
                </a:extLst>
              </a:tr>
              <a:tr h="592194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18.736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8.248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14.802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0458797"/>
                  </a:ext>
                </a:extLst>
              </a:tr>
              <a:tr h="592194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17.626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7.624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13.624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651635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2FBED2-3D3C-4F9E-8A12-8CB790DC4443}"/>
              </a:ext>
            </a:extLst>
          </p:cNvPr>
          <p:cNvSpPr txBox="1"/>
          <p:nvPr/>
        </p:nvSpPr>
        <p:spPr>
          <a:xfrm>
            <a:off x="1076739" y="365125"/>
            <a:ext cx="274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23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5903" y="1324303"/>
            <a:ext cx="7346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nhận xét gì khi đọc các thông tin trên?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0102" y="2782697"/>
            <a:ext cx="8718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Số vụ tai nạn, số người chết và bị thương hàng năm do tai nạn giao thông rất cao.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C3F28B-613C-4AAE-9D64-B224510F7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985" y="365125"/>
            <a:ext cx="4053990" cy="2603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5C7681-40B6-4468-B1C0-3D5024ED6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545" y="365125"/>
            <a:ext cx="3905044" cy="2603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D80926-168F-45F2-AD5D-162D597D2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465" y="3681987"/>
            <a:ext cx="4371950" cy="2603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CEC018-CF39-46DF-AF12-21DF24DB6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985" y="3348568"/>
            <a:ext cx="4053990" cy="3144307"/>
          </a:xfrm>
          <a:prstGeom prst="rect">
            <a:avLst/>
          </a:prstGeom>
        </p:spPr>
      </p:pic>
      <p:sp>
        <p:nvSpPr>
          <p:cNvPr id="8" name="Callout: Right Arrow 7">
            <a:extLst>
              <a:ext uri="{FF2B5EF4-FFF2-40B4-BE49-F238E27FC236}">
                <a16:creationId xmlns="" xmlns:a16="http://schemas.microsoft.com/office/drawing/2014/main" id="{454A6567-1D7E-40FC-8494-E36BE2740FB3}"/>
              </a:ext>
            </a:extLst>
          </p:cNvPr>
          <p:cNvSpPr/>
          <p:nvPr/>
        </p:nvSpPr>
        <p:spPr>
          <a:xfrm>
            <a:off x="404585" y="1201715"/>
            <a:ext cx="2392411" cy="4293705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D111265-DF51-4936-86C3-8058B7EA7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1317">
            <a:off x="1367265" y="2575748"/>
            <a:ext cx="2329242" cy="3734569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70C2231A-54FB-4E56-BA79-0A5237D6F6B0}"/>
              </a:ext>
            </a:extLst>
          </p:cNvPr>
          <p:cNvSpPr/>
          <p:nvPr/>
        </p:nvSpPr>
        <p:spPr>
          <a:xfrm>
            <a:off x="4016313" y="546778"/>
            <a:ext cx="7081178" cy="3048476"/>
          </a:xfrm>
          <a:prstGeom prst="cloudCallout">
            <a:avLst>
              <a:gd name="adj1" fmla="val -55775"/>
              <a:gd name="adj2" fmla="val 470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67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6687F2-47B9-4653-9932-A611874C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445A46B-1304-4040-8ADF-C968F58BB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235"/>
            <a:ext cx="12191999" cy="9229926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C52961-EADA-450F-BA1C-00C2B3E790A4}"/>
              </a:ext>
            </a:extLst>
          </p:cNvPr>
          <p:cNvSpPr txBox="1"/>
          <p:nvPr/>
        </p:nvSpPr>
        <p:spPr>
          <a:xfrm>
            <a:off x="3195203" y="1659285"/>
            <a:ext cx="67575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 tham gia giao thông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86FE8EB-8F54-4D1F-B7BE-81EBB657F84D}"/>
              </a:ext>
            </a:extLst>
          </p:cNvPr>
          <p:cNvSpPr txBox="1"/>
          <p:nvPr/>
        </p:nvSpPr>
        <p:spPr>
          <a:xfrm>
            <a:off x="2671861" y="163587"/>
            <a:ext cx="71208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nguyên nhân này, nguyên nhân nào là nguyên nhân chủ yếu?</a:t>
            </a:r>
          </a:p>
        </p:txBody>
      </p:sp>
    </p:spTree>
    <p:extLst>
      <p:ext uri="{BB962C8B-B14F-4D97-AF65-F5344CB8AC3E}">
        <p14:creationId xmlns:p14="http://schemas.microsoft.com/office/powerpoint/2010/main" val="130506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028" y="1608083"/>
            <a:ext cx="7110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Hậu quả mà tai nạn giao thông gây ra như thế nào?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1159</Words>
  <Application>Microsoft Office PowerPoint</Application>
  <PresentationFormat>Custom</PresentationFormat>
  <Paragraphs>130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Default Design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GDCD                     tiết 2 Ngoại khóa: An toàn giao thông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Admin</cp:lastModifiedBy>
  <cp:revision>60</cp:revision>
  <dcterms:created xsi:type="dcterms:W3CDTF">2020-04-07T11:48:04Z</dcterms:created>
  <dcterms:modified xsi:type="dcterms:W3CDTF">2022-08-09T03:03:37Z</dcterms:modified>
</cp:coreProperties>
</file>