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f" ContentType="image/x-wmf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68" r:id="rId3"/>
    <p:sldId id="262" r:id="rId4"/>
    <p:sldId id="308" r:id="rId5"/>
    <p:sldId id="257" r:id="rId6"/>
    <p:sldId id="258" r:id="rId7"/>
    <p:sldId id="259" r:id="rId8"/>
    <p:sldId id="260" r:id="rId9"/>
    <p:sldId id="261" r:id="rId10"/>
    <p:sldId id="273" r:id="rId11"/>
    <p:sldId id="292" r:id="rId12"/>
    <p:sldId id="293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94" r:id="rId22"/>
    <p:sldId id="285" r:id="rId23"/>
    <p:sldId id="286" r:id="rId24"/>
    <p:sldId id="289" r:id="rId25"/>
    <p:sldId id="295" r:id="rId26"/>
    <p:sldId id="290" r:id="rId27"/>
    <p:sldId id="2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ai Lin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r>
              <a:rPr lang="en-US" smtClean="0"/>
              <a:t>It’s necessary to preview the show! </a:t>
            </a:r>
            <a:endParaRPr lang="en-US" smtClean="0"/>
          </a:p>
          <a:p>
            <a:r>
              <a:rPr lang="en-US" smtClean="0"/>
              <a:t>tranvanbinhtv@gmail.com</a:t>
            </a:r>
            <a:endParaRPr lang="en-US" smtClean="0"/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2953A-827B-4BBE-811F-BA0BE8939B62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wm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24.pn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25.pn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26.pn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27.pn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8.mp3"/><Relationship Id="rId3" Type="http://schemas.openxmlformats.org/officeDocument/2006/relationships/audio" Target="../media/media8.mp3"/><Relationship Id="rId2" Type="http://schemas.openxmlformats.org/officeDocument/2006/relationships/image" Target="../media/image28.pn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29.pn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1.xml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media" Target="../media/media10.mp3"/><Relationship Id="rId3" Type="http://schemas.openxmlformats.org/officeDocument/2006/relationships/audio" Target="../media/media10.mp3"/><Relationship Id="rId2" Type="http://schemas.openxmlformats.org/officeDocument/2006/relationships/image" Target="../media/image30.pn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image" Target="../media/image14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2.wav"/><Relationship Id="rId15" Type="http://schemas.openxmlformats.org/officeDocument/2006/relationships/audio" Target="../media/audio3.wav"/><Relationship Id="rId14" Type="http://schemas.openxmlformats.org/officeDocument/2006/relationships/audio" Target="../media/audio1.wav"/><Relationship Id="rId13" Type="http://schemas.openxmlformats.org/officeDocument/2006/relationships/image" Target="../media/image14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image" Target="../media/image14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17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15.png"/><Relationship Id="rId7" Type="http://schemas.openxmlformats.org/officeDocument/2006/relationships/image" Target="../media/image12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13" Type="http://schemas.openxmlformats.org/officeDocument/2006/relationships/audio" Target="../media/audio3.wav"/><Relationship Id="rId12" Type="http://schemas.openxmlformats.org/officeDocument/2006/relationships/audio" Target="../media/audio1.wav"/><Relationship Id="rId11" Type="http://schemas.openxmlformats.org/officeDocument/2006/relationships/image" Target="../media/image14.png"/><Relationship Id="rId10" Type="http://schemas.microsoft.com/office/2007/relationships/media" Target="../media/media2.mp3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1.png"/><Relationship Id="rId7" Type="http://schemas.openxmlformats.org/officeDocument/2006/relationships/image" Target="../media/image12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2.wav"/><Relationship Id="rId14" Type="http://schemas.openxmlformats.org/officeDocument/2006/relationships/audio" Target="../media/audio3.wav"/><Relationship Id="rId13" Type="http://schemas.openxmlformats.org/officeDocument/2006/relationships/audio" Target="../media/audio1.wav"/><Relationship Id="rId12" Type="http://schemas.openxmlformats.org/officeDocument/2006/relationships/image" Target="../media/image14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2" y="472496"/>
            <a:ext cx="2161308" cy="1941372"/>
          </a:xfrm>
          <a:prstGeom prst="rect">
            <a:avLst/>
          </a:prstGeom>
        </p:spPr>
      </p:pic>
      <p:pic>
        <p:nvPicPr>
          <p:cNvPr id="5" name="Picture 2" descr="CHCA20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2" y="126770"/>
            <a:ext cx="11841018" cy="67312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44344" y="2179780"/>
            <a:ext cx="489681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83230" y="1135380"/>
            <a:ext cx="8912860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LOAN LOWER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SCHOOL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9077" y="4920757"/>
            <a:ext cx="5052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1339215" y="3150235"/>
            <a:ext cx="10391140" cy="1689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  classical music 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lassical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045" y="3429000"/>
            <a:ext cx="495300" cy="495300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387590" y="890905"/>
            <a:ext cx="4419600" cy="4061460"/>
          </a:xfrm>
          <a:prstGeom prst="rect">
            <a:avLst/>
          </a:prstGeom>
        </p:spPr>
      </p:pic>
      <p:sp>
        <p:nvSpPr>
          <p:cNvPr id="18" name="Text Box 17"/>
          <p:cNvSpPr txBox="1"/>
          <p:nvPr/>
        </p:nvSpPr>
        <p:spPr>
          <a:xfrm>
            <a:off x="1450340" y="4373245"/>
            <a:ext cx="686498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cổ điển</a:t>
            </a:r>
            <a:endParaRPr lang="en-US" sz="5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1019810" y="1259840"/>
            <a:ext cx="8789670" cy="108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 paintbrush 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10" y="3119120"/>
            <a:ext cx="5585460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cọ vẽ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6465" y="1945640"/>
            <a:ext cx="6185535" cy="4351655"/>
          </a:xfrm>
          <a:prstGeom prst="rect">
            <a:avLst/>
          </a:prstGeom>
        </p:spPr>
      </p:pic>
      <p:pic>
        <p:nvPicPr>
          <p:cNvPr id="8" name="paintbrush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45" y="1624965"/>
            <a:ext cx="683895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87967" y="17064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camera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3311" y="3118366"/>
            <a:ext cx="4050892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máy ảnh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3670" y="1825625"/>
            <a:ext cx="6838950" cy="4351655"/>
          </a:xfrm>
          <a:prstGeom prst="rect">
            <a:avLst/>
          </a:prstGeom>
        </p:spPr>
      </p:pic>
      <p:pic>
        <p:nvPicPr>
          <p:cNvPr id="9" name="camera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350" y="2070735"/>
            <a:ext cx="495300" cy="4953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87967" y="17064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painting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3641" y="3296801"/>
            <a:ext cx="4050892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họa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8485" y="1485900"/>
            <a:ext cx="6131560" cy="4351655"/>
          </a:xfrm>
          <a:prstGeom prst="rect">
            <a:avLst/>
          </a:prstGeom>
        </p:spPr>
      </p:pic>
      <p:pic>
        <p:nvPicPr>
          <p:cNvPr id="8" name="painting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035" y="2038350"/>
            <a:ext cx="495300" cy="4953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0" y="1172845"/>
            <a:ext cx="8789670" cy="108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musical instrument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4370" y="2568575"/>
            <a:ext cx="5585460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cụ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6090" y="2174240"/>
            <a:ext cx="5069840" cy="4846320"/>
          </a:xfrm>
          <a:prstGeom prst="rect">
            <a:avLst/>
          </a:prstGeom>
        </p:spPr>
      </p:pic>
      <p:pic>
        <p:nvPicPr>
          <p:cNvPr id="6" name="MSISM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115" y="1465580"/>
            <a:ext cx="495300" cy="4953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2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0" y="1172845"/>
            <a:ext cx="8789670" cy="108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water puppet show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" y="2637790"/>
            <a:ext cx="558546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múa rối nước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9470" y="2353310"/>
            <a:ext cx="6011545" cy="3823970"/>
          </a:xfrm>
          <a:prstGeom prst="rect">
            <a:avLst/>
          </a:prstGeom>
        </p:spPr>
      </p:pic>
      <p:pic>
        <p:nvPicPr>
          <p:cNvPr id="6" name="WTPPS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65580"/>
            <a:ext cx="495300" cy="4953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21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598805" y="1259840"/>
            <a:ext cx="8789670" cy="108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art gallery 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10" y="3119120"/>
            <a:ext cx="558546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trưng bày nghệ thuật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1090" y="1760220"/>
            <a:ext cx="5782945" cy="5098415"/>
          </a:xfrm>
          <a:prstGeom prst="rect">
            <a:avLst/>
          </a:prstGeom>
        </p:spPr>
      </p:pic>
      <p:pic>
        <p:nvPicPr>
          <p:cNvPr id="6" name="ARTGALERR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545" y="1553210"/>
            <a:ext cx="495300" cy="4953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custDataLst>
              <p:tags r:id="rId2"/>
            </p:custDataLst>
          </p:nvPr>
        </p:nvGraphicFramePr>
        <p:xfrm>
          <a:off x="1202690" y="869950"/>
          <a:ext cx="9247505" cy="55854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385945"/>
                <a:gridCol w="4861560"/>
              </a:tblGrid>
              <a:tr h="629920">
                <a:tc>
                  <a:txBody>
                    <a:bodyPr/>
                    <a:p>
                      <a:pPr algn="l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lang="en-US" sz="3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  <a:endParaRPr lang="en-US" sz="3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73850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 dirty="0">
                          <a:solidFill>
                            <a:srgbClr val="021096"/>
                          </a:solidFill>
                          <a:sym typeface="+mn-ea"/>
                        </a:rPr>
                        <a:t>1. classical music  </a:t>
                      </a:r>
                      <a:r>
                        <a:rPr lang="en-US" sz="3000" dirty="0">
                          <a:solidFill>
                            <a:srgbClr val="021096"/>
                          </a:solidFill>
                          <a:sym typeface="+mn-ea"/>
                        </a:rPr>
                        <a:t>(n</a:t>
                      </a:r>
                      <a:r>
                        <a:rPr lang="en-US" sz="3000" dirty="0" smtClean="0">
                          <a:solidFill>
                            <a:srgbClr val="021096"/>
                          </a:solidFill>
                          <a:sym typeface="+mn-ea"/>
                        </a:rPr>
                        <a:t>)</a:t>
                      </a:r>
                      <a:endParaRPr lang="en-US" sz="3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000" b="1" smtClean="0">
                          <a:sym typeface="+mn-ea"/>
                        </a:rPr>
                        <a:t>nhạc cổ điển</a:t>
                      </a:r>
                      <a:endParaRPr lang="en-US" sz="3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66992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 dirty="0">
                          <a:solidFill>
                            <a:srgbClr val="021096"/>
                          </a:solidFill>
                          <a:sym typeface="+mn-ea"/>
                        </a:rPr>
                        <a:t>2. paintbrush  </a:t>
                      </a:r>
                      <a:r>
                        <a:rPr lang="en-US" sz="3000" dirty="0">
                          <a:solidFill>
                            <a:srgbClr val="021096"/>
                          </a:solidFill>
                          <a:sym typeface="+mn-ea"/>
                        </a:rPr>
                        <a:t>(n</a:t>
                      </a:r>
                      <a:r>
                        <a:rPr lang="en-US" sz="3000" dirty="0" smtClean="0">
                          <a:solidFill>
                            <a:srgbClr val="021096"/>
                          </a:solidFill>
                          <a:sym typeface="+mn-ea"/>
                        </a:rPr>
                        <a:t>)</a:t>
                      </a:r>
                      <a:endParaRPr lang="en-US" sz="30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l"/>
                      <a:r>
                        <a:rPr lang="en-US" sz="30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cọ vẽ</a:t>
                      </a:r>
                      <a:endParaRPr lang="en-US" sz="3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69925"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3000" b="1" dirty="0">
                          <a:solidFill>
                            <a:srgbClr val="021096"/>
                          </a:solidFill>
                          <a:sym typeface="+mn-ea"/>
                        </a:rPr>
                        <a:t>3. camera </a:t>
                      </a:r>
                      <a:r>
                        <a:rPr lang="en-US" sz="3000" dirty="0">
                          <a:solidFill>
                            <a:srgbClr val="021096"/>
                          </a:solidFill>
                          <a:sym typeface="+mn-ea"/>
                        </a:rPr>
                        <a:t>(n</a:t>
                      </a:r>
                      <a:r>
                        <a:rPr lang="en-US" sz="3000" dirty="0" smtClean="0">
                          <a:solidFill>
                            <a:srgbClr val="021096"/>
                          </a:solidFill>
                          <a:sym typeface="+mn-ea"/>
                        </a:rPr>
                        <a:t>)</a:t>
                      </a:r>
                      <a:endParaRPr lang="en-US" sz="30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máy ảnh</a:t>
                      </a:r>
                      <a:endParaRPr lang="en-US" sz="3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70560"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3000" b="1" kern="1200" dirty="0" smtClean="0">
                          <a:solidFill>
                            <a:srgbClr val="021096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4. painting(n)</a:t>
                      </a:r>
                      <a:endParaRPr lang="en-US" sz="30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bức họa</a:t>
                      </a:r>
                      <a:endParaRPr lang="en-US" sz="3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7439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 kern="1200" smtClean="0">
                          <a:solidFill>
                            <a:srgbClr val="021096"/>
                          </a:solidFill>
                          <a:latin typeface="+mn-lt"/>
                          <a:ea typeface="+mn-ea"/>
                          <a:cs typeface="+mn-cs"/>
                        </a:rPr>
                        <a:t>5. musical instrument (n)</a:t>
                      </a:r>
                      <a:endParaRPr lang="en-US" sz="30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nhạc cụ</a:t>
                      </a:r>
                      <a:endParaRPr lang="en-US" sz="3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29920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 dirty="0">
                          <a:solidFill>
                            <a:srgbClr val="021096"/>
                          </a:solidFill>
                          <a:sym typeface="+mn-ea"/>
                        </a:rPr>
                        <a:t>6. water puppet show</a:t>
                      </a:r>
                      <a:r>
                        <a:rPr lang="en-US" sz="3000" dirty="0">
                          <a:solidFill>
                            <a:srgbClr val="021096"/>
                          </a:solidFill>
                          <a:sym typeface="+mn-ea"/>
                        </a:rPr>
                        <a:t>(n</a:t>
                      </a:r>
                      <a:r>
                        <a:rPr lang="en-US" sz="3000" dirty="0" smtClean="0">
                          <a:solidFill>
                            <a:srgbClr val="021096"/>
                          </a:solidFill>
                          <a:sym typeface="+mn-ea"/>
                        </a:rPr>
                        <a:t>)</a:t>
                      </a:r>
                      <a:endParaRPr lang="en-US" sz="30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chương trình múa rối nước</a:t>
                      </a:r>
                      <a:endParaRPr lang="en-US" sz="3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02310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 kern="1200" smtClean="0">
                          <a:solidFill>
                            <a:srgbClr val="021096"/>
                          </a:solidFill>
                          <a:latin typeface="+mn-lt"/>
                          <a:ea typeface="+mn-ea"/>
                          <a:cs typeface="+mn-cs"/>
                        </a:rPr>
                        <a:t>7. art gallery (n)</a:t>
                      </a:r>
                      <a:endParaRPr lang="en-US" sz="30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trưng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bày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nghệ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thuật</a:t>
                      </a:r>
                      <a:endParaRPr lang="en-US" sz="3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0650" y="401320"/>
          <a:ext cx="11894185" cy="67017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614035"/>
                <a:gridCol w="6280150"/>
              </a:tblGrid>
              <a:tr h="673735">
                <a:tc>
                  <a:txBody>
                    <a:bodyPr/>
                    <a:p>
                      <a:pPr algn="ctr"/>
                      <a:r>
                        <a:rPr lang="en-US" sz="3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lang="en-US" sz="35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  <a:endParaRPr lang="en-US" sz="35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89725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kern="1200" dirty="0" smtClean="0">
                          <a:solidFill>
                            <a:srgbClr val="021096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1. classical music</a:t>
                      </a:r>
                      <a:endParaRPr lang="en-US" sz="35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a. nhạc cổ điển</a:t>
                      </a:r>
                      <a:endParaRPr lang="en-US" sz="35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</a:tr>
              <a:tr h="89725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dirty="0">
                          <a:solidFill>
                            <a:srgbClr val="021096"/>
                          </a:solidFill>
                          <a:sym typeface="+mn-ea"/>
                        </a:rPr>
                        <a:t>2. paintbrush  </a:t>
                      </a:r>
                      <a:r>
                        <a:rPr lang="en-US" sz="3500" dirty="0">
                          <a:solidFill>
                            <a:srgbClr val="021096"/>
                          </a:solidFill>
                          <a:sym typeface="+mn-ea"/>
                        </a:rPr>
                        <a:t>(n</a:t>
                      </a:r>
                      <a:r>
                        <a:rPr lang="en-US" sz="3500" dirty="0" smtClean="0">
                          <a:solidFill>
                            <a:srgbClr val="021096"/>
                          </a:solidFill>
                          <a:sym typeface="+mn-ea"/>
                        </a:rPr>
                        <a:t>)</a:t>
                      </a:r>
                      <a:endParaRPr lang="en-US" sz="35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smtClean="0">
                          <a:sym typeface="+mn-ea"/>
                        </a:rPr>
                        <a:t>b. nhạc cụ</a:t>
                      </a:r>
                      <a:endParaRPr lang="en-US" sz="35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</a:tr>
              <a:tr h="821055"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3500" b="1" dirty="0">
                          <a:solidFill>
                            <a:srgbClr val="021096"/>
                          </a:solidFill>
                          <a:sym typeface="+mn-ea"/>
                        </a:rPr>
                        <a:t>3. camera </a:t>
                      </a:r>
                      <a:r>
                        <a:rPr lang="en-US" sz="3500" dirty="0">
                          <a:solidFill>
                            <a:srgbClr val="021096"/>
                          </a:solidFill>
                          <a:sym typeface="+mn-ea"/>
                        </a:rPr>
                        <a:t>(n</a:t>
                      </a:r>
                      <a:r>
                        <a:rPr lang="en-US" sz="3500" dirty="0" smtClean="0">
                          <a:solidFill>
                            <a:srgbClr val="021096"/>
                          </a:solidFill>
                          <a:sym typeface="+mn-ea"/>
                        </a:rPr>
                        <a:t>)</a:t>
                      </a:r>
                      <a:endParaRPr lang="en-US" sz="35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dirty="0" err="1" smtClean="0">
                          <a:sym typeface="+mn-ea"/>
                        </a:rPr>
                        <a:t>c. phòng</a:t>
                      </a:r>
                      <a:r>
                        <a:rPr lang="en-US" sz="3500" b="1" dirty="0" smtClean="0">
                          <a:sym typeface="+mn-ea"/>
                        </a:rPr>
                        <a:t> </a:t>
                      </a:r>
                      <a:r>
                        <a:rPr lang="en-US" sz="3500" b="1" dirty="0" err="1" smtClean="0">
                          <a:sym typeface="+mn-ea"/>
                        </a:rPr>
                        <a:t>trưng</a:t>
                      </a:r>
                      <a:r>
                        <a:rPr lang="en-US" sz="3500" b="1" dirty="0" smtClean="0">
                          <a:sym typeface="+mn-ea"/>
                        </a:rPr>
                        <a:t> </a:t>
                      </a:r>
                      <a:r>
                        <a:rPr lang="en-US" sz="3500" b="1" dirty="0" err="1" smtClean="0">
                          <a:sym typeface="+mn-ea"/>
                        </a:rPr>
                        <a:t>bày</a:t>
                      </a:r>
                      <a:r>
                        <a:rPr lang="en-US" sz="3500" b="1" dirty="0" smtClean="0">
                          <a:sym typeface="+mn-ea"/>
                        </a:rPr>
                        <a:t> </a:t>
                      </a:r>
                      <a:r>
                        <a:rPr lang="en-US" sz="3500" b="1" dirty="0" err="1" smtClean="0">
                          <a:sym typeface="+mn-ea"/>
                        </a:rPr>
                        <a:t>nghệ</a:t>
                      </a:r>
                      <a:r>
                        <a:rPr lang="en-US" sz="3500" b="1" dirty="0" smtClean="0">
                          <a:sym typeface="+mn-ea"/>
                        </a:rPr>
                        <a:t> </a:t>
                      </a:r>
                      <a:r>
                        <a:rPr lang="en-US" sz="3500" b="1" dirty="0" err="1" smtClean="0">
                          <a:sym typeface="+mn-ea"/>
                        </a:rPr>
                        <a:t>thuật</a:t>
                      </a:r>
                      <a:endParaRPr lang="en-US" sz="35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75665"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3500" b="1" kern="1200" dirty="0" smtClean="0">
                          <a:solidFill>
                            <a:srgbClr val="021096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4. painting(n)</a:t>
                      </a:r>
                      <a:endParaRPr lang="en-US" sz="35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smtClean="0">
                          <a:sym typeface="+mn-ea"/>
                        </a:rPr>
                        <a:t>d. máy ảnh</a:t>
                      </a:r>
                      <a:endParaRPr lang="en-US" sz="35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</a:tr>
              <a:tr h="73342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kern="1200" smtClean="0">
                          <a:solidFill>
                            <a:srgbClr val="021096"/>
                          </a:solidFill>
                          <a:latin typeface="+mn-lt"/>
                          <a:ea typeface="+mn-ea"/>
                          <a:cs typeface="+mn-cs"/>
                        </a:rPr>
                        <a:t>5. musical instrument (n)</a:t>
                      </a:r>
                      <a:endParaRPr lang="en-US" sz="35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smtClean="0">
                          <a:sym typeface="+mn-ea"/>
                        </a:rPr>
                        <a:t>e. cọ vẽ</a:t>
                      </a:r>
                      <a:endParaRPr lang="en-US" sz="35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0548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dirty="0">
                          <a:solidFill>
                            <a:srgbClr val="021096"/>
                          </a:solidFill>
                          <a:sym typeface="+mn-ea"/>
                        </a:rPr>
                        <a:t>6. water puppet show</a:t>
                      </a:r>
                      <a:r>
                        <a:rPr lang="en-US" sz="3500" dirty="0">
                          <a:solidFill>
                            <a:srgbClr val="021096"/>
                          </a:solidFill>
                          <a:sym typeface="+mn-ea"/>
                        </a:rPr>
                        <a:t>(n</a:t>
                      </a:r>
                      <a:r>
                        <a:rPr lang="en-US" sz="3500" dirty="0" smtClean="0">
                          <a:solidFill>
                            <a:srgbClr val="021096"/>
                          </a:solidFill>
                          <a:sym typeface="+mn-ea"/>
                        </a:rPr>
                        <a:t>)</a:t>
                      </a:r>
                      <a:endParaRPr lang="en-US" sz="35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dirty="0" smtClean="0">
                          <a:sym typeface="+mn-ea"/>
                        </a:rPr>
                        <a:t>f. bức họa</a:t>
                      </a:r>
                      <a:endParaRPr lang="en-US" sz="35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09791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kern="1200" smtClean="0">
                          <a:solidFill>
                            <a:srgbClr val="021096"/>
                          </a:solidFill>
                          <a:latin typeface="+mn-lt"/>
                          <a:ea typeface="+mn-ea"/>
                          <a:cs typeface="+mn-cs"/>
                        </a:rPr>
                        <a:t>7. art gallery (n)</a:t>
                      </a:r>
                      <a:endParaRPr lang="en-US" sz="3500" b="1" kern="1200" dirty="0" smtClean="0">
                        <a:solidFill>
                          <a:srgbClr val="02109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500" b="1" smtClean="0">
                          <a:sym typeface="+mn-ea"/>
                        </a:rPr>
                        <a:t>g. chương trình múa rối nước</a:t>
                      </a:r>
                      <a:endParaRPr lang="en-US" sz="35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233680" y="-102870"/>
            <a:ext cx="369125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endParaRPr lang="en-US" sz="4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3919220" y="52705"/>
            <a:ext cx="9415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1-a   2-e   3-d   4-e     5-b    6-g       7-c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94710" y="2473325"/>
            <a:ext cx="2503805" cy="2461895"/>
          </a:xfrm>
          <a:prstGeom prst="straightConnector1">
            <a:avLst/>
          </a:prstGeom>
          <a:ln w="508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246120" y="3450590"/>
            <a:ext cx="2737485" cy="3288665"/>
          </a:xfrm>
          <a:prstGeom prst="straightConnector1">
            <a:avLst/>
          </a:prstGeom>
          <a:ln w="508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942840" y="5603240"/>
            <a:ext cx="1518285" cy="817880"/>
          </a:xfrm>
          <a:prstGeom prst="straightConnector1">
            <a:avLst/>
          </a:prstGeom>
          <a:ln w="508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772660" y="2585085"/>
            <a:ext cx="1147445" cy="2226945"/>
          </a:xfrm>
          <a:prstGeom prst="straightConnector1">
            <a:avLst/>
          </a:prstGeom>
          <a:ln w="508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729865" y="3308985"/>
            <a:ext cx="3593465" cy="661035"/>
          </a:xfrm>
          <a:prstGeom prst="straightConnector1">
            <a:avLst/>
          </a:prstGeom>
          <a:ln w="508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05200" y="4104640"/>
            <a:ext cx="2361565" cy="1021715"/>
          </a:xfrm>
          <a:prstGeom prst="straightConnector1">
            <a:avLst/>
          </a:prstGeom>
          <a:ln w="508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357880" y="1783715"/>
            <a:ext cx="2254885" cy="10160"/>
          </a:xfrm>
          <a:prstGeom prst="straightConnector1">
            <a:avLst/>
          </a:prstGeom>
          <a:ln w="508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" y="-15240"/>
            <a:ext cx="12094845" cy="1074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45" y="199390"/>
            <a:ext cx="1170432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LISTEN AND </a:t>
            </a:r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6" y="1278538"/>
            <a:ext cx="69297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000" smtClean="0">
                <a:latin typeface="ChronicaPro-Book"/>
              </a:rPr>
              <a:t>Hi </a:t>
            </a:r>
            <a:r>
              <a:rPr lang="en-US" sz="2000" dirty="0">
                <a:latin typeface="ChronicaPro-Book"/>
              </a:rPr>
              <a:t>Nick</a:t>
            </a:r>
            <a:r>
              <a:rPr lang="en-US" sz="2000">
                <a:latin typeface="ChronicaPro-Book"/>
              </a:rPr>
              <a:t>. What are you listening to</a:t>
            </a:r>
            <a:r>
              <a:rPr lang="en-US" sz="2000" smtClean="0">
                <a:latin typeface="ChronicaPro-Book"/>
              </a:rPr>
              <a:t>?</a:t>
            </a:r>
            <a:endParaRPr lang="en-US" sz="2000" smtClean="0">
              <a:latin typeface="ChronicaPro-Book"/>
            </a:endParaRPr>
          </a:p>
          <a:p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smtClean="0">
                <a:latin typeface="ChronicaPro-Book"/>
              </a:rPr>
              <a:t>I’m listening to music. I like classical music, 	and I often play the piano in my spare time.</a:t>
            </a:r>
            <a:endParaRPr lang="en-US" sz="2000" smtClean="0">
              <a:latin typeface="ChronicaPro-Book"/>
            </a:endParaRPr>
          </a:p>
          <a:p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Wow</a:t>
            </a:r>
            <a:r>
              <a:rPr lang="en-US" sz="2000" dirty="0">
                <a:latin typeface="ChronicaPro-Book"/>
              </a:rPr>
              <a:t>. I can’t play any instruments.</a:t>
            </a:r>
            <a:endParaRPr lang="en-US" sz="2000" dirty="0">
              <a:latin typeface="ChronicaPro-Book"/>
            </a:endParaRP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And </a:t>
            </a:r>
            <a:r>
              <a:rPr lang="en-US" sz="2000" dirty="0">
                <a:latin typeface="ChronicaPro-Book"/>
              </a:rPr>
              <a:t>what about you? What’s your hobby?</a:t>
            </a:r>
            <a:endParaRPr lang="en-US" sz="2000" dirty="0">
              <a:latin typeface="ChronicaPro-Book"/>
            </a:endParaRP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I </a:t>
            </a:r>
            <a:r>
              <a:rPr lang="en-US" sz="2000" dirty="0">
                <a:latin typeface="ChronicaPro-Book"/>
              </a:rPr>
              <a:t>like painting and taking photos.</a:t>
            </a:r>
            <a:endParaRPr lang="en-US" sz="2000" dirty="0">
              <a:latin typeface="ChronicaPro-Book"/>
            </a:endParaRP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Taking </a:t>
            </a:r>
            <a:r>
              <a:rPr lang="en-US" sz="2000" dirty="0">
                <a:latin typeface="ChronicaPro-Book"/>
              </a:rPr>
              <a:t>photo? I’ve never tried it. Is it fun?</a:t>
            </a:r>
            <a:endParaRPr lang="en-US" sz="2000" dirty="0">
              <a:latin typeface="ChronicaPro-Book"/>
            </a:endParaRP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Yeah</a:t>
            </a:r>
            <a:r>
              <a:rPr lang="en-US" sz="2000" dirty="0">
                <a:latin typeface="ChronicaPro-Book"/>
              </a:rPr>
              <a:t>, it is, but not as fun as painting.</a:t>
            </a:r>
            <a:endParaRPr lang="en-US" sz="2000" dirty="0">
              <a:latin typeface="ChronicaPro-Book"/>
            </a:endParaRP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Right</a:t>
            </a:r>
            <a:r>
              <a:rPr lang="en-US" sz="2000" dirty="0">
                <a:latin typeface="ChronicaPro-Book"/>
              </a:rPr>
              <a:t>. They seem quite different from </a:t>
            </a:r>
            <a:r>
              <a:rPr lang="en-US" sz="2000">
                <a:latin typeface="ChronicaPro-Book"/>
              </a:rPr>
              <a:t>each </a:t>
            </a:r>
            <a:r>
              <a:rPr lang="en-US" sz="2000" smtClean="0">
                <a:latin typeface="ChronicaPro-Book"/>
              </a:rPr>
              <a:t>other</a:t>
            </a:r>
            <a:r>
              <a:rPr lang="en-US" sz="2000">
                <a:latin typeface="ChronicaPro-Book"/>
              </a:rPr>
              <a:t>. </a:t>
            </a:r>
            <a:r>
              <a:rPr lang="en-US" sz="2000" smtClean="0">
                <a:latin typeface="ChronicaPro-Book"/>
              </a:rPr>
              <a:t>	What </a:t>
            </a:r>
            <a:r>
              <a:rPr lang="en-US" sz="2000" dirty="0">
                <a:latin typeface="ChronicaPro-Book"/>
              </a:rPr>
              <a:t>do you normally paint?</a:t>
            </a:r>
            <a:endParaRPr lang="en-US" sz="2000" dirty="0">
              <a:latin typeface="ChronicaPro-Book"/>
            </a:endParaRP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Landscapes </a:t>
            </a:r>
            <a:r>
              <a:rPr lang="en-US" sz="2000" dirty="0">
                <a:latin typeface="ChronicaPro-Book"/>
              </a:rPr>
              <a:t>and animals, just for pleasure</a:t>
            </a:r>
            <a:r>
              <a:rPr lang="en-US" sz="2000">
                <a:latin typeface="ChronicaPro-Book"/>
              </a:rPr>
              <a:t>, </a:t>
            </a:r>
            <a:r>
              <a:rPr lang="en-US" sz="2000" smtClean="0">
                <a:latin typeface="ChronicaPro-Book"/>
              </a:rPr>
              <a:t>you 	know</a:t>
            </a:r>
            <a:r>
              <a:rPr lang="en-US" sz="2000" dirty="0">
                <a:latin typeface="ChronicaPro-Book"/>
              </a:rPr>
              <a:t>. I sometimes share them with </a:t>
            </a:r>
            <a:r>
              <a:rPr lang="en-US" sz="2000">
                <a:latin typeface="ChronicaPro-Book"/>
              </a:rPr>
              <a:t>my </a:t>
            </a:r>
            <a:r>
              <a:rPr lang="en-US" sz="2000" smtClean="0">
                <a:latin typeface="ChronicaPro-Book"/>
              </a:rPr>
              <a:t>friends</a:t>
            </a:r>
            <a:r>
              <a:rPr lang="en-US" sz="2000" dirty="0">
                <a:latin typeface="ChronicaPro-Book"/>
              </a:rPr>
              <a:t>.</a:t>
            </a:r>
            <a:endParaRPr lang="en-US" sz="2000" dirty="0">
              <a:latin typeface="ChronicaPro-Book"/>
            </a:endParaRP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Really</a:t>
            </a:r>
            <a:r>
              <a:rPr lang="en-US" sz="2000" dirty="0">
                <a:latin typeface="ChronicaPro-Book"/>
              </a:rPr>
              <a:t>? Um, maybe we should go to an art </a:t>
            </a:r>
            <a:r>
              <a:rPr lang="en-US" sz="2000">
                <a:latin typeface="ChronicaPro-Book"/>
              </a:rPr>
              <a:t>gallery </a:t>
            </a:r>
            <a:r>
              <a:rPr lang="en-US" sz="2000" smtClean="0">
                <a:latin typeface="ChronicaPro-Book"/>
              </a:rPr>
              <a:t>	next </a:t>
            </a:r>
            <a:r>
              <a:rPr lang="en-US" sz="2000" dirty="0">
                <a:latin typeface="ChronicaPro-Book"/>
              </a:rPr>
              <a:t>weekend?</a:t>
            </a:r>
            <a:endParaRPr lang="en-US" sz="2000" dirty="0">
              <a:latin typeface="ChronicaPro-Book"/>
            </a:endParaRP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Sounds </a:t>
            </a:r>
            <a:r>
              <a:rPr lang="en-US" sz="2000" dirty="0">
                <a:latin typeface="ChronicaPro-Book"/>
              </a:rPr>
              <a:t>good, but I’d prefer to go to the </a:t>
            </a:r>
            <a:r>
              <a:rPr lang="en-US" sz="2000">
                <a:latin typeface="ChronicaPro-Book"/>
              </a:rPr>
              <a:t>music </a:t>
            </a:r>
            <a:r>
              <a:rPr lang="en-US" sz="2000" smtClean="0">
                <a:latin typeface="ChronicaPro-Book"/>
              </a:rPr>
              <a:t>	festival </a:t>
            </a:r>
            <a:r>
              <a:rPr lang="en-US" sz="2000" dirty="0">
                <a:latin typeface="ChronicaPro-Book"/>
              </a:rPr>
              <a:t>at my school.</a:t>
            </a:r>
            <a:endParaRPr lang="en-US" sz="2000" dirty="0">
              <a:latin typeface="ChronicaPro-Book"/>
            </a:endParaRP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Well </a:t>
            </a:r>
            <a:r>
              <a:rPr lang="en-US" sz="2000" dirty="0">
                <a:latin typeface="ChronicaPro-Book"/>
              </a:rPr>
              <a:t>… OK. That’s fine.</a:t>
            </a:r>
            <a:endParaRPr lang="en-US" sz="2000" dirty="0">
              <a:latin typeface="ChronicaPro-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531" y="1083306"/>
            <a:ext cx="2933700" cy="5715000"/>
          </a:xfrm>
          <a:prstGeom prst="rect">
            <a:avLst/>
          </a:prstGeom>
        </p:spPr>
      </p:pic>
      <p:pic>
        <p:nvPicPr>
          <p:cNvPr id="2" name="0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6517" y="581164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71292" y="812482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 dirty="0">
                <a:solidFill>
                  <a:srgbClr val="0FB7BD"/>
                </a:solidFill>
              </a:rPr>
              <a:t>A talk at the </a:t>
            </a:r>
            <a:r>
              <a:rPr lang="en-US" sz="3200" b="1">
                <a:solidFill>
                  <a:srgbClr val="0FB7BD"/>
                </a:solidFill>
              </a:rPr>
              <a:t>school </a:t>
            </a:r>
            <a:r>
              <a:rPr lang="en-US" sz="3200" b="1" smtClean="0">
                <a:solidFill>
                  <a:srgbClr val="0FB7BD"/>
                </a:solidFill>
              </a:rPr>
              <a:t>gate</a:t>
            </a:r>
            <a:endParaRPr lang="en-US" sz="3200" b="1" dirty="0">
              <a:solidFill>
                <a:srgbClr val="0FB7B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5364" y="1083292"/>
            <a:ext cx="103382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2: Circle the correct answer.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025" y="2072407"/>
            <a:ext cx="6096000" cy="2248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Trang and Nick talking about?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Playing the piano.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Drawing and painting. 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Music and arts.</a:t>
            </a:r>
            <a:r>
              <a:rPr lang="en-US" sz="2400" dirty="0"/>
              <a:t>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42370" y="4882770"/>
            <a:ext cx="7910112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>
                <a:latin typeface="ChronicaPro-Book"/>
              </a:rPr>
              <a:t>Hi Nick. What are you </a:t>
            </a:r>
            <a:r>
              <a:rPr lang="en-US" sz="2400" smtClean="0">
                <a:latin typeface="ChronicaPro-Book"/>
              </a:rPr>
              <a:t>listening to?</a:t>
            </a:r>
            <a:endParaRPr lang="en-US" sz="2400">
              <a:latin typeface="ChronicaPro-Book"/>
            </a:endParaRPr>
          </a:p>
          <a:p>
            <a:r>
              <a:rPr lang="en-US" sz="240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>
                <a:latin typeface="ChronicaPro-Book"/>
              </a:rPr>
              <a:t>I’m listening to music. I like classical music, and I often play the piano in my spare time.</a:t>
            </a:r>
            <a:endParaRPr lang="en-US" sz="2400" dirty="0">
              <a:latin typeface="ChronicaPro-Book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89671" y="5741691"/>
            <a:ext cx="661797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87302" y="4425169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Good Schools Teach In Art/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96" y="1456599"/>
            <a:ext cx="5012733" cy="33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1026146" y="6151901"/>
            <a:ext cx="661797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>
            <a:off x="315595" y="6278245"/>
            <a:ext cx="8827770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500" dirty="0">
                <a:solidFill>
                  <a:srgbClr val="00B050"/>
                </a:solidFill>
                <a:highlight>
                  <a:srgbClr val="FFFF00"/>
                </a:highlight>
                <a:latin typeface="ChronicaPro-Book"/>
                <a:sym typeface="+mn-ea"/>
              </a:rPr>
              <a:t>Trang</a:t>
            </a:r>
            <a:r>
              <a:rPr lang="en-US" sz="2500">
                <a:solidFill>
                  <a:srgbClr val="00B050"/>
                </a:solidFill>
                <a:highlight>
                  <a:srgbClr val="FFFF00"/>
                </a:highlight>
                <a:latin typeface="ChronicaPro-Book"/>
                <a:sym typeface="+mn-ea"/>
              </a:rPr>
              <a:t>: </a:t>
            </a:r>
            <a:r>
              <a:rPr lang="en-US" sz="2500" smtClean="0">
                <a:highlight>
                  <a:srgbClr val="FFFF00"/>
                </a:highlight>
                <a:latin typeface="ChronicaPro-Book"/>
                <a:sym typeface="+mn-ea"/>
              </a:rPr>
              <a:t>I </a:t>
            </a:r>
            <a:r>
              <a:rPr lang="en-US" sz="2500" dirty="0">
                <a:highlight>
                  <a:srgbClr val="FFFF00"/>
                </a:highlight>
                <a:latin typeface="ChronicaPro-Book"/>
                <a:sym typeface="+mn-ea"/>
              </a:rPr>
              <a:t>like painting and taking photos.</a:t>
            </a:r>
            <a:endParaRPr lang="en-US" sz="2500" dirty="0">
              <a:highlight>
                <a:srgbClr val="FFFF00"/>
              </a:highlight>
              <a:latin typeface="ChronicaPro-Book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18" grpId="0" bldLvl="0" animBg="1"/>
      <p:bldP spid="18" grpId="1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/>
          <p:cNvGraphicFramePr>
            <a:graphicFrameLocks noGrp="1"/>
          </p:cNvGraphicFramePr>
          <p:nvPr/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/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40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THE PRIMARY GRADES ART AND MUSIC – KINDERGARTEN THROUGH THIRD GR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1918462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936" y="3011130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</a:t>
            </a:r>
            <a:r>
              <a:rPr lang="en-US" sz="2400">
                <a:latin typeface="ChronicaPro-Book"/>
              </a:rPr>
              <a:t>to </a:t>
            </a:r>
            <a:r>
              <a:rPr lang="en-US" sz="2400" smtClean="0">
                <a:latin typeface="ChronicaPro-Book"/>
              </a:rPr>
              <a:t>a(n</a:t>
            </a:r>
            <a:r>
              <a:rPr lang="en-US" sz="2400" dirty="0">
                <a:latin typeface="ChronicaPro-Book"/>
              </a:rPr>
              <a:t>) _____________ next week.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</a:t>
            </a:r>
            <a:r>
              <a:rPr lang="en-US" sz="2400">
                <a:latin typeface="ChronicaPro-Book"/>
              </a:rPr>
              <a:t>take </a:t>
            </a:r>
            <a:r>
              <a:rPr lang="en-US" sz="2400" smtClean="0">
                <a:latin typeface="ChronicaPro-Book"/>
              </a:rPr>
              <a:t>________.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</a:t>
            </a:r>
            <a:r>
              <a:rPr lang="en-US" sz="2400">
                <a:latin typeface="ChronicaPro-Book"/>
              </a:rPr>
              <a:t>three </a:t>
            </a:r>
            <a:r>
              <a:rPr lang="en-US" sz="2400" smtClean="0">
                <a:latin typeface="ChronicaPro-Book"/>
              </a:rPr>
              <a:t>_______________________.</a:t>
            </a:r>
            <a:endParaRPr lang="en-US" sz="2400" dirty="0">
              <a:latin typeface="ChronicaPro-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/>
          <p:cNvGraphicFramePr>
            <a:graphicFrameLocks noGrp="1"/>
          </p:cNvGraphicFramePr>
          <p:nvPr/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/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40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THE PRIMARY GRADES ART AND MUSIC – KINDERGARTEN THROUGH THIRD GR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1918462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936" y="3011130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</a:t>
            </a:r>
            <a:r>
              <a:rPr lang="en-US" sz="2400">
                <a:latin typeface="ChronicaPro-Book"/>
              </a:rPr>
              <a:t>to </a:t>
            </a:r>
            <a:r>
              <a:rPr lang="en-US" sz="2400" smtClean="0">
                <a:latin typeface="ChronicaPro-Book"/>
              </a:rPr>
              <a:t>a(n</a:t>
            </a:r>
            <a:r>
              <a:rPr lang="en-US" sz="2400" dirty="0">
                <a:latin typeface="ChronicaPro-Book"/>
              </a:rPr>
              <a:t>) _____________ next week.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</a:t>
            </a:r>
            <a:r>
              <a:rPr lang="en-US" sz="2400">
                <a:latin typeface="ChronicaPro-Book"/>
              </a:rPr>
              <a:t>take </a:t>
            </a:r>
            <a:r>
              <a:rPr lang="en-US" sz="2400" smtClean="0">
                <a:latin typeface="ChronicaPro-Book"/>
              </a:rPr>
              <a:t>________.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</a:t>
            </a:r>
            <a:r>
              <a:rPr lang="en-US" sz="2400">
                <a:latin typeface="ChronicaPro-Book"/>
              </a:rPr>
              <a:t>three </a:t>
            </a:r>
            <a:r>
              <a:rPr lang="en-US" sz="2400" smtClean="0">
                <a:latin typeface="ChronicaPro-Book"/>
              </a:rPr>
              <a:t>_______________________.</a:t>
            </a:r>
            <a:endParaRPr lang="en-US" sz="2400" dirty="0">
              <a:latin typeface="ChronicaPro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7090" y="3004185"/>
            <a:ext cx="24180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art gallery</a:t>
            </a:r>
            <a:endParaRPr lang="en-US" sz="2400" b="1">
              <a:solidFill>
                <a:srgbClr val="F7941E"/>
              </a:solidFill>
              <a:latin typeface="ChronicaPro-Book"/>
            </a:endParaRPr>
          </a:p>
          <a:p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6274" y="4060204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photos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5447" y="4409702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d</a:t>
            </a:r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ifferent from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7338" y="5504194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like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07560" y="6270585"/>
            <a:ext cx="32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0" y="1174722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6680" y="113585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10332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695" y="1715770"/>
            <a:ext cx="10835005" cy="70675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ronicaPro-Book"/>
              </a:rPr>
              <a:t>camera	</a:t>
            </a:r>
            <a:r>
              <a:rPr lang="en-US" sz="2000" dirty="0" smtClean="0">
                <a:latin typeface="ChronicaPro-Book"/>
              </a:rPr>
              <a:t>            water puppet </a:t>
            </a:r>
            <a:r>
              <a:rPr lang="en-US" sz="2000" dirty="0" smtClean="0">
                <a:latin typeface="ChronicaPro-Book"/>
              </a:rPr>
              <a:t>show	                art gallery	</a:t>
            </a:r>
            <a:endParaRPr lang="en-US" sz="2000" dirty="0" smtClean="0">
              <a:latin typeface="ChronicaPro-Book"/>
            </a:endParaRPr>
          </a:p>
          <a:p>
            <a:r>
              <a:rPr lang="en-US" sz="2000" dirty="0" smtClean="0">
                <a:latin typeface="ChronicaPro-Book"/>
              </a:rPr>
              <a:t>painting                  </a:t>
            </a:r>
            <a:r>
              <a:rPr lang="en-US" sz="2000" dirty="0" smtClean="0">
                <a:latin typeface="ChronicaPro-Book"/>
              </a:rPr>
              <a:t> </a:t>
            </a:r>
            <a:r>
              <a:rPr lang="en-US" sz="2000" dirty="0" smtClean="0">
                <a:latin typeface="ChronicaPro-Book"/>
              </a:rPr>
              <a:t>paintbrush</a:t>
            </a:r>
            <a:r>
              <a:rPr lang="en-US" sz="2000" dirty="0">
                <a:latin typeface="ChronicaPro-Book"/>
              </a:rPr>
              <a:t>	</a:t>
            </a:r>
            <a:r>
              <a:rPr lang="en-US" sz="2000" dirty="0" smtClean="0">
                <a:latin typeface="ChronicaPro-Book"/>
              </a:rPr>
              <a:t>                         musical </a:t>
            </a:r>
            <a:r>
              <a:rPr lang="en-US" sz="2000" dirty="0">
                <a:latin typeface="ChronicaPro-Book"/>
              </a:rPr>
              <a:t>instruments </a:t>
            </a:r>
            <a:endParaRPr lang="en-US" sz="2000" dirty="0">
              <a:latin typeface="ChronicaPro-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</a:t>
            </a:r>
            <a:r>
              <a:rPr lang="en-US" smtClean="0"/>
              <a:t>______________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</a:t>
            </a:r>
            <a:r>
              <a:rPr lang="en-US" smtClean="0"/>
              <a:t>_________________________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</a:t>
            </a:r>
            <a:r>
              <a:rPr lang="en-US" smtClean="0"/>
              <a:t>__________________________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838564" y="4256243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5808" y="411767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paintbrush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82902" y="4176198"/>
            <a:ext cx="15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camera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56990" y="4176198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painting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5415" y="6199505"/>
            <a:ext cx="4250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95818" y="6238359"/>
            <a:ext cx="31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water puppet show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409870" y="634084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art gallery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pic>
        <p:nvPicPr>
          <p:cNvPr id="2" name="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9935" y="17396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991" t="2629" r="2194" b="1517"/>
          <a:stretch>
            <a:fillRect/>
          </a:stretch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840" t="3305" r="2536" b="2858"/>
          <a:stretch>
            <a:fillRect/>
          </a:stretch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244" t="4057" r="5676" b="6116"/>
          <a:stretch>
            <a:fillRect/>
          </a:stretch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6948" t="9594" r="2121" b="5715"/>
          <a:stretch>
            <a:fillRect/>
          </a:stretch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1094" t="9412" r="1497" b="6557"/>
          <a:stretch>
            <a:fillRect/>
          </a:stretch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1697" t="9512" r="5452" b="6747"/>
          <a:stretch>
            <a:fillRect/>
          </a:stretch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2364833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1" descr="quiz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5330" y="635"/>
            <a:ext cx="644906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omework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208280" y="0"/>
            <a:ext cx="7649845" cy="111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66420" y="1115060"/>
            <a:ext cx="11396345" cy="42462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</a:rPr>
              <a:t> Prepare for the next lesson: A closer look 1.</a:t>
            </a:r>
            <a:endParaRPr lang="en-US" sz="36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</a:rPr>
              <a:t>+ Find the meaning of some 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words: composer(n)/compose(v),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concert hall(n), artist(n), actress(n),musician(n), painter(n), portrait(n)</a:t>
            </a:r>
            <a:endParaRPr lang="en-US" sz="3600">
              <a:solidFill>
                <a:srgbClr val="0000FF"/>
              </a:solidFill>
              <a:latin typeface="Arial" panose="020B0604020202020204" pitchFamily="34" charset="0"/>
              <a:sym typeface="+mn-ea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</a:rPr>
              <a:t>+ Do tasks</a:t>
            </a:r>
            <a:endParaRPr lang="en-US" sz="36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</a:rPr>
              <a:t>+ Find how to pronounce 2 sounds  /ʃ/ and /ʒ/</a:t>
            </a:r>
            <a:endParaRPr lang="en-US" sz="36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4669155" y="146050"/>
            <a:ext cx="255651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</a:t>
            </a:r>
            <a:endParaRPr lang="en-US" sz="5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09955" y="939165"/>
            <a:ext cx="11557635" cy="16300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sz="5000" b="0" i="0">
                <a:solidFill>
                  <a:srgbClr val="081B3A"/>
                </a:solidFill>
                <a:latin typeface="Times New Roman" panose="02020603050405020304" pitchFamily="18" charset="0"/>
                <a:ea typeface="SegoeuiPc"/>
                <a:cs typeface="Times New Roman" panose="02020603050405020304" pitchFamily="18" charset="0"/>
              </a:rPr>
              <a:t>- T</a:t>
            </a:r>
            <a:r>
              <a:rPr sz="5000" b="0" i="0">
                <a:solidFill>
                  <a:srgbClr val="081B3A"/>
                </a:solidFill>
                <a:latin typeface="Times New Roman" panose="02020603050405020304" pitchFamily="18" charset="0"/>
                <a:ea typeface="SegoeuiPc"/>
                <a:cs typeface="Times New Roman" panose="02020603050405020304" pitchFamily="18" charset="0"/>
              </a:rPr>
              <a:t>here are some questions, and each question have 3 options A, B, C</a:t>
            </a:r>
            <a:endParaRPr sz="5000" b="0" i="0">
              <a:solidFill>
                <a:srgbClr val="081B3A"/>
              </a:solidFill>
              <a:latin typeface="Times New Roman" panose="02020603050405020304" pitchFamily="18" charset="0"/>
              <a:ea typeface="SegoeuiPc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989965" y="2667000"/>
            <a:ext cx="1119314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- You have 10 second to read the question . Who raise hand first will have the right to give answer</a:t>
            </a:r>
            <a:endParaRPr 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098550" y="4894580"/>
            <a:ext cx="1108964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- If you give the correct answer, you will receive a gift</a:t>
            </a:r>
            <a:endParaRPr 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</a:rPr>
              <a:t> Question 1. Look at the picture. What is his favourite hobby?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. Listening to music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41624" y="305326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. Playing sports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41624" y="40524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Doing judo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143886" y="4085781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80" y="3094525"/>
            <a:ext cx="804742" cy="7071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7195" y="1605915"/>
            <a:ext cx="5168900" cy="3794760"/>
          </a:xfrm>
          <a:prstGeom prst="rect">
            <a:avLst/>
          </a:prstGeom>
        </p:spPr>
      </p:pic>
      <p:pic>
        <p:nvPicPr>
          <p:cNvPr id="3" name="Tieng-dem-nguoc-10s-tieng-anh-www_tiengdong_com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6205" y="6738620"/>
            <a:ext cx="770255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12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>
                <p:cTn id="8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 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this?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5718" y="157888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. Guitar    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951" y="2349699"/>
            <a:ext cx="10236418" cy="14461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Piano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6425" y="3823970"/>
            <a:ext cx="6811010" cy="7708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C. Violin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17" y="161345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444692" y="3823794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73" y="2714276"/>
            <a:ext cx="804742" cy="6437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5975" y="1176655"/>
            <a:ext cx="4193540" cy="4520565"/>
          </a:xfrm>
          <a:prstGeom prst="rect">
            <a:avLst/>
          </a:prstGeom>
        </p:spPr>
      </p:pic>
      <p:pic>
        <p:nvPicPr>
          <p:cNvPr id="3" name="Tieng-dem-nguoc-10s-tieng-anh-www_tiengdong_com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3045" y="6685915"/>
            <a:ext cx="770255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12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>
                <p:cTn id="8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Question 3. Look at the picture. What is she doing?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65260" y="20128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. Taking photos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65345" y="29195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B. Drawing pictures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72880" y="393955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. Sing a song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843081" y="182686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843037" y="3939268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96" y="2919554"/>
            <a:ext cx="804742" cy="7071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3685" y="1280795"/>
            <a:ext cx="5154930" cy="5478780"/>
          </a:xfrm>
          <a:prstGeom prst="rect">
            <a:avLst/>
          </a:prstGeom>
        </p:spPr>
      </p:pic>
      <p:pic>
        <p:nvPicPr>
          <p:cNvPr id="3" name="Tieng-dem-nguoc-10s-tieng-anh-www_tiengdong_com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0340" y="6759575"/>
            <a:ext cx="770255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12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>
                <p:cTn id="8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7630" y="200025"/>
            <a:ext cx="11687810" cy="160464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>
              <a:defRPr/>
            </a:pPr>
            <a:r>
              <a:rPr lang="en-US" altLang="vi-VN" sz="3200" dirty="0">
                <a:solidFill>
                  <a:prstClr val="black"/>
                </a:solidFill>
              </a:rPr>
              <a:t>Question 4. </a:t>
            </a:r>
            <a:r>
              <a:rPr lang="vi-VN" sz="3200" dirty="0">
                <a:solidFill>
                  <a:prstClr val="black"/>
                </a:solidFill>
              </a:rPr>
              <a:t>Listen to a</a:t>
            </a:r>
            <a:r>
              <a:rPr lang="en-US" altLang="vi-VN" sz="3200" dirty="0">
                <a:solidFill>
                  <a:prstClr val="black"/>
                </a:solidFill>
              </a:rPr>
              <a:t> short</a:t>
            </a:r>
            <a:r>
              <a:rPr lang="vi-VN" sz="3200" dirty="0">
                <a:solidFill>
                  <a:prstClr val="black"/>
                </a:solidFill>
              </a:rPr>
              <a:t> song. What is the name of this song?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50119" y="2097936"/>
            <a:ext cx="676695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 love my family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30419" y="31061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How are you? I’m fine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29149" y="4205041"/>
            <a:ext cx="654419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Baby shark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55" y="211907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73" y="4205229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43" y="3214873"/>
            <a:ext cx="732592" cy="643793"/>
          </a:xfrm>
          <a:prstGeom prst="rect">
            <a:avLst/>
          </a:prstGeom>
        </p:spPr>
      </p:pic>
      <p:pic>
        <p:nvPicPr>
          <p:cNvPr id="5" name="Nhac-chuong-Baby-Shark-nhacchuong123 (mp3cut.net)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0330" y="848995"/>
            <a:ext cx="1790065" cy="87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>
                <p:cTn id="8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9" dur="16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8430" y="201930"/>
            <a:ext cx="11970385" cy="160464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 5.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title of UNIT 4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your English textbook?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31411" y="1949756"/>
            <a:ext cx="684878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My house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333951" y="3043835"/>
            <a:ext cx="658208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Music and arts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59028" y="429268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Tet holiday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63" y="194972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6236645" y="4237441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68" y="3125723"/>
            <a:ext cx="804742" cy="643793"/>
          </a:xfrm>
          <a:prstGeom prst="rect">
            <a:avLst/>
          </a:prstGeom>
        </p:spPr>
      </p:pic>
      <p:pic>
        <p:nvPicPr>
          <p:cNvPr id="3" name="Tieng-dem-nguoc-10s-tieng-anh-www_tiengdong_com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3680" y="6685915"/>
            <a:ext cx="770255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12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>
                <p:cTn id="8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37490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26" name="Picture 2" descr="Bài Mẫu Chủ đề: Talk About Your School - IELTS Speaking - IELTS Cấp Tố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78" y="3133745"/>
            <a:ext cx="6566958" cy="32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ABLE_ENDDRAG_ORIGIN_RECT" val="728*405"/>
  <p:tag name="TABLE_ENDDRAG_RECT" val="94*68*728*4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4552</Words>
  <Application>WPS Presentation</Application>
  <PresentationFormat>Widescreen</PresentationFormat>
  <Paragraphs>291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SimSun</vt:lpstr>
      <vt:lpstr>Wingdings</vt:lpstr>
      <vt:lpstr>Times New Roman</vt:lpstr>
      <vt:lpstr>Myriad Pro</vt:lpstr>
      <vt:lpstr>Segoe Print</vt:lpstr>
      <vt:lpstr>Calibri</vt:lpstr>
      <vt:lpstr>Microsoft YaHei</vt:lpstr>
      <vt:lpstr>Arial Unicode MS</vt:lpstr>
      <vt:lpstr>Calibri Light</vt:lpstr>
      <vt:lpstr>ChronicaPro-Book</vt:lpstr>
      <vt:lpstr>ChronicaPro-Bold</vt:lpstr>
      <vt:lpstr>ChronicaPro-Medium</vt:lpstr>
      <vt:lpstr>SegoeuiPc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K' Trang</cp:lastModifiedBy>
  <cp:revision>10</cp:revision>
  <dcterms:created xsi:type="dcterms:W3CDTF">2024-11-12T00:46:00Z</dcterms:created>
  <dcterms:modified xsi:type="dcterms:W3CDTF">2024-11-12T05:28:55Z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3712C4FF1D8940609BC14E1E13AD70AF_11</vt:lpwstr>
  </property>
  <property fmtid="{D5CDD505-2E9C-101B-9397-08002B2CF9AE}" pid="3" name="KSOProductBuildVer">
    <vt:lpwstr>1033-12.2.0.18607</vt:lpwstr>
  </property>
</Properties>
</file>