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80" r:id="rId1"/>
    <p:sldMasterId id="2147483693" r:id="rId2"/>
  </p:sldMasterIdLst>
  <p:notesMasterIdLst>
    <p:notesMasterId r:id="rId17"/>
  </p:notesMasterIdLst>
  <p:sldIdLst>
    <p:sldId id="260" r:id="rId3"/>
    <p:sldId id="258" r:id="rId4"/>
    <p:sldId id="259" r:id="rId5"/>
    <p:sldId id="256" r:id="rId6"/>
    <p:sldId id="261" r:id="rId7"/>
    <p:sldId id="263" r:id="rId8"/>
    <p:sldId id="264" r:id="rId9"/>
    <p:sldId id="262" r:id="rId10"/>
    <p:sldId id="265" r:id="rId11"/>
    <p:sldId id="266" r:id="rId12"/>
    <p:sldId id="268" r:id="rId13"/>
    <p:sldId id="267" r:id="rId14"/>
    <p:sldId id="269" r:id="rId15"/>
    <p:sldId id="270" r:id="rId16"/>
  </p:sldIdLst>
  <p:sldSz cx="12192000" cy="6858000"/>
  <p:notesSz cx="6858000" cy="9144000"/>
  <p:embeddedFontLst>
    <p:embeddedFont>
      <p:font typeface="Segoe UI Semibold" panose="020B0702040204020203" pitchFamily="34" charset="0"/>
      <p:bold r:id="rId18"/>
      <p:boldItalic r:id="rId19"/>
    </p:embeddedFont>
    <p:embeddedFont>
      <p:font typeface="Calibri Light" panose="020F0302020204030204" pitchFamily="34" charset="0"/>
      <p:regular r:id="rId20"/>
      <p:italic r:id="rId21"/>
    </p:embeddedFont>
    <p:embeddedFont>
      <p:font typeface="Cambria" panose="02040503050406030204" pitchFamily="18" charset="0"/>
      <p:regular r:id="rId22"/>
      <p:bold r:id="rId23"/>
      <p:italic r:id="rId24"/>
      <p:boldItalic r:id="rId25"/>
    </p:embeddedFont>
    <p:embeddedFont>
      <p:font typeface="Calibri" panose="020F0502020204030204" pitchFamily="34" charset="0"/>
      <p:regular r:id="rId26"/>
      <p:bold r:id="rId27"/>
      <p:italic r:id="rId28"/>
      <p:boldItalic r:id="rId29"/>
    </p:embeddedFont>
    <p:embeddedFont>
      <p:font typeface="Tahoma" panose="020B0604030504040204" pitchFamily="34" charset="0"/>
      <p:regular r:id="rId30"/>
      <p:bold r:id="rId31"/>
    </p:embeddedFont>
    <p:embeddedFont>
      <p:font typeface="Garamond" panose="02020404030301010803" pitchFamily="18" charset="0"/>
      <p:regular r:id="rId32"/>
      <p:bold r:id="rId33"/>
      <p:italic r:id="rId34"/>
    </p:embeddedFont>
  </p:embeddedFontLst>
  <p:custDataLst>
    <p:tags r:id="rId3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F00"/>
    <a:srgbClr val="A9E8EE"/>
    <a:srgbClr val="75DB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277" autoAdjust="0"/>
    <p:restoredTop sz="94660"/>
  </p:normalViewPr>
  <p:slideViewPr>
    <p:cSldViewPr snapToGrid="0">
      <p:cViewPr varScale="1">
        <p:scale>
          <a:sx n="112" d="100"/>
          <a:sy n="112" d="100"/>
        </p:scale>
        <p:origin x="102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font" Target="fonts/font1.fntdata"/><Relationship Id="rId26" Type="http://schemas.openxmlformats.org/officeDocument/2006/relationships/font" Target="fonts/font9.fntdata"/><Relationship Id="rId39" Type="http://schemas.openxmlformats.org/officeDocument/2006/relationships/tableStyles" Target="tableStyles.xml"/><Relationship Id="rId21" Type="http://schemas.openxmlformats.org/officeDocument/2006/relationships/font" Target="fonts/font4.fntdata"/><Relationship Id="rId34" Type="http://schemas.openxmlformats.org/officeDocument/2006/relationships/font" Target="fonts/font1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font" Target="fonts/font16.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7.fntdata"/><Relationship Id="rId32" Type="http://schemas.openxmlformats.org/officeDocument/2006/relationships/font" Target="fonts/font15.fntdata"/><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tags" Target="tags/tag1.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C1F357-09CF-4202-B148-3648BED7FEF4}" type="datetimeFigureOut">
              <a:rPr lang="en-US" smtClean="0"/>
              <a:t>11/11/2024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AFAFEF-211A-486F-B16F-535CBA969134}" type="slidenum">
              <a:rPr lang="en-US" smtClean="0"/>
              <a:t>‹#›</a:t>
            </a:fld>
            <a:endParaRPr lang="en-US"/>
          </a:p>
        </p:txBody>
      </p:sp>
    </p:spTree>
    <p:extLst>
      <p:ext uri="{BB962C8B-B14F-4D97-AF65-F5344CB8AC3E}">
        <p14:creationId xmlns:p14="http://schemas.microsoft.com/office/powerpoint/2010/main" val="12404384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6AFAFEF-211A-486F-B16F-535CBA969134}" type="slidenum">
              <a:rPr lang="en-US" smtClean="0"/>
              <a:t>1</a:t>
            </a:fld>
            <a:endParaRPr lang="en-US"/>
          </a:p>
        </p:txBody>
      </p:sp>
    </p:spTree>
    <p:extLst>
      <p:ext uri="{BB962C8B-B14F-4D97-AF65-F5344CB8AC3E}">
        <p14:creationId xmlns:p14="http://schemas.microsoft.com/office/powerpoint/2010/main" val="4255463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6AFAFEF-211A-486F-B16F-535CBA969134}" type="slidenum">
              <a:rPr lang="en-US" smtClean="0"/>
              <a:t>10</a:t>
            </a:fld>
            <a:endParaRPr lang="en-US"/>
          </a:p>
        </p:txBody>
      </p:sp>
    </p:spTree>
    <p:extLst>
      <p:ext uri="{BB962C8B-B14F-4D97-AF65-F5344CB8AC3E}">
        <p14:creationId xmlns:p14="http://schemas.microsoft.com/office/powerpoint/2010/main" val="11078748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6AFAFEF-211A-486F-B16F-535CBA969134}" type="slidenum">
              <a:rPr lang="en-US" smtClean="0"/>
              <a:t>11</a:t>
            </a:fld>
            <a:endParaRPr lang="en-US"/>
          </a:p>
        </p:txBody>
      </p:sp>
    </p:spTree>
    <p:extLst>
      <p:ext uri="{BB962C8B-B14F-4D97-AF65-F5344CB8AC3E}">
        <p14:creationId xmlns:p14="http://schemas.microsoft.com/office/powerpoint/2010/main" val="15012134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6AFAFEF-211A-486F-B16F-535CBA969134}" type="slidenum">
              <a:rPr lang="en-US" smtClean="0"/>
              <a:t>12</a:t>
            </a:fld>
            <a:endParaRPr lang="en-US"/>
          </a:p>
        </p:txBody>
      </p:sp>
    </p:spTree>
    <p:extLst>
      <p:ext uri="{BB962C8B-B14F-4D97-AF65-F5344CB8AC3E}">
        <p14:creationId xmlns:p14="http://schemas.microsoft.com/office/powerpoint/2010/main" val="41040947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6AFAFEF-211A-486F-B16F-535CBA969134}" type="slidenum">
              <a:rPr lang="en-US" smtClean="0"/>
              <a:t>13</a:t>
            </a:fld>
            <a:endParaRPr lang="en-US"/>
          </a:p>
        </p:txBody>
      </p:sp>
    </p:spTree>
    <p:extLst>
      <p:ext uri="{BB962C8B-B14F-4D97-AF65-F5344CB8AC3E}">
        <p14:creationId xmlns:p14="http://schemas.microsoft.com/office/powerpoint/2010/main" val="31369596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6AFAFEF-211A-486F-B16F-535CBA969134}" type="slidenum">
              <a:rPr lang="en-US" smtClean="0"/>
              <a:t>14</a:t>
            </a:fld>
            <a:endParaRPr lang="en-US"/>
          </a:p>
        </p:txBody>
      </p:sp>
    </p:spTree>
    <p:extLst>
      <p:ext uri="{BB962C8B-B14F-4D97-AF65-F5344CB8AC3E}">
        <p14:creationId xmlns:p14="http://schemas.microsoft.com/office/powerpoint/2010/main" val="22355461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6AFAFEF-211A-486F-B16F-535CBA969134}" type="slidenum">
              <a:rPr lang="en-US" smtClean="0"/>
              <a:t>2</a:t>
            </a:fld>
            <a:endParaRPr lang="en-US"/>
          </a:p>
        </p:txBody>
      </p:sp>
    </p:spTree>
    <p:extLst>
      <p:ext uri="{BB962C8B-B14F-4D97-AF65-F5344CB8AC3E}">
        <p14:creationId xmlns:p14="http://schemas.microsoft.com/office/powerpoint/2010/main" val="34576098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6AFAFEF-211A-486F-B16F-535CBA969134}" type="slidenum">
              <a:rPr lang="en-US" smtClean="0"/>
              <a:t>3</a:t>
            </a:fld>
            <a:endParaRPr lang="en-US"/>
          </a:p>
        </p:txBody>
      </p:sp>
    </p:spTree>
    <p:extLst>
      <p:ext uri="{BB962C8B-B14F-4D97-AF65-F5344CB8AC3E}">
        <p14:creationId xmlns:p14="http://schemas.microsoft.com/office/powerpoint/2010/main" val="15459603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6AFAFEF-211A-486F-B16F-535CBA969134}" type="slidenum">
              <a:rPr lang="en-US" smtClean="0"/>
              <a:t>4</a:t>
            </a:fld>
            <a:endParaRPr lang="en-US"/>
          </a:p>
        </p:txBody>
      </p:sp>
    </p:spTree>
    <p:extLst>
      <p:ext uri="{BB962C8B-B14F-4D97-AF65-F5344CB8AC3E}">
        <p14:creationId xmlns:p14="http://schemas.microsoft.com/office/powerpoint/2010/main" val="37375241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6AFAFEF-211A-486F-B16F-535CBA969134}" type="slidenum">
              <a:rPr lang="en-US" smtClean="0"/>
              <a:t>5</a:t>
            </a:fld>
            <a:endParaRPr lang="en-US"/>
          </a:p>
        </p:txBody>
      </p:sp>
    </p:spTree>
    <p:extLst>
      <p:ext uri="{BB962C8B-B14F-4D97-AF65-F5344CB8AC3E}">
        <p14:creationId xmlns:p14="http://schemas.microsoft.com/office/powerpoint/2010/main" val="32862031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6AFAFEF-211A-486F-B16F-535CBA969134}" type="slidenum">
              <a:rPr lang="en-US" smtClean="0"/>
              <a:t>6</a:t>
            </a:fld>
            <a:endParaRPr lang="en-US"/>
          </a:p>
        </p:txBody>
      </p:sp>
    </p:spTree>
    <p:extLst>
      <p:ext uri="{BB962C8B-B14F-4D97-AF65-F5344CB8AC3E}">
        <p14:creationId xmlns:p14="http://schemas.microsoft.com/office/powerpoint/2010/main" val="12940600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6AFAFEF-211A-486F-B16F-535CBA969134}" type="slidenum">
              <a:rPr lang="en-US" smtClean="0"/>
              <a:t>7</a:t>
            </a:fld>
            <a:endParaRPr lang="en-US"/>
          </a:p>
        </p:txBody>
      </p:sp>
    </p:spTree>
    <p:extLst>
      <p:ext uri="{BB962C8B-B14F-4D97-AF65-F5344CB8AC3E}">
        <p14:creationId xmlns:p14="http://schemas.microsoft.com/office/powerpoint/2010/main" val="36664555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6AFAFEF-211A-486F-B16F-535CBA969134}" type="slidenum">
              <a:rPr lang="en-US" smtClean="0"/>
              <a:t>8</a:t>
            </a:fld>
            <a:endParaRPr lang="en-US"/>
          </a:p>
        </p:txBody>
      </p:sp>
    </p:spTree>
    <p:extLst>
      <p:ext uri="{BB962C8B-B14F-4D97-AF65-F5344CB8AC3E}">
        <p14:creationId xmlns:p14="http://schemas.microsoft.com/office/powerpoint/2010/main" val="16595597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6AFAFEF-211A-486F-B16F-535CBA969134}" type="slidenum">
              <a:rPr lang="en-US" smtClean="0"/>
              <a:t>9</a:t>
            </a:fld>
            <a:endParaRPr lang="en-US"/>
          </a:p>
        </p:txBody>
      </p:sp>
    </p:spTree>
    <p:extLst>
      <p:ext uri="{BB962C8B-B14F-4D97-AF65-F5344CB8AC3E}">
        <p14:creationId xmlns:p14="http://schemas.microsoft.com/office/powerpoint/2010/main" val="41233831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CB099B6-FBFA-421C-9A15-C4D1AA2D6BD7}" type="datetimeFigureOut">
              <a:rPr lang="en-US" smtClean="0"/>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8A643-AE83-4097-B297-F42B3D78B8B0}" type="slidenum">
              <a:rPr lang="en-US" smtClean="0"/>
              <a:t>‹#›</a:t>
            </a:fld>
            <a:endParaRPr lang="en-US"/>
          </a:p>
        </p:txBody>
      </p:sp>
    </p:spTree>
    <p:extLst>
      <p:ext uri="{BB962C8B-B14F-4D97-AF65-F5344CB8AC3E}">
        <p14:creationId xmlns:p14="http://schemas.microsoft.com/office/powerpoint/2010/main" val="15417281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B099B6-FBFA-421C-9A15-C4D1AA2D6BD7}" type="datetimeFigureOut">
              <a:rPr lang="en-US" smtClean="0"/>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8A643-AE83-4097-B297-F42B3D78B8B0}" type="slidenum">
              <a:rPr lang="en-US" smtClean="0"/>
              <a:t>‹#›</a:t>
            </a:fld>
            <a:endParaRPr lang="en-US"/>
          </a:p>
        </p:txBody>
      </p:sp>
    </p:spTree>
    <p:extLst>
      <p:ext uri="{BB962C8B-B14F-4D97-AF65-F5344CB8AC3E}">
        <p14:creationId xmlns:p14="http://schemas.microsoft.com/office/powerpoint/2010/main" val="14219384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B099B6-FBFA-421C-9A15-C4D1AA2D6BD7}" type="datetimeFigureOut">
              <a:rPr lang="en-US" smtClean="0"/>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8A643-AE83-4097-B297-F42B3D78B8B0}" type="slidenum">
              <a:rPr lang="en-US" smtClean="0"/>
              <a:t>‹#›</a:t>
            </a:fld>
            <a:endParaRPr lang="en-US"/>
          </a:p>
        </p:txBody>
      </p:sp>
    </p:spTree>
    <p:extLst>
      <p:ext uri="{BB962C8B-B14F-4D97-AF65-F5344CB8AC3E}">
        <p14:creationId xmlns:p14="http://schemas.microsoft.com/office/powerpoint/2010/main" val="27167579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09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09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6197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solidFill>
            </a:endParaRPr>
          </a:p>
        </p:txBody>
      </p:sp>
      <p:sp>
        <p:nvSpPr>
          <p:cNvPr id="9" name="Slide Number Placeholder 5"/>
          <p:cNvSpPr>
            <a:spLocks noGrp="1"/>
          </p:cNvSpPr>
          <p:nvPr>
            <p:ph type="sldNum" sz="quarter" idx="12"/>
          </p:nvPr>
        </p:nvSpPr>
        <p:spPr/>
        <p:txBody>
          <a:bodyPr/>
          <a:lstStyle>
            <a:lvl1pPr>
              <a:defRPr/>
            </a:lvl1pPr>
          </a:lstStyle>
          <a:p>
            <a:pPr>
              <a:defRPr/>
            </a:pPr>
            <a:fld id="{DD382BD0-A140-48E9-9731-7D2FA1CF1124}"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6573858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8CB099B6-FBFA-421C-9A15-C4D1AA2D6BD7}" type="datetimeFigureOut">
              <a:rPr lang="en-US" smtClean="0"/>
              <a:t>11/11/2024</a:t>
            </a:fld>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fld id="{B408A643-AE83-4097-B297-F42B3D78B8B0}" type="slidenum">
              <a:rPr lang="en-US" smtClean="0"/>
              <a:t>‹#›</a:t>
            </a:fld>
            <a:endParaRPr 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816657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CB099B6-FBFA-421C-9A15-C4D1AA2D6BD7}" type="datetimeFigureOut">
              <a:rPr lang="en-US" smtClean="0"/>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8A643-AE83-4097-B297-F42B3D78B8B0}" type="slidenum">
              <a:rPr lang="en-US" smtClean="0"/>
              <a:t>‹#›</a:t>
            </a:fld>
            <a:endParaRPr lang="en-US"/>
          </a:p>
        </p:txBody>
      </p:sp>
    </p:spTree>
    <p:extLst>
      <p:ext uri="{BB962C8B-B14F-4D97-AF65-F5344CB8AC3E}">
        <p14:creationId xmlns:p14="http://schemas.microsoft.com/office/powerpoint/2010/main" val="38792886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CB099B6-FBFA-421C-9A15-C4D1AA2D6BD7}" type="datetimeFigureOut">
              <a:rPr lang="en-US" smtClean="0"/>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8A643-AE83-4097-B297-F42B3D78B8B0}" type="slidenum">
              <a:rPr lang="en-US" smtClean="0"/>
              <a:t>‹#›</a:t>
            </a:fld>
            <a:endParaRPr 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216486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CB099B6-FBFA-421C-9A15-C4D1AA2D6BD7}" type="datetimeFigureOut">
              <a:rPr lang="en-US" smtClean="0"/>
              <a:t>11/11/2024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8A643-AE83-4097-B297-F42B3D78B8B0}" type="slidenum">
              <a:rPr lang="en-US" smtClean="0"/>
              <a:t>‹#›</a:t>
            </a:fld>
            <a:endParaRPr lang="en-US"/>
          </a:p>
        </p:txBody>
      </p:sp>
    </p:spTree>
    <p:extLst>
      <p:ext uri="{BB962C8B-B14F-4D97-AF65-F5344CB8AC3E}">
        <p14:creationId xmlns:p14="http://schemas.microsoft.com/office/powerpoint/2010/main" val="27362035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CB099B6-FBFA-421C-9A15-C4D1AA2D6BD7}" type="datetimeFigureOut">
              <a:rPr lang="en-US" smtClean="0"/>
              <a:t>11/11/2024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08A643-AE83-4097-B297-F42B3D78B8B0}" type="slidenum">
              <a:rPr lang="en-US" smtClean="0"/>
              <a:t>‹#›</a:t>
            </a:fld>
            <a:endParaRPr 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474912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CB099B6-FBFA-421C-9A15-C4D1AA2D6BD7}" type="datetimeFigureOut">
              <a:rPr lang="en-US" smtClean="0"/>
              <a:t>11/11/2024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08A643-AE83-4097-B297-F42B3D78B8B0}"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670004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B099B6-FBFA-421C-9A15-C4D1AA2D6BD7}" type="datetimeFigureOut">
              <a:rPr lang="en-US" smtClean="0"/>
              <a:t>11/11/2024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08A643-AE83-4097-B297-F42B3D78B8B0}" type="slidenum">
              <a:rPr lang="en-US" smtClean="0"/>
              <a:t>‹#›</a:t>
            </a:fld>
            <a:endParaRPr lang="en-US"/>
          </a:p>
        </p:txBody>
      </p:sp>
    </p:spTree>
    <p:extLst>
      <p:ext uri="{BB962C8B-B14F-4D97-AF65-F5344CB8AC3E}">
        <p14:creationId xmlns:p14="http://schemas.microsoft.com/office/powerpoint/2010/main" val="2595566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B099B6-FBFA-421C-9A15-C4D1AA2D6BD7}" type="datetimeFigureOut">
              <a:rPr lang="en-US" smtClean="0"/>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8A643-AE83-4097-B297-F42B3D78B8B0}" type="slidenum">
              <a:rPr lang="en-US" smtClean="0"/>
              <a:t>‹#›</a:t>
            </a:fld>
            <a:endParaRPr lang="en-US"/>
          </a:p>
        </p:txBody>
      </p:sp>
    </p:spTree>
    <p:extLst>
      <p:ext uri="{BB962C8B-B14F-4D97-AF65-F5344CB8AC3E}">
        <p14:creationId xmlns:p14="http://schemas.microsoft.com/office/powerpoint/2010/main" val="25521032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B099B6-FBFA-421C-9A15-C4D1AA2D6BD7}" type="datetimeFigureOut">
              <a:rPr lang="en-US" smtClean="0"/>
              <a:t>11/11/2024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8A643-AE83-4097-B297-F42B3D78B8B0}" type="slidenum">
              <a:rPr lang="en-US" smtClean="0"/>
              <a:t>‹#›</a:t>
            </a:fld>
            <a:endParaRPr 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074613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B099B6-FBFA-421C-9A15-C4D1AA2D6BD7}" type="datetimeFigureOut">
              <a:rPr lang="en-US" smtClean="0"/>
              <a:t>11/11/2024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8A643-AE83-4097-B297-F42B3D78B8B0}" type="slidenum">
              <a:rPr lang="en-US" smtClean="0"/>
              <a:t>‹#›</a:t>
            </a:fld>
            <a:endParaRPr lang="en-US"/>
          </a:p>
        </p:txBody>
      </p:sp>
    </p:spTree>
    <p:extLst>
      <p:ext uri="{BB962C8B-B14F-4D97-AF65-F5344CB8AC3E}">
        <p14:creationId xmlns:p14="http://schemas.microsoft.com/office/powerpoint/2010/main" val="9650989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B099B6-FBFA-421C-9A15-C4D1AA2D6BD7}" type="datetimeFigureOut">
              <a:rPr lang="en-US" smtClean="0"/>
              <a:t>11/11/2024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8A643-AE83-4097-B297-F42B3D78B8B0}" type="slidenum">
              <a:rPr lang="en-US" smtClean="0"/>
              <a:t>‹#›</a:t>
            </a:fld>
            <a:endParaRPr lang="en-US"/>
          </a:p>
        </p:txBody>
      </p:sp>
    </p:spTree>
    <p:extLst>
      <p:ext uri="{BB962C8B-B14F-4D97-AF65-F5344CB8AC3E}">
        <p14:creationId xmlns:p14="http://schemas.microsoft.com/office/powerpoint/2010/main" val="31895989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CB099B6-FBFA-421C-9A15-C4D1AA2D6BD7}" type="datetimeFigureOut">
              <a:rPr lang="en-US" smtClean="0"/>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8A643-AE83-4097-B297-F42B3D78B8B0}" type="slidenum">
              <a:rPr lang="en-US" smtClean="0"/>
              <a:t>‹#›</a:t>
            </a:fld>
            <a:endParaRPr 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720874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CB099B6-FBFA-421C-9A15-C4D1AA2D6BD7}" type="datetimeFigureOut">
              <a:rPr lang="en-US" smtClean="0"/>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8A643-AE83-4097-B297-F42B3D78B8B0}" type="slidenum">
              <a:rPr lang="en-US" smtClean="0"/>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536842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CB099B6-FBFA-421C-9A15-C4D1AA2D6BD7}" type="datetimeFigureOut">
              <a:rPr lang="en-US" smtClean="0"/>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8A643-AE83-4097-B297-F42B3D78B8B0}" type="slidenum">
              <a:rPr lang="en-US" smtClean="0"/>
              <a:t>‹#›</a:t>
            </a:fld>
            <a:endParaRPr lang="en-US"/>
          </a:p>
        </p:txBody>
      </p:sp>
    </p:spTree>
    <p:extLst>
      <p:ext uri="{BB962C8B-B14F-4D97-AF65-F5344CB8AC3E}">
        <p14:creationId xmlns:p14="http://schemas.microsoft.com/office/powerpoint/2010/main" val="9864113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CB099B6-FBFA-421C-9A15-C4D1AA2D6BD7}" type="datetimeFigureOut">
              <a:rPr lang="en-US" smtClean="0"/>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8A643-AE83-4097-B297-F42B3D78B8B0}" type="slidenum">
              <a:rPr lang="en-US" smtClean="0"/>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677356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CB099B6-FBFA-421C-9A15-C4D1AA2D6BD7}" type="datetimeFigureOut">
              <a:rPr lang="en-US" smtClean="0"/>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8A643-AE83-4097-B297-F42B3D78B8B0}" type="slidenum">
              <a:rPr lang="en-US" smtClean="0"/>
              <a:t>‹#›</a:t>
            </a:fld>
            <a:endParaRPr 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220670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CB099B6-FBFA-421C-9A15-C4D1AA2D6BD7}" type="datetimeFigureOut">
              <a:rPr lang="en-US" smtClean="0"/>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8A643-AE83-4097-B297-F42B3D78B8B0}"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671393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CB099B6-FBFA-421C-9A15-C4D1AA2D6BD7}" type="datetimeFigureOut">
              <a:rPr lang="en-US" smtClean="0"/>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8A643-AE83-4097-B297-F42B3D78B8B0}" type="slidenum">
              <a:rPr lang="en-US" smtClean="0"/>
              <a:t>‹#›</a:t>
            </a:fld>
            <a:endParaRPr 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218055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CB099B6-FBFA-421C-9A15-C4D1AA2D6BD7}" type="datetimeFigureOut">
              <a:rPr lang="en-US" smtClean="0"/>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8A643-AE83-4097-B297-F42B3D78B8B0}" type="slidenum">
              <a:rPr lang="en-US" smtClean="0"/>
              <a:t>‹#›</a:t>
            </a:fld>
            <a:endParaRPr lang="en-US"/>
          </a:p>
        </p:txBody>
      </p:sp>
    </p:spTree>
    <p:extLst>
      <p:ext uri="{BB962C8B-B14F-4D97-AF65-F5344CB8AC3E}">
        <p14:creationId xmlns:p14="http://schemas.microsoft.com/office/powerpoint/2010/main" val="25052939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09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09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6197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solidFill>
            </a:endParaRPr>
          </a:p>
        </p:txBody>
      </p:sp>
      <p:sp>
        <p:nvSpPr>
          <p:cNvPr id="9" name="Slide Number Placeholder 5"/>
          <p:cNvSpPr>
            <a:spLocks noGrp="1"/>
          </p:cNvSpPr>
          <p:nvPr>
            <p:ph type="sldNum" sz="quarter" idx="12"/>
          </p:nvPr>
        </p:nvSpPr>
        <p:spPr/>
        <p:txBody>
          <a:bodyPr/>
          <a:lstStyle>
            <a:lvl1pPr>
              <a:defRPr/>
            </a:lvl1pPr>
          </a:lstStyle>
          <a:p>
            <a:pPr>
              <a:defRPr/>
            </a:pPr>
            <a:fld id="{DD382BD0-A140-48E9-9731-7D2FA1CF1124}"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4105590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CB099B6-FBFA-421C-9A15-C4D1AA2D6BD7}" type="datetimeFigureOut">
              <a:rPr lang="en-US" smtClean="0"/>
              <a:t>11/11/2024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8A643-AE83-4097-B297-F42B3D78B8B0}" type="slidenum">
              <a:rPr lang="en-US" smtClean="0"/>
              <a:t>‹#›</a:t>
            </a:fld>
            <a:endParaRPr lang="en-US"/>
          </a:p>
        </p:txBody>
      </p:sp>
    </p:spTree>
    <p:extLst>
      <p:ext uri="{BB962C8B-B14F-4D97-AF65-F5344CB8AC3E}">
        <p14:creationId xmlns:p14="http://schemas.microsoft.com/office/powerpoint/2010/main" val="40116876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CB099B6-FBFA-421C-9A15-C4D1AA2D6BD7}" type="datetimeFigureOut">
              <a:rPr lang="en-US" smtClean="0"/>
              <a:t>11/11/2024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08A643-AE83-4097-B297-F42B3D78B8B0}" type="slidenum">
              <a:rPr lang="en-US" smtClean="0"/>
              <a:t>‹#›</a:t>
            </a:fld>
            <a:endParaRPr lang="en-US"/>
          </a:p>
        </p:txBody>
      </p:sp>
    </p:spTree>
    <p:extLst>
      <p:ext uri="{BB962C8B-B14F-4D97-AF65-F5344CB8AC3E}">
        <p14:creationId xmlns:p14="http://schemas.microsoft.com/office/powerpoint/2010/main" val="9051435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CB099B6-FBFA-421C-9A15-C4D1AA2D6BD7}" type="datetimeFigureOut">
              <a:rPr lang="en-US" smtClean="0"/>
              <a:t>11/11/2024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08A643-AE83-4097-B297-F42B3D78B8B0}" type="slidenum">
              <a:rPr lang="en-US" smtClean="0"/>
              <a:t>‹#›</a:t>
            </a:fld>
            <a:endParaRPr lang="en-US"/>
          </a:p>
        </p:txBody>
      </p:sp>
    </p:spTree>
    <p:extLst>
      <p:ext uri="{BB962C8B-B14F-4D97-AF65-F5344CB8AC3E}">
        <p14:creationId xmlns:p14="http://schemas.microsoft.com/office/powerpoint/2010/main" val="4788420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B099B6-FBFA-421C-9A15-C4D1AA2D6BD7}" type="datetimeFigureOut">
              <a:rPr lang="en-US" smtClean="0"/>
              <a:t>11/11/2024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08A643-AE83-4097-B297-F42B3D78B8B0}" type="slidenum">
              <a:rPr lang="en-US" smtClean="0"/>
              <a:t>‹#›</a:t>
            </a:fld>
            <a:endParaRPr lang="en-US"/>
          </a:p>
        </p:txBody>
      </p:sp>
    </p:spTree>
    <p:extLst>
      <p:ext uri="{BB962C8B-B14F-4D97-AF65-F5344CB8AC3E}">
        <p14:creationId xmlns:p14="http://schemas.microsoft.com/office/powerpoint/2010/main" val="14840214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B099B6-FBFA-421C-9A15-C4D1AA2D6BD7}" type="datetimeFigureOut">
              <a:rPr lang="en-US" smtClean="0"/>
              <a:t>11/11/2024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8A643-AE83-4097-B297-F42B3D78B8B0}" type="slidenum">
              <a:rPr lang="en-US" smtClean="0"/>
              <a:t>‹#›</a:t>
            </a:fld>
            <a:endParaRPr lang="en-US"/>
          </a:p>
        </p:txBody>
      </p:sp>
    </p:spTree>
    <p:extLst>
      <p:ext uri="{BB962C8B-B14F-4D97-AF65-F5344CB8AC3E}">
        <p14:creationId xmlns:p14="http://schemas.microsoft.com/office/powerpoint/2010/main" val="19374882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B099B6-FBFA-421C-9A15-C4D1AA2D6BD7}" type="datetimeFigureOut">
              <a:rPr lang="en-US" smtClean="0"/>
              <a:t>11/11/2024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8A643-AE83-4097-B297-F42B3D78B8B0}" type="slidenum">
              <a:rPr lang="en-US" smtClean="0"/>
              <a:t>‹#›</a:t>
            </a:fld>
            <a:endParaRPr lang="en-US"/>
          </a:p>
        </p:txBody>
      </p:sp>
    </p:spTree>
    <p:extLst>
      <p:ext uri="{BB962C8B-B14F-4D97-AF65-F5344CB8AC3E}">
        <p14:creationId xmlns:p14="http://schemas.microsoft.com/office/powerpoint/2010/main" val="740578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image" Target="../media/image4.png"/><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B099B6-FBFA-421C-9A15-C4D1AA2D6BD7}" type="datetimeFigureOut">
              <a:rPr lang="en-US" smtClean="0"/>
              <a:t>11/11/2024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08A643-AE83-4097-B297-F42B3D78B8B0}" type="slidenum">
              <a:rPr lang="en-US" smtClean="0"/>
              <a:t>‹#›</a:t>
            </a:fld>
            <a:endParaRPr lang="en-US"/>
          </a:p>
        </p:txBody>
      </p:sp>
    </p:spTree>
    <p:extLst>
      <p:ext uri="{BB962C8B-B14F-4D97-AF65-F5344CB8AC3E}">
        <p14:creationId xmlns:p14="http://schemas.microsoft.com/office/powerpoint/2010/main" val="3003499792"/>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1">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1">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8CB099B6-FBFA-421C-9A15-C4D1AA2D6BD7}" type="datetimeFigureOut">
              <a:rPr lang="en-US" smtClean="0"/>
              <a:t>11/11/2024</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408A643-AE83-4097-B297-F42B3D78B8B0}" type="slidenum">
              <a:rPr lang="en-US" smtClean="0"/>
              <a:t>‹#›</a:t>
            </a:fld>
            <a:endParaRPr lang="en-US"/>
          </a:p>
        </p:txBody>
      </p:sp>
    </p:spTree>
    <p:extLst>
      <p:ext uri="{BB962C8B-B14F-4D97-AF65-F5344CB8AC3E}">
        <p14:creationId xmlns:p14="http://schemas.microsoft.com/office/powerpoint/2010/main" val="366937191"/>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0.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11.xml"/><Relationship Id="rId5" Type="http://schemas.openxmlformats.org/officeDocument/2006/relationships/image" Target="../media/image19.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video" Target="../media/media3.mp4"/><Relationship Id="rId7" Type="http://schemas.openxmlformats.org/officeDocument/2006/relationships/image" Target="../media/image20.png"/><Relationship Id="rId2" Type="http://schemas.microsoft.com/office/2007/relationships/media" Target="../media/media3.mp4"/><Relationship Id="rId1" Type="http://schemas.openxmlformats.org/officeDocument/2006/relationships/tags" Target="../tags/tag12.xml"/><Relationship Id="rId6" Type="http://schemas.openxmlformats.org/officeDocument/2006/relationships/image" Target="../media/image7.png"/><Relationship Id="rId5" Type="http://schemas.openxmlformats.org/officeDocument/2006/relationships/notesSlide" Target="../notesSlides/notesSlide11.xml"/><Relationship Id="rId4"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video" Target="../media/media4.mp4"/><Relationship Id="rId7" Type="http://schemas.openxmlformats.org/officeDocument/2006/relationships/image" Target="../media/image21.png"/><Relationship Id="rId2" Type="http://schemas.microsoft.com/office/2007/relationships/media" Target="../media/media4.mp4"/><Relationship Id="rId1" Type="http://schemas.openxmlformats.org/officeDocument/2006/relationships/tags" Target="../tags/tag13.xml"/><Relationship Id="rId6" Type="http://schemas.openxmlformats.org/officeDocument/2006/relationships/image" Target="../media/image7.png"/><Relationship Id="rId5" Type="http://schemas.openxmlformats.org/officeDocument/2006/relationships/notesSlide" Target="../notesSlides/notesSlide12.xml"/><Relationship Id="rId4"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video" Target="../media/media5.mp4"/><Relationship Id="rId7" Type="http://schemas.openxmlformats.org/officeDocument/2006/relationships/slide" Target="slide2.xml"/><Relationship Id="rId2" Type="http://schemas.microsoft.com/office/2007/relationships/media" Target="../media/media5.mp4"/><Relationship Id="rId1" Type="http://schemas.openxmlformats.org/officeDocument/2006/relationships/tags" Target="../tags/tag14.xml"/><Relationship Id="rId6" Type="http://schemas.openxmlformats.org/officeDocument/2006/relationships/image" Target="../media/image7.png"/><Relationship Id="rId5" Type="http://schemas.openxmlformats.org/officeDocument/2006/relationships/notesSlide" Target="../notesSlides/notesSlide13.xml"/><Relationship Id="rId4"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notesSlide" Target="../notesSlides/notesSlide14.xml"/><Relationship Id="rId7" Type="http://schemas.openxmlformats.org/officeDocument/2006/relationships/image" Target="../media/image24.png"/><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image" Target="../media/image23.png"/><Relationship Id="rId5" Type="http://schemas.openxmlformats.org/officeDocument/2006/relationships/slide" Target="slide2.xml"/><Relationship Id="rId4" Type="http://schemas.openxmlformats.org/officeDocument/2006/relationships/image" Target="../media/image7.png"/><Relationship Id="rId9" Type="http://schemas.openxmlformats.org/officeDocument/2006/relationships/image" Target="../media/image26.png"/></Relationships>
</file>

<file path=ppt/slides/_rels/slide2.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notesSlide" Target="../notesSlides/notesSlide2.xml"/><Relationship Id="rId7" Type="http://schemas.openxmlformats.org/officeDocument/2006/relationships/slide" Target="slide9.xml"/><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slide" Target="slide4.xml"/><Relationship Id="rId5" Type="http://schemas.openxmlformats.org/officeDocument/2006/relationships/slide" Target="slide3.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notesSlide" Target="../notesSlides/notesSlide3.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png"/><Relationship Id="rId9" Type="http://schemas.openxmlformats.org/officeDocument/2006/relationships/slide" Target="slide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5.xml"/><Relationship Id="rId5" Type="http://schemas.openxmlformats.org/officeDocument/2006/relationships/image" Target="../media/image11.jpe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video" Target="../media/media1.mp4"/><Relationship Id="rId7" Type="http://schemas.openxmlformats.org/officeDocument/2006/relationships/image" Target="../media/image14.png"/><Relationship Id="rId2" Type="http://schemas.microsoft.com/office/2007/relationships/media" Target="../media/media1.mp4"/><Relationship Id="rId1" Type="http://schemas.openxmlformats.org/officeDocument/2006/relationships/tags" Target="../tags/tag7.xml"/><Relationship Id="rId6" Type="http://schemas.openxmlformats.org/officeDocument/2006/relationships/image" Target="../media/image7.png"/><Relationship Id="rId5" Type="http://schemas.openxmlformats.org/officeDocument/2006/relationships/notesSlide" Target="../notesSlides/notesSlide6.xml"/><Relationship Id="rId4"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video" Target="../media/media2.mp4"/><Relationship Id="rId7" Type="http://schemas.openxmlformats.org/officeDocument/2006/relationships/image" Target="../media/image17.png"/><Relationship Id="rId2" Type="http://schemas.microsoft.com/office/2007/relationships/media" Target="../media/media2.mp4"/><Relationship Id="rId1" Type="http://schemas.openxmlformats.org/officeDocument/2006/relationships/tags" Target="../tags/tag9.xml"/><Relationship Id="rId6" Type="http://schemas.openxmlformats.org/officeDocument/2006/relationships/image" Target="../media/image7.png"/><Relationship Id="rId5" Type="http://schemas.openxmlformats.org/officeDocument/2006/relationships/notesSlide" Target="../notesSlides/notesSlide8.xml"/><Relationship Id="rId4" Type="http://schemas.openxmlformats.org/officeDocument/2006/relationships/slideLayout" Target="../slideLayouts/slideLayout1.xml"/><Relationship Id="rId9" Type="http://schemas.openxmlformats.org/officeDocument/2006/relationships/slide" Target="slide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26126" y="2695873"/>
            <a:ext cx="10712434" cy="1273554"/>
          </a:xfrm>
          <a:prstGeom prst="rect">
            <a:avLst/>
          </a:prstGeom>
        </p:spPr>
        <p:txBody>
          <a:bodyPr wrap="square">
            <a:spAutoFit/>
          </a:bodyPr>
          <a:lstStyle/>
          <a:p>
            <a:pPr algn="ctr" eaLnBrk="0" fontAlgn="base" hangingPunct="0">
              <a:lnSpc>
                <a:spcPct val="107000"/>
              </a:lnSpc>
              <a:spcBef>
                <a:spcPct val="0"/>
              </a:spcBef>
            </a:pPr>
            <a:r>
              <a:rPr lang="en-US" sz="2800" b="1" smtClean="0">
                <a:solidFill>
                  <a:srgbClr val="1E02C6"/>
                </a:solidFill>
                <a:latin typeface="Times New Roman" panose="02020603050405020304" pitchFamily="18" charset="0"/>
                <a:ea typeface="Arial" panose="020B0604020202020204" pitchFamily="34" charset="0"/>
                <a:cs typeface="Times New Roman" panose="02020603050405020304" pitchFamily="18" charset="0"/>
              </a:rPr>
              <a:t>HÌNH HỌC 6</a:t>
            </a:r>
            <a:endParaRPr lang="en-US" sz="2800">
              <a:solidFill>
                <a:prstClr val="black"/>
              </a:solidFill>
              <a:latin typeface="Times New Roman" panose="02020603050405020304" pitchFamily="18" charset="0"/>
              <a:ea typeface="Arial" panose="020B0604020202020204" pitchFamily="34" charset="0"/>
              <a:cs typeface="Times New Roman" panose="02020603050405020304" pitchFamily="18" charset="0"/>
            </a:endParaRPr>
          </a:p>
          <a:p>
            <a:pPr algn="ctr">
              <a:lnSpc>
                <a:spcPct val="115000"/>
              </a:lnSpc>
              <a:spcBef>
                <a:spcPts val="1200"/>
              </a:spcBef>
              <a:spcAft>
                <a:spcPts val="0"/>
              </a:spcAft>
            </a:pPr>
            <a:r>
              <a:rPr lang="nl-NL" sz="3200" b="1" kern="0" smtClean="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BÀI 4. HOẠT ĐỘNG THỰC HÀNH VÀ TRẢI NGHIỆM</a:t>
            </a:r>
            <a:endParaRPr lang="en-US" sz="3200" b="1" kern="0">
              <a:solidFill>
                <a:srgbClr val="FF0000"/>
              </a:solidFill>
              <a:effectLst>
                <a:outerShdw blurRad="38100" dist="38100" dir="2700000" algn="tl">
                  <a:srgbClr val="000000">
                    <a:alpha val="43137"/>
                  </a:srgbClr>
                </a:outerShdw>
              </a:effectLst>
              <a:latin typeface="Cambria" panose="02040503050406030204" pitchFamily="18" charset="0"/>
              <a:ea typeface="Times New Roman" panose="02020603050405020304" pitchFamily="18" charset="0"/>
              <a:cs typeface="Times New Roman" panose="02020603050405020304" pitchFamily="18" charset="0"/>
            </a:endParaRPr>
          </a:p>
        </p:txBody>
      </p:sp>
      <p:sp>
        <p:nvSpPr>
          <p:cNvPr id="26" name="Rectangle 25"/>
          <p:cNvSpPr/>
          <p:nvPr/>
        </p:nvSpPr>
        <p:spPr>
          <a:xfrm>
            <a:off x="2057400" y="4661705"/>
            <a:ext cx="8077200" cy="1261884"/>
          </a:xfrm>
          <a:prstGeom prst="rect">
            <a:avLst/>
          </a:prstGeom>
        </p:spPr>
        <p:txBody>
          <a:bodyPr wrap="square">
            <a:spAutoFit/>
          </a:bodyPr>
          <a:lstStyle/>
          <a:p>
            <a:pPr eaLnBrk="0" fontAlgn="base" hangingPunct="0">
              <a:spcBef>
                <a:spcPct val="0"/>
              </a:spcBef>
            </a:pPr>
            <a:r>
              <a:rPr lang="en-US" sz="2800" b="1">
                <a:solidFill>
                  <a:srgbClr val="002060"/>
                </a:solidFill>
                <a:latin typeface="Times New Roman" panose="02020603050405020304" pitchFamily="18" charset="0"/>
                <a:ea typeface="Arial" panose="020B0604020202020204" pitchFamily="34" charset="0"/>
                <a:cs typeface="Times New Roman" panose="02020603050405020304" pitchFamily="18" charset="0"/>
              </a:rPr>
              <a:t>Giáo viên: </a:t>
            </a:r>
            <a:r>
              <a:rPr lang="en-US" sz="2800" b="1" smtClean="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endParaRPr lang="en-US" sz="2800" b="1">
              <a:solidFill>
                <a:srgbClr val="002060"/>
              </a:solidFill>
              <a:latin typeface="Times New Roman" panose="02020603050405020304" pitchFamily="18" charset="0"/>
              <a:ea typeface="Arial" panose="020B0604020202020204" pitchFamily="34" charset="0"/>
              <a:cs typeface="Times New Roman" panose="02020603050405020304" pitchFamily="18" charset="0"/>
            </a:endParaRPr>
          </a:p>
          <a:p>
            <a:pPr eaLnBrk="0" fontAlgn="base" hangingPunct="0">
              <a:spcBef>
                <a:spcPct val="0"/>
              </a:spcBef>
            </a:pPr>
            <a:endParaRPr lang="en-US" sz="1400">
              <a:solidFill>
                <a:prstClr val="black"/>
              </a:solidFill>
              <a:latin typeface="Times New Roman" panose="02020603050405020304" pitchFamily="18" charset="0"/>
              <a:ea typeface="Arial" panose="020B0604020202020204" pitchFamily="34" charset="0"/>
              <a:cs typeface="Times New Roman" panose="02020603050405020304" pitchFamily="18" charset="0"/>
            </a:endParaRPr>
          </a:p>
          <a:p>
            <a:pPr eaLnBrk="0" fontAlgn="base" hangingPunct="0">
              <a:spcBef>
                <a:spcPct val="0"/>
              </a:spcBef>
            </a:pPr>
            <a:r>
              <a:rPr lang="en-US" sz="3200" b="1">
                <a:solidFill>
                  <a:srgbClr val="FF0000"/>
                </a:solidFill>
                <a:latin typeface="Times New Roman" panose="02020603050405020304" pitchFamily="18" charset="0"/>
                <a:ea typeface="Arial" panose="020B0604020202020204" pitchFamily="34" charset="0"/>
                <a:cs typeface="Times New Roman" panose="02020603050405020304" pitchFamily="18" charset="0"/>
              </a:rPr>
              <a:t>Trường </a:t>
            </a:r>
            <a:r>
              <a:rPr lang="en-US" sz="3200" b="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THCS:   </a:t>
            </a:r>
            <a:endParaRPr lang="en-US" sz="3200" b="1">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4" name="Rectangle 3"/>
          <p:cNvSpPr/>
          <p:nvPr/>
        </p:nvSpPr>
        <p:spPr>
          <a:xfrm>
            <a:off x="900446" y="971398"/>
            <a:ext cx="5616615" cy="830997"/>
          </a:xfrm>
          <a:prstGeom prst="rect">
            <a:avLst/>
          </a:prstGeom>
        </p:spPr>
        <p:txBody>
          <a:bodyPr wrap="square">
            <a:spAutoFit/>
          </a:bodyPr>
          <a:lstStyle/>
          <a:p>
            <a:pPr algn="ctr" eaLnBrk="0" fontAlgn="base" hangingPunct="0">
              <a:spcBef>
                <a:spcPct val="0"/>
              </a:spcBef>
            </a:pPr>
            <a:r>
              <a:rPr lang="en-US" sz="2400" b="1" smtClean="0">
                <a:solidFill>
                  <a:srgbClr val="002060"/>
                </a:solidFill>
                <a:latin typeface="Times New Roman" panose="02020603050405020304" pitchFamily="18" charset="0"/>
                <a:ea typeface="Arial" panose="020B0604020202020204" pitchFamily="34" charset="0"/>
                <a:cs typeface="Times New Roman" panose="02020603050405020304" pitchFamily="18" charset="0"/>
              </a:rPr>
              <a:t>ỦY BAN NHÂN DÂN QUẬN ……</a:t>
            </a:r>
          </a:p>
          <a:p>
            <a:pPr algn="ctr" eaLnBrk="0" fontAlgn="base" hangingPunct="0">
              <a:spcBef>
                <a:spcPct val="0"/>
              </a:spcBef>
            </a:pPr>
            <a:r>
              <a:rPr lang="en-US" sz="2400" b="1" smtClean="0">
                <a:solidFill>
                  <a:srgbClr val="002060"/>
                </a:solidFill>
                <a:latin typeface="Times New Roman" panose="02020603050405020304" pitchFamily="18" charset="0"/>
                <a:ea typeface="Arial" panose="020B0604020202020204" pitchFamily="34" charset="0"/>
                <a:cs typeface="Times New Roman" panose="02020603050405020304" pitchFamily="18" charset="0"/>
              </a:rPr>
              <a:t>PHÒNG GIÁO DỤC VÀ ĐÀO TẠO </a:t>
            </a:r>
            <a:endParaRPr lang="en-US" sz="2400" b="1">
              <a:solidFill>
                <a:srgbClr val="002060"/>
              </a:solidFill>
              <a:latin typeface="Times New Roman" panose="02020603050405020304" pitchFamily="18" charset="0"/>
              <a:ea typeface="Arial" panose="020B060402020202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9246891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0" y="0"/>
            <a:ext cx="12192000" cy="1120784"/>
          </a:xfrm>
          <a:prstGeom prst="rect">
            <a:avLst/>
          </a:prstGeom>
          <a:solidFill>
            <a:srgbClr val="FF33C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smtClean="0">
                <a:solidFill>
                  <a:schemeClr val="bg1"/>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3. </a:t>
            </a:r>
            <a:r>
              <a:rPr lang="en-US" sz="3200" b="1" smtClean="0">
                <a:effectLst/>
                <a:latin typeface="Times New Roman" panose="02020603050405020304" pitchFamily="18" charset="0"/>
                <a:ea typeface="Calibri" panose="020F0502020204030204" pitchFamily="34" charset="0"/>
              </a:rPr>
              <a:t>THỰC HÀNH VỚI PHẦN MỀM TOÁN HỌC </a:t>
            </a:r>
          </a:p>
          <a:p>
            <a:pPr algn="ctr"/>
            <a:r>
              <a:rPr lang="en-US" sz="3200" b="1" smtClean="0">
                <a:effectLst/>
                <a:latin typeface="Times New Roman" panose="02020603050405020304" pitchFamily="18" charset="0"/>
                <a:ea typeface="Calibri" panose="020F0502020204030204" pitchFamily="34" charset="0"/>
              </a:rPr>
              <a:t>GEOGEBRA CLASSIC 5.</a:t>
            </a:r>
            <a:endParaRPr lang="en-US" sz="3200"/>
          </a:p>
        </p:txBody>
      </p:sp>
      <p:sp>
        <p:nvSpPr>
          <p:cNvPr id="6" name="Rectangle 5"/>
          <p:cNvSpPr/>
          <p:nvPr/>
        </p:nvSpPr>
        <p:spPr>
          <a:xfrm>
            <a:off x="0" y="1602721"/>
            <a:ext cx="12192000" cy="646331"/>
          </a:xfrm>
          <a:prstGeom prst="rect">
            <a:avLst/>
          </a:prstGeom>
        </p:spPr>
        <p:txBody>
          <a:bodyPr wrap="square">
            <a:spAutoFit/>
          </a:bodyPr>
          <a:lstStyle/>
          <a:p>
            <a:r>
              <a:rPr lang="en-US" sz="3600" b="1" smtClean="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3.1. Giới thiệu về phần mềm GEOGEBRA 5.0</a:t>
            </a:r>
            <a:endParaRPr lang="en-US" sz="3600">
              <a:solidFill>
                <a:srgbClr val="0000FF"/>
              </a:solidFill>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5"/>
          <a:stretch>
            <a:fillRect/>
          </a:stretch>
        </p:blipFill>
        <p:spPr>
          <a:xfrm>
            <a:off x="582821" y="2580963"/>
            <a:ext cx="10484403" cy="1901096"/>
          </a:xfrm>
          <a:prstGeom prst="rect">
            <a:avLst/>
          </a:prstGeom>
        </p:spPr>
      </p:pic>
      <p:sp>
        <p:nvSpPr>
          <p:cNvPr id="4" name="Action Button: Custom 3">
            <a:hlinkClick r:id="" action="ppaction://hlinkshowjump?jump=nextslide" highlightClick="1"/>
          </p:cNvPr>
          <p:cNvSpPr/>
          <p:nvPr/>
        </p:nvSpPr>
        <p:spPr>
          <a:xfrm>
            <a:off x="2639612" y="4619099"/>
            <a:ext cx="6466912" cy="567498"/>
          </a:xfrm>
          <a:prstGeom prst="actionButtonBlank">
            <a:avLst/>
          </a:prstGeom>
          <a:solidFill>
            <a:schemeClr val="accent1">
              <a:lumMod val="20000"/>
              <a:lumOff val="80000"/>
            </a:schemeClr>
          </a:solidFill>
          <a:ln>
            <a:noFill/>
          </a:ln>
          <a:effectLst>
            <a:outerShdw blurRad="50800" dist="38100" algn="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400" b="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Một số công cụ của phần mềm GEOGRBRA </a:t>
            </a:r>
            <a:r>
              <a:rPr lang="en-US" sz="2400" b="1" smtClean="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5.0</a:t>
            </a:r>
            <a:endParaRPr lang="en-US" sz="2400" b="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6059918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97436" y="0"/>
            <a:ext cx="12192000" cy="400110"/>
          </a:xfrm>
          <a:prstGeom prst="rect">
            <a:avLst/>
          </a:prstGeom>
        </p:spPr>
        <p:txBody>
          <a:bodyPr wrap="square">
            <a:spAutoFit/>
          </a:bodyPr>
          <a:lstStyle/>
          <a:p>
            <a:r>
              <a:rPr lang="en-US" sz="2000" b="1" smtClean="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3.1. Giới thiệu về phần mềm GEOGEBRA 5.0 và </a:t>
            </a:r>
            <a:r>
              <a:rPr lang="en-US" sz="2000" b="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Một số công cụ của phần mềm GEOGRBRA </a:t>
            </a:r>
            <a:r>
              <a:rPr lang="en-US" sz="2000" b="1" smtClean="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5.0</a:t>
            </a:r>
            <a:endParaRPr lang="en-US" sz="2000" b="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2" name="gt1">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1538053" y="728247"/>
            <a:ext cx="8880111" cy="5275313"/>
          </a:xfrm>
          <a:prstGeom prst="rect">
            <a:avLst/>
          </a:prstGeom>
        </p:spPr>
      </p:pic>
    </p:spTree>
    <p:custDataLst>
      <p:tags r:id="rId1"/>
    </p:custDataLst>
    <p:extLst>
      <p:ext uri="{BB962C8B-B14F-4D97-AF65-F5344CB8AC3E}">
        <p14:creationId xmlns:p14="http://schemas.microsoft.com/office/powerpoint/2010/main" val="3223626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0"/>
            <a:ext cx="12192000" cy="400110"/>
          </a:xfrm>
          <a:prstGeom prst="rect">
            <a:avLst/>
          </a:prstGeom>
          <a:noFill/>
        </p:spPr>
        <p:txBody>
          <a:bodyPr wrap="square">
            <a:spAutoFit/>
          </a:bodyPr>
          <a:lstStyle/>
          <a:p>
            <a:r>
              <a:rPr lang="en-US" sz="2000" b="1" smtClean="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3.2. Sử dụng phần mềm GEOGEBRA 5.0 để vẽ các hình đa giác đều</a:t>
            </a:r>
            <a:endParaRPr lang="en-US" sz="2000">
              <a:solidFill>
                <a:srgbClr val="0000FF"/>
              </a:solidFill>
              <a:effectLst>
                <a:outerShdw blurRad="38100" dist="38100" dir="2700000" algn="tl">
                  <a:srgbClr val="000000">
                    <a:alpha val="43137"/>
                  </a:srgbClr>
                </a:outerShdw>
              </a:effectLst>
            </a:endParaRPr>
          </a:p>
        </p:txBody>
      </p:sp>
      <p:pic>
        <p:nvPicPr>
          <p:cNvPr id="3" name="gt2">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1433123" y="654631"/>
            <a:ext cx="9067487" cy="5386625"/>
          </a:xfrm>
          <a:prstGeom prst="rect">
            <a:avLst/>
          </a:prstGeom>
        </p:spPr>
      </p:pic>
    </p:spTree>
    <p:custDataLst>
      <p:tags r:id="rId1"/>
    </p:custDataLst>
    <p:extLst>
      <p:ext uri="{BB962C8B-B14F-4D97-AF65-F5344CB8AC3E}">
        <p14:creationId xmlns:p14="http://schemas.microsoft.com/office/powerpoint/2010/main" val="41833085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0"/>
            <a:ext cx="12192000" cy="400110"/>
          </a:xfrm>
          <a:prstGeom prst="rect">
            <a:avLst/>
          </a:prstGeom>
          <a:noFill/>
        </p:spPr>
        <p:txBody>
          <a:bodyPr wrap="square">
            <a:spAutoFit/>
          </a:bodyPr>
          <a:lstStyle/>
          <a:p>
            <a:r>
              <a:rPr lang="en-US" sz="2000" b="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3.3. Sử dụng phần mềm GEOGEBRA 5.0 để vẽ các hình đa giác đều (có thể tùy chỉnh số đỉnh và độ dài cạnh)</a:t>
            </a:r>
            <a:endParaRPr lang="en-US" sz="2000">
              <a:solidFill>
                <a:srgbClr val="0000FF"/>
              </a:solidFill>
              <a:effectLst>
                <a:outerShdw blurRad="38100" dist="38100" dir="2700000" algn="tl">
                  <a:srgbClr val="000000">
                    <a:alpha val="43137"/>
                  </a:srgbClr>
                </a:outerShdw>
              </a:effectLst>
            </a:endParaRPr>
          </a:p>
        </p:txBody>
      </p:sp>
      <p:sp>
        <p:nvSpPr>
          <p:cNvPr id="5" name="Action Button: Home 4">
            <a:hlinkClick r:id="rId7" action="ppaction://hlinksldjump" highlightClick="1"/>
          </p:cNvPr>
          <p:cNvSpPr/>
          <p:nvPr/>
        </p:nvSpPr>
        <p:spPr>
          <a:xfrm>
            <a:off x="11592393" y="479685"/>
            <a:ext cx="539646" cy="412229"/>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t3">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8"/>
          <a:stretch>
            <a:fillRect/>
          </a:stretch>
        </p:blipFill>
        <p:spPr>
          <a:xfrm>
            <a:off x="1395647" y="685799"/>
            <a:ext cx="9547173" cy="5671588"/>
          </a:xfrm>
          <a:prstGeom prst="rect">
            <a:avLst/>
          </a:prstGeom>
        </p:spPr>
      </p:pic>
    </p:spTree>
    <p:custDataLst>
      <p:tags r:id="rId1"/>
    </p:custDataLst>
    <p:extLst>
      <p:ext uri="{BB962C8B-B14F-4D97-AF65-F5344CB8AC3E}">
        <p14:creationId xmlns:p14="http://schemas.microsoft.com/office/powerpoint/2010/main" val="6147159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Action Button: Home 4">
            <a:hlinkClick r:id="rId5" action="ppaction://hlinksldjump" highlightClick="1"/>
          </p:cNvPr>
          <p:cNvSpPr/>
          <p:nvPr/>
        </p:nvSpPr>
        <p:spPr>
          <a:xfrm>
            <a:off x="11599888" y="5299023"/>
            <a:ext cx="539646" cy="412229"/>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hlinkClick r:id="" action="ppaction://noaction"/>
          </p:cNvPr>
          <p:cNvSpPr/>
          <p:nvPr/>
        </p:nvSpPr>
        <p:spPr>
          <a:xfrm>
            <a:off x="0" y="0"/>
            <a:ext cx="12192000" cy="479685"/>
          </a:xfrm>
          <a:prstGeom prst="rect">
            <a:avLst/>
          </a:prstGeom>
          <a:solidFill>
            <a:srgbClr val="A568D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2400" b="1" smtClean="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    VẬN DỤNG</a:t>
            </a:r>
            <a:endPar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7" name="Rectangle 6"/>
          <p:cNvSpPr/>
          <p:nvPr/>
        </p:nvSpPr>
        <p:spPr>
          <a:xfrm>
            <a:off x="0" y="635878"/>
            <a:ext cx="12192000" cy="1043619"/>
          </a:xfrm>
          <a:prstGeom prst="rect">
            <a:avLst/>
          </a:prstGeom>
        </p:spPr>
        <p:txBody>
          <a:bodyPr wrap="square">
            <a:spAutoFit/>
          </a:bodyPr>
          <a:lstStyle/>
          <a:p>
            <a:pPr algn="just">
              <a:lnSpc>
                <a:spcPct val="115000"/>
              </a:lnSpc>
              <a:spcAft>
                <a:spcPts val="600"/>
              </a:spcAft>
            </a:pPr>
            <a:r>
              <a:rPr lang="fr-FR" sz="2800" b="1"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Bài tập : Hình nào sau đây có trục đối xứng, tâm đối xứng, vùa có trục đối xứng vừa có tâm đối xứng ?</a:t>
            </a:r>
            <a:endParaRPr lang="en-US" sz="2800" b="1">
              <a:effectLst/>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27" name="Straight Arrow Connector 26"/>
          <p:cNvCxnSpPr>
            <a:stCxn id="23" idx="0"/>
          </p:cNvCxnSpPr>
          <p:nvPr/>
        </p:nvCxnSpPr>
        <p:spPr>
          <a:xfrm flipH="1" flipV="1">
            <a:off x="1234852" y="4320502"/>
            <a:ext cx="3694435" cy="13907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23" idx="0"/>
          </p:cNvCxnSpPr>
          <p:nvPr/>
        </p:nvCxnSpPr>
        <p:spPr>
          <a:xfrm flipH="1" flipV="1">
            <a:off x="3361446" y="4260828"/>
            <a:ext cx="1567841" cy="145042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23" idx="0"/>
          </p:cNvCxnSpPr>
          <p:nvPr/>
        </p:nvCxnSpPr>
        <p:spPr>
          <a:xfrm flipV="1">
            <a:off x="4929287" y="4304819"/>
            <a:ext cx="747409" cy="140643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23" idx="0"/>
          </p:cNvCxnSpPr>
          <p:nvPr/>
        </p:nvCxnSpPr>
        <p:spPr>
          <a:xfrm flipV="1">
            <a:off x="4929287" y="4374855"/>
            <a:ext cx="2060793" cy="133639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23" idx="0"/>
            <a:endCxn id="16" idx="2"/>
          </p:cNvCxnSpPr>
          <p:nvPr/>
        </p:nvCxnSpPr>
        <p:spPr>
          <a:xfrm flipV="1">
            <a:off x="4929287" y="4242375"/>
            <a:ext cx="4048952" cy="146887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23" idx="0"/>
          </p:cNvCxnSpPr>
          <p:nvPr/>
        </p:nvCxnSpPr>
        <p:spPr>
          <a:xfrm flipV="1">
            <a:off x="4929287" y="4356905"/>
            <a:ext cx="5616793" cy="135434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H="1">
            <a:off x="1483360" y="1552029"/>
            <a:ext cx="8276136" cy="705327"/>
          </a:xfrm>
          <a:prstGeom prst="straightConnector1">
            <a:avLst/>
          </a:prstGeom>
          <a:ln w="5715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9759496" y="1503363"/>
            <a:ext cx="1040584" cy="528637"/>
          </a:xfrm>
          <a:prstGeom prst="straightConnector1">
            <a:avLst/>
          </a:prstGeom>
          <a:ln w="5715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8364046" y="1246562"/>
            <a:ext cx="3362011" cy="400110"/>
          </a:xfrm>
          <a:prstGeom prst="rect">
            <a:avLst/>
          </a:prstGeom>
          <a:solidFill>
            <a:schemeClr val="bg1"/>
          </a:solidFill>
        </p:spPr>
        <p:txBody>
          <a:bodyPr wrap="none" rtlCol="0">
            <a:spAutoFit/>
          </a:bodyPr>
          <a:lstStyle/>
          <a:p>
            <a:r>
              <a:rPr lang="en-US" sz="2000" b="1" smtClean="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HÌNH CÓ TÂM ĐỐI XỨNG</a:t>
            </a:r>
            <a:endParaRPr lang="en-US" sz="2000" b="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3" name="TextBox 22"/>
          <p:cNvSpPr txBox="1"/>
          <p:nvPr/>
        </p:nvSpPr>
        <p:spPr>
          <a:xfrm>
            <a:off x="3183360" y="5711252"/>
            <a:ext cx="3491853" cy="400110"/>
          </a:xfrm>
          <a:prstGeom prst="rect">
            <a:avLst/>
          </a:prstGeom>
          <a:solidFill>
            <a:schemeClr val="bg1"/>
          </a:solidFill>
        </p:spPr>
        <p:txBody>
          <a:bodyPr wrap="none" rtlCol="0">
            <a:spAutoFit/>
          </a:bodyPr>
          <a:lstStyle/>
          <a:p>
            <a:r>
              <a:rPr lang="en-US" sz="2000" b="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HÌNH CÓ TRỤC ĐỐI XỨNG</a:t>
            </a:r>
            <a:endParaRPr lang="en-US" sz="2000"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046" name="TextBox 1045"/>
          <p:cNvSpPr txBox="1"/>
          <p:nvPr/>
        </p:nvSpPr>
        <p:spPr>
          <a:xfrm>
            <a:off x="1074153" y="2126538"/>
            <a:ext cx="553591" cy="2431435"/>
          </a:xfrm>
          <a:prstGeom prst="rect">
            <a:avLst/>
          </a:prstGeom>
          <a:noFill/>
        </p:spPr>
        <p:txBody>
          <a:bodyPr wrap="square" rtlCol="0">
            <a:spAutoFit/>
          </a:bodyPr>
          <a:lstStyle/>
          <a:p>
            <a:r>
              <a:rPr lang="en-US" sz="15200" smtClean="0">
                <a:latin typeface="Segoe UI Semibold" panose="020B0702040204020203" pitchFamily="34" charset="0"/>
                <a:cs typeface="Segoe UI Semibold" panose="020B0702040204020203" pitchFamily="34" charset="0"/>
              </a:rPr>
              <a:t>I</a:t>
            </a:r>
            <a:endParaRPr lang="en-US" sz="15200">
              <a:latin typeface="Segoe UI Semibold" panose="020B0702040204020203" pitchFamily="34" charset="0"/>
              <a:cs typeface="Segoe UI Semibold" panose="020B0702040204020203" pitchFamily="34" charset="0"/>
            </a:endParaRPr>
          </a:p>
        </p:txBody>
      </p:sp>
      <p:sp>
        <p:nvSpPr>
          <p:cNvPr id="87" name="TextBox 86"/>
          <p:cNvSpPr txBox="1"/>
          <p:nvPr/>
        </p:nvSpPr>
        <p:spPr>
          <a:xfrm>
            <a:off x="1068285" y="2126537"/>
            <a:ext cx="559922" cy="2431435"/>
          </a:xfrm>
          <a:prstGeom prst="rect">
            <a:avLst/>
          </a:prstGeom>
          <a:noFill/>
        </p:spPr>
        <p:txBody>
          <a:bodyPr wrap="square" rtlCol="0">
            <a:spAutoFit/>
          </a:bodyPr>
          <a:lstStyle/>
          <a:p>
            <a:r>
              <a:rPr lang="en-US" sz="15200" smtClean="0">
                <a:solidFill>
                  <a:srgbClr val="00B050"/>
                </a:solidFill>
                <a:latin typeface="Segoe UI Semibold" panose="020B0702040204020203" pitchFamily="34" charset="0"/>
                <a:cs typeface="Segoe UI Semibold" panose="020B0702040204020203" pitchFamily="34" charset="0"/>
              </a:rPr>
              <a:t>I</a:t>
            </a:r>
            <a:endParaRPr lang="en-US" sz="15200">
              <a:solidFill>
                <a:srgbClr val="00B050"/>
              </a:solidFill>
              <a:latin typeface="Segoe UI Semibold" panose="020B0702040204020203" pitchFamily="34" charset="0"/>
              <a:cs typeface="Segoe UI Semibold" panose="020B0702040204020203" pitchFamily="34" charset="0"/>
            </a:endParaRPr>
          </a:p>
        </p:txBody>
      </p:sp>
      <p:sp>
        <p:nvSpPr>
          <p:cNvPr id="88" name="TextBox 87"/>
          <p:cNvSpPr txBox="1"/>
          <p:nvPr/>
        </p:nvSpPr>
        <p:spPr>
          <a:xfrm>
            <a:off x="9873303" y="2146953"/>
            <a:ext cx="1595899" cy="2431435"/>
          </a:xfrm>
          <a:prstGeom prst="rect">
            <a:avLst/>
          </a:prstGeom>
          <a:noFill/>
        </p:spPr>
        <p:txBody>
          <a:bodyPr wrap="square" rtlCol="0">
            <a:spAutoFit/>
          </a:bodyPr>
          <a:lstStyle/>
          <a:p>
            <a:r>
              <a:rPr lang="en-US" sz="15200">
                <a:latin typeface="Segoe UI Semibold" panose="020B0702040204020203" pitchFamily="34" charset="0"/>
                <a:cs typeface="Segoe UI Semibold" panose="020B0702040204020203" pitchFamily="34" charset="0"/>
              </a:rPr>
              <a:t>H</a:t>
            </a:r>
          </a:p>
        </p:txBody>
      </p:sp>
      <p:sp>
        <p:nvSpPr>
          <p:cNvPr id="89" name="TextBox 88"/>
          <p:cNvSpPr txBox="1"/>
          <p:nvPr/>
        </p:nvSpPr>
        <p:spPr>
          <a:xfrm>
            <a:off x="9873303" y="2146530"/>
            <a:ext cx="1431185" cy="2431435"/>
          </a:xfrm>
          <a:prstGeom prst="rect">
            <a:avLst/>
          </a:prstGeom>
          <a:noFill/>
        </p:spPr>
        <p:txBody>
          <a:bodyPr wrap="square" rtlCol="0">
            <a:spAutoFit/>
          </a:bodyPr>
          <a:lstStyle/>
          <a:p>
            <a:r>
              <a:rPr lang="en-US" sz="15200">
                <a:solidFill>
                  <a:srgbClr val="00B050"/>
                </a:solidFill>
                <a:latin typeface="Segoe UI Semibold" panose="020B0702040204020203" pitchFamily="34" charset="0"/>
                <a:cs typeface="Segoe UI Semibold" panose="020B0702040204020203" pitchFamily="34" charset="0"/>
              </a:rPr>
              <a:t>H</a:t>
            </a:r>
          </a:p>
        </p:txBody>
      </p:sp>
      <p:pic>
        <p:nvPicPr>
          <p:cNvPr id="14" name="Picture 13"/>
          <p:cNvPicPr>
            <a:picLocks noChangeAspect="1"/>
          </p:cNvPicPr>
          <p:nvPr/>
        </p:nvPicPr>
        <p:blipFill>
          <a:blip r:embed="rId6"/>
          <a:stretch>
            <a:fillRect/>
          </a:stretch>
        </p:blipFill>
        <p:spPr>
          <a:xfrm>
            <a:off x="4821074" y="2475771"/>
            <a:ext cx="1647743" cy="1732971"/>
          </a:xfrm>
          <a:prstGeom prst="rect">
            <a:avLst/>
          </a:prstGeom>
        </p:spPr>
      </p:pic>
      <p:pic>
        <p:nvPicPr>
          <p:cNvPr id="15" name="Picture 14"/>
          <p:cNvPicPr>
            <a:picLocks noChangeAspect="1"/>
          </p:cNvPicPr>
          <p:nvPr/>
        </p:nvPicPr>
        <p:blipFill>
          <a:blip r:embed="rId7"/>
          <a:stretch>
            <a:fillRect/>
          </a:stretch>
        </p:blipFill>
        <p:spPr>
          <a:xfrm>
            <a:off x="6591852" y="2571848"/>
            <a:ext cx="1605129" cy="1732971"/>
          </a:xfrm>
          <a:prstGeom prst="rect">
            <a:avLst/>
          </a:prstGeom>
        </p:spPr>
      </p:pic>
      <p:pic>
        <p:nvPicPr>
          <p:cNvPr id="16" name="Picture 15"/>
          <p:cNvPicPr>
            <a:picLocks noChangeAspect="1"/>
          </p:cNvPicPr>
          <p:nvPr/>
        </p:nvPicPr>
        <p:blipFill>
          <a:blip r:embed="rId8"/>
          <a:stretch>
            <a:fillRect/>
          </a:stretch>
        </p:blipFill>
        <p:spPr>
          <a:xfrm>
            <a:off x="8196981" y="2523608"/>
            <a:ext cx="1562515" cy="1718767"/>
          </a:xfrm>
          <a:prstGeom prst="rect">
            <a:avLst/>
          </a:prstGeom>
        </p:spPr>
      </p:pic>
      <p:pic>
        <p:nvPicPr>
          <p:cNvPr id="1028" name="Picture 4" descr="Trái tim (biểu tượng) – Wikipedia tiếng Việ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42925" y="2571848"/>
            <a:ext cx="1631267" cy="163126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477492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down)">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down)">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wipe(down)">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wipe(down)">
                                      <p:cBhvr>
                                        <p:cTn id="27" dur="500"/>
                                        <p:tgtEl>
                                          <p:spTgt spid="4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wipe(down)">
                                      <p:cBhvr>
                                        <p:cTn id="32" dur="500"/>
                                        <p:tgtEl>
                                          <p:spTgt spid="4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48"/>
                                        </p:tgtEl>
                                        <p:attrNameLst>
                                          <p:attrName>style.visibility</p:attrName>
                                        </p:attrNameLst>
                                      </p:cBhvr>
                                      <p:to>
                                        <p:strVal val="visible"/>
                                      </p:to>
                                    </p:set>
                                    <p:animEffect transition="in" filter="wipe(down)">
                                      <p:cBhvr>
                                        <p:cTn id="37" dur="500"/>
                                        <p:tgtEl>
                                          <p:spTgt spid="4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wipe(up)">
                                      <p:cBhvr>
                                        <p:cTn id="42" dur="500"/>
                                        <p:tgtEl>
                                          <p:spTgt spid="5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54"/>
                                        </p:tgtEl>
                                        <p:attrNameLst>
                                          <p:attrName>style.visibility</p:attrName>
                                        </p:attrNameLst>
                                      </p:cBhvr>
                                      <p:to>
                                        <p:strVal val="visible"/>
                                      </p:to>
                                    </p:set>
                                    <p:animEffect transition="in" filter="wipe(up)">
                                      <p:cBhvr>
                                        <p:cTn id="47" dur="500"/>
                                        <p:tgtEl>
                                          <p:spTgt spid="5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87"/>
                                        </p:tgtEl>
                                        <p:attrNameLst>
                                          <p:attrName>style.visibility</p:attrName>
                                        </p:attrNameLst>
                                      </p:cBhvr>
                                      <p:to>
                                        <p:strVal val="visible"/>
                                      </p:to>
                                    </p:set>
                                    <p:animEffect transition="in" filter="wipe(left)">
                                      <p:cBhvr>
                                        <p:cTn id="52" dur="500"/>
                                        <p:tgtEl>
                                          <p:spTgt spid="8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2" fill="hold" grpId="0" nodeType="clickEffect">
                                  <p:stCondLst>
                                    <p:cond delay="0"/>
                                  </p:stCondLst>
                                  <p:childTnLst>
                                    <p:set>
                                      <p:cBhvr>
                                        <p:cTn id="56" dur="1" fill="hold">
                                          <p:stCondLst>
                                            <p:cond delay="0"/>
                                          </p:stCondLst>
                                        </p:cTn>
                                        <p:tgtEl>
                                          <p:spTgt spid="89"/>
                                        </p:tgtEl>
                                        <p:attrNameLst>
                                          <p:attrName>style.visibility</p:attrName>
                                        </p:attrNameLst>
                                      </p:cBhvr>
                                      <p:to>
                                        <p:strVal val="visible"/>
                                      </p:to>
                                    </p:set>
                                    <p:animEffect transition="in" filter="wipe(right)">
                                      <p:cBhvr>
                                        <p:cTn id="57"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7" grpId="0"/>
      <p:bldP spid="89"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0" y="342771"/>
            <a:ext cx="12192000" cy="1405321"/>
          </a:xfrm>
          <a:prstGeom prst="rect">
            <a:avLst/>
          </a:prstGeom>
        </p:spPr>
        <p:txBody>
          <a:bodyPr wrap="square">
            <a:spAutoFit/>
          </a:bodyPr>
          <a:lstStyle/>
          <a:p>
            <a:pPr algn="ctr" eaLnBrk="0" fontAlgn="base" hangingPunct="0">
              <a:lnSpc>
                <a:spcPct val="107000"/>
              </a:lnSpc>
              <a:spcBef>
                <a:spcPct val="0"/>
              </a:spcBef>
            </a:pPr>
            <a:r>
              <a:rPr lang="en-US" sz="3600" b="1" smtClean="0">
                <a:solidFill>
                  <a:srgbClr val="FF0000"/>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cs typeface="Times New Roman" panose="02020603050405020304" pitchFamily="18" charset="0"/>
              </a:rPr>
              <a:t>             HÌNH HỌC 6</a:t>
            </a:r>
            <a:endParaRPr lang="en-US" sz="900">
              <a:solidFill>
                <a:prstClr val="black"/>
              </a:solidFill>
              <a:latin typeface="Times New Roman" panose="02020603050405020304" pitchFamily="18" charset="0"/>
              <a:ea typeface="Arial" panose="020B0604020202020204" pitchFamily="34" charset="0"/>
              <a:cs typeface="Times New Roman" panose="02020603050405020304" pitchFamily="18" charset="0"/>
            </a:endParaRPr>
          </a:p>
          <a:p>
            <a:pPr algn="ctr">
              <a:lnSpc>
                <a:spcPct val="115000"/>
              </a:lnSpc>
              <a:spcBef>
                <a:spcPts val="1200"/>
              </a:spcBef>
              <a:spcAft>
                <a:spcPts val="0"/>
              </a:spcAft>
            </a:pPr>
            <a:r>
              <a:rPr lang="nl-NL" sz="3200" b="1" kern="0" smtClean="0">
                <a:solidFill>
                  <a:srgbClr val="0070C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BÀI 4. HOẠT ĐỘNG THỰC HÀNH VÀ TRẢI NGHIỆM</a:t>
            </a:r>
            <a:endParaRPr lang="en-US" sz="3200" b="1" kern="0">
              <a:solidFill>
                <a:srgbClr val="0070C0"/>
              </a:solidFill>
              <a:effectLst>
                <a:outerShdw blurRad="38100" dist="38100" dir="2700000" algn="tl">
                  <a:srgbClr val="000000">
                    <a:alpha val="43137"/>
                  </a:srgbClr>
                </a:outerShdw>
              </a:effectLst>
              <a:latin typeface="Cambria" panose="02040503050406030204" pitchFamily="18" charset="0"/>
              <a:ea typeface="Times New Roman" panose="02020603050405020304" pitchFamily="18" charset="0"/>
              <a:cs typeface="Times New Roman" panose="02020603050405020304" pitchFamily="18" charset="0"/>
            </a:endParaRPr>
          </a:p>
        </p:txBody>
      </p:sp>
      <p:sp>
        <p:nvSpPr>
          <p:cNvPr id="9" name="Rectangle 8">
            <a:hlinkClick r:id="rId5" action="ppaction://hlinksldjump"/>
          </p:cNvPr>
          <p:cNvSpPr/>
          <p:nvPr/>
        </p:nvSpPr>
        <p:spPr>
          <a:xfrm>
            <a:off x="535055" y="1910328"/>
            <a:ext cx="11121889" cy="661355"/>
          </a:xfrm>
          <a:prstGeom prst="rect">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just"/>
            <a:r>
              <a:rPr lang="en-US" sz="2400" b="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    </a:t>
            </a:r>
            <a:r>
              <a:rPr lang="nl-NL" sz="2400" b="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KHỞI ĐỘNG</a:t>
            </a:r>
            <a:endParaRPr lang="en-US" sz="2400"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0" name="Rectangle 9">
            <a:hlinkClick r:id="rId6" action="ppaction://hlinksldjump"/>
          </p:cNvPr>
          <p:cNvSpPr/>
          <p:nvPr/>
        </p:nvSpPr>
        <p:spPr>
          <a:xfrm>
            <a:off x="535055" y="2732339"/>
            <a:ext cx="11121888" cy="662934"/>
          </a:xfrm>
          <a:prstGeom prst="rect">
            <a:avLst/>
          </a:prstGeom>
          <a:solidFill>
            <a:srgbClr val="66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just"/>
            <a:r>
              <a:rPr lang="en-US" sz="2400" b="1" smtClean="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    </a:t>
            </a:r>
            <a:r>
              <a:rPr lang="nl-NL" sz="2400" b="1" smtClean="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CẮT GIẤY ĐỂ TẠO HÌNH ĐỐI XỨNG</a:t>
            </a:r>
            <a:endParaRPr lang="en-US" sz="2400" b="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3" name="Rectangle 12">
            <a:hlinkClick r:id="rId7" action="ppaction://hlinksldjump"/>
          </p:cNvPr>
          <p:cNvSpPr/>
          <p:nvPr/>
        </p:nvSpPr>
        <p:spPr>
          <a:xfrm>
            <a:off x="535055" y="3555929"/>
            <a:ext cx="11121889" cy="662935"/>
          </a:xfrm>
          <a:prstGeom prst="rect">
            <a:avLst/>
          </a:prstGeom>
          <a:solidFill>
            <a:srgbClr val="FF33C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just"/>
            <a:r>
              <a:rPr lang="en-US" sz="2400" b="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    </a:t>
            </a:r>
            <a:r>
              <a:rPr lang="en-US" sz="2400" b="1" smtClean="0">
                <a:effectLst/>
                <a:latin typeface="Times New Roman" panose="02020603050405020304" pitchFamily="18" charset="0"/>
                <a:ea typeface="Calibri" panose="020F0502020204030204" pitchFamily="34" charset="0"/>
                <a:cs typeface="Times New Roman" panose="02020603050405020304" pitchFamily="18" charset="0"/>
              </a:rPr>
              <a:t>THỰC HÀNH VỚI PHẦN MỀM TOÁN HỌC GEOGEBRA CLASSIC 5.</a:t>
            </a:r>
            <a:endParaRPr lang="en-US" sz="2400">
              <a:latin typeface="Times New Roman" panose="02020603050405020304" pitchFamily="18" charset="0"/>
              <a:cs typeface="Times New Roman" panose="02020603050405020304" pitchFamily="18" charset="0"/>
            </a:endParaRPr>
          </a:p>
        </p:txBody>
      </p:sp>
      <p:sp>
        <p:nvSpPr>
          <p:cNvPr id="7" name="Rectangle 6">
            <a:hlinkClick r:id="rId8" action="ppaction://hlinksldjump"/>
          </p:cNvPr>
          <p:cNvSpPr/>
          <p:nvPr/>
        </p:nvSpPr>
        <p:spPr>
          <a:xfrm>
            <a:off x="535055" y="4379519"/>
            <a:ext cx="11121888" cy="662935"/>
          </a:xfrm>
          <a:prstGeom prst="rect">
            <a:avLst/>
          </a:prstGeom>
          <a:solidFill>
            <a:srgbClr val="A568D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2400" b="1" smtClean="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    VẬN DỤNG</a:t>
            </a:r>
            <a:endPar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753155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1000"/>
                                        <p:tgtEl>
                                          <p:spTgt spid="10"/>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1000"/>
                                        <p:tgtEl>
                                          <p:spTgt spid="13"/>
                                        </p:tgtEl>
                                      </p:cBhvr>
                                    </p:animEffect>
                                  </p:childTnLst>
                                </p:cTn>
                              </p:par>
                            </p:childTnLst>
                          </p:cTn>
                        </p:par>
                        <p:par>
                          <p:cTn id="16" fill="hold">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30" name="Picture 6" descr="Ho Chi Minh mausoleum in Hanoi (Opening hours and times) - Hanoi weather  201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8551" y="1777028"/>
            <a:ext cx="3155871" cy="21026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p:nvPr/>
        </p:nvPicPr>
        <p:blipFill>
          <a:blip r:embed="rId6">
            <a:extLst>
              <a:ext uri="{28A0092B-C50C-407E-A947-70E740481C1C}">
                <a14:useLocalDpi xmlns:a14="http://schemas.microsoft.com/office/drawing/2010/main" val="0"/>
              </a:ext>
            </a:extLst>
          </a:blip>
          <a:stretch>
            <a:fillRect/>
          </a:stretch>
        </p:blipFill>
        <p:spPr>
          <a:xfrm>
            <a:off x="4578666" y="1715808"/>
            <a:ext cx="3034666" cy="2225040"/>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17576" y="1462610"/>
            <a:ext cx="2909182" cy="2731437"/>
          </a:xfrm>
          <a:prstGeom prst="rect">
            <a:avLst/>
          </a:prstGeom>
        </p:spPr>
      </p:pic>
      <p:sp>
        <p:nvSpPr>
          <p:cNvPr id="3" name="Rectangle 2"/>
          <p:cNvSpPr/>
          <p:nvPr/>
        </p:nvSpPr>
        <p:spPr>
          <a:xfrm>
            <a:off x="0" y="771188"/>
            <a:ext cx="12192000" cy="584775"/>
          </a:xfrm>
          <a:prstGeom prst="rect">
            <a:avLst/>
          </a:prstGeom>
        </p:spPr>
        <p:txBody>
          <a:bodyPr wrap="square">
            <a:spAutoFit/>
          </a:bodyPr>
          <a:lstStyle/>
          <a:p>
            <a:pPr algn="ctr"/>
            <a:r>
              <a:rPr lang="nl-NL" sz="3200" b="1" smtClean="0">
                <a:solidFill>
                  <a:srgbClr val="0070C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Quan sát các hình ảnh sau, cho biết mỗi có bao nhiêu trục đối xứng ?</a:t>
            </a:r>
            <a:endParaRPr lang="en-US" sz="3200" b="1">
              <a:solidFill>
                <a:srgbClr val="0070C0"/>
              </a:solidFill>
              <a:effectLst>
                <a:outerShdw blurRad="38100" dist="38100" dir="2700000" algn="tl">
                  <a:srgbClr val="000000">
                    <a:alpha val="43137"/>
                  </a:srgbClr>
                </a:outerShdw>
              </a:effectLst>
            </a:endParaRPr>
          </a:p>
        </p:txBody>
      </p:sp>
      <p:sp>
        <p:nvSpPr>
          <p:cNvPr id="9" name="Rectangle 8"/>
          <p:cNvSpPr/>
          <p:nvPr/>
        </p:nvSpPr>
        <p:spPr>
          <a:xfrm>
            <a:off x="594360" y="4224825"/>
            <a:ext cx="2521267" cy="523220"/>
          </a:xfrm>
          <a:prstGeom prst="rect">
            <a:avLst/>
          </a:prstGeom>
        </p:spPr>
        <p:txBody>
          <a:bodyPr wrap="square">
            <a:spAutoFit/>
          </a:bodyPr>
          <a:lstStyle/>
          <a:p>
            <a:pPr eaLnBrk="0" fontAlgn="base" hangingPunct="0">
              <a:spcBef>
                <a:spcPct val="0"/>
              </a:spcBef>
            </a:pPr>
            <a:r>
              <a:rPr lang="en-US" sz="2800" b="1" smtClean="0">
                <a:solidFill>
                  <a:srgbClr val="002060"/>
                </a:solidFill>
                <a:latin typeface="Times New Roman" panose="02020603050405020304" pitchFamily="18" charset="0"/>
                <a:ea typeface="Arial" panose="020B0604020202020204" pitchFamily="34" charset="0"/>
                <a:cs typeface="Times New Roman" panose="02020603050405020304" pitchFamily="18" charset="0"/>
              </a:rPr>
              <a:t>1 trục đối xứng</a:t>
            </a:r>
            <a:endParaRPr lang="en-US" sz="3200" b="1">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10" name="Rectangle 9"/>
          <p:cNvSpPr/>
          <p:nvPr/>
        </p:nvSpPr>
        <p:spPr>
          <a:xfrm>
            <a:off x="4835366" y="4224825"/>
            <a:ext cx="2521267" cy="523220"/>
          </a:xfrm>
          <a:prstGeom prst="rect">
            <a:avLst/>
          </a:prstGeom>
        </p:spPr>
        <p:txBody>
          <a:bodyPr wrap="square">
            <a:spAutoFit/>
          </a:bodyPr>
          <a:lstStyle/>
          <a:p>
            <a:pPr eaLnBrk="0" fontAlgn="base" hangingPunct="0">
              <a:spcBef>
                <a:spcPct val="0"/>
              </a:spcBef>
            </a:pPr>
            <a:r>
              <a:rPr lang="en-US" sz="2800" b="1" smtClean="0">
                <a:solidFill>
                  <a:srgbClr val="002060"/>
                </a:solidFill>
                <a:latin typeface="Times New Roman" panose="02020603050405020304" pitchFamily="18" charset="0"/>
                <a:ea typeface="Arial" panose="020B0604020202020204" pitchFamily="34" charset="0"/>
                <a:cs typeface="Times New Roman" panose="02020603050405020304" pitchFamily="18" charset="0"/>
              </a:rPr>
              <a:t>8 trục đối xứng</a:t>
            </a:r>
            <a:endParaRPr lang="en-US" sz="3200" b="1">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11" name="Rectangle 10"/>
          <p:cNvSpPr/>
          <p:nvPr/>
        </p:nvSpPr>
        <p:spPr>
          <a:xfrm>
            <a:off x="8811534" y="4224825"/>
            <a:ext cx="2521267" cy="523220"/>
          </a:xfrm>
          <a:prstGeom prst="rect">
            <a:avLst/>
          </a:prstGeom>
        </p:spPr>
        <p:txBody>
          <a:bodyPr wrap="square">
            <a:spAutoFit/>
          </a:bodyPr>
          <a:lstStyle/>
          <a:p>
            <a:pPr eaLnBrk="0" fontAlgn="base" hangingPunct="0">
              <a:spcBef>
                <a:spcPct val="0"/>
              </a:spcBef>
            </a:pPr>
            <a:r>
              <a:rPr lang="en-US" sz="2800" b="1" smtClean="0">
                <a:solidFill>
                  <a:srgbClr val="002060"/>
                </a:solidFill>
                <a:latin typeface="Times New Roman" panose="02020603050405020304" pitchFamily="18" charset="0"/>
                <a:ea typeface="Arial" panose="020B0604020202020204" pitchFamily="34" charset="0"/>
                <a:cs typeface="Times New Roman" panose="02020603050405020304" pitchFamily="18" charset="0"/>
              </a:rPr>
              <a:t>5 trục đối xứng</a:t>
            </a:r>
            <a:endParaRPr lang="en-US" sz="3200" b="1">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6" name="Rectangle 5"/>
          <p:cNvSpPr/>
          <p:nvPr/>
        </p:nvSpPr>
        <p:spPr>
          <a:xfrm>
            <a:off x="502919" y="4286045"/>
            <a:ext cx="10932399" cy="1384995"/>
          </a:xfrm>
          <a:prstGeom prst="rect">
            <a:avLst/>
          </a:prstGeom>
        </p:spPr>
        <p:txBody>
          <a:bodyPr wrap="square">
            <a:spAutoFit/>
          </a:bodyPr>
          <a:lstStyle/>
          <a:p>
            <a:pPr algn="ctr"/>
            <a:r>
              <a:rPr lang="nl-NL" sz="2800" b="1" smtClean="0">
                <a:solidFill>
                  <a:srgbClr val="FF0000"/>
                </a:solidFill>
                <a:effectLst/>
                <a:latin typeface="Times New Roman" panose="02020603050405020304" pitchFamily="18" charset="0"/>
                <a:ea typeface="Calibri" panose="020F0502020204030204" pitchFamily="34" charset="0"/>
              </a:rPr>
              <a:t>“Từ các hình ảnh các em vừa quan sát đó đều là những hình ảnh có trục đối xứng trong thực tế, hôm nay chúng ta sẽ thực hành cắt, xếp và vẽ những hình có trục đối xứng đó”</a:t>
            </a:r>
            <a:endParaRPr lang="en-US" sz="2800" b="1">
              <a:solidFill>
                <a:srgbClr val="FF0000"/>
              </a:solidFill>
            </a:endParaRPr>
          </a:p>
        </p:txBody>
      </p:sp>
      <p:sp>
        <p:nvSpPr>
          <p:cNvPr id="14" name="Rectangle 13">
            <a:hlinkClick r:id="rId8" action="ppaction://hlinksldjump"/>
          </p:cNvPr>
          <p:cNvSpPr/>
          <p:nvPr/>
        </p:nvSpPr>
        <p:spPr>
          <a:xfrm>
            <a:off x="0" y="-8935"/>
            <a:ext cx="12192000" cy="650946"/>
          </a:xfrm>
          <a:prstGeom prst="rect">
            <a:avLst/>
          </a:prstGeom>
          <a:solidFill>
            <a:schemeClr val="accent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nl-NL" sz="3200" b="1" smtClean="0">
                <a:solidFill>
                  <a:srgbClr val="FF0000"/>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KHỞI ĐỘNG</a:t>
            </a:r>
            <a:endParaRPr lang="en-US" sz="3200" b="1">
              <a:solidFill>
                <a:srgbClr val="FF0000"/>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endParaRPr>
          </a:p>
        </p:txBody>
      </p:sp>
      <p:sp>
        <p:nvSpPr>
          <p:cNvPr id="2" name="Action Button: Home 1">
            <a:hlinkClick r:id="rId9" action="ppaction://hlinksldjump" highlightClick="1"/>
          </p:cNvPr>
          <p:cNvSpPr/>
          <p:nvPr/>
        </p:nvSpPr>
        <p:spPr>
          <a:xfrm>
            <a:off x="5388964" y="5838669"/>
            <a:ext cx="539646" cy="412229"/>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6603922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1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xit" presetSubtype="4" fill="hold" grpId="1" nodeType="clickEffect">
                                  <p:stCondLst>
                                    <p:cond delay="0"/>
                                  </p:stCondLst>
                                  <p:childTnLst>
                                    <p:animEffect transition="out" filter="wipe(down)">
                                      <p:cBhvr>
                                        <p:cTn id="29" dur="500"/>
                                        <p:tgtEl>
                                          <p:spTgt spid="9"/>
                                        </p:tgtEl>
                                      </p:cBhvr>
                                    </p:animEffect>
                                    <p:set>
                                      <p:cBhvr>
                                        <p:cTn id="30" dur="1" fill="hold">
                                          <p:stCondLst>
                                            <p:cond delay="499"/>
                                          </p:stCondLst>
                                        </p:cTn>
                                        <p:tgtEl>
                                          <p:spTgt spid="9"/>
                                        </p:tgtEl>
                                        <p:attrNameLst>
                                          <p:attrName>style.visibility</p:attrName>
                                        </p:attrNameLst>
                                      </p:cBhvr>
                                      <p:to>
                                        <p:strVal val="hidden"/>
                                      </p:to>
                                    </p:set>
                                  </p:childTnLst>
                                </p:cTn>
                              </p:par>
                              <p:par>
                                <p:cTn id="31" presetID="22" presetClass="exit" presetSubtype="4" fill="hold" grpId="1" nodeType="withEffect">
                                  <p:stCondLst>
                                    <p:cond delay="0"/>
                                  </p:stCondLst>
                                  <p:childTnLst>
                                    <p:animEffect transition="out" filter="wipe(down)">
                                      <p:cBhvr>
                                        <p:cTn id="32" dur="500"/>
                                        <p:tgtEl>
                                          <p:spTgt spid="10"/>
                                        </p:tgtEl>
                                      </p:cBhvr>
                                    </p:animEffect>
                                    <p:set>
                                      <p:cBhvr>
                                        <p:cTn id="33" dur="1" fill="hold">
                                          <p:stCondLst>
                                            <p:cond delay="499"/>
                                          </p:stCondLst>
                                        </p:cTn>
                                        <p:tgtEl>
                                          <p:spTgt spid="10"/>
                                        </p:tgtEl>
                                        <p:attrNameLst>
                                          <p:attrName>style.visibility</p:attrName>
                                        </p:attrNameLst>
                                      </p:cBhvr>
                                      <p:to>
                                        <p:strVal val="hidden"/>
                                      </p:to>
                                    </p:set>
                                  </p:childTnLst>
                                </p:cTn>
                              </p:par>
                              <p:par>
                                <p:cTn id="34" presetID="22" presetClass="exit" presetSubtype="4" fill="hold" grpId="1" nodeType="withEffect">
                                  <p:stCondLst>
                                    <p:cond delay="0"/>
                                  </p:stCondLst>
                                  <p:childTnLst>
                                    <p:animEffect transition="out" filter="wipe(down)">
                                      <p:cBhvr>
                                        <p:cTn id="35" dur="500"/>
                                        <p:tgtEl>
                                          <p:spTgt spid="11"/>
                                        </p:tgtEl>
                                      </p:cBhvr>
                                    </p:animEffect>
                                    <p:set>
                                      <p:cBhvr>
                                        <p:cTn id="36" dur="1" fill="hold">
                                          <p:stCondLst>
                                            <p:cond delay="499"/>
                                          </p:stCondLst>
                                        </p:cTn>
                                        <p:tgtEl>
                                          <p:spTgt spid="11"/>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1000"/>
                                        <p:tgtEl>
                                          <p:spTgt spid="6"/>
                                        </p:tgtEl>
                                      </p:cBhvr>
                                    </p:animEffect>
                                    <p:anim calcmode="lin" valueType="num">
                                      <p:cBhvr>
                                        <p:cTn id="42" dur="1000" fill="hold"/>
                                        <p:tgtEl>
                                          <p:spTgt spid="6"/>
                                        </p:tgtEl>
                                        <p:attrNameLst>
                                          <p:attrName>ppt_x</p:attrName>
                                        </p:attrNameLst>
                                      </p:cBhvr>
                                      <p:tavLst>
                                        <p:tav tm="0">
                                          <p:val>
                                            <p:strVal val="#ppt_x"/>
                                          </p:val>
                                        </p:tav>
                                        <p:tav tm="100000">
                                          <p:val>
                                            <p:strVal val="#ppt_x"/>
                                          </p:val>
                                        </p:tav>
                                      </p:tavLst>
                                    </p:anim>
                                    <p:anim calcmode="lin" valueType="num">
                                      <p:cBhvr>
                                        <p:cTn id="4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0" grpId="0"/>
      <p:bldP spid="10" grpId="1"/>
      <p:bldP spid="11" grpId="0"/>
      <p:bldP spid="11" grpId="1"/>
      <p:bldP spid="6" grpId="0"/>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30" name="Picture 6" descr="Ho Chi Minh mausoleum in Hanoi (Opening hours and times) - Hanoi weather  201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28784" y="2769733"/>
            <a:ext cx="4625936" cy="308203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1777981"/>
            <a:ext cx="12192000" cy="646331"/>
          </a:xfrm>
          <a:prstGeom prst="rect">
            <a:avLst/>
          </a:prstGeom>
        </p:spPr>
        <p:txBody>
          <a:bodyPr wrap="square">
            <a:spAutoFit/>
          </a:bodyPr>
          <a:lstStyle/>
          <a:p>
            <a:pPr algn="ctr"/>
            <a:r>
              <a:rPr lang="en-US" sz="3600" b="1"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Thực hành xếp và cắt </a:t>
            </a:r>
            <a:r>
              <a:rPr lang="nl-NL" sz="3600" b="1"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hình lăng Chủ Tịch Hồ Chí Minh</a:t>
            </a:r>
            <a:endParaRPr lang="en-US" sz="3600">
              <a:solidFill>
                <a:srgbClr val="FF0000"/>
              </a:solidFill>
              <a:effectLst>
                <a:outerShdw blurRad="38100" dist="38100" dir="2700000" algn="tl">
                  <a:srgbClr val="000000">
                    <a:alpha val="43137"/>
                  </a:srgbClr>
                </a:outerShdw>
              </a:effectLst>
            </a:endParaRPr>
          </a:p>
        </p:txBody>
      </p:sp>
      <p:sp>
        <p:nvSpPr>
          <p:cNvPr id="13" name="Rectangle 12">
            <a:hlinkClick r:id="" action="ppaction://noaction"/>
          </p:cNvPr>
          <p:cNvSpPr/>
          <p:nvPr/>
        </p:nvSpPr>
        <p:spPr>
          <a:xfrm>
            <a:off x="0" y="799037"/>
            <a:ext cx="12192000" cy="633523"/>
          </a:xfrm>
          <a:prstGeom prst="rect">
            <a:avLst/>
          </a:prstGeom>
          <a:solidFill>
            <a:srgbClr val="66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just"/>
            <a:r>
              <a:rPr lang="en-US" sz="3200" b="1" smtClean="0">
                <a:solidFill>
                  <a:srgbClr val="0000FF"/>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2.    </a:t>
            </a:r>
            <a:r>
              <a:rPr lang="nl-NL" sz="3200" b="1" smtClean="0">
                <a:solidFill>
                  <a:srgbClr val="0000FF"/>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CẮT GIẤY ĐỂ TẠO HÌNH ĐỐI XỨNG</a:t>
            </a:r>
            <a:endParaRPr lang="en-US" sz="3200" b="1">
              <a:solidFill>
                <a:srgbClr val="0000FF"/>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endParaRPr>
          </a:p>
        </p:txBody>
      </p:sp>
    </p:spTree>
    <p:custDataLst>
      <p:tags r:id="rId1"/>
    </p:custDataLst>
    <p:extLst>
      <p:ext uri="{BB962C8B-B14F-4D97-AF65-F5344CB8AC3E}">
        <p14:creationId xmlns:p14="http://schemas.microsoft.com/office/powerpoint/2010/main" val="29717287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30" name="Picture 6" descr="Ho Chi Minh mausoleum in Hanoi (Opening hours and times) - Hanoi weather  201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1654" y="2417743"/>
            <a:ext cx="4041122" cy="269239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4366577" y="3001090"/>
            <a:ext cx="4033520" cy="1200329"/>
          </a:xfrm>
          <a:prstGeom prst="rect">
            <a:avLst/>
          </a:prstGeom>
        </p:spPr>
        <p:txBody>
          <a:bodyPr wrap="square">
            <a:spAutoFit/>
          </a:bodyPr>
          <a:lstStyle/>
          <a:p>
            <a:pPr algn="ctr"/>
            <a:r>
              <a:rPr lang="en-US" sz="3600" b="1"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Dụng cụ và vật liệu cần chuẩn bị</a:t>
            </a:r>
            <a:endParaRPr lang="en-US" sz="3600">
              <a:solidFill>
                <a:srgbClr val="FF0000"/>
              </a:solidFill>
              <a:effectLst>
                <a:outerShdw blurRad="38100" dist="38100" dir="2700000" algn="tl">
                  <a:srgbClr val="000000">
                    <a:alpha val="43137"/>
                  </a:srgbClr>
                </a:outerShdw>
              </a:effectLst>
            </a:endParaRPr>
          </a:p>
        </p:txBody>
      </p:sp>
      <p:sp>
        <p:nvSpPr>
          <p:cNvPr id="13" name="Rectangle 12">
            <a:hlinkClick r:id="" action="ppaction://noaction"/>
          </p:cNvPr>
          <p:cNvSpPr/>
          <p:nvPr/>
        </p:nvSpPr>
        <p:spPr>
          <a:xfrm>
            <a:off x="0" y="799037"/>
            <a:ext cx="12192000" cy="633523"/>
          </a:xfrm>
          <a:prstGeom prst="rect">
            <a:avLst/>
          </a:prstGeom>
          <a:solidFill>
            <a:srgbClr val="66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just"/>
            <a:r>
              <a:rPr lang="en-US" sz="3200" b="1" smtClean="0">
                <a:solidFill>
                  <a:srgbClr val="0000FF"/>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2.    </a:t>
            </a:r>
            <a:r>
              <a:rPr lang="nl-NL" sz="3200" b="1" smtClean="0">
                <a:solidFill>
                  <a:srgbClr val="0000FF"/>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CẮT GIẤY ĐỂ TẠO HÌNH ĐỐI XỨNG</a:t>
            </a:r>
            <a:endParaRPr lang="en-US" sz="3200" b="1">
              <a:solidFill>
                <a:srgbClr val="0000FF"/>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6"/>
          <a:stretch>
            <a:fillRect/>
          </a:stretch>
        </p:blipFill>
        <p:spPr>
          <a:xfrm>
            <a:off x="8400097" y="1777981"/>
            <a:ext cx="3133725" cy="3971925"/>
          </a:xfrm>
          <a:prstGeom prst="rect">
            <a:avLst/>
          </a:prstGeom>
        </p:spPr>
      </p:pic>
    </p:spTree>
    <p:custDataLst>
      <p:tags r:id="rId1"/>
    </p:custDataLst>
    <p:extLst>
      <p:ext uri="{BB962C8B-B14F-4D97-AF65-F5344CB8AC3E}">
        <p14:creationId xmlns:p14="http://schemas.microsoft.com/office/powerpoint/2010/main" val="35398641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9" name="Rectangle 28"/>
          <p:cNvSpPr/>
          <p:nvPr/>
        </p:nvSpPr>
        <p:spPr>
          <a:xfrm>
            <a:off x="304286" y="4280318"/>
            <a:ext cx="3576577" cy="740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hlinkClick r:id="" action="ppaction://noaction"/>
          </p:cNvPr>
          <p:cNvSpPr/>
          <p:nvPr/>
        </p:nvSpPr>
        <p:spPr>
          <a:xfrm>
            <a:off x="0" y="44400"/>
            <a:ext cx="12192000" cy="633523"/>
          </a:xfrm>
          <a:prstGeom prst="rect">
            <a:avLst/>
          </a:prstGeom>
          <a:solidFill>
            <a:srgbClr val="66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just"/>
            <a:r>
              <a:rPr lang="en-US" sz="3200" b="1" smtClean="0">
                <a:solidFill>
                  <a:srgbClr val="0000FF"/>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2.    </a:t>
            </a:r>
            <a:r>
              <a:rPr lang="nl-NL" sz="3200" b="1" smtClean="0">
                <a:solidFill>
                  <a:srgbClr val="0000FF"/>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CẮT GIẤY ĐỂ TẠO HÌNH ĐỐI XỨNG</a:t>
            </a:r>
            <a:endParaRPr lang="en-US" sz="3200" b="1">
              <a:solidFill>
                <a:srgbClr val="0000FF"/>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endParaRPr>
          </a:p>
        </p:txBody>
      </p:sp>
      <p:pic>
        <p:nvPicPr>
          <p:cNvPr id="2" name="gap lang bac 2">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0" y="755650"/>
            <a:ext cx="12192000" cy="5346700"/>
          </a:xfrm>
          <a:prstGeom prst="rect">
            <a:avLst/>
          </a:prstGeom>
        </p:spPr>
      </p:pic>
    </p:spTree>
    <p:custDataLst>
      <p:tags r:id="rId1"/>
    </p:custDataLst>
    <p:extLst>
      <p:ext uri="{BB962C8B-B14F-4D97-AF65-F5344CB8AC3E}">
        <p14:creationId xmlns:p14="http://schemas.microsoft.com/office/powerpoint/2010/main" val="29528350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30" name="Picture 6" descr="Ho Chi Minh mausoleum in Hanoi (Opening hours and times) - Hanoi weather  201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2288" y="1655271"/>
            <a:ext cx="3108194" cy="207083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1655271"/>
            <a:ext cx="12192000" cy="646331"/>
          </a:xfrm>
          <a:prstGeom prst="rect">
            <a:avLst/>
          </a:prstGeom>
        </p:spPr>
        <p:txBody>
          <a:bodyPr wrap="square">
            <a:spAutoFit/>
          </a:bodyPr>
          <a:lstStyle/>
          <a:p>
            <a:pPr algn="ctr"/>
            <a:r>
              <a:rPr lang="en-US" sz="3600" b="1"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Bắt đầu thực hiện</a:t>
            </a:r>
            <a:endParaRPr lang="en-US" sz="3600">
              <a:solidFill>
                <a:srgbClr val="FF0000"/>
              </a:solidFill>
              <a:effectLst>
                <a:outerShdw blurRad="38100" dist="38100" dir="2700000" algn="tl">
                  <a:srgbClr val="000000">
                    <a:alpha val="43137"/>
                  </a:srgbClr>
                </a:outerShdw>
              </a:effectLst>
            </a:endParaRPr>
          </a:p>
        </p:txBody>
      </p:sp>
      <p:sp>
        <p:nvSpPr>
          <p:cNvPr id="13" name="Rectangle 12">
            <a:hlinkClick r:id="" action="ppaction://noaction"/>
          </p:cNvPr>
          <p:cNvSpPr/>
          <p:nvPr/>
        </p:nvSpPr>
        <p:spPr>
          <a:xfrm>
            <a:off x="0" y="799037"/>
            <a:ext cx="12192000" cy="633523"/>
          </a:xfrm>
          <a:prstGeom prst="rect">
            <a:avLst/>
          </a:prstGeom>
          <a:solidFill>
            <a:srgbClr val="66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just"/>
            <a:r>
              <a:rPr lang="en-US" sz="3200" b="1" smtClean="0">
                <a:solidFill>
                  <a:srgbClr val="0000FF"/>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2.    </a:t>
            </a:r>
            <a:r>
              <a:rPr lang="nl-NL" sz="3200" b="1" smtClean="0">
                <a:solidFill>
                  <a:srgbClr val="0000FF"/>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CẮT GIẤY ĐỂ TẠO HÌNH ĐỐI XỨNG</a:t>
            </a:r>
            <a:endParaRPr lang="en-US" sz="3200" b="1">
              <a:solidFill>
                <a:srgbClr val="0000FF"/>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6"/>
          <a:stretch>
            <a:fillRect/>
          </a:stretch>
        </p:blipFill>
        <p:spPr>
          <a:xfrm>
            <a:off x="6698849" y="2524314"/>
            <a:ext cx="4419600" cy="3038475"/>
          </a:xfrm>
          <a:prstGeom prst="rect">
            <a:avLst/>
          </a:prstGeom>
        </p:spPr>
      </p:pic>
      <p:cxnSp>
        <p:nvCxnSpPr>
          <p:cNvPr id="4" name="Straight Arrow Connector 3"/>
          <p:cNvCxnSpPr/>
          <p:nvPr/>
        </p:nvCxnSpPr>
        <p:spPr>
          <a:xfrm flipV="1">
            <a:off x="5598288" y="4043551"/>
            <a:ext cx="929834" cy="1419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7"/>
          <a:stretch>
            <a:fillRect/>
          </a:stretch>
        </p:blipFill>
        <p:spPr>
          <a:xfrm>
            <a:off x="3332501" y="2862787"/>
            <a:ext cx="2180424" cy="2763638"/>
          </a:xfrm>
          <a:prstGeom prst="rect">
            <a:avLst/>
          </a:prstGeom>
        </p:spPr>
      </p:pic>
    </p:spTree>
    <p:custDataLst>
      <p:tags r:id="rId1"/>
    </p:custDataLst>
    <p:extLst>
      <p:ext uri="{BB962C8B-B14F-4D97-AF65-F5344CB8AC3E}">
        <p14:creationId xmlns:p14="http://schemas.microsoft.com/office/powerpoint/2010/main" val="39287516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11" name="Rectangle 10">
            <a:hlinkClick r:id="" action="ppaction://noaction"/>
          </p:cNvPr>
          <p:cNvSpPr/>
          <p:nvPr/>
        </p:nvSpPr>
        <p:spPr>
          <a:xfrm>
            <a:off x="0" y="44400"/>
            <a:ext cx="12192000" cy="633523"/>
          </a:xfrm>
          <a:prstGeom prst="rect">
            <a:avLst/>
          </a:prstGeom>
          <a:solidFill>
            <a:srgbClr val="66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just"/>
            <a:r>
              <a:rPr lang="en-US" sz="3200" b="1" smtClean="0">
                <a:solidFill>
                  <a:srgbClr val="0000FF"/>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2.    </a:t>
            </a:r>
            <a:r>
              <a:rPr lang="nl-NL" sz="3200" b="1" smtClean="0">
                <a:solidFill>
                  <a:srgbClr val="0000FF"/>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CẮT GIẤY ĐỂ TẠO HÌNH ĐỐI XỨNG</a:t>
            </a:r>
            <a:endParaRPr lang="en-US" sz="3200" b="1">
              <a:solidFill>
                <a:srgbClr val="0000FF"/>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endParaRPr>
          </a:p>
        </p:txBody>
      </p:sp>
      <p:sp>
        <p:nvSpPr>
          <p:cNvPr id="12" name="Rectangle 11"/>
          <p:cNvSpPr/>
          <p:nvPr/>
        </p:nvSpPr>
        <p:spPr>
          <a:xfrm>
            <a:off x="274320" y="1208119"/>
            <a:ext cx="12192000" cy="646331"/>
          </a:xfrm>
          <a:prstGeom prst="rect">
            <a:avLst/>
          </a:prstGeom>
        </p:spPr>
        <p:txBody>
          <a:bodyPr wrap="square">
            <a:spAutoFit/>
          </a:bodyPr>
          <a:lstStyle/>
          <a:p>
            <a:r>
              <a:rPr lang="en-US" sz="3600" b="1"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Thực hành xếp và cắt </a:t>
            </a:r>
            <a:r>
              <a:rPr lang="nl-NL" sz="3600" b="1"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bông hoa tám cánh</a:t>
            </a:r>
            <a:endParaRPr lang="en-US" sz="3600">
              <a:solidFill>
                <a:srgbClr val="FF0000"/>
              </a:solidFill>
              <a:effectLst>
                <a:outerShdw blurRad="38100" dist="38100" dir="2700000" algn="tl">
                  <a:srgbClr val="000000">
                    <a:alpha val="43137"/>
                  </a:srgbClr>
                </a:outerShdw>
              </a:effectLst>
            </a:endParaRPr>
          </a:p>
        </p:txBody>
      </p:sp>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68614" y="574596"/>
            <a:ext cx="2314871" cy="2170786"/>
          </a:xfrm>
          <a:prstGeom prst="rect">
            <a:avLst/>
          </a:prstGeom>
        </p:spPr>
      </p:pic>
      <p:pic>
        <p:nvPicPr>
          <p:cNvPr id="14" name="hd hs gap hoa trang tri">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8"/>
          <a:stretch>
            <a:fillRect/>
          </a:stretch>
        </p:blipFill>
        <p:spPr>
          <a:xfrm>
            <a:off x="54590" y="2848709"/>
            <a:ext cx="12056130" cy="4009291"/>
          </a:xfrm>
          <a:prstGeom prst="rect">
            <a:avLst/>
          </a:prstGeom>
        </p:spPr>
      </p:pic>
      <p:sp>
        <p:nvSpPr>
          <p:cNvPr id="6" name="Action Button: Home 5">
            <a:hlinkClick r:id="rId9" action="ppaction://hlinksldjump" highlightClick="1"/>
          </p:cNvPr>
          <p:cNvSpPr/>
          <p:nvPr/>
        </p:nvSpPr>
        <p:spPr>
          <a:xfrm>
            <a:off x="11571074" y="155046"/>
            <a:ext cx="539646" cy="412229"/>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5026219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4"/>
                                        </p:tgtEl>
                                      </p:cBhvr>
                                    </p:cmd>
                                  </p:childTnLst>
                                </p:cTn>
                              </p:par>
                            </p:childTnLst>
                          </p:cTn>
                        </p:par>
                      </p:childTnLst>
                    </p:cTn>
                  </p:par>
                </p:childTnLst>
              </p:cTn>
              <p:nextCondLst>
                <p:cond evt="onClick" delay="0">
                  <p:tgtEl>
                    <p:spTgt spid="14"/>
                  </p:tgtEl>
                </p:cond>
              </p:nextCondLst>
            </p:seq>
            <p:video>
              <p:cMediaNode vol="80000">
                <p:cTn id="7" fill="hold" display="0">
                  <p:stCondLst>
                    <p:cond delay="indefinite"/>
                  </p:stCondLst>
                </p:cTn>
                <p:tgtEl>
                  <p:spTgt spid="1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0" y="0"/>
            <a:ext cx="12192000" cy="1120784"/>
          </a:xfrm>
          <a:prstGeom prst="rect">
            <a:avLst/>
          </a:prstGeom>
          <a:solidFill>
            <a:srgbClr val="FF33C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smtClean="0">
                <a:solidFill>
                  <a:schemeClr val="bg1"/>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3. </a:t>
            </a:r>
            <a:r>
              <a:rPr lang="en-US" sz="3200" b="1" smtClean="0">
                <a:effectLst/>
                <a:latin typeface="Times New Roman" panose="02020603050405020304" pitchFamily="18" charset="0"/>
                <a:ea typeface="Calibri" panose="020F0502020204030204" pitchFamily="34" charset="0"/>
              </a:rPr>
              <a:t>THỰC HÀNH VỚI PHẦN MỀM TOÁN HỌC </a:t>
            </a:r>
          </a:p>
          <a:p>
            <a:pPr algn="ctr"/>
            <a:r>
              <a:rPr lang="en-US" sz="3200" b="1" smtClean="0">
                <a:effectLst/>
                <a:latin typeface="Times New Roman" panose="02020603050405020304" pitchFamily="18" charset="0"/>
                <a:ea typeface="Calibri" panose="020F0502020204030204" pitchFamily="34" charset="0"/>
              </a:rPr>
              <a:t>GEOGEBRA CLASSIC 5.</a:t>
            </a:r>
            <a:endParaRPr lang="en-US" sz="3200"/>
          </a:p>
        </p:txBody>
      </p:sp>
      <p:sp>
        <p:nvSpPr>
          <p:cNvPr id="6" name="Rectangle 5"/>
          <p:cNvSpPr/>
          <p:nvPr/>
        </p:nvSpPr>
        <p:spPr>
          <a:xfrm>
            <a:off x="0" y="1602721"/>
            <a:ext cx="12192000" cy="646331"/>
          </a:xfrm>
          <a:prstGeom prst="rect">
            <a:avLst/>
          </a:prstGeom>
        </p:spPr>
        <p:txBody>
          <a:bodyPr wrap="square">
            <a:spAutoFit/>
          </a:bodyPr>
          <a:lstStyle/>
          <a:p>
            <a:r>
              <a:rPr lang="en-US" sz="3600" b="1" smtClean="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3.1. Giới thiệu về phần mềm GEOGEBRA 5.0</a:t>
            </a:r>
            <a:endParaRPr lang="en-US" sz="3600">
              <a:solidFill>
                <a:srgbClr val="0000FF"/>
              </a:solidFill>
              <a:effectLst>
                <a:outerShdw blurRad="38100" dist="38100" dir="2700000" algn="tl">
                  <a:srgbClr val="000000">
                    <a:alpha val="43137"/>
                  </a:srgbClr>
                </a:outerShdw>
              </a:effectLst>
            </a:endParaRPr>
          </a:p>
        </p:txBody>
      </p:sp>
      <p:sp>
        <p:nvSpPr>
          <p:cNvPr id="7" name="Rectangle 6"/>
          <p:cNvSpPr/>
          <p:nvPr/>
        </p:nvSpPr>
        <p:spPr>
          <a:xfrm>
            <a:off x="0" y="2501881"/>
            <a:ext cx="12192000" cy="1200329"/>
          </a:xfrm>
          <a:prstGeom prst="rect">
            <a:avLst/>
          </a:prstGeom>
        </p:spPr>
        <p:txBody>
          <a:bodyPr wrap="square">
            <a:spAutoFit/>
          </a:bodyPr>
          <a:lstStyle/>
          <a:p>
            <a:r>
              <a:rPr lang="en-US" sz="3600" b="1" smtClean="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3.2. Sử dụng phần mềm GEOGEBRA 5.0 để vẽ các hình đa giác đều</a:t>
            </a:r>
            <a:endParaRPr lang="en-US" sz="3600">
              <a:solidFill>
                <a:srgbClr val="0000FF"/>
              </a:solidFill>
              <a:effectLst>
                <a:outerShdw blurRad="38100" dist="38100" dir="2700000" algn="tl">
                  <a:srgbClr val="000000">
                    <a:alpha val="43137"/>
                  </a:srgbClr>
                </a:outerShdw>
              </a:effectLst>
            </a:endParaRPr>
          </a:p>
        </p:txBody>
      </p:sp>
      <p:sp>
        <p:nvSpPr>
          <p:cNvPr id="8" name="Rectangle 7"/>
          <p:cNvSpPr/>
          <p:nvPr/>
        </p:nvSpPr>
        <p:spPr>
          <a:xfrm>
            <a:off x="0" y="3955039"/>
            <a:ext cx="12192000" cy="1200329"/>
          </a:xfrm>
          <a:prstGeom prst="rect">
            <a:avLst/>
          </a:prstGeom>
        </p:spPr>
        <p:txBody>
          <a:bodyPr wrap="square">
            <a:spAutoFit/>
          </a:bodyPr>
          <a:lstStyle/>
          <a:p>
            <a:r>
              <a:rPr lang="en-US" sz="3600" b="1" smtClean="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3.3. Sử dụng phần mềm GEOGEBRA 5.0 để vẽ các hình đa giác đều (có thể tùy chỉnh số đỉnh và độ dài cạnh)</a:t>
            </a:r>
            <a:endParaRPr lang="en-US" sz="3600">
              <a:solidFill>
                <a:srgbClr val="0000FF"/>
              </a:solidFill>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val="19390888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resentation1"/>
  <p:tag name="ISPRING_FIRST_PUBLISH" val="1"/>
  <p:tag name="ISPRING_UUID" val="{17D9DED8-0C01-4A46-BB85-89D0D3542211}"/>
  <p:tag name="ISPRING_RESOURCE_FOLDER" val="C:\Users\QUANG\Desktop\Presentation1\"/>
  <p:tag name="ISPRING_PRESENTATION_PATH" val="C:\Users\QUANG\Desktop\Presentation1.pptx"/>
  <p:tag name="ISPRING_PROJECT_VERSION" val="9.3"/>
  <p:tag name="ISPRING_PROJECT_FOLDER_UPDATED" val="1"/>
  <p:tag name="ISPRING_SCREEN_RECS_UPDATED" val="C:\Users\QUANG\Desktop\Presentation1\"/>
  <p:tag name="FLASHSPRING_ZOOM_TAG" val="78"/>
  <p:tag name="ISPRING_PRESENTATION_INFO_2" val="&lt;?xml version=&quot;1.0&quot; encoding=&quot;UTF-8&quot; standalone=&quot;no&quot; ?&gt;&#10;&lt;presentation2&gt;&#10;&#10;  &lt;slides&gt;&#10;    &lt;slide id=&quot;{1339F94E-6EDB-4990-B72F-2BD96E7708A7}&quot; pptId=&quot;260&quot;/&gt;&#10;    &lt;slide id=&quot;{8739E4DF-969F-42A6-8979-5E4F3E95C235}&quot; pptId=&quot;258&quot;/&gt;&#10;    &lt;slide id=&quot;{B9C2AE68-20F8-4D72-805E-8DC3F3E2A6E5}&quot; pptId=&quot;259&quot;/&gt;&#10;    &lt;slide id=&quot;{E8826AC4-8B8E-4DF2-95E2-4D13ABB88FB7}&quot; pptId=&quot;256&quot;/&gt;&#10;    &lt;slide id=&quot;{EE432523-A79A-45EB-BE99-4F0960407911}&quot; pptId=&quot;261&quot;/&gt;&#10;    &lt;slide id=&quot;{03CA5577-344D-412D-A254-F4FDA46E47A5}&quot; pptId=&quot;263&quot;/&gt;&#10;    &lt;slide id=&quot;{74D7150A-3C9D-4777-AD7F-2084D434CA3B}&quot; pptId=&quot;262&quot;/&gt;&#10;  &lt;/slides&gt;&#10;&#10;  &lt;narration&gt;&#10;    &lt;audioTracks/&gt;&#10;    &lt;videoTracks/&gt;&#10;  &lt;/narration&gt;&#10;&#10;&lt;/presentation2&gt;&#10;"/>
</p:tagLst>
</file>

<file path=ppt/tags/tag10.xml><?xml version="1.0" encoding="utf-8"?>
<p:tagLst xmlns:a="http://schemas.openxmlformats.org/drawingml/2006/main" xmlns:r="http://schemas.openxmlformats.org/officeDocument/2006/relationships" xmlns:p="http://schemas.openxmlformats.org/presentationml/2006/main">
  <p:tag name="GENSWF_SLIDE_UID" val="{4C700159-5A0D-4ACF-A3AE-539A7BCA5B14}:256"/>
  <p:tag name="ISPRING_SLIDE_ID_2" val="{E8826AC4-8B8E-4DF2-95E2-4D13ABB88FB7}"/>
  <p:tag name="GENSWF_ADVANCE_TIME" val="5.000"/>
  <p:tag name="ISPRING_CUSTOM_TIMING_USED" val="1"/>
</p:tagLst>
</file>

<file path=ppt/tags/tag11.xml><?xml version="1.0" encoding="utf-8"?>
<p:tagLst xmlns:a="http://schemas.openxmlformats.org/drawingml/2006/main" xmlns:r="http://schemas.openxmlformats.org/officeDocument/2006/relationships" xmlns:p="http://schemas.openxmlformats.org/presentationml/2006/main">
  <p:tag name="GENSWF_SLIDE_UID" val="{4C700159-5A0D-4ACF-A3AE-539A7BCA5B14}:256"/>
  <p:tag name="ISPRING_SLIDE_ID_2" val="{E8826AC4-8B8E-4DF2-95E2-4D13ABB88FB7}"/>
  <p:tag name="GENSWF_ADVANCE_TIME" val="5.000"/>
  <p:tag name="ISPRING_CUSTOM_TIMING_USED" val="1"/>
</p:tagLst>
</file>

<file path=ppt/tags/tag12.xml><?xml version="1.0" encoding="utf-8"?>
<p:tagLst xmlns:a="http://schemas.openxmlformats.org/drawingml/2006/main" xmlns:r="http://schemas.openxmlformats.org/officeDocument/2006/relationships" xmlns:p="http://schemas.openxmlformats.org/presentationml/2006/main">
  <p:tag name="GENSWF_SLIDE_UID" val="{4C700159-5A0D-4ACF-A3AE-539A7BCA5B14}:256"/>
  <p:tag name="ISPRING_SLIDE_ID_2" val="{E8826AC4-8B8E-4DF2-95E2-4D13ABB88FB7}"/>
  <p:tag name="GENSWF_ADVANCE_TIME" val="5.000"/>
  <p:tag name="ISPRING_CUSTOM_TIMING_USED" val="1"/>
</p:tagLst>
</file>

<file path=ppt/tags/tag13.xml><?xml version="1.0" encoding="utf-8"?>
<p:tagLst xmlns:a="http://schemas.openxmlformats.org/drawingml/2006/main" xmlns:r="http://schemas.openxmlformats.org/officeDocument/2006/relationships" xmlns:p="http://schemas.openxmlformats.org/presentationml/2006/main">
  <p:tag name="GENSWF_SLIDE_UID" val="{4C700159-5A0D-4ACF-A3AE-539A7BCA5B14}:256"/>
  <p:tag name="ISPRING_SLIDE_ID_2" val="{E8826AC4-8B8E-4DF2-95E2-4D13ABB88FB7}"/>
  <p:tag name="GENSWF_ADVANCE_TIME" val="5.000"/>
  <p:tag name="ISPRING_CUSTOM_TIMING_USED" val="1"/>
</p:tagLst>
</file>

<file path=ppt/tags/tag14.xml><?xml version="1.0" encoding="utf-8"?>
<p:tagLst xmlns:a="http://schemas.openxmlformats.org/drawingml/2006/main" xmlns:r="http://schemas.openxmlformats.org/officeDocument/2006/relationships" xmlns:p="http://schemas.openxmlformats.org/presentationml/2006/main">
  <p:tag name="GENSWF_SLIDE_UID" val="{4C700159-5A0D-4ACF-A3AE-539A7BCA5B14}:256"/>
  <p:tag name="ISPRING_SLIDE_ID_2" val="{E8826AC4-8B8E-4DF2-95E2-4D13ABB88FB7}"/>
  <p:tag name="GENSWF_ADVANCE_TIME" val="5.000"/>
  <p:tag name="ISPRING_CUSTOM_TIMING_USED" val="1"/>
</p:tagLst>
</file>

<file path=ppt/tags/tag15.xml><?xml version="1.0" encoding="utf-8"?>
<p:tagLst xmlns:a="http://schemas.openxmlformats.org/drawingml/2006/main" xmlns:r="http://schemas.openxmlformats.org/officeDocument/2006/relationships" xmlns:p="http://schemas.openxmlformats.org/presentationml/2006/main">
  <p:tag name="GENSWF_SLIDE_UID" val="{4C700159-5A0D-4ACF-A3AE-539A7BCA5B14}:256"/>
  <p:tag name="ISPRING_SLIDE_ID_2" val="{E8826AC4-8B8E-4DF2-95E2-4D13ABB88FB7}"/>
  <p:tag name="GENSWF_ADVANCE_TIME" val="5.000"/>
  <p:tag name="ISPRING_CUSTOM_TIMING_USED" val="1"/>
</p:tagLst>
</file>

<file path=ppt/tags/tag2.xml><?xml version="1.0" encoding="utf-8"?>
<p:tagLst xmlns:a="http://schemas.openxmlformats.org/drawingml/2006/main" xmlns:r="http://schemas.openxmlformats.org/officeDocument/2006/relationships" xmlns:p="http://schemas.openxmlformats.org/presentationml/2006/main">
  <p:tag name="GENSWF_SLIDE_UID" val="{9FC3BF24-724C-4D55-B101-E6AB12A46E46}:260"/>
  <p:tag name="ISPRING_SLIDE_ID_2" val="{1339F94E-6EDB-4990-B72F-2BD96E7708A7}"/>
  <p:tag name="GENSWF_ADVANCE_TIME" val="5.000"/>
  <p:tag name="ISPRING_CUSTOM_TIMING_USED" val="1"/>
</p:tagLst>
</file>

<file path=ppt/tags/tag3.xml><?xml version="1.0" encoding="utf-8"?>
<p:tagLst xmlns:a="http://schemas.openxmlformats.org/drawingml/2006/main" xmlns:r="http://schemas.openxmlformats.org/officeDocument/2006/relationships" xmlns:p="http://schemas.openxmlformats.org/presentationml/2006/main">
  <p:tag name="GENSWF_SLIDE_UID" val="{86464774-8BF1-43B4-9EA7-36C5BA31594C}:258"/>
  <p:tag name="ISPRING_SLIDE_ID_2" val="{8739E4DF-969F-42A6-8979-5E4F3E95C235}"/>
  <p:tag name="GENSWF_ADVANCE_TIME" val="5.000"/>
  <p:tag name="ISPRING_CUSTOM_TIMING_USED" val="1"/>
</p:tagLst>
</file>

<file path=ppt/tags/tag4.xml><?xml version="1.0" encoding="utf-8"?>
<p:tagLst xmlns:a="http://schemas.openxmlformats.org/drawingml/2006/main" xmlns:r="http://schemas.openxmlformats.org/officeDocument/2006/relationships" xmlns:p="http://schemas.openxmlformats.org/presentationml/2006/main">
  <p:tag name="GENSWF_SLIDE_UID" val="{A715E05D-C3CD-49C7-A6E0-7C1BA0C1CB21}:259"/>
  <p:tag name="ISPRING_SLIDE_ID_2" val="{B9C2AE68-20F8-4D72-805E-8DC3F3E2A6E5}"/>
  <p:tag name="GENSWF_ADVANCE_TIME" val="5.000"/>
  <p:tag name="ISPRING_CUSTOM_TIMING_USED" val="1"/>
</p:tagLst>
</file>

<file path=ppt/tags/tag5.xml><?xml version="1.0" encoding="utf-8"?>
<p:tagLst xmlns:a="http://schemas.openxmlformats.org/drawingml/2006/main" xmlns:r="http://schemas.openxmlformats.org/officeDocument/2006/relationships" xmlns:p="http://schemas.openxmlformats.org/presentationml/2006/main">
  <p:tag name="GENSWF_SLIDE_UID" val="{4C700159-5A0D-4ACF-A3AE-539A7BCA5B14}:256"/>
  <p:tag name="ISPRING_SLIDE_ID_2" val="{E8826AC4-8B8E-4DF2-95E2-4D13ABB88FB7}"/>
  <p:tag name="GENSWF_ADVANCE_TIME" val="5.000"/>
  <p:tag name="ISPRING_CUSTOM_TIMING_USED" val="1"/>
</p:tagLst>
</file>

<file path=ppt/tags/tag6.xml><?xml version="1.0" encoding="utf-8"?>
<p:tagLst xmlns:a="http://schemas.openxmlformats.org/drawingml/2006/main" xmlns:r="http://schemas.openxmlformats.org/officeDocument/2006/relationships" xmlns:p="http://schemas.openxmlformats.org/presentationml/2006/main">
  <p:tag name="GENSWF_SLIDE_UID" val="{7A9DC74C-1CBC-4026-B20E-9E6DE919DC22}:261"/>
  <p:tag name="ISPRING_SLIDE_ID_2" val="{EE432523-A79A-45EB-BE99-4F0960407911}"/>
  <p:tag name="GENSWF_ADVANCE_TIME" val="5.000"/>
  <p:tag name="ISPRING_CUSTOM_TIMING_USED" val="1"/>
</p:tagLst>
</file>

<file path=ppt/tags/tag7.xml><?xml version="1.0" encoding="utf-8"?>
<p:tagLst xmlns:a="http://schemas.openxmlformats.org/drawingml/2006/main" xmlns:r="http://schemas.openxmlformats.org/officeDocument/2006/relationships" xmlns:p="http://schemas.openxmlformats.org/presentationml/2006/main">
  <p:tag name="ISPRING_SLIDE_HAS_SCREEN_REC" val="1"/>
  <p:tag name="GENSWF_SLIDE_UID" val="{B21600FB-F7F5-4918-8A92-4C3F7021B90D}:263"/>
  <p:tag name="ISPRING_SLIDE_ID_2" val="{03CA5577-344D-412D-A254-F4FDA46E47A5}"/>
  <p:tag name="GENSWF_ADVANCE_TIME" val="5.000"/>
  <p:tag name="ISPRING_CUSTOM_TIMING_USED" val="1"/>
</p:tagLst>
</file>

<file path=ppt/tags/tag8.xml><?xml version="1.0" encoding="utf-8"?>
<p:tagLst xmlns:a="http://schemas.openxmlformats.org/drawingml/2006/main" xmlns:r="http://schemas.openxmlformats.org/officeDocument/2006/relationships" xmlns:p="http://schemas.openxmlformats.org/presentationml/2006/main">
  <p:tag name="GENSWF_SLIDE_UID" val="{4C700159-5A0D-4ACF-A3AE-539A7BCA5B14}:256"/>
  <p:tag name="ISPRING_SLIDE_ID_2" val="{E8826AC4-8B8E-4DF2-95E2-4D13ABB88FB7}"/>
  <p:tag name="GENSWF_ADVANCE_TIME" val="5.000"/>
  <p:tag name="ISPRING_CUSTOM_TIMING_USED" val="1"/>
</p:tagLst>
</file>

<file path=ppt/tags/tag9.xml><?xml version="1.0" encoding="utf-8"?>
<p:tagLst xmlns:a="http://schemas.openxmlformats.org/drawingml/2006/main" xmlns:r="http://schemas.openxmlformats.org/officeDocument/2006/relationships" xmlns:p="http://schemas.openxmlformats.org/presentationml/2006/main">
  <p:tag name="GENSWF_SLIDE_UID" val="{ABB2C3DD-5C87-4DF9-9ED5-B1E28F36BA62}:262"/>
  <p:tag name="ISPRING_SLIDE_HAS_SCREEN_REC" val="1"/>
  <p:tag name="ISPRING_SLIDE_ID_2" val="{74D7150A-3C9D-4777-AD7F-2084D434CA3B}"/>
  <p:tag name="GENSWF_ADVANCE_TIME" val="23.650"/>
  <p:tag name="ISPRING_CUSTOM_TIMING_USED" val="1"/>
</p:tagLst>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787</TotalTime>
  <Words>418</Words>
  <Application>Microsoft Office PowerPoint</Application>
  <PresentationFormat>Widescreen</PresentationFormat>
  <Paragraphs>62</Paragraphs>
  <Slides>14</Slides>
  <Notes>14</Notes>
  <HiddenSlides>0</HiddenSlides>
  <MMClips>5</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14</vt:i4>
      </vt:variant>
    </vt:vector>
  </HeadingPairs>
  <TitlesOfParts>
    <vt:vector size="24" baseType="lpstr">
      <vt:lpstr>Times New Roman</vt:lpstr>
      <vt:lpstr>Arial</vt:lpstr>
      <vt:lpstr>Segoe UI Semibold</vt:lpstr>
      <vt:lpstr>Calibri Light</vt:lpstr>
      <vt:lpstr>Cambria</vt:lpstr>
      <vt:lpstr>Calibri</vt:lpstr>
      <vt:lpstr>Tahoma</vt:lpstr>
      <vt:lpstr>Garamond</vt:lpstr>
      <vt:lpstr>Office Theme</vt:lpstr>
      <vt:lpstr>Organic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Presentation1</dc:title>
  <dc:creator>QUANG</dc:creator>
  <cp:lastModifiedBy>USER</cp:lastModifiedBy>
  <cp:revision>38</cp:revision>
  <dcterms:created xsi:type="dcterms:W3CDTF">2021-08-19T23:49:42Z</dcterms:created>
  <dcterms:modified xsi:type="dcterms:W3CDTF">2024-11-11T09:40:15Z</dcterms:modified>
</cp:coreProperties>
</file>