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1" r:id="rId3"/>
    <p:sldId id="290" r:id="rId4"/>
    <p:sldId id="263" r:id="rId5"/>
    <p:sldId id="257" r:id="rId6"/>
    <p:sldId id="292" r:id="rId7"/>
    <p:sldId id="296" r:id="rId8"/>
    <p:sldId id="297" r:id="rId9"/>
    <p:sldId id="294" r:id="rId10"/>
    <p:sldId id="302" r:id="rId11"/>
    <p:sldId id="304" r:id="rId12"/>
    <p:sldId id="300" r:id="rId13"/>
    <p:sldId id="280" r:id="rId14"/>
    <p:sldId id="303" r:id="rId15"/>
    <p:sldId id="327" r:id="rId16"/>
    <p:sldId id="305" r:id="rId17"/>
    <p:sldId id="309" r:id="rId18"/>
    <p:sldId id="313" r:id="rId19"/>
    <p:sldId id="310" r:id="rId20"/>
    <p:sldId id="311" r:id="rId21"/>
    <p:sldId id="307" r:id="rId22"/>
    <p:sldId id="315" r:id="rId23"/>
    <p:sldId id="316" r:id="rId24"/>
    <p:sldId id="319" r:id="rId25"/>
    <p:sldId id="317" r:id="rId26"/>
    <p:sldId id="314" r:id="rId27"/>
    <p:sldId id="286" r:id="rId28"/>
    <p:sldId id="321" r:id="rId29"/>
    <p:sldId id="285" r:id="rId30"/>
    <p:sldId id="323" r:id="rId31"/>
    <p:sldId id="325" r:id="rId32"/>
    <p:sldId id="324" r:id="rId33"/>
  </p:sldIdLst>
  <p:sldSz cx="12192000" cy="6858000"/>
  <p:notesSz cx="6858000" cy="9144000"/>
  <p:custDataLst>
    <p:tags r:id="rId3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snapToGrid="0" showGuides="1">
      <p:cViewPr varScale="1">
        <p:scale>
          <a:sx n="64" d="100"/>
          <a:sy n="64" d="100"/>
        </p:scale>
        <p:origin x="102"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9A958F40-FE36-4A85-B61D-4FE3EDEC4AFF}"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A958F40-FE36-4A85-B61D-4FE3EDEC4AFF}"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A958F40-FE36-4A85-B61D-4FE3EDEC4AFF}"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58F40-FE36-4A85-B61D-4FE3EDEC4AFF}"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58F40-FE36-4A85-B61D-4FE3EDEC4AFF}"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A958F40-FE36-4A85-B61D-4FE3EDEC4AFF}"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A958F40-FE36-4A85-B61D-4FE3EDEC4AFF}"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7601"/>
            <a:ext cx="12192000" cy="6858000"/>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pic>
        <p:nvPicPr>
          <p:cNvPr id="57348" name="Picture 4" descr="tdongvang"/>
          <p:cNvPicPr>
            <a:picLocks noChangeAspect="1" noChangeArrowheads="1"/>
          </p:cNvPicPr>
          <p:nvPr/>
        </p:nvPicPr>
        <p:blipFill>
          <a:blip r:embed="rId1">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2869173" y="102760"/>
            <a:ext cx="6248400" cy="6691669"/>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p:nvPr/>
        </p:nvGrpSpPr>
        <p:grpSpPr bwMode="auto">
          <a:xfrm>
            <a:off x="4267200" y="609600"/>
            <a:ext cx="4572000" cy="5638800"/>
            <a:chOff x="-144" y="240"/>
            <a:chExt cx="3274" cy="4080"/>
          </a:xfrm>
        </p:grpSpPr>
        <p:grpSp>
          <p:nvGrpSpPr>
            <p:cNvPr id="4102" name="Group 6"/>
            <p:cNvGrpSpPr/>
            <p:nvPr/>
          </p:nvGrpSpPr>
          <p:grpSpPr bwMode="auto">
            <a:xfrm>
              <a:off x="-144" y="240"/>
              <a:ext cx="2784" cy="4080"/>
              <a:chOff x="-144" y="240"/>
              <a:chExt cx="2784" cy="4080"/>
            </a:xfrm>
          </p:grpSpPr>
          <p:grpSp>
            <p:nvGrpSpPr>
              <p:cNvPr id="4104" name="Group 7"/>
              <p:cNvGrpSpPr/>
              <p:nvPr/>
            </p:nvGrpSpPr>
            <p:grpSpPr bwMode="auto">
              <a:xfrm>
                <a:off x="-144" y="240"/>
                <a:ext cx="2784" cy="4080"/>
                <a:chOff x="-144" y="240"/>
                <a:chExt cx="2784" cy="4080"/>
              </a:xfrm>
            </p:grpSpPr>
            <p:sp>
              <p:nvSpPr>
                <p:cNvPr id="4106" name="Text Box 8"/>
                <p:cNvSpPr txBox="1">
                  <a:spLocks noChangeArrowheads="1"/>
                </p:cNvSpPr>
                <p:nvPr/>
              </p:nvSpPr>
              <p:spPr bwMode="auto">
                <a:xfrm>
                  <a:off x="2113" y="2208"/>
                  <a:ext cx="4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ĐÀ NẴNG</a:t>
                  </a:r>
                  <a:endParaRPr lang="en-US" sz="800" b="1">
                    <a:solidFill>
                      <a:srgbClr val="FF3300"/>
                    </a:solidFill>
                    <a:latin typeface="Bodoni MT Black" panose="02070A03080606020203" pitchFamily="18" charset="0"/>
                  </a:endParaRPr>
                </a:p>
              </p:txBody>
            </p:sp>
            <p:grpSp>
              <p:nvGrpSpPr>
                <p:cNvPr id="4107" name="Group 9"/>
                <p:cNvGrpSpPr/>
                <p:nvPr/>
              </p:nvGrpSpPr>
              <p:grpSpPr bwMode="auto">
                <a:xfrm>
                  <a:off x="-144" y="240"/>
                  <a:ext cx="2784" cy="4080"/>
                  <a:chOff x="-144" y="240"/>
                  <a:chExt cx="2784" cy="4080"/>
                </a:xfrm>
              </p:grpSpPr>
              <p:sp>
                <p:nvSpPr>
                  <p:cNvPr id="4108" name="Text Box 10"/>
                  <p:cNvSpPr txBox="1">
                    <a:spLocks noChangeArrowheads="1"/>
                  </p:cNvSpPr>
                  <p:nvPr/>
                </p:nvSpPr>
                <p:spPr bwMode="auto">
                  <a:xfrm>
                    <a:off x="1488" y="960"/>
                    <a:ext cx="6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a:solidFill>
                          <a:srgbClr val="FF3300"/>
                        </a:solidFill>
                        <a:latin typeface="Bodoni MT Black" panose="02070A03080606020203" pitchFamily="18" charset="0"/>
                      </a:rPr>
                      <a:t>HẢI PHÒNG</a:t>
                    </a:r>
                    <a:endParaRPr lang="en-US" sz="800">
                      <a:solidFill>
                        <a:srgbClr val="FF3300"/>
                      </a:solidFill>
                      <a:latin typeface="Bodoni MT Black" panose="02070A03080606020203" pitchFamily="18" charset="0"/>
                    </a:endParaRPr>
                  </a:p>
                </p:txBody>
              </p:sp>
              <p:grpSp>
                <p:nvGrpSpPr>
                  <p:cNvPr id="4109" name="Group 11"/>
                  <p:cNvGrpSpPr/>
                  <p:nvPr/>
                </p:nvGrpSpPr>
                <p:grpSpPr bwMode="auto">
                  <a:xfrm>
                    <a:off x="-144" y="240"/>
                    <a:ext cx="2784" cy="4080"/>
                    <a:chOff x="-144" y="240"/>
                    <a:chExt cx="2784" cy="4080"/>
                  </a:xfrm>
                </p:grpSpPr>
                <p:sp>
                  <p:nvSpPr>
                    <p:cNvPr id="4110" name="Text Box 12"/>
                    <p:cNvSpPr txBox="1">
                      <a:spLocks noChangeArrowheads="1"/>
                    </p:cNvSpPr>
                    <p:nvPr/>
                  </p:nvSpPr>
                  <p:spPr bwMode="auto">
                    <a:xfrm>
                      <a:off x="1152" y="1440"/>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VINH</a:t>
                      </a:r>
                      <a:endParaRPr lang="en-US" sz="800" b="1">
                        <a:solidFill>
                          <a:srgbClr val="FF3300"/>
                        </a:solidFill>
                        <a:latin typeface="Bodoni MT Black" panose="02070A03080606020203" pitchFamily="18" charset="0"/>
                      </a:endParaRPr>
                    </a:p>
                  </p:txBody>
                </p:sp>
                <p:grpSp>
                  <p:nvGrpSpPr>
                    <p:cNvPr id="4111" name="Group 13"/>
                    <p:cNvGrpSpPr/>
                    <p:nvPr/>
                  </p:nvGrpSpPr>
                  <p:grpSpPr bwMode="auto">
                    <a:xfrm>
                      <a:off x="-144" y="240"/>
                      <a:ext cx="2784" cy="4080"/>
                      <a:chOff x="-144" y="240"/>
                      <a:chExt cx="2784" cy="4080"/>
                    </a:xfrm>
                  </p:grpSpPr>
                  <p:grpSp>
                    <p:nvGrpSpPr>
                      <p:cNvPr id="4112" name="Group 14"/>
                      <p:cNvGrpSpPr/>
                      <p:nvPr/>
                    </p:nvGrpSpPr>
                    <p:grpSpPr bwMode="auto">
                      <a:xfrm>
                        <a:off x="-144" y="240"/>
                        <a:ext cx="2784" cy="4080"/>
                        <a:chOff x="480" y="240"/>
                        <a:chExt cx="2784" cy="4080"/>
                      </a:xfrm>
                    </p:grpSpPr>
                    <p:grpSp>
                      <p:nvGrpSpPr>
                        <p:cNvPr id="4114" name="Group 15"/>
                        <p:cNvGrpSpPr/>
                        <p:nvPr/>
                      </p:nvGrpSpPr>
                      <p:grpSpPr bwMode="auto">
                        <a:xfrm>
                          <a:off x="480" y="240"/>
                          <a:ext cx="2784" cy="4080"/>
                          <a:chOff x="480" y="240"/>
                          <a:chExt cx="2784" cy="4080"/>
                        </a:xfrm>
                      </p:grpSpPr>
                      <p:grpSp>
                        <p:nvGrpSpPr>
                          <p:cNvPr id="4116" name="Group 16"/>
                          <p:cNvGrpSpPr/>
                          <p:nvPr/>
                        </p:nvGrpSpPr>
                        <p:grpSpPr bwMode="auto">
                          <a:xfrm>
                            <a:off x="480" y="240"/>
                            <a:ext cx="2784" cy="4080"/>
                            <a:chOff x="480" y="240"/>
                            <a:chExt cx="2784" cy="4080"/>
                          </a:xfrm>
                        </p:grpSpPr>
                        <p:grpSp>
                          <p:nvGrpSpPr>
                            <p:cNvPr id="4118" name="Group 17"/>
                            <p:cNvGrpSpPr/>
                            <p:nvPr/>
                          </p:nvGrpSpPr>
                          <p:grpSpPr bwMode="auto">
                            <a:xfrm>
                              <a:off x="480" y="240"/>
                              <a:ext cx="2784" cy="4080"/>
                              <a:chOff x="1248" y="240"/>
                              <a:chExt cx="2784" cy="4080"/>
                            </a:xfrm>
                          </p:grpSpPr>
                          <p:grpSp>
                            <p:nvGrpSpPr>
                              <p:cNvPr id="4120" name="Group 18"/>
                              <p:cNvGrpSpPr/>
                              <p:nvPr/>
                            </p:nvGrpSpPr>
                            <p:grpSpPr bwMode="auto">
                              <a:xfrm>
                                <a:off x="1248" y="240"/>
                                <a:ext cx="2784" cy="4080"/>
                                <a:chOff x="1248" y="240"/>
                                <a:chExt cx="2784" cy="4080"/>
                              </a:xfrm>
                            </p:grpSpPr>
                            <p:grpSp>
                              <p:nvGrpSpPr>
                                <p:cNvPr id="4122" name="Group 19"/>
                                <p:cNvGrpSpPr/>
                                <p:nvPr/>
                              </p:nvGrpSpPr>
                              <p:grpSpPr bwMode="auto">
                                <a:xfrm>
                                  <a:off x="1248" y="240"/>
                                  <a:ext cx="2784" cy="4080"/>
                                  <a:chOff x="1248" y="240"/>
                                  <a:chExt cx="2784" cy="4080"/>
                                </a:xfrm>
                              </p:grpSpPr>
                              <p:grpSp>
                                <p:nvGrpSpPr>
                                  <p:cNvPr id="4124" name="Group 20"/>
                                  <p:cNvGrpSpPr/>
                                  <p:nvPr/>
                                </p:nvGrpSpPr>
                                <p:grpSpPr bwMode="auto">
                                  <a:xfrm>
                                    <a:off x="1248" y="240"/>
                                    <a:ext cx="2784" cy="4080"/>
                                    <a:chOff x="1056" y="288"/>
                                    <a:chExt cx="2304" cy="3840"/>
                                  </a:xfrm>
                                </p:grpSpPr>
                                <p:grpSp>
                                  <p:nvGrpSpPr>
                                    <p:cNvPr id="4126" name="Group 21"/>
                                    <p:cNvGrpSpPr/>
                                    <p:nvPr/>
                                  </p:nvGrpSpPr>
                                  <p:grpSpPr bwMode="auto">
                                    <a:xfrm>
                                      <a:off x="1056" y="288"/>
                                      <a:ext cx="2304" cy="3840"/>
                                      <a:chOff x="1056" y="288"/>
                                      <a:chExt cx="2304" cy="3840"/>
                                    </a:xfrm>
                                  </p:grpSpPr>
                                  <p:grpSp>
                                    <p:nvGrpSpPr>
                                      <p:cNvPr id="4128" name="Group 22"/>
                                      <p:cNvGrpSpPr/>
                                      <p:nvPr/>
                                    </p:nvGrpSpPr>
                                    <p:grpSpPr bwMode="auto">
                                      <a:xfrm>
                                        <a:off x="1056" y="288"/>
                                        <a:ext cx="2304" cy="3840"/>
                                        <a:chOff x="1200" y="288"/>
                                        <a:chExt cx="2304" cy="3840"/>
                                      </a:xfrm>
                                    </p:grpSpPr>
                                    <p:grpSp>
                                      <p:nvGrpSpPr>
                                        <p:cNvPr id="4130" name="Group 23"/>
                                        <p:cNvGrpSpPr/>
                                        <p:nvPr/>
                                      </p:nvGrpSpPr>
                                      <p:grpSpPr bwMode="auto">
                                        <a:xfrm>
                                          <a:off x="1200" y="288"/>
                                          <a:ext cx="2304" cy="3840"/>
                                          <a:chOff x="1200" y="288"/>
                                          <a:chExt cx="2304" cy="3840"/>
                                        </a:xfrm>
                                      </p:grpSpPr>
                                      <p:grpSp>
                                        <p:nvGrpSpPr>
                                          <p:cNvPr id="4132" name="Group 24"/>
                                          <p:cNvGrpSpPr/>
                                          <p:nvPr/>
                                        </p:nvGrpSpPr>
                                        <p:grpSpPr bwMode="auto">
                                          <a:xfrm>
                                            <a:off x="1200" y="288"/>
                                            <a:ext cx="2304" cy="3840"/>
                                            <a:chOff x="1200" y="288"/>
                                            <a:chExt cx="2304" cy="3840"/>
                                          </a:xfrm>
                                        </p:grpSpPr>
                                        <p:grpSp>
                                          <p:nvGrpSpPr>
                                            <p:cNvPr id="4134" name="Group 25"/>
                                            <p:cNvGrpSpPr/>
                                            <p:nvPr/>
                                          </p:nvGrpSpPr>
                                          <p:grpSpPr bwMode="auto">
                                            <a:xfrm>
                                              <a:off x="1200" y="288"/>
                                              <a:ext cx="2304" cy="3840"/>
                                              <a:chOff x="1200" y="288"/>
                                              <a:chExt cx="2304" cy="3840"/>
                                            </a:xfrm>
                                          </p:grpSpPr>
                                          <p:grpSp>
                                            <p:nvGrpSpPr>
                                              <p:cNvPr id="4136" name="Group 26"/>
                                              <p:cNvGrpSpPr/>
                                              <p:nvPr/>
                                            </p:nvGrpSpPr>
                                            <p:grpSpPr bwMode="auto">
                                              <a:xfrm>
                                                <a:off x="1200" y="288"/>
                                                <a:ext cx="2304" cy="3840"/>
                                                <a:chOff x="1200" y="288"/>
                                                <a:chExt cx="2304" cy="3840"/>
                                              </a:xfrm>
                                            </p:grpSpPr>
                                            <p:grpSp>
                                              <p:nvGrpSpPr>
                                                <p:cNvPr id="4138" name="Group 27"/>
                                                <p:cNvGrpSpPr/>
                                                <p:nvPr/>
                                              </p:nvGrpSpPr>
                                              <p:grpSpPr bwMode="auto">
                                                <a:xfrm>
                                                  <a:off x="1200" y="288"/>
                                                  <a:ext cx="2304" cy="3840"/>
                                                  <a:chOff x="1200" y="288"/>
                                                  <a:chExt cx="2304" cy="3840"/>
                                                </a:xfrm>
                                              </p:grpSpPr>
                                              <p:grpSp>
                                                <p:nvGrpSpPr>
                                                  <p:cNvPr id="4140" name="Group 28"/>
                                                  <p:cNvGrpSpPr/>
                                                  <p:nvPr/>
                                                </p:nvGrpSpPr>
                                                <p:grpSpPr bwMode="auto">
                                                  <a:xfrm>
                                                    <a:off x="1200" y="288"/>
                                                    <a:ext cx="2304" cy="3840"/>
                                                    <a:chOff x="1200" y="288"/>
                                                    <a:chExt cx="2304" cy="3840"/>
                                                  </a:xfrm>
                                                </p:grpSpPr>
                                                <p:grpSp>
                                                  <p:nvGrpSpPr>
                                                    <p:cNvPr id="4142" name="Group 29"/>
                                                    <p:cNvGrpSpPr/>
                                                    <p:nvPr/>
                                                  </p:nvGrpSpPr>
                                                  <p:grpSpPr bwMode="auto">
                                                    <a:xfrm>
                                                      <a:off x="1200" y="288"/>
                                                      <a:ext cx="2304" cy="3840"/>
                                                      <a:chOff x="1200" y="288"/>
                                                      <a:chExt cx="2304" cy="3840"/>
                                                    </a:xfrm>
                                                  </p:grpSpPr>
                                                  <p:grpSp>
                                                    <p:nvGrpSpPr>
                                                      <p:cNvPr id="4144" name="Group 30"/>
                                                      <p:cNvGrpSpPr/>
                                                      <p:nvPr/>
                                                    </p:nvGrpSpPr>
                                                    <p:grpSpPr bwMode="auto">
                                                      <a:xfrm>
                                                        <a:off x="1200" y="288"/>
                                                        <a:ext cx="2304" cy="3840"/>
                                                        <a:chOff x="1200" y="288"/>
                                                        <a:chExt cx="2304" cy="3840"/>
                                                      </a:xfrm>
                                                    </p:grpSpPr>
                                                    <p:sp>
                                                      <p:nvSpPr>
                                                        <p:cNvPr id="4146" name="Freeform 31"/>
                                                        <p:cNvSpPr/>
                                                        <p:nvPr/>
                                                      </p:nvSpPr>
                                                      <p:spPr bwMode="auto">
                                                        <a:xfrm>
                                                          <a:off x="1200" y="288"/>
                                                          <a:ext cx="2304" cy="3840"/>
                                                        </a:xfrm>
                                                        <a:custGeom>
                                                          <a:avLst/>
                                                          <a:gdLst>
                                                            <a:gd name="T0" fmla="*/ 1094 w 2339"/>
                                                            <a:gd name="T1" fmla="*/ 444 h 3833"/>
                                                            <a:gd name="T2" fmla="*/ 1028 w 2339"/>
                                                            <a:gd name="T3" fmla="*/ 183 h 3833"/>
                                                            <a:gd name="T4" fmla="*/ 919 w 2339"/>
                                                            <a:gd name="T5" fmla="*/ 128 h 3833"/>
                                                            <a:gd name="T6" fmla="*/ 744 w 2339"/>
                                                            <a:gd name="T7" fmla="*/ 46 h 3833"/>
                                                            <a:gd name="T8" fmla="*/ 609 w 2339"/>
                                                            <a:gd name="T9" fmla="*/ 64 h 3833"/>
                                                            <a:gd name="T10" fmla="*/ 498 w 2339"/>
                                                            <a:gd name="T11" fmla="*/ 165 h 3833"/>
                                                            <a:gd name="T12" fmla="*/ 383 w 2339"/>
                                                            <a:gd name="T13" fmla="*/ 183 h 3833"/>
                                                            <a:gd name="T14" fmla="*/ 305 w 2339"/>
                                                            <a:gd name="T15" fmla="*/ 201 h 3833"/>
                                                            <a:gd name="T16" fmla="*/ 132 w 2339"/>
                                                            <a:gd name="T17" fmla="*/ 156 h 3833"/>
                                                            <a:gd name="T18" fmla="*/ 33 w 2339"/>
                                                            <a:gd name="T19" fmla="*/ 334 h 3833"/>
                                                            <a:gd name="T20" fmla="*/ 168 w 2339"/>
                                                            <a:gd name="T21" fmla="*/ 425 h 3833"/>
                                                            <a:gd name="T22" fmla="*/ 305 w 2339"/>
                                                            <a:gd name="T23" fmla="*/ 691 h 3833"/>
                                                            <a:gd name="T24" fmla="*/ 427 w 2339"/>
                                                            <a:gd name="T25" fmla="*/ 672 h 3833"/>
                                                            <a:gd name="T26" fmla="*/ 531 w 2339"/>
                                                            <a:gd name="T27" fmla="*/ 718 h 3833"/>
                                                            <a:gd name="T28" fmla="*/ 596 w 2339"/>
                                                            <a:gd name="T29" fmla="*/ 896 h 3833"/>
                                                            <a:gd name="T30" fmla="*/ 525 w 2339"/>
                                                            <a:gd name="T31" fmla="*/ 1034 h 3833"/>
                                                            <a:gd name="T32" fmla="*/ 409 w 2339"/>
                                                            <a:gd name="T33" fmla="*/ 1061 h 3833"/>
                                                            <a:gd name="T34" fmla="*/ 583 w 2339"/>
                                                            <a:gd name="T35" fmla="*/ 1226 h 3833"/>
                                                            <a:gd name="T36" fmla="*/ 732 w 2339"/>
                                                            <a:gd name="T37" fmla="*/ 1450 h 3833"/>
                                                            <a:gd name="T38" fmla="*/ 899 w 2339"/>
                                                            <a:gd name="T39" fmla="*/ 1669 h 3833"/>
                                                            <a:gd name="T40" fmla="*/ 913 w 2339"/>
                                                            <a:gd name="T41" fmla="*/ 1724 h 3833"/>
                                                            <a:gd name="T42" fmla="*/ 977 w 2339"/>
                                                            <a:gd name="T43" fmla="*/ 1879 h 3833"/>
                                                            <a:gd name="T44" fmla="*/ 1107 w 2339"/>
                                                            <a:gd name="T45" fmla="*/ 1965 h 3833"/>
                                                            <a:gd name="T46" fmla="*/ 1152 w 2339"/>
                                                            <a:gd name="T47" fmla="*/ 2140 h 3833"/>
                                                            <a:gd name="T48" fmla="*/ 1178 w 2339"/>
                                                            <a:gd name="T49" fmla="*/ 2593 h 3833"/>
                                                            <a:gd name="T50" fmla="*/ 1146 w 2339"/>
                                                            <a:gd name="T51" fmla="*/ 2940 h 3833"/>
                                                            <a:gd name="T52" fmla="*/ 1074 w 2339"/>
                                                            <a:gd name="T53" fmla="*/ 3036 h 3833"/>
                                                            <a:gd name="T54" fmla="*/ 945 w 2339"/>
                                                            <a:gd name="T55" fmla="*/ 3079 h 3833"/>
                                                            <a:gd name="T56" fmla="*/ 840 w 2339"/>
                                                            <a:gd name="T57" fmla="*/ 3145 h 3833"/>
                                                            <a:gd name="T58" fmla="*/ 848 w 2339"/>
                                                            <a:gd name="T59" fmla="*/ 3292 h 3833"/>
                                                            <a:gd name="T60" fmla="*/ 802 w 2339"/>
                                                            <a:gd name="T61" fmla="*/ 3302 h 3833"/>
                                                            <a:gd name="T62" fmla="*/ 525 w 2339"/>
                                                            <a:gd name="T63" fmla="*/ 3439 h 3833"/>
                                                            <a:gd name="T64" fmla="*/ 622 w 2339"/>
                                                            <a:gd name="T65" fmla="*/ 3558 h 3833"/>
                                                            <a:gd name="T66" fmla="*/ 641 w 2339"/>
                                                            <a:gd name="T67" fmla="*/ 3955 h 3833"/>
                                                            <a:gd name="T68" fmla="*/ 739 w 2339"/>
                                                            <a:gd name="T69" fmla="*/ 3873 h 3833"/>
                                                            <a:gd name="T70" fmla="*/ 892 w 2339"/>
                                                            <a:gd name="T71" fmla="*/ 3695 h 3833"/>
                                                            <a:gd name="T72" fmla="*/ 983 w 2339"/>
                                                            <a:gd name="T73" fmla="*/ 3642 h 3833"/>
                                                            <a:gd name="T74" fmla="*/ 1062 w 2339"/>
                                                            <a:gd name="T75" fmla="*/ 3475 h 3833"/>
                                                            <a:gd name="T76" fmla="*/ 1396 w 2339"/>
                                                            <a:gd name="T77" fmla="*/ 3347 h 3833"/>
                                                            <a:gd name="T78" fmla="*/ 1526 w 2339"/>
                                                            <a:gd name="T79" fmla="*/ 3265 h 3833"/>
                                                            <a:gd name="T80" fmla="*/ 1584 w 2339"/>
                                                            <a:gd name="T81" fmla="*/ 3112 h 3833"/>
                                                            <a:gd name="T82" fmla="*/ 1617 w 2339"/>
                                                            <a:gd name="T83" fmla="*/ 2885 h 3833"/>
                                                            <a:gd name="T84" fmla="*/ 1579 w 2339"/>
                                                            <a:gd name="T85" fmla="*/ 2593 h 3833"/>
                                                            <a:gd name="T86" fmla="*/ 1436 w 2339"/>
                                                            <a:gd name="T87" fmla="*/ 2158 h 3833"/>
                                                            <a:gd name="T88" fmla="*/ 1312 w 2339"/>
                                                            <a:gd name="T89" fmla="*/ 1939 h 3833"/>
                                                            <a:gd name="T90" fmla="*/ 1087 w 2339"/>
                                                            <a:gd name="T91" fmla="*/ 1706 h 3833"/>
                                                            <a:gd name="T92" fmla="*/ 958 w 2339"/>
                                                            <a:gd name="T93" fmla="*/ 1550 h 3833"/>
                                                            <a:gd name="T94" fmla="*/ 913 w 2339"/>
                                                            <a:gd name="T95" fmla="*/ 1441 h 3833"/>
                                                            <a:gd name="T96" fmla="*/ 771 w 2339"/>
                                                            <a:gd name="T97" fmla="*/ 1235 h 3833"/>
                                                            <a:gd name="T98" fmla="*/ 827 w 2339"/>
                                                            <a:gd name="T99" fmla="*/ 1015 h 3833"/>
                                                            <a:gd name="T100" fmla="*/ 1035 w 2339"/>
                                                            <a:gd name="T101" fmla="*/ 654 h 3833"/>
                                                            <a:gd name="T102" fmla="*/ 1171 w 2339"/>
                                                            <a:gd name="T103" fmla="*/ 672 h 3833"/>
                                                            <a:gd name="T104" fmla="*/ 1223 w 2339"/>
                                                            <a:gd name="T105" fmla="*/ 572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0"/>
                                                          </a:srgbClr>
                                                        </a:solidFill>
                                                        <a:ln w="19050">
                                                          <a:solidFill>
                                                            <a:srgbClr val="FFFF66"/>
                                                          </a:solidFill>
                                                          <a:round/>
                                                        </a:ln>
                                                      </p:spPr>
                                                      <p:txBody>
                                                        <a:bodyPr/>
                                                        <a:lstStyle/>
                                                        <a:p>
                                                          <a:endParaRPr lang="en-US"/>
                                                        </a:p>
                                                      </p:txBody>
                                                    </p:sp>
                                                    <p:sp>
                                                      <p:nvSpPr>
                                                        <p:cNvPr id="4147" name="Freeform 32"/>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5" name="Freeform 33"/>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3" name="Freeform 34"/>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41" name="Freeform 35"/>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9" name="Freeform 36"/>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7" name="Freeform 37"/>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5" name="Freeform 38"/>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3" name="Freeform 39"/>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1" name="Freeform 40"/>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9" name="Freeform 41"/>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7" name="Freeform 42"/>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25" name="Oval 43"/>
                                  <p:cNvSpPr>
                                    <a:spLocks noChangeArrowheads="1"/>
                                  </p:cNvSpPr>
                                  <p:nvPr/>
                                </p:nvSpPr>
                                <p:spPr bwMode="auto">
                                  <a:xfrm>
                                    <a:off x="2832" y="1008"/>
                                    <a:ext cx="52" cy="48"/>
                                  </a:xfrm>
                                  <a:prstGeom prst="ellipse">
                                    <a:avLst/>
                                  </a:prstGeom>
                                  <a:solidFill>
                                    <a:srgbClr val="FF0000">
                                      <a:alpha val="0"/>
                                    </a:srgbClr>
                                  </a:solidFill>
                                  <a:ln w="9525">
                                    <a:solidFill>
                                      <a:srgbClr val="800080"/>
                                    </a:solidFill>
                                    <a:rou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23" name="Oval 44"/>
                                <p:cNvSpPr>
                                  <a:spLocks noChangeArrowheads="1"/>
                                </p:cNvSpPr>
                                <p:nvPr/>
                              </p:nvSpPr>
                              <p:spPr bwMode="auto">
                                <a:xfrm>
                                  <a:off x="3888" y="3120"/>
                                  <a:ext cx="48" cy="48"/>
                                </a:xfrm>
                                <a:prstGeom prst="ellipse">
                                  <a:avLst/>
                                </a:prstGeom>
                                <a:solidFill>
                                  <a:srgbClr val="FF0000">
                                    <a:alpha val="0"/>
                                  </a:srgbClr>
                                </a:solidFill>
                                <a:ln w="9525">
                                  <a:solidFill>
                                    <a:srgbClr val="993366"/>
                                  </a:solidFill>
                                  <a:rou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57389" name="AutoShape 45"/>
                              <p:cNvSpPr>
                                <a:spLocks noChangeArrowheads="1"/>
                              </p:cNvSpPr>
                              <p:nvPr/>
                            </p:nvSpPr>
                            <p:spPr bwMode="auto">
                              <a:xfrm>
                                <a:off x="2544" y="912"/>
                                <a:ext cx="48" cy="48"/>
                              </a:xfrm>
                              <a:prstGeom prst="star5">
                                <a:avLst/>
                              </a:prstGeom>
                              <a:solidFill>
                                <a:srgbClr val="FF3300">
                                  <a:alpha val="0"/>
                                </a:srgbClr>
                              </a:solidFill>
                              <a:ln w="9525">
                                <a:solidFill>
                                  <a:srgbClr val="FF0000"/>
                                </a:solidFill>
                                <a:miter lim="800000"/>
                              </a:ln>
                              <a:effectLst/>
                            </p:spPr>
                            <p:txBody>
                              <a:bodyPr wrap="none" anchor="ctr"/>
                              <a:lstStyle/>
                              <a:p>
                                <a:pPr eaLnBrk="1" hangingPunct="1">
                                  <a:defRPr/>
                                </a:pPr>
                                <a:endParaRPr lang="en-US"/>
                              </a:p>
                            </p:txBody>
                          </p:sp>
                        </p:grpSp>
                        <p:sp>
                          <p:nvSpPr>
                            <p:cNvPr id="4119" name="Oval 46"/>
                            <p:cNvSpPr>
                              <a:spLocks noChangeArrowheads="1"/>
                            </p:cNvSpPr>
                            <p:nvPr/>
                          </p:nvSpPr>
                          <p:spPr bwMode="auto">
                            <a:xfrm>
                              <a:off x="1728" y="1488"/>
                              <a:ext cx="52" cy="48"/>
                            </a:xfrm>
                            <a:prstGeom prst="ellipse">
                              <a:avLst/>
                            </a:prstGeom>
                            <a:solidFill>
                              <a:srgbClr val="FF0000">
                                <a:alpha val="0"/>
                              </a:srgbClr>
                            </a:solidFill>
                            <a:ln w="9525">
                              <a:solidFill>
                                <a:srgbClr val="800080"/>
                              </a:solidFill>
                              <a:rou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7" name="Oval 47"/>
                          <p:cNvSpPr>
                            <a:spLocks noChangeArrowheads="1"/>
                          </p:cNvSpPr>
                          <p:nvPr/>
                        </p:nvSpPr>
                        <p:spPr bwMode="auto">
                          <a:xfrm>
                            <a:off x="2688" y="2256"/>
                            <a:ext cx="52" cy="48"/>
                          </a:xfrm>
                          <a:prstGeom prst="ellipse">
                            <a:avLst/>
                          </a:prstGeom>
                          <a:solidFill>
                            <a:srgbClr val="FF0000">
                              <a:alpha val="0"/>
                            </a:srgbClr>
                          </a:solidFill>
                          <a:ln w="9525">
                            <a:solidFill>
                              <a:srgbClr val="800080"/>
                            </a:solidFill>
                            <a:rou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5" name="Oval 48"/>
                        <p:cNvSpPr>
                          <a:spLocks noChangeArrowheads="1"/>
                        </p:cNvSpPr>
                        <p:nvPr/>
                      </p:nvSpPr>
                      <p:spPr bwMode="auto">
                        <a:xfrm>
                          <a:off x="2256" y="3648"/>
                          <a:ext cx="52" cy="48"/>
                        </a:xfrm>
                        <a:prstGeom prst="ellipse">
                          <a:avLst/>
                        </a:prstGeom>
                        <a:solidFill>
                          <a:srgbClr val="FF0000">
                            <a:alpha val="0"/>
                          </a:srgbClr>
                        </a:solidFill>
                        <a:ln w="9525">
                          <a:solidFill>
                            <a:srgbClr val="800080"/>
                          </a:solidFill>
                          <a:rou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sp>
                    <p:nvSpPr>
                      <p:cNvPr id="4113" name="Text Box 49"/>
                      <p:cNvSpPr txBox="1">
                        <a:spLocks noChangeArrowheads="1"/>
                      </p:cNvSpPr>
                      <p:nvPr/>
                    </p:nvSpPr>
                    <p:spPr bwMode="auto">
                      <a:xfrm>
                        <a:off x="960" y="960"/>
                        <a:ext cx="39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HÀ NỘI</a:t>
                        </a:r>
                        <a:endParaRPr lang="en-US" sz="800" b="1">
                          <a:solidFill>
                            <a:srgbClr val="FF3300"/>
                          </a:solidFill>
                          <a:latin typeface="Bodoni MT Black" panose="02070A03080606020203" pitchFamily="18" charset="0"/>
                        </a:endParaRPr>
                      </a:p>
                    </p:txBody>
                  </p:sp>
                </p:grpSp>
              </p:grpSp>
            </p:grpSp>
          </p:grpSp>
          <p:sp>
            <p:nvSpPr>
              <p:cNvPr id="4105" name="Text Box 50"/>
              <p:cNvSpPr txBox="1">
                <a:spLocks noChangeArrowheads="1"/>
              </p:cNvSpPr>
              <p:nvPr/>
            </p:nvSpPr>
            <p:spPr bwMode="auto">
              <a:xfrm>
                <a:off x="1681" y="3600"/>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TP HCM</a:t>
                </a:r>
                <a:endParaRPr lang="en-US" sz="800" b="1">
                  <a:solidFill>
                    <a:srgbClr val="FF3300"/>
                  </a:solidFill>
                  <a:latin typeface="Bodoni MT Black" panose="02070A03080606020203" pitchFamily="18" charset="0"/>
                </a:endParaRPr>
              </a:p>
            </p:txBody>
          </p:sp>
        </p:grpSp>
        <p:sp>
          <p:nvSpPr>
            <p:cNvPr id="4103" name="Text Box 51"/>
            <p:cNvSpPr txBox="1">
              <a:spLocks noChangeArrowheads="1"/>
            </p:cNvSpPr>
            <p:nvPr/>
          </p:nvSpPr>
          <p:spPr bwMode="auto">
            <a:xfrm>
              <a:off x="2545" y="3073"/>
              <a:ext cx="58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800" b="1">
                  <a:solidFill>
                    <a:srgbClr val="FF3300"/>
                  </a:solidFill>
                  <a:latin typeface="Bodoni MT Black" panose="02070A03080606020203" pitchFamily="18" charset="0"/>
                </a:rPr>
                <a:t>NHA TRANG</a:t>
              </a:r>
              <a:endParaRPr lang="en-US" sz="800" b="1">
                <a:solidFill>
                  <a:srgbClr val="FF3300"/>
                </a:solidFill>
                <a:latin typeface="Bodoni MT Black" panose="02070A03080606020203" pitchFamily="18" charset="0"/>
              </a:endParaRPr>
            </a:p>
          </p:txBody>
        </p:sp>
      </p:grpSp>
      <p:pic>
        <p:nvPicPr>
          <p:cNvPr id="54" name="Picture 53"/>
          <p:cNvPicPr>
            <a:picLocks noChangeAspect="1"/>
          </p:cNvPicPr>
          <p:nvPr/>
        </p:nvPicPr>
        <p:blipFill>
          <a:blip r:embed="rId2"/>
          <a:stretch>
            <a:fillRect/>
          </a:stretch>
        </p:blipFill>
        <p:spPr>
          <a:xfrm>
            <a:off x="10828097" y="-22579"/>
            <a:ext cx="1264357" cy="1264357"/>
          </a:xfrm>
          <a:prstGeom prst="rect">
            <a:avLst/>
          </a:prstGeom>
        </p:spPr>
      </p:pic>
      <p:sp>
        <p:nvSpPr>
          <p:cNvPr id="53" name="Text Box 52"/>
          <p:cNvSpPr txBox="1">
            <a:spLocks noChangeArrowheads="1"/>
          </p:cNvSpPr>
          <p:nvPr/>
        </p:nvSpPr>
        <p:spPr bwMode="auto">
          <a:xfrm>
            <a:off x="1" y="102760"/>
            <a:ext cx="12192000" cy="5878532"/>
          </a:xfrm>
          <a:prstGeom prst="rect">
            <a:avLst/>
          </a:prstGeom>
          <a:noFill/>
          <a:ln w="9525">
            <a:noFill/>
            <a:miter lim="800000"/>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ts val="600"/>
              </a:spcBef>
              <a:defRPr/>
            </a:pPr>
            <a:r>
              <a:rPr lang="en-US" sz="4000" b="1">
                <a:solidFill>
                  <a:srgbClr val="FF0066"/>
                </a:solidFill>
                <a:effectLst>
                  <a:outerShdw blurRad="38100" dist="38100" dir="2700000" algn="tl">
                    <a:srgbClr val="C0C0C0"/>
                  </a:outerShdw>
                </a:effectLst>
              </a:rPr>
              <a:t>CHÀO MỪNG CÁC EM ĐẾN VỚI </a:t>
            </a:r>
            <a:endParaRPr lang="en-US" sz="4000" b="1">
              <a:solidFill>
                <a:srgbClr val="FF0066"/>
              </a:solidFill>
              <a:effectLst>
                <a:outerShdw blurRad="38100" dist="38100" dir="2700000" algn="tl">
                  <a:srgbClr val="C0C0C0"/>
                </a:outerShdw>
              </a:effectLst>
            </a:endParaRPr>
          </a:p>
          <a:p>
            <a:pPr algn="ctr" eaLnBrk="1" hangingPunct="1">
              <a:spcBef>
                <a:spcPts val="600"/>
              </a:spcBef>
              <a:defRPr/>
            </a:pPr>
            <a:r>
              <a:rPr lang="en-US" sz="4000" b="1">
                <a:solidFill>
                  <a:srgbClr val="FF0066"/>
                </a:solidFill>
                <a:effectLst>
                  <a:outerShdw blurRad="38100" dist="38100" dir="2700000" algn="tl">
                    <a:srgbClr val="C0C0C0"/>
                  </a:outerShdw>
                </a:effectLst>
              </a:rPr>
              <a:t>BÀI HỌC LỊCH SỬ </a:t>
            </a:r>
            <a:r>
              <a:rPr lang="en-US" sz="4000" b="1" smtClean="0">
                <a:solidFill>
                  <a:srgbClr val="FF0066"/>
                </a:solidFill>
                <a:effectLst>
                  <a:outerShdw blurRad="38100" dist="38100" dir="2700000" algn="tl">
                    <a:srgbClr val="C0C0C0"/>
                  </a:outerShdw>
                </a:effectLst>
              </a:rPr>
              <a:t>6</a:t>
            </a:r>
            <a:endParaRPr lang="en-US" sz="3600" b="1">
              <a:solidFill>
                <a:srgbClr val="FF0066"/>
              </a:solidFill>
              <a:effectLst>
                <a:outerShdw blurRad="38100" dist="38100" dir="2700000" algn="tl">
                  <a:srgbClr val="C0C0C0"/>
                </a:outerShdw>
              </a:effectLst>
            </a:endParaRPr>
          </a:p>
          <a:p>
            <a:pPr algn="ctr" eaLnBrk="1" hangingPunct="1">
              <a:spcBef>
                <a:spcPct val="50000"/>
              </a:spcBef>
              <a:defRPr/>
            </a:pPr>
            <a:endParaRPr lang="en-US" sz="3200" b="1">
              <a:solidFill>
                <a:srgbClr val="0000CC"/>
              </a:solidFill>
              <a:effectLst>
                <a:outerShdw blurRad="38100" dist="38100" dir="2700000" algn="tl">
                  <a:srgbClr val="C0C0C0"/>
                </a:outerShdw>
              </a:effectLst>
            </a:endParaRPr>
          </a:p>
          <a:p>
            <a:pPr algn="ctr" eaLnBrk="1" hangingPunct="1">
              <a:spcBef>
                <a:spcPct val="50000"/>
              </a:spcBef>
              <a:defRPr/>
            </a:pPr>
            <a:endParaRPr lang="en-US" sz="3200" b="1">
              <a:solidFill>
                <a:srgbClr val="0000CC"/>
              </a:solidFill>
              <a:effectLst>
                <a:outerShdw blurRad="38100" dist="38100" dir="2700000" algn="tl">
                  <a:srgbClr val="C0C0C0"/>
                </a:outerShdw>
              </a:effectLst>
            </a:endParaRPr>
          </a:p>
          <a:p>
            <a:pPr algn="ctr" eaLnBrk="1" hangingPunct="1">
              <a:spcBef>
                <a:spcPct val="50000"/>
              </a:spcBef>
              <a:defRPr/>
            </a:pPr>
            <a:endParaRPr lang="en-US" sz="3200" b="1">
              <a:solidFill>
                <a:srgbClr val="0000CC"/>
              </a:solidFill>
              <a:effectLst>
                <a:outerShdw blurRad="38100" dist="38100" dir="2700000" algn="tl">
                  <a:srgbClr val="C0C0C0"/>
                </a:outerShdw>
              </a:effectLst>
            </a:endParaRPr>
          </a:p>
          <a:p>
            <a:pPr algn="ctr" eaLnBrk="1" hangingPunct="1">
              <a:spcBef>
                <a:spcPct val="50000"/>
              </a:spcBef>
              <a:defRPr/>
            </a:pPr>
            <a:endParaRPr lang="en-US" sz="3200" b="1">
              <a:solidFill>
                <a:srgbClr val="0000CC"/>
              </a:solidFill>
              <a:effectLst>
                <a:outerShdw blurRad="38100" dist="38100" dir="2700000" algn="tl">
                  <a:srgbClr val="C0C0C0"/>
                </a:outerShdw>
              </a:effectLst>
            </a:endParaRPr>
          </a:p>
          <a:p>
            <a:pPr algn="ctr" eaLnBrk="1" hangingPunct="1">
              <a:spcBef>
                <a:spcPct val="50000"/>
              </a:spcBef>
              <a:defRPr/>
            </a:pPr>
            <a:endParaRPr lang="en-US" b="1">
              <a:solidFill>
                <a:srgbClr val="0000CC"/>
              </a:solidFill>
              <a:effectLst>
                <a:outerShdw blurRad="38100" dist="38100" dir="2700000" algn="tl">
                  <a:srgbClr val="C0C0C0"/>
                </a:outerShdw>
              </a:effectLst>
            </a:endParaRPr>
          </a:p>
          <a:p>
            <a:pPr algn="ctr" eaLnBrk="1" hangingPunct="1">
              <a:spcBef>
                <a:spcPct val="50000"/>
              </a:spcBef>
              <a:defRPr/>
            </a:pPr>
            <a:endParaRPr lang="en-US" b="1">
              <a:solidFill>
                <a:srgbClr val="0000CC"/>
              </a:solidFill>
              <a:effectLst>
                <a:outerShdw blurRad="38100" dist="38100" dir="2700000" algn="tl">
                  <a:srgbClr val="C0C0C0"/>
                </a:outerShdw>
              </a:effectLst>
            </a:endParaRPr>
          </a:p>
          <a:p>
            <a:pPr algn="ctr" eaLnBrk="1" hangingPunct="1">
              <a:spcBef>
                <a:spcPct val="50000"/>
              </a:spcBef>
              <a:defRPr/>
            </a:pPr>
            <a:endParaRPr lang="en-US" b="1">
              <a:solidFill>
                <a:srgbClr val="0000CC"/>
              </a:solidFill>
              <a:effectLst>
                <a:outerShdw blurRad="38100" dist="38100" dir="2700000" algn="tl">
                  <a:srgbClr val="C0C0C0"/>
                </a:outerShdw>
              </a:effectLst>
            </a:endParaRPr>
          </a:p>
          <a:p>
            <a:pPr algn="r" eaLnBrk="1" hangingPunct="1">
              <a:defRPr/>
            </a:pPr>
            <a:endParaRPr lang="en-US" b="1">
              <a:solidFill>
                <a:srgbClr val="0000CC"/>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altLang="en-US"/>
              <a:t>1</a:t>
            </a:r>
            <a:endParaRPr lang="en-US" altLang="en-US"/>
          </a:p>
        </p:txBody>
      </p:sp>
      <p:sp>
        <p:nvSpPr>
          <p:cNvPr id="21" name="Slide Number Placeholder 5"/>
          <p:cNvSpPr>
            <a:spLocks noGrp="1"/>
          </p:cNvSpPr>
          <p:nvPr>
            <p:ph type="sldNum" sz="quarter" idx="12"/>
          </p:nvPr>
        </p:nvSpPr>
        <p:spPr/>
        <p:txBody>
          <a:bodyPr/>
          <a:lstStyle/>
          <a:p>
            <a:fld id="{91F0BC23-92CA-4B0A-BD7D-B85E7FC41215}" type="slidenum">
              <a:rPr lang="en-US" altLang="en-US"/>
            </a:fld>
            <a:endParaRPr lang="en-US" altLang="en-US"/>
          </a:p>
        </p:txBody>
      </p:sp>
      <p:pic>
        <p:nvPicPr>
          <p:cNvPr id="228358" name="Picture 6" descr="Gom Co Hi La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83763" y="225778"/>
            <a:ext cx="3276043" cy="6243403"/>
          </a:xfrm>
          <a:prstGeom prst="rect">
            <a:avLst/>
          </a:prstGeom>
          <a:noFill/>
          <a:extLst>
            <a:ext uri="{909E8E84-426E-40DD-AFC4-6F175D3DCCD1}">
              <a14:hiddenFill xmlns:a14="http://schemas.microsoft.com/office/drawing/2010/main">
                <a:solidFill>
                  <a:srgbClr val="FFFFFF"/>
                </a:solidFill>
              </a14:hiddenFill>
            </a:ext>
          </a:extLst>
        </p:spPr>
      </p:pic>
      <p:grpSp>
        <p:nvGrpSpPr>
          <p:cNvPr id="228361" name="Group 9"/>
          <p:cNvGrpSpPr/>
          <p:nvPr/>
        </p:nvGrpSpPr>
        <p:grpSpPr bwMode="auto">
          <a:xfrm>
            <a:off x="0" y="0"/>
            <a:ext cx="4901784" cy="6858000"/>
            <a:chOff x="-50" y="432"/>
            <a:chExt cx="2741" cy="3888"/>
          </a:xfrm>
        </p:grpSpPr>
        <p:pic>
          <p:nvPicPr>
            <p:cNvPr id="228362" name="Picture 10"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672"/>
              <a:ext cx="235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3" name="Picture 11" descr="imagesCA60OX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6"/>
              <a:ext cx="1152" cy="1824"/>
            </a:xfrm>
            <a:prstGeom prst="rect">
              <a:avLst/>
            </a:prstGeom>
            <a:noFill/>
            <a:extLst>
              <a:ext uri="{909E8E84-426E-40DD-AFC4-6F175D3DCCD1}">
                <a14:hiddenFill xmlns:a14="http://schemas.microsoft.com/office/drawing/2010/main">
                  <a:solidFill>
                    <a:srgbClr val="FFFFFF"/>
                  </a:solidFill>
                </a14:hiddenFill>
              </a:ext>
            </a:extLst>
          </p:spPr>
        </p:pic>
        <p:pic>
          <p:nvPicPr>
            <p:cNvPr id="228364" name="Picture 12" descr="imagesCA5WNP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2496"/>
              <a:ext cx="1248" cy="1824"/>
            </a:xfrm>
            <a:prstGeom prst="rect">
              <a:avLst/>
            </a:prstGeom>
            <a:noFill/>
            <a:extLst>
              <a:ext uri="{909E8E84-426E-40DD-AFC4-6F175D3DCCD1}">
                <a14:hiddenFill xmlns:a14="http://schemas.microsoft.com/office/drawing/2010/main">
                  <a:solidFill>
                    <a:srgbClr val="FFFFFF"/>
                  </a:solidFill>
                </a14:hiddenFill>
              </a:ext>
            </a:extLst>
          </p:spPr>
        </p:pic>
        <p:sp>
          <p:nvSpPr>
            <p:cNvPr id="228365" name="Text Box 13"/>
            <p:cNvSpPr txBox="1">
              <a:spLocks noChangeArrowheads="1"/>
            </p:cNvSpPr>
            <p:nvPr/>
          </p:nvSpPr>
          <p:spPr bwMode="auto">
            <a:xfrm rot="10800000" flipV="1">
              <a:off x="-50" y="432"/>
              <a:ext cx="2741"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err="1">
                  <a:solidFill>
                    <a:srgbClr val="0000FF"/>
                  </a:solidFill>
                  <a:cs typeface="Arial" panose="020B0604020202020204" pitchFamily="34" charset="0"/>
                </a:rPr>
                <a:t>Xưởng</a:t>
              </a:r>
              <a:r>
                <a:rPr lang="en-US" altLang="en-US" b="1">
                  <a:solidFill>
                    <a:srgbClr val="0000FF"/>
                  </a:solidFill>
                  <a:cs typeface="Arial" panose="020B0604020202020204" pitchFamily="34" charset="0"/>
                </a:rPr>
                <a:t> </a:t>
              </a:r>
              <a:r>
                <a:rPr lang="en-US" altLang="en-US" b="1" err="1">
                  <a:solidFill>
                    <a:srgbClr val="0000FF"/>
                  </a:solidFill>
                  <a:cs typeface="Arial" panose="020B0604020202020204" pitchFamily="34" charset="0"/>
                </a:rPr>
                <a:t>chế</a:t>
              </a:r>
              <a:r>
                <a:rPr lang="en-US" altLang="en-US" b="1">
                  <a:solidFill>
                    <a:srgbClr val="0000FF"/>
                  </a:solidFill>
                  <a:cs typeface="Arial" panose="020B0604020202020204" pitchFamily="34" charset="0"/>
                </a:rPr>
                <a:t> </a:t>
              </a:r>
              <a:r>
                <a:rPr lang="en-US" altLang="en-US" b="1" err="1">
                  <a:solidFill>
                    <a:srgbClr val="0000FF"/>
                  </a:solidFill>
                  <a:cs typeface="Arial" panose="020B0604020202020204" pitchFamily="34" charset="0"/>
                </a:rPr>
                <a:t>biến</a:t>
              </a:r>
              <a:r>
                <a:rPr lang="en-US" altLang="en-US" b="1">
                  <a:solidFill>
                    <a:srgbClr val="0000FF"/>
                  </a:solidFill>
                  <a:cs typeface="Arial" panose="020B0604020202020204" pitchFamily="34" charset="0"/>
                </a:rPr>
                <a:t> </a:t>
              </a:r>
              <a:r>
                <a:rPr lang="en-US" altLang="en-US" b="1" err="1">
                  <a:solidFill>
                    <a:srgbClr val="0000FF"/>
                  </a:solidFill>
                  <a:cs typeface="Arial" panose="020B0604020202020204" pitchFamily="34" charset="0"/>
                </a:rPr>
                <a:t>dầu</a:t>
              </a:r>
              <a:r>
                <a:rPr lang="en-US" altLang="en-US" b="1">
                  <a:solidFill>
                    <a:srgbClr val="0000FF"/>
                  </a:solidFill>
                  <a:cs typeface="Arial" panose="020B0604020202020204" pitchFamily="34" charset="0"/>
                </a:rPr>
                <a:t> ô </a:t>
              </a:r>
              <a:r>
                <a:rPr lang="en-US" altLang="en-US" b="1" err="1">
                  <a:solidFill>
                    <a:srgbClr val="0000FF"/>
                  </a:solidFill>
                  <a:cs typeface="Arial" panose="020B0604020202020204" pitchFamily="34" charset="0"/>
                </a:rPr>
                <a:t>liu</a:t>
              </a:r>
              <a:r>
                <a:rPr lang="en-US" altLang="en-US" b="1">
                  <a:solidFill>
                    <a:srgbClr val="0000FF"/>
                  </a:solidFill>
                  <a:cs typeface="Arial" panose="020B0604020202020204" pitchFamily="34" charset="0"/>
                </a:rPr>
                <a:t> ở Nam Italia</a:t>
              </a:r>
              <a:endParaRPr lang="en-US" altLang="en-US" b="1">
                <a:solidFill>
                  <a:srgbClr val="0000FF"/>
                </a:solidFill>
                <a:cs typeface="Arial" panose="020B0604020202020204" pitchFamily="34" charset="0"/>
              </a:endParaRPr>
            </a:p>
          </p:txBody>
        </p:sp>
      </p:grpSp>
      <p:sp>
        <p:nvSpPr>
          <p:cNvPr id="228366" name="Rectangle 14"/>
          <p:cNvSpPr>
            <a:spLocks noChangeArrowheads="1"/>
          </p:cNvSpPr>
          <p:nvPr/>
        </p:nvSpPr>
        <p:spPr bwMode="auto">
          <a:xfrm>
            <a:off x="1866096" y="5939631"/>
            <a:ext cx="1300162" cy="8334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sz="2000">
                <a:solidFill>
                  <a:srgbClr val="FF0000"/>
                </a:solidFill>
              </a:rPr>
              <a:t> </a:t>
            </a:r>
            <a:r>
              <a:rPr lang="en-US" altLang="en-US" sz="2000" err="1">
                <a:solidFill>
                  <a:srgbClr val="FF0000"/>
                </a:solidFill>
              </a:rPr>
              <a:t>Dầu</a:t>
            </a:r>
            <a:r>
              <a:rPr lang="en-US" altLang="en-US" sz="2000">
                <a:solidFill>
                  <a:srgbClr val="FF0000"/>
                </a:solidFill>
              </a:rPr>
              <a:t> </a:t>
            </a:r>
            <a:br>
              <a:rPr lang="en-US" altLang="en-US" sz="2000">
                <a:solidFill>
                  <a:srgbClr val="FF0000"/>
                </a:solidFill>
              </a:rPr>
            </a:br>
            <a:r>
              <a:rPr lang="en-US" altLang="en-US" sz="2000">
                <a:solidFill>
                  <a:srgbClr val="FF0000"/>
                </a:solidFill>
              </a:rPr>
              <a:t>Ô </a:t>
            </a:r>
            <a:r>
              <a:rPr lang="en-US" altLang="en-US" sz="2000" err="1">
                <a:solidFill>
                  <a:srgbClr val="FF0000"/>
                </a:solidFill>
              </a:rPr>
              <a:t>liu</a:t>
            </a:r>
            <a:endParaRPr lang="en-US" altLang="en-US" sz="2000">
              <a:solidFill>
                <a:srgbClr val="FF0000"/>
              </a:solidFill>
            </a:endParaRPr>
          </a:p>
        </p:txBody>
      </p:sp>
      <p:grpSp>
        <p:nvGrpSpPr>
          <p:cNvPr id="228367" name="Group 15"/>
          <p:cNvGrpSpPr/>
          <p:nvPr/>
        </p:nvGrpSpPr>
        <p:grpSpPr bwMode="auto">
          <a:xfrm>
            <a:off x="4901784" y="114300"/>
            <a:ext cx="3708816" cy="2667000"/>
            <a:chOff x="3168" y="720"/>
            <a:chExt cx="2408" cy="2358"/>
          </a:xfrm>
        </p:grpSpPr>
        <p:pic>
          <p:nvPicPr>
            <p:cNvPr id="228368" name="Picture 16" descr="DO S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720"/>
              <a:ext cx="2408" cy="2358"/>
            </a:xfrm>
            <a:prstGeom prst="rect">
              <a:avLst/>
            </a:prstGeom>
            <a:noFill/>
            <a:extLst>
              <a:ext uri="{909E8E84-426E-40DD-AFC4-6F175D3DCCD1}">
                <a14:hiddenFill xmlns:a14="http://schemas.microsoft.com/office/drawing/2010/main">
                  <a:solidFill>
                    <a:srgbClr val="FFFFFF"/>
                  </a:solidFill>
                </a14:hiddenFill>
              </a:ext>
            </a:extLst>
          </p:spPr>
        </p:pic>
        <p:pic>
          <p:nvPicPr>
            <p:cNvPr id="228369" name="Picture 17" descr="DO SAT"/>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3213" y="1920"/>
              <a:ext cx="1728"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370" name="Text Box 18"/>
            <p:cNvSpPr txBox="1">
              <a:spLocks noChangeArrowheads="1"/>
            </p:cNvSpPr>
            <p:nvPr/>
          </p:nvSpPr>
          <p:spPr bwMode="auto">
            <a:xfrm>
              <a:off x="3410" y="915"/>
              <a:ext cx="575" cy="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b="1" err="1">
                  <a:latin typeface="Times New Roman" panose="02020603050405020304" pitchFamily="18" charset="0"/>
                </a:rPr>
                <a:t>Đồ</a:t>
              </a:r>
              <a:r>
                <a:rPr lang="en-US" altLang="en-US" sz="2400" b="1">
                  <a:latin typeface="Times New Roman" panose="02020603050405020304" pitchFamily="18" charset="0"/>
                </a:rPr>
                <a:t> </a:t>
              </a:r>
              <a:r>
                <a:rPr lang="en-US" altLang="en-US" sz="2400" b="1" err="1">
                  <a:latin typeface="Times New Roman" panose="02020603050405020304" pitchFamily="18" charset="0"/>
                </a:rPr>
                <a:t>sắt</a:t>
              </a:r>
              <a:endParaRPr lang="en-US" altLang="en-US" sz="2400" b="1">
                <a:latin typeface="Times New Roman" panose="02020603050405020304" pitchFamily="18" charset="0"/>
              </a:endParaRPr>
            </a:p>
          </p:txBody>
        </p:sp>
      </p:grpSp>
      <p:pic>
        <p:nvPicPr>
          <p:cNvPr id="228371" name="Picture 19" descr="blacksmi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1745" y="2895601"/>
            <a:ext cx="3542707" cy="396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8367"/>
                                        </p:tgtEl>
                                        <p:attrNameLst>
                                          <p:attrName>style.visibility</p:attrName>
                                        </p:attrNameLst>
                                      </p:cBhvr>
                                      <p:to>
                                        <p:strVal val="visible"/>
                                      </p:to>
                                    </p:set>
                                    <p:animEffect transition="in" filter="fade">
                                      <p:cBhvr>
                                        <p:cTn id="7" dur="1000"/>
                                        <p:tgtEl>
                                          <p:spTgt spid="228367"/>
                                        </p:tgtEl>
                                      </p:cBhvr>
                                    </p:animEffect>
                                    <p:anim calcmode="lin" valueType="num">
                                      <p:cBhvr>
                                        <p:cTn id="8" dur="1000" fill="hold"/>
                                        <p:tgtEl>
                                          <p:spTgt spid="228367"/>
                                        </p:tgtEl>
                                        <p:attrNameLst>
                                          <p:attrName>ppt_x</p:attrName>
                                        </p:attrNameLst>
                                      </p:cBhvr>
                                      <p:tavLst>
                                        <p:tav tm="0">
                                          <p:val>
                                            <p:strVal val="#ppt_x"/>
                                          </p:val>
                                        </p:tav>
                                        <p:tav tm="100000">
                                          <p:val>
                                            <p:strVal val="#ppt_x"/>
                                          </p:val>
                                        </p:tav>
                                      </p:tavLst>
                                    </p:anim>
                                    <p:anim calcmode="lin" valueType="num">
                                      <p:cBhvr>
                                        <p:cTn id="9" dur="1000" fill="hold"/>
                                        <p:tgtEl>
                                          <p:spTgt spid="2283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8371"/>
                                        </p:tgtEl>
                                        <p:attrNameLst>
                                          <p:attrName>style.visibility</p:attrName>
                                        </p:attrNameLst>
                                      </p:cBhvr>
                                      <p:to>
                                        <p:strVal val="visible"/>
                                      </p:to>
                                    </p:set>
                                    <p:animEffect transition="in" filter="fade">
                                      <p:cBhvr>
                                        <p:cTn id="14" dur="1000"/>
                                        <p:tgtEl>
                                          <p:spTgt spid="228371"/>
                                        </p:tgtEl>
                                      </p:cBhvr>
                                    </p:animEffect>
                                    <p:anim calcmode="lin" valueType="num">
                                      <p:cBhvr>
                                        <p:cTn id="15" dur="1000" fill="hold"/>
                                        <p:tgtEl>
                                          <p:spTgt spid="228371"/>
                                        </p:tgtEl>
                                        <p:attrNameLst>
                                          <p:attrName>ppt_x</p:attrName>
                                        </p:attrNameLst>
                                      </p:cBhvr>
                                      <p:tavLst>
                                        <p:tav tm="0">
                                          <p:val>
                                            <p:strVal val="#ppt_x"/>
                                          </p:val>
                                        </p:tav>
                                        <p:tav tm="100000">
                                          <p:val>
                                            <p:strVal val="#ppt_x"/>
                                          </p:val>
                                        </p:tav>
                                      </p:tavLst>
                                    </p:anim>
                                    <p:anim calcmode="lin" valueType="num">
                                      <p:cBhvr>
                                        <p:cTn id="16" dur="1000" fill="hold"/>
                                        <p:tgtEl>
                                          <p:spTgt spid="2283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8358"/>
                                        </p:tgtEl>
                                        <p:attrNameLst>
                                          <p:attrName>style.visibility</p:attrName>
                                        </p:attrNameLst>
                                      </p:cBhvr>
                                      <p:to>
                                        <p:strVal val="visible"/>
                                      </p:to>
                                    </p:set>
                                    <p:animEffect transition="in" filter="fade">
                                      <p:cBhvr>
                                        <p:cTn id="21" dur="1000"/>
                                        <p:tgtEl>
                                          <p:spTgt spid="228358"/>
                                        </p:tgtEl>
                                      </p:cBhvr>
                                    </p:animEffect>
                                    <p:anim calcmode="lin" valueType="num">
                                      <p:cBhvr>
                                        <p:cTn id="22" dur="1000" fill="hold"/>
                                        <p:tgtEl>
                                          <p:spTgt spid="228358"/>
                                        </p:tgtEl>
                                        <p:attrNameLst>
                                          <p:attrName>ppt_x</p:attrName>
                                        </p:attrNameLst>
                                      </p:cBhvr>
                                      <p:tavLst>
                                        <p:tav tm="0">
                                          <p:val>
                                            <p:strVal val="#ppt_x"/>
                                          </p:val>
                                        </p:tav>
                                        <p:tav tm="100000">
                                          <p:val>
                                            <p:strVal val="#ppt_x"/>
                                          </p:val>
                                        </p:tav>
                                      </p:tavLst>
                                    </p:anim>
                                    <p:anim calcmode="lin" valueType="num">
                                      <p:cBhvr>
                                        <p:cTn id="23" dur="1000" fill="hold"/>
                                        <p:tgtEl>
                                          <p:spTgt spid="228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109330" y="0"/>
            <a:ext cx="6622621" cy="6858000"/>
          </a:xfrm>
          <a:prstGeom prst="rect">
            <a:avLst/>
          </a:prstGeom>
          <a:noFill/>
          <a:ln>
            <a:noFill/>
          </a:ln>
        </p:spPr>
      </p:pic>
      <p:pic>
        <p:nvPicPr>
          <p:cNvPr id="5" name="Picture 4"/>
          <p:cNvPicPr/>
          <p:nvPr/>
        </p:nvPicPr>
        <p:blipFill>
          <a:blip r:embed="rId2"/>
          <a:stretch>
            <a:fillRect/>
          </a:stretch>
        </p:blipFill>
        <p:spPr>
          <a:xfrm>
            <a:off x="6727552" y="-122396"/>
            <a:ext cx="5569379" cy="3367778"/>
          </a:xfrm>
          <a:prstGeom prst="rect">
            <a:avLst/>
          </a:prstGeom>
        </p:spPr>
      </p:pic>
      <p:sp>
        <p:nvSpPr>
          <p:cNvPr id="6" name="AutoShape 8"/>
          <p:cNvSpPr>
            <a:spLocks noChangeArrowheads="1"/>
          </p:cNvSpPr>
          <p:nvPr/>
        </p:nvSpPr>
        <p:spPr bwMode="auto">
          <a:xfrm>
            <a:off x="3575486" y="-301554"/>
            <a:ext cx="5367129" cy="2027583"/>
          </a:xfrm>
          <a:prstGeom prst="cloudCallout">
            <a:avLst>
              <a:gd name="adj1" fmla="val -62533"/>
              <a:gd name="adj2" fmla="val 159472"/>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err="1">
                <a:latin typeface="Times New Roman" panose="02020603050405020304" pitchFamily="18" charset="0"/>
              </a:rPr>
              <a:t>Vai</a:t>
            </a:r>
            <a:r>
              <a:rPr lang="en-US" altLang="en-US" sz="2800" b="1" i="1">
                <a:latin typeface="Times New Roman" panose="02020603050405020304" pitchFamily="18" charset="0"/>
              </a:rPr>
              <a:t> </a:t>
            </a:r>
            <a:r>
              <a:rPr lang="en-US" altLang="en-US" sz="2800" b="1" i="1" err="1">
                <a:latin typeface="Times New Roman" panose="02020603050405020304" pitchFamily="18" charset="0"/>
              </a:rPr>
              <a:t>trò</a:t>
            </a:r>
            <a:r>
              <a:rPr lang="en-US" altLang="en-US" sz="2800" b="1" i="1">
                <a:latin typeface="Times New Roman" panose="02020603050405020304" pitchFamily="18" charset="0"/>
              </a:rPr>
              <a:t> </a:t>
            </a:r>
            <a:r>
              <a:rPr lang="en-US" altLang="en-US" sz="2800" b="1" i="1" err="1">
                <a:latin typeface="Times New Roman" panose="02020603050405020304" pitchFamily="18" charset="0"/>
              </a:rPr>
              <a:t>của</a:t>
            </a:r>
            <a:r>
              <a:rPr lang="en-US" altLang="en-US" sz="2800" b="1" i="1">
                <a:latin typeface="Times New Roman" panose="02020603050405020304" pitchFamily="18" charset="0"/>
              </a:rPr>
              <a:t> </a:t>
            </a:r>
            <a:r>
              <a:rPr lang="en-US" altLang="en-US" sz="2800" b="1" i="1" err="1">
                <a:latin typeface="Times New Roman" panose="02020603050405020304" pitchFamily="18" charset="0"/>
              </a:rPr>
              <a:t>cảng</a:t>
            </a:r>
            <a:r>
              <a:rPr lang="en-US" altLang="en-US" sz="2800" b="1" i="1">
                <a:latin typeface="Times New Roman" panose="02020603050405020304" pitchFamily="18" charset="0"/>
              </a:rPr>
              <a:t> Piraeus </a:t>
            </a:r>
            <a:r>
              <a:rPr lang="en-US" altLang="en-US" sz="2800" b="1" i="1" err="1">
                <a:latin typeface="Times New Roman" panose="02020603050405020304" pitchFamily="18" charset="0"/>
              </a:rPr>
              <a:t>với</a:t>
            </a:r>
            <a:r>
              <a:rPr lang="en-US" altLang="en-US" sz="2800" b="1" i="1">
                <a:latin typeface="Times New Roman" panose="02020603050405020304" pitchFamily="18" charset="0"/>
              </a:rPr>
              <a:t> </a:t>
            </a:r>
            <a:r>
              <a:rPr lang="en-US" altLang="en-US" sz="2800" b="1" i="1" err="1">
                <a:latin typeface="Times New Roman" panose="02020603050405020304" pitchFamily="18" charset="0"/>
              </a:rPr>
              <a:t>kinh</a:t>
            </a:r>
            <a:r>
              <a:rPr lang="en-US" altLang="en-US" sz="2800" b="1" i="1">
                <a:latin typeface="Times New Roman" panose="02020603050405020304" pitchFamily="18" charset="0"/>
              </a:rPr>
              <a:t> </a:t>
            </a:r>
            <a:r>
              <a:rPr lang="en-US" altLang="en-US" sz="2800" b="1" i="1" err="1">
                <a:latin typeface="Times New Roman" panose="02020603050405020304" pitchFamily="18" charset="0"/>
              </a:rPr>
              <a:t>tế</a:t>
            </a:r>
            <a:r>
              <a:rPr lang="en-US" altLang="en-US" sz="2800" b="1" i="1">
                <a:latin typeface="Times New Roman" panose="02020603050405020304" pitchFamily="18" charset="0"/>
              </a:rPr>
              <a:t> Hy </a:t>
            </a:r>
            <a:r>
              <a:rPr lang="en-US" altLang="en-US" sz="2800" b="1" i="1" err="1">
                <a:latin typeface="Times New Roman" panose="02020603050405020304" pitchFamily="18" charset="0"/>
              </a:rPr>
              <a:t>Lạp</a:t>
            </a:r>
            <a:r>
              <a:rPr lang="en-US" altLang="en-US" sz="2800" b="1" i="1">
                <a:latin typeface="Times New Roman" panose="02020603050405020304" pitchFamily="18" charset="0"/>
              </a:rPr>
              <a:t> </a:t>
            </a:r>
            <a:r>
              <a:rPr lang="en-US" altLang="en-US" sz="2800" b="1" i="1" err="1">
                <a:latin typeface="Times New Roman" panose="02020603050405020304" pitchFamily="18" charset="0"/>
              </a:rPr>
              <a:t>cổ</a:t>
            </a:r>
            <a:r>
              <a:rPr lang="en-US" altLang="en-US" sz="2800" b="1" i="1">
                <a:latin typeface="Times New Roman" panose="02020603050405020304" pitchFamily="18" charset="0"/>
              </a:rPr>
              <a:t> </a:t>
            </a:r>
            <a:r>
              <a:rPr lang="en-US" altLang="en-US" sz="2800" b="1" i="1" err="1">
                <a:latin typeface="Times New Roman" panose="02020603050405020304" pitchFamily="18" charset="0"/>
              </a:rPr>
              <a:t>đại</a:t>
            </a:r>
            <a:r>
              <a:rPr lang="en-US" altLang="en-US" sz="2800" b="1" i="1">
                <a:latin typeface="Times New Roman" panose="02020603050405020304" pitchFamily="18" charset="0"/>
              </a:rPr>
              <a:t> ? </a:t>
            </a:r>
            <a:endParaRPr lang="en-US" altLang="en-US" sz="2800" b="1" i="1">
              <a:latin typeface="Times New Roman" panose="02020603050405020304" pitchFamily="18" charset="0"/>
            </a:endParaRPr>
          </a:p>
        </p:txBody>
      </p:sp>
      <p:pic>
        <p:nvPicPr>
          <p:cNvPr id="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8490" y="3028014"/>
            <a:ext cx="5253510" cy="382998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660"/>
            <a:ext cx="6756889" cy="6942542"/>
          </a:xfrm>
          <a:prstGeom prst="rect">
            <a:avLst/>
          </a:prstGeom>
        </p:spPr>
        <p:txBody>
          <a:bodyPr wrap="square">
            <a:spAutoFit/>
          </a:bodyPr>
          <a:lstStyle/>
          <a:p>
            <a:pPr algn="just">
              <a:lnSpc>
                <a:spcPct val="107000"/>
              </a:lnSpc>
              <a:spcAft>
                <a:spcPts val="800"/>
              </a:spcAft>
            </a:pPr>
            <a:r>
              <a:rPr lang="en-US" sz="3200" smtClean="0">
                <a:latin typeface="Times New Roman" panose="02020603050405020304"/>
                <a:ea typeface="Calibri" panose="020F0502020204030204"/>
              </a:rPr>
              <a:t>“</a:t>
            </a:r>
            <a:r>
              <a:rPr lang="en-US" sz="3200" i="1" err="1" smtClean="0">
                <a:latin typeface="Times New Roman" panose="02020603050405020304"/>
                <a:ea typeface="Calibri" panose="020F0502020204030204"/>
              </a:rPr>
              <a:t>Cảng</a:t>
            </a:r>
            <a:r>
              <a:rPr lang="en-US" sz="3200" i="1" smtClean="0">
                <a:latin typeface="Times New Roman" panose="02020603050405020304"/>
                <a:ea typeface="Calibri" panose="020F0502020204030204"/>
              </a:rPr>
              <a:t> </a:t>
            </a:r>
            <a:r>
              <a:rPr lang="en-US" sz="3200" i="1">
                <a:latin typeface="Times New Roman" panose="02020603050405020304"/>
                <a:ea typeface="Calibri" panose="020F0502020204030204"/>
              </a:rPr>
              <a:t>Piraeus </a:t>
            </a:r>
            <a:r>
              <a:rPr lang="en-US" sz="3200" i="1" err="1">
                <a:latin typeface="Times New Roman" panose="02020603050405020304"/>
                <a:ea typeface="Calibri" panose="020F0502020204030204"/>
              </a:rPr>
              <a:t>là</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trung</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tâm</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xuất</a:t>
            </a:r>
            <a:r>
              <a:rPr lang="en-US" sz="3200" i="1">
                <a:latin typeface="Times New Roman" panose="02020603050405020304"/>
                <a:ea typeface="Calibri" panose="020F0502020204030204"/>
              </a:rPr>
              <a:t> – </a:t>
            </a:r>
            <a:r>
              <a:rPr lang="en-US" sz="3200" i="1" err="1">
                <a:latin typeface="Times New Roman" panose="02020603050405020304"/>
                <a:ea typeface="Calibri" panose="020F0502020204030204"/>
              </a:rPr>
              <a:t>nhập</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khẩu</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và</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buôn</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bán</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nô</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lệ</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sầm</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uất</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nhất</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của</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thế</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giới</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cổ</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đại</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Từ</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cảng</a:t>
            </a:r>
            <a:r>
              <a:rPr lang="en-US" sz="3200" i="1">
                <a:latin typeface="Times New Roman" panose="02020603050405020304"/>
                <a:ea typeface="Calibri" panose="020F0502020204030204"/>
              </a:rPr>
              <a:t> Piraeus, </a:t>
            </a:r>
            <a:r>
              <a:rPr lang="en-US" sz="3200" i="1" err="1">
                <a:latin typeface="Times New Roman" panose="02020603050405020304"/>
                <a:ea typeface="Calibri" panose="020F0502020204030204"/>
              </a:rPr>
              <a:t>Athènes</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có</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thể</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xuất</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khẩu</a:t>
            </a:r>
            <a:r>
              <a:rPr lang="en-US" sz="3200" i="1">
                <a:latin typeface="Times New Roman" panose="02020603050405020304"/>
                <a:ea typeface="Calibri" panose="020F0502020204030204"/>
              </a:rPr>
              <a:t> sang </a:t>
            </a:r>
            <a:r>
              <a:rPr lang="en-US" sz="3200" i="1" err="1">
                <a:latin typeface="Times New Roman" panose="02020603050405020304"/>
                <a:ea typeface="Calibri" panose="020F0502020204030204"/>
              </a:rPr>
              <a:t>các</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quốc</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gia</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lân</a:t>
            </a:r>
            <a:r>
              <a:rPr lang="en-US" sz="3200" i="1">
                <a:latin typeface="Times New Roman" panose="02020603050405020304"/>
                <a:ea typeface="Calibri" panose="020F0502020204030204"/>
              </a:rPr>
              <a:t> bang </a:t>
            </a:r>
            <a:r>
              <a:rPr lang="en-US" sz="3200" i="1" err="1">
                <a:latin typeface="Times New Roman" panose="02020603050405020304"/>
                <a:ea typeface="Calibri" panose="020F0502020204030204"/>
              </a:rPr>
              <a:t>những</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sản</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phẩm</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nổi</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tiếng</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như</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rượu</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nho</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dầu</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oliu</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đồ</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gốm</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màu</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đá</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cẩm</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thạch</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thiếc</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chì</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vải</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và</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nhập</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về</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các</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mặt</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hàng</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thiết</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yếu</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như</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ngũ</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cốc</a:t>
            </a:r>
            <a:r>
              <a:rPr lang="en-US" sz="3200" i="1">
                <a:latin typeface="Times New Roman" panose="02020603050405020304"/>
                <a:ea typeface="Calibri" panose="020F0502020204030204"/>
              </a:rPr>
              <a:t> ở </a:t>
            </a:r>
            <a:r>
              <a:rPr lang="en-US" sz="3200" i="1" err="1">
                <a:latin typeface="Times New Roman" panose="02020603050405020304"/>
                <a:ea typeface="Calibri" panose="020F0502020204030204"/>
              </a:rPr>
              <a:t>Hắc</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Hải</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và</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Bắc</a:t>
            </a:r>
            <a:r>
              <a:rPr lang="en-US" sz="3200" i="1">
                <a:latin typeface="Times New Roman" panose="02020603050405020304"/>
                <a:ea typeface="Calibri" panose="020F0502020204030204"/>
              </a:rPr>
              <a:t> Phi, </a:t>
            </a:r>
            <a:r>
              <a:rPr lang="en-US" sz="3200" i="1" err="1">
                <a:latin typeface="Times New Roman" panose="02020603050405020304"/>
                <a:ea typeface="Calibri" panose="020F0502020204030204"/>
              </a:rPr>
              <a:t>hạt</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tiêu</a:t>
            </a:r>
            <a:r>
              <a:rPr lang="en-US" sz="3200" i="1">
                <a:latin typeface="Times New Roman" panose="02020603050405020304"/>
                <a:ea typeface="Calibri" panose="020F0502020204030204"/>
              </a:rPr>
              <a:t> ở </a:t>
            </a:r>
            <a:r>
              <a:rPr lang="en-US" sz="3200" i="1" err="1">
                <a:latin typeface="Times New Roman" panose="02020603050405020304"/>
                <a:ea typeface="Calibri" panose="020F0502020204030204"/>
              </a:rPr>
              <a:t>Ấn</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Độ</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chà</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là</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và</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lúa</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mì</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của</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Lưỡng</a:t>
            </a:r>
            <a:r>
              <a:rPr lang="en-US" sz="3200" i="1">
                <a:latin typeface="Times New Roman" panose="02020603050405020304"/>
                <a:ea typeface="Calibri" panose="020F0502020204030204"/>
              </a:rPr>
              <a:t> </a:t>
            </a:r>
            <a:r>
              <a:rPr lang="en-US" sz="3200" i="1" err="1">
                <a:latin typeface="Times New Roman" panose="02020603050405020304"/>
                <a:ea typeface="Calibri" panose="020F0502020204030204"/>
              </a:rPr>
              <a:t>Hà</a:t>
            </a:r>
            <a:r>
              <a:rPr lang="en-US" sz="3200" i="1">
                <a:latin typeface="Times New Roman" panose="02020603050405020304"/>
                <a:ea typeface="Calibri" panose="020F0502020204030204"/>
              </a:rPr>
              <a:t>” </a:t>
            </a:r>
            <a:r>
              <a:rPr lang="en-US" sz="3200">
                <a:latin typeface="Times New Roman" panose="02020603050405020304"/>
                <a:ea typeface="Calibri" panose="020F0502020204030204"/>
              </a:rPr>
              <a:t>(</a:t>
            </a:r>
            <a:r>
              <a:rPr lang="en-US" sz="3200" err="1">
                <a:latin typeface="Times New Roman" panose="02020603050405020304"/>
                <a:ea typeface="Calibri" panose="020F0502020204030204"/>
              </a:rPr>
              <a:t>Lương</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Ninh</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Lịch</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sử</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thế</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giới</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cổ</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đại</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Nxb</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Giáo</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dục</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Hà</a:t>
            </a:r>
            <a:r>
              <a:rPr lang="en-US" sz="3200">
                <a:latin typeface="Times New Roman" panose="02020603050405020304"/>
                <a:ea typeface="Calibri" panose="020F0502020204030204"/>
              </a:rPr>
              <a:t> </a:t>
            </a:r>
            <a:r>
              <a:rPr lang="en-US" sz="3200" err="1">
                <a:latin typeface="Times New Roman" panose="02020603050405020304"/>
                <a:ea typeface="Calibri" panose="020F0502020204030204"/>
              </a:rPr>
              <a:t>Nội</a:t>
            </a:r>
            <a:r>
              <a:rPr lang="en-US" sz="3200">
                <a:latin typeface="Times New Roman" panose="02020603050405020304"/>
                <a:ea typeface="Calibri" panose="020F0502020204030204"/>
              </a:rPr>
              <a:t>, 2009, tr. 178 – 179)</a:t>
            </a:r>
            <a:endParaRPr lang="en-US" sz="3200">
              <a:effectLst/>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56889" y="1066800"/>
            <a:ext cx="5218113" cy="443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840917" y="5586010"/>
            <a:ext cx="1544012" cy="492443"/>
          </a:xfrm>
          <a:prstGeom prst="rect">
            <a:avLst/>
          </a:prstGeom>
        </p:spPr>
        <p:txBody>
          <a:bodyPr wrap="none">
            <a:spAutoFit/>
          </a:bodyPr>
          <a:lstStyle/>
          <a:p>
            <a:pPr lvl="0" algn="just">
              <a:lnSpc>
                <a:spcPct val="130000"/>
              </a:lnSpc>
              <a:spcAft>
                <a:spcPts val="1000"/>
              </a:spcAft>
            </a:pPr>
            <a:r>
              <a:rPr lang="en-US" sz="2000" err="1">
                <a:solidFill>
                  <a:prstClr val="black"/>
                </a:solidFill>
                <a:latin typeface="Times New Roman" panose="02020603050405020304"/>
                <a:ea typeface="Arial" panose="020B0604020202020204"/>
                <a:cs typeface="Times New Roman" panose="02020603050405020304"/>
              </a:rPr>
              <a:t>Cảng</a:t>
            </a:r>
            <a:r>
              <a:rPr lang="en-US" sz="2000">
                <a:solidFill>
                  <a:prstClr val="black"/>
                </a:solidFill>
                <a:latin typeface="Times New Roman" panose="02020603050405020304"/>
                <a:ea typeface="Arial" panose="020B0604020202020204"/>
                <a:cs typeface="Times New Roman" panose="02020603050405020304"/>
              </a:rPr>
              <a:t> Piraeus</a:t>
            </a:r>
            <a:endParaRPr lang="en-US" sz="2000">
              <a:solidFill>
                <a:prstClr val="black"/>
              </a:solidFill>
              <a:ea typeface="Calibri" panose="020F0502020204030204"/>
              <a:cs typeface="Times New Roman" panose="02020603050405020304"/>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86600" y="76200"/>
            <a:ext cx="35433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3463925"/>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50" y="3484563"/>
            <a:ext cx="4572000" cy="3294062"/>
          </a:xfrm>
          <a:prstGeom prst="rect">
            <a:avLst/>
          </a:prstGeom>
          <a:noFill/>
          <a:extLst>
            <a:ext uri="{909E8E84-426E-40DD-AFC4-6F175D3DCCD1}">
              <a14:hiddenFill xmlns:a14="http://schemas.microsoft.com/office/drawing/2010/main">
                <a:solidFill>
                  <a:srgbClr val="FFFFFF"/>
                </a:solidFill>
              </a14:hiddenFill>
            </a:ext>
          </a:extLst>
        </p:spPr>
      </p:pic>
      <p:pic>
        <p:nvPicPr>
          <p:cNvPr id="1976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76200"/>
            <a:ext cx="216693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976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68263"/>
            <a:ext cx="4051300" cy="3136900"/>
          </a:xfrm>
          <a:prstGeom prst="rect">
            <a:avLst/>
          </a:prstGeom>
          <a:noFill/>
          <a:extLst>
            <a:ext uri="{909E8E84-426E-40DD-AFC4-6F175D3DCCD1}">
              <a14:hiddenFill xmlns:a14="http://schemas.microsoft.com/office/drawing/2010/main">
                <a:solidFill>
                  <a:srgbClr val="FFFFFF"/>
                </a:solidFill>
              </a14:hiddenFill>
            </a:ext>
          </a:extLst>
        </p:spPr>
      </p:pic>
      <p:sp>
        <p:nvSpPr>
          <p:cNvPr id="197639" name="Text Box 7"/>
          <p:cNvSpPr txBox="1">
            <a:spLocks noChangeArrowheads="1"/>
          </p:cNvSpPr>
          <p:nvPr/>
        </p:nvSpPr>
        <p:spPr bwMode="auto">
          <a:xfrm>
            <a:off x="2971800" y="6262688"/>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chemeClr val="bg1"/>
                </a:solidFill>
              </a:rPr>
              <a:t>Cây ô-liu</a:t>
            </a:r>
            <a:endParaRPr lang="en-US" altLang="en-US" b="1">
              <a:solidFill>
                <a:schemeClr val="bg1"/>
              </a:solidFill>
            </a:endParaRPr>
          </a:p>
        </p:txBody>
      </p:sp>
      <p:sp>
        <p:nvSpPr>
          <p:cNvPr id="197640" name="Text Box 8"/>
          <p:cNvSpPr txBox="1">
            <a:spLocks noChangeArrowheads="1"/>
          </p:cNvSpPr>
          <p:nvPr/>
        </p:nvSpPr>
        <p:spPr bwMode="auto">
          <a:xfrm>
            <a:off x="7543800" y="61864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chemeClr val="bg1"/>
                </a:solidFill>
              </a:rPr>
              <a:t>Lá và quả ô-liu</a:t>
            </a:r>
            <a:endParaRPr lang="en-US" altLang="en-US" b="1">
              <a:solidFill>
                <a:schemeClr val="bg1"/>
              </a:solidFill>
            </a:endParaRPr>
          </a:p>
        </p:txBody>
      </p:sp>
      <p:sp>
        <p:nvSpPr>
          <p:cNvPr id="197641" name="Text Box 9"/>
          <p:cNvSpPr txBox="1">
            <a:spLocks noChangeArrowheads="1"/>
          </p:cNvSpPr>
          <p:nvPr/>
        </p:nvSpPr>
        <p:spPr bwMode="auto">
          <a:xfrm>
            <a:off x="1676400" y="26670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chemeClr val="bg1"/>
                </a:solidFill>
              </a:rPr>
              <a:t>Nho</a:t>
            </a:r>
            <a:endParaRPr lang="en-US" altLang="en-US" b="1">
              <a:solidFill>
                <a:schemeClr val="bg1"/>
              </a:solidFill>
            </a:endParaRPr>
          </a:p>
        </p:txBody>
      </p:sp>
      <p:sp>
        <p:nvSpPr>
          <p:cNvPr id="197642" name="Text Box 10"/>
          <p:cNvSpPr txBox="1">
            <a:spLocks noChangeArrowheads="1"/>
          </p:cNvSpPr>
          <p:nvPr/>
        </p:nvSpPr>
        <p:spPr bwMode="auto">
          <a:xfrm>
            <a:off x="3810000" y="26670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chemeClr val="bg1"/>
                </a:solidFill>
              </a:rPr>
              <a:t>Chanh</a:t>
            </a:r>
            <a:endParaRPr lang="en-US" altLang="en-US" b="1">
              <a:solidFill>
                <a:schemeClr val="bg1"/>
              </a:solidFill>
            </a:endParaRPr>
          </a:p>
        </p:txBody>
      </p:sp>
      <p:sp>
        <p:nvSpPr>
          <p:cNvPr id="197643" name="Text Box 11"/>
          <p:cNvSpPr txBox="1">
            <a:spLocks noChangeArrowheads="1"/>
          </p:cNvSpPr>
          <p:nvPr/>
        </p:nvSpPr>
        <p:spPr bwMode="auto">
          <a:xfrm>
            <a:off x="7848600" y="2667001"/>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chemeClr val="bg1"/>
                </a:solidFill>
              </a:rPr>
              <a:t>Cam</a:t>
            </a:r>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15347" y="4105291"/>
            <a:ext cx="11579087" cy="2752709"/>
          </a:xfrm>
        </p:spPr>
      </p:pic>
      <p:sp>
        <p:nvSpPr>
          <p:cNvPr id="8" name="Rectangle 7"/>
          <p:cNvSpPr/>
          <p:nvPr/>
        </p:nvSpPr>
        <p:spPr>
          <a:xfrm>
            <a:off x="516836" y="4105291"/>
            <a:ext cx="6732104" cy="4269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098" name="Picture 2" descr="Dầu ô liu: Công dụng, Tác dụng phụ, Tương tác, Liều lượng và Cảnh báo |  Vin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 y="1"/>
            <a:ext cx="6510130" cy="3790122"/>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p:cNvSpPr>
            <a:spLocks noChangeArrowheads="1"/>
          </p:cNvSpPr>
          <p:nvPr/>
        </p:nvSpPr>
        <p:spPr bwMode="auto">
          <a:xfrm>
            <a:off x="6814931" y="192157"/>
            <a:ext cx="5367129" cy="2027583"/>
          </a:xfrm>
          <a:prstGeom prst="cloudCallout">
            <a:avLst>
              <a:gd name="adj1" fmla="val -48847"/>
              <a:gd name="adj2" fmla="val 98946"/>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dirty="0" err="1">
                <a:latin typeface="Times New Roman" panose="02020603050405020304" pitchFamily="18" charset="0"/>
              </a:rPr>
              <a:t>Cây</a:t>
            </a:r>
            <a:r>
              <a:rPr lang="en-US" altLang="en-US" sz="2800" b="1" i="1" dirty="0">
                <a:latin typeface="Times New Roman" panose="02020603050405020304" pitchFamily="18" charset="0"/>
              </a:rPr>
              <a:t> ô-</a:t>
            </a:r>
            <a:r>
              <a:rPr lang="en-US" altLang="en-US" sz="2800" b="1" i="1" dirty="0" err="1">
                <a:latin typeface="Times New Roman" panose="02020603050405020304" pitchFamily="18" charset="0"/>
              </a:rPr>
              <a:t>liu</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tượng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trưng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cho</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điều</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gì</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trong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văn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hoá</a:t>
            </a:r>
            <a:r>
              <a:rPr lang="en-US" altLang="en-US" sz="2800" b="1" i="1" dirty="0">
                <a:latin typeface="Times New Roman" panose="02020603050405020304" pitchFamily="18" charset="0"/>
              </a:rPr>
              <a:t> Hy </a:t>
            </a:r>
            <a:r>
              <a:rPr lang="en-US" altLang="en-US" sz="2800" b="1" i="1" dirty="0" err="1">
                <a:latin typeface="Times New Roman" panose="02020603050405020304" pitchFamily="18" charset="0"/>
              </a:rPr>
              <a:t>Lạp</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cổ</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đại</a:t>
            </a:r>
            <a:endParaRPr lang="en-US" altLang="en-US" sz="2800" b="1" i="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94682"/>
            <a:ext cx="10515600" cy="5890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FF0000"/>
                </a:solidFill>
                <a:latin typeface="Times New Roman" panose="02020603050405020304" pitchFamily="18" charset="0"/>
                <a:cs typeface="Times New Roman" panose="02020603050405020304" pitchFamily="18" charset="0"/>
              </a:rPr>
              <a:t>II. </a:t>
            </a:r>
            <a:r>
              <a:rPr lang="en-US" sz="3600" b="1" err="1">
                <a:solidFill>
                  <a:srgbClr val="FF0000"/>
                </a:solidFill>
                <a:latin typeface="Times New Roman" panose="02020603050405020304" pitchFamily="18" charset="0"/>
                <a:cs typeface="Times New Roman" panose="02020603050405020304" pitchFamily="18" charset="0"/>
              </a:rPr>
              <a:t>Tổ</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chức</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nhà</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nước</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thành</a:t>
            </a:r>
            <a:r>
              <a:rPr lang="en-US" sz="3600" b="1">
                <a:solidFill>
                  <a:srgbClr val="FF0000"/>
                </a:solidFill>
                <a:latin typeface="Times New Roman" panose="02020603050405020304" pitchFamily="18" charset="0"/>
                <a:cs typeface="Times New Roman" panose="02020603050405020304" pitchFamily="18" charset="0"/>
              </a:rPr>
              <a:t> bang</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1">
            <a:extLst>
              <a:ext uri="{28A0092B-C50C-407E-A947-70E740481C1C}">
                <a14:useLocalDpi xmlns:a14="http://schemas.microsoft.com/office/drawing/2010/main" val="0"/>
              </a:ext>
            </a:extLst>
          </a:blip>
          <a:srcRect/>
          <a:stretch>
            <a:fillRect/>
          </a:stretch>
        </p:blipFill>
        <p:spPr bwMode="auto">
          <a:xfrm>
            <a:off x="1" y="808384"/>
            <a:ext cx="4796851" cy="5980042"/>
          </a:xfrm>
          <a:prstGeom prst="rect">
            <a:avLst/>
          </a:prstGeom>
          <a:noFill/>
          <a:ln>
            <a:noFill/>
          </a:ln>
        </p:spPr>
      </p:pic>
      <p:sp>
        <p:nvSpPr>
          <p:cNvPr id="6" name="AutoShape 8"/>
          <p:cNvSpPr>
            <a:spLocks noChangeArrowheads="1"/>
          </p:cNvSpPr>
          <p:nvPr/>
        </p:nvSpPr>
        <p:spPr bwMode="auto">
          <a:xfrm>
            <a:off x="6463991" y="643286"/>
            <a:ext cx="5367129" cy="2027583"/>
          </a:xfrm>
          <a:prstGeom prst="cloudCallout">
            <a:avLst>
              <a:gd name="adj1" fmla="val -63662"/>
              <a:gd name="adj2" fmla="val 44044"/>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err="1">
                <a:latin typeface="Times New Roman" panose="02020603050405020304" pitchFamily="18" charset="0"/>
              </a:rPr>
              <a:t>Thành</a:t>
            </a:r>
            <a:r>
              <a:rPr lang="en-US" altLang="en-US" sz="2800" b="1" i="1">
                <a:latin typeface="Times New Roman" panose="02020603050405020304" pitchFamily="18" charset="0"/>
              </a:rPr>
              <a:t> bang </a:t>
            </a:r>
            <a:r>
              <a:rPr lang="en-US" altLang="en-US" sz="2800" b="1" i="1" err="1">
                <a:latin typeface="Times New Roman" panose="02020603050405020304" pitchFamily="18" charset="0"/>
              </a:rPr>
              <a:t>là</a:t>
            </a:r>
            <a:r>
              <a:rPr lang="en-US" altLang="en-US" sz="2800" b="1" i="1">
                <a:latin typeface="Times New Roman" panose="02020603050405020304" pitchFamily="18" charset="0"/>
              </a:rPr>
              <a:t> </a:t>
            </a:r>
            <a:r>
              <a:rPr lang="en-US" altLang="en-US" sz="2800" b="1" i="1" err="1">
                <a:latin typeface="Times New Roman" panose="02020603050405020304" pitchFamily="18" charset="0"/>
              </a:rPr>
              <a:t>gì</a:t>
            </a:r>
            <a:r>
              <a:rPr lang="en-US" altLang="en-US" sz="2800" b="1" i="1">
                <a:latin typeface="Times New Roman" panose="02020603050405020304" pitchFamily="18" charset="0"/>
              </a:rPr>
              <a:t>, </a:t>
            </a:r>
            <a:r>
              <a:rPr lang="en-US" altLang="en-US" sz="2800" b="1" i="1" err="1">
                <a:latin typeface="Times New Roman" panose="02020603050405020304" pitchFamily="18" charset="0"/>
              </a:rPr>
              <a:t>trong</a:t>
            </a:r>
            <a:r>
              <a:rPr lang="en-US" altLang="en-US" sz="2800" b="1" i="1">
                <a:latin typeface="Times New Roman" panose="02020603050405020304" pitchFamily="18" charset="0"/>
              </a:rPr>
              <a:t> </a:t>
            </a:r>
            <a:r>
              <a:rPr lang="en-US" altLang="en-US" sz="2800" b="1" i="1" err="1">
                <a:latin typeface="Times New Roman" panose="02020603050405020304" pitchFamily="18" charset="0"/>
              </a:rPr>
              <a:t>thành</a:t>
            </a:r>
            <a:r>
              <a:rPr lang="en-US" altLang="en-US" sz="2800" b="1" i="1">
                <a:latin typeface="Times New Roman" panose="02020603050405020304" pitchFamily="18" charset="0"/>
              </a:rPr>
              <a:t> bang có những </a:t>
            </a:r>
            <a:r>
              <a:rPr lang="en-US" altLang="en-US" sz="2800" b="1" i="1" err="1">
                <a:latin typeface="Times New Roman" panose="02020603050405020304" pitchFamily="18" charset="0"/>
              </a:rPr>
              <a:t>gì</a:t>
            </a:r>
            <a:r>
              <a:rPr lang="en-US" altLang="en-US" sz="2800" b="1" i="1">
                <a:latin typeface="Times New Roman" panose="02020603050405020304" pitchFamily="18" charset="0"/>
              </a:rPr>
              <a:t> ?</a:t>
            </a:r>
            <a:endParaRPr lang="en-US" altLang="en-US" sz="2800" b="1" i="1">
              <a:latin typeface="Times New Roman" panose="02020603050405020304" pitchFamily="18" charset="0"/>
            </a:endParaRPr>
          </a:p>
        </p:txBody>
      </p:sp>
      <p:sp>
        <p:nvSpPr>
          <p:cNvPr id="8" name="TextBox 7"/>
          <p:cNvSpPr txBox="1"/>
          <p:nvPr/>
        </p:nvSpPr>
        <p:spPr>
          <a:xfrm>
            <a:off x="5279552" y="683714"/>
            <a:ext cx="6902507" cy="5693866"/>
          </a:xfrm>
          <a:prstGeom prst="rect">
            <a:avLst/>
          </a:prstGeom>
          <a:noFill/>
        </p:spPr>
        <p:txBody>
          <a:bodyPr wrap="square">
            <a:spAutoFit/>
          </a:bodyPr>
          <a:lstStyle/>
          <a:p>
            <a:pPr algn="just"/>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Thành</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bang: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nhà</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nước</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lấy</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thành</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thị</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làm</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trung</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tâm</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xung</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quanh</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vùng</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đất</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trồng</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trọt</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tiếng</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Anh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"city-state”,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tiếng</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Pháp</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ville-état</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Ở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lớp</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10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thì</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gọi</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thị</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quốc</a:t>
            </a:r>
            <a:r>
              <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 (polis). </a:t>
            </a:r>
            <a:r>
              <a:rPr lang="vi-VN" sz="2800">
                <a:solidFill>
                  <a:srgbClr val="000000"/>
                </a:solidFill>
                <a:effectLst/>
                <a:latin typeface="Times New Roman" panose="02020603050405020304" pitchFamily="18" charset="0"/>
                <a:ea typeface="Calibri" panose="020F0502020204030204" charset="0"/>
                <a:cs typeface="Times New Roman" panose="02020603050405020304" pitchFamily="18" charset="0"/>
              </a:rPr>
              <a:t>Diện tích thành bang không lớn (lớn nhất cũng không quá 8.000 km2) với một số lượng cư dân vừa phải (khoảng từ 30-40 vạn người).</a:t>
            </a:r>
            <a:endPar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endParaRPr>
          </a:p>
          <a:p>
            <a:pPr algn="just"/>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Trong</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latin typeface="Times New Roman" panose="02020603050405020304" pitchFamily="18" charset="0"/>
                <a:ea typeface="Calibri" panose="020F0502020204030204" charset="0"/>
                <a:cs typeface="Times New Roman" panose="02020603050405020304" pitchFamily="18" charset="0"/>
              </a:rPr>
              <a:t>thành</a:t>
            </a:r>
            <a:r>
              <a:rPr lang="en-US" sz="2800">
                <a:solidFill>
                  <a:srgbClr val="000000"/>
                </a:solidFill>
                <a:latin typeface="Times New Roman" panose="02020603050405020304" pitchFamily="18" charset="0"/>
                <a:ea typeface="Calibri" panose="020F0502020204030204" charset="0"/>
                <a:cs typeface="Times New Roman" panose="02020603050405020304" pitchFamily="18" charset="0"/>
              </a:rPr>
              <a:t> bang có </a:t>
            </a:r>
            <a:r>
              <a:rPr lang="en-US" sz="2800" err="1">
                <a:solidFill>
                  <a:srgbClr val="000000"/>
                </a:solidFill>
                <a:latin typeface="Times New Roman" panose="02020603050405020304" pitchFamily="18" charset="0"/>
                <a:ea typeface="Calibri" panose="020F0502020204030204" charset="0"/>
                <a:cs typeface="Times New Roman" panose="02020603050405020304" pitchFamily="18" charset="0"/>
              </a:rPr>
              <a:t>quân</a:t>
            </a:r>
            <a:r>
              <a:rPr lang="en-US" sz="280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latin typeface="Times New Roman" panose="02020603050405020304" pitchFamily="18" charset="0"/>
                <a:ea typeface="Calibri" panose="020F0502020204030204" charset="0"/>
                <a:cs typeface="Times New Roman" panose="02020603050405020304" pitchFamily="18" charset="0"/>
              </a:rPr>
              <a:t>đội</a:t>
            </a:r>
            <a:r>
              <a:rPr lang="en-US" sz="280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latin typeface="Times New Roman" panose="02020603050405020304" pitchFamily="18" charset="0"/>
                <a:ea typeface="Calibri" panose="020F0502020204030204" charset="0"/>
                <a:cs typeface="Times New Roman" panose="02020603050405020304" pitchFamily="18" charset="0"/>
              </a:rPr>
              <a:t>lãnh</a:t>
            </a:r>
            <a:r>
              <a:rPr lang="en-US" sz="280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latin typeface="Times New Roman" panose="02020603050405020304" pitchFamily="18" charset="0"/>
                <a:ea typeface="Calibri" panose="020F0502020204030204" charset="0"/>
                <a:cs typeface="Times New Roman" panose="02020603050405020304" pitchFamily="18" charset="0"/>
              </a:rPr>
              <a:t>thổ</a:t>
            </a:r>
            <a:r>
              <a:rPr lang="en-US" sz="280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a:solidFill>
                  <a:srgbClr val="000000"/>
                </a:solidFill>
                <a:latin typeface="Times New Roman" panose="02020603050405020304" pitchFamily="18" charset="0"/>
                <a:ea typeface="Calibri" panose="020F0502020204030204" charset="0"/>
                <a:cs typeface="Times New Roman" panose="02020603050405020304" pitchFamily="18" charset="0"/>
              </a:rPr>
              <a:t>luật</a:t>
            </a:r>
            <a:r>
              <a:rPr lang="en-US" sz="280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pháp</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đồng</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tiền</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riêng</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và</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có</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hình</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thức</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tổ</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chức</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nhà</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nước</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khác</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latin typeface="Times New Roman" panose="02020603050405020304" pitchFamily="18" charset="0"/>
                <a:ea typeface="Calibri" panose="020F0502020204030204" charset="0"/>
                <a:cs typeface="Times New Roman" panose="02020603050405020304" pitchFamily="18" charset="0"/>
              </a:rPr>
              <a:t>nhau</a:t>
            </a:r>
            <a:r>
              <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rPr>
              <a:t>.</a:t>
            </a:r>
            <a:endParaRPr lang="en-US" sz="2800" smtClean="0">
              <a:solidFill>
                <a:srgbClr val="000000"/>
              </a:solidFill>
              <a:latin typeface="Times New Roman" panose="02020603050405020304" pitchFamily="18" charset="0"/>
              <a:ea typeface="Calibri" panose="020F0502020204030204" charset="0"/>
              <a:cs typeface="Times New Roman" panose="02020603050405020304" pitchFamily="18" charset="0"/>
            </a:endParaRPr>
          </a:p>
          <a:p>
            <a:pPr algn="just"/>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Tiêu</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biểu</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nhất</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hình</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thức</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nhà</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nước</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800"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chủ</a:t>
            </a:r>
            <a:r>
              <a:rPr lang="en-US" sz="28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ở Aten.</a:t>
            </a:r>
            <a:endParaRPr lang="en-US" sz="2800">
              <a:solidFill>
                <a:srgbClr val="000000"/>
              </a:solidFill>
              <a:effectLst/>
              <a:latin typeface="Times New Roman" panose="02020603050405020304" pitchFamily="18" charset="0"/>
              <a:ea typeface="Calibri" panose="020F0502020204030204" charset="0"/>
              <a:cs typeface="Times New Roman" panose="02020603050405020304" pitchFamily="18" charset="0"/>
            </a:endParaRPr>
          </a:p>
        </p:txBody>
      </p:sp>
      <p:sp>
        <p:nvSpPr>
          <p:cNvPr id="9" name="AutoShape 8"/>
          <p:cNvSpPr>
            <a:spLocks noChangeArrowheads="1"/>
          </p:cNvSpPr>
          <p:nvPr/>
        </p:nvSpPr>
        <p:spPr bwMode="auto">
          <a:xfrm>
            <a:off x="6463991" y="2965385"/>
            <a:ext cx="5665303" cy="2027583"/>
          </a:xfrm>
          <a:prstGeom prst="cloudCallout">
            <a:avLst>
              <a:gd name="adj1" fmla="val -74139"/>
              <a:gd name="adj2" fmla="val 48533"/>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err="1">
                <a:latin typeface="Times New Roman" panose="02020603050405020304" pitchFamily="18" charset="0"/>
              </a:rPr>
              <a:t>Thành</a:t>
            </a:r>
            <a:r>
              <a:rPr lang="en-US" altLang="en-US" sz="2800" b="1" i="1">
                <a:latin typeface="Times New Roman" panose="02020603050405020304" pitchFamily="18" charset="0"/>
              </a:rPr>
              <a:t> bang </a:t>
            </a:r>
            <a:r>
              <a:rPr lang="en-US" altLang="en-US" sz="2800" b="1" i="1" err="1">
                <a:latin typeface="Times New Roman" panose="02020603050405020304" pitchFamily="18" charset="0"/>
              </a:rPr>
              <a:t>tiêu</a:t>
            </a:r>
            <a:r>
              <a:rPr lang="en-US" altLang="en-US" sz="2800" b="1" i="1">
                <a:latin typeface="Times New Roman" panose="02020603050405020304" pitchFamily="18" charset="0"/>
              </a:rPr>
              <a:t> </a:t>
            </a:r>
            <a:r>
              <a:rPr lang="en-US" altLang="en-US" sz="2800" b="1" i="1" err="1">
                <a:latin typeface="Times New Roman" panose="02020603050405020304" pitchFamily="18" charset="0"/>
              </a:rPr>
              <a:t>biểu</a:t>
            </a:r>
            <a:r>
              <a:rPr lang="en-US" altLang="en-US" sz="2800" b="1" i="1">
                <a:latin typeface="Times New Roman" panose="02020603050405020304" pitchFamily="18" charset="0"/>
              </a:rPr>
              <a:t> </a:t>
            </a:r>
            <a:r>
              <a:rPr lang="en-US" altLang="en-US" sz="2800" b="1" i="1" err="1">
                <a:latin typeface="Times New Roman" panose="02020603050405020304" pitchFamily="18" charset="0"/>
              </a:rPr>
              <a:t>nhất</a:t>
            </a:r>
            <a:r>
              <a:rPr lang="en-US" altLang="en-US" sz="2800" b="1" i="1">
                <a:latin typeface="Times New Roman" panose="02020603050405020304" pitchFamily="18" charset="0"/>
              </a:rPr>
              <a:t> </a:t>
            </a:r>
            <a:r>
              <a:rPr lang="en-US" altLang="en-US" sz="2800" b="1" i="1" err="1">
                <a:latin typeface="Times New Roman" panose="02020603050405020304" pitchFamily="18" charset="0"/>
              </a:rPr>
              <a:t>của</a:t>
            </a:r>
            <a:r>
              <a:rPr lang="en-US" altLang="en-US" sz="2800" b="1" i="1">
                <a:latin typeface="Times New Roman" panose="02020603050405020304" pitchFamily="18" charset="0"/>
              </a:rPr>
              <a:t> Hy </a:t>
            </a:r>
            <a:r>
              <a:rPr lang="en-US" altLang="en-US" sz="2800" b="1" i="1" err="1">
                <a:latin typeface="Times New Roman" panose="02020603050405020304" pitchFamily="18" charset="0"/>
              </a:rPr>
              <a:t>Lạp</a:t>
            </a:r>
            <a:r>
              <a:rPr lang="en-US" altLang="en-US" sz="2800" b="1" i="1">
                <a:latin typeface="Times New Roman" panose="02020603050405020304" pitchFamily="18" charset="0"/>
              </a:rPr>
              <a:t> </a:t>
            </a:r>
            <a:r>
              <a:rPr lang="en-US" altLang="en-US" sz="2800" b="1" i="1" err="1">
                <a:latin typeface="Times New Roman" panose="02020603050405020304" pitchFamily="18" charset="0"/>
              </a:rPr>
              <a:t>cổ</a:t>
            </a:r>
            <a:r>
              <a:rPr lang="en-US" altLang="en-US" sz="2800" b="1" i="1">
                <a:latin typeface="Times New Roman" panose="02020603050405020304" pitchFamily="18" charset="0"/>
              </a:rPr>
              <a:t> </a:t>
            </a:r>
            <a:r>
              <a:rPr lang="en-US" altLang="en-US" sz="2800" b="1" i="1" err="1">
                <a:latin typeface="Times New Roman" panose="02020603050405020304" pitchFamily="18" charset="0"/>
              </a:rPr>
              <a:t>đại</a:t>
            </a:r>
            <a:r>
              <a:rPr lang="en-US" altLang="en-US" sz="2800" b="1" i="1">
                <a:latin typeface="Times New Roman" panose="02020603050405020304" pitchFamily="18" charset="0"/>
              </a:rPr>
              <a:t> </a:t>
            </a:r>
            <a:r>
              <a:rPr lang="en-US" altLang="en-US" sz="2800" b="1" i="1" err="1">
                <a:latin typeface="Times New Roman" panose="02020603050405020304" pitchFamily="18" charset="0"/>
              </a:rPr>
              <a:t>là</a:t>
            </a:r>
            <a:r>
              <a:rPr lang="en-US" altLang="en-US" sz="2800" b="1" i="1">
                <a:latin typeface="Times New Roman" panose="02020603050405020304" pitchFamily="18" charset="0"/>
              </a:rPr>
              <a:t> </a:t>
            </a:r>
            <a:r>
              <a:rPr lang="en-US" altLang="en-US" sz="2800" b="1" i="1" err="1">
                <a:latin typeface="Times New Roman" panose="02020603050405020304" pitchFamily="18" charset="0"/>
              </a:rPr>
              <a:t>thành</a:t>
            </a:r>
            <a:r>
              <a:rPr lang="en-US" altLang="en-US" sz="2800" b="1" i="1">
                <a:latin typeface="Times New Roman" panose="02020603050405020304" pitchFamily="18" charset="0"/>
              </a:rPr>
              <a:t> bang </a:t>
            </a:r>
            <a:r>
              <a:rPr lang="en-US" altLang="en-US" sz="2800" b="1" i="1" err="1">
                <a:latin typeface="Times New Roman" panose="02020603050405020304" pitchFamily="18" charset="0"/>
              </a:rPr>
              <a:t>nào</a:t>
            </a:r>
            <a:r>
              <a:rPr lang="en-US" altLang="en-US" sz="2800" b="1" i="1">
                <a:latin typeface="Times New Roman" panose="02020603050405020304" pitchFamily="18" charset="0"/>
              </a:rPr>
              <a:t> ?  </a:t>
            </a:r>
            <a:endParaRPr lang="en-US" altLang="en-US" sz="2800"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2"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anim calcmode="lin" valueType="num">
                                      <p:cBhvr>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1"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2" nodeType="clickEffect">
                                  <p:stCondLst>
                                    <p:cond delay="0"/>
                                  </p:stCondLst>
                                  <p:childTnLst>
                                    <p:animEffect transition="out" filter="blinds(horizontal)">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1000"/>
                                        <p:tgtEl>
                                          <p:spTgt spid="8">
                                            <p:txEl>
                                              <p:pRg st="2" end="2"/>
                                            </p:txEl>
                                          </p:spTgt>
                                        </p:tgtEl>
                                      </p:cBhvr>
                                    </p:animEffect>
                                    <p:anim calcmode="lin" valueType="num">
                                      <p:cBhvr>
                                        <p:cTn id="4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9" grpId="1" animBg="1"/>
      <p:bldP spid="9"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507573"/>
            <a:ext cx="7538233" cy="4351338"/>
          </a:xfrm>
        </p:spPr>
      </p:pic>
      <p:sp>
        <p:nvSpPr>
          <p:cNvPr id="6" name="AutoShape 8"/>
          <p:cNvSpPr>
            <a:spLocks noChangeArrowheads="1"/>
          </p:cNvSpPr>
          <p:nvPr/>
        </p:nvSpPr>
        <p:spPr bwMode="auto">
          <a:xfrm>
            <a:off x="7752522" y="192157"/>
            <a:ext cx="4943061" cy="2710069"/>
          </a:xfrm>
          <a:prstGeom prst="cloudCallout">
            <a:avLst>
              <a:gd name="adj1" fmla="val -63662"/>
              <a:gd name="adj2" fmla="val 44044"/>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err="1">
                <a:latin typeface="Times New Roman" panose="02020603050405020304" pitchFamily="18" charset="0"/>
              </a:rPr>
              <a:t>Trình</a:t>
            </a:r>
            <a:r>
              <a:rPr lang="en-US" altLang="en-US" sz="2800" b="1" i="1">
                <a:latin typeface="Times New Roman" panose="02020603050405020304" pitchFamily="18" charset="0"/>
              </a:rPr>
              <a:t> </a:t>
            </a:r>
            <a:r>
              <a:rPr lang="en-US" altLang="en-US" sz="2800" b="1" i="1" err="1">
                <a:latin typeface="Times New Roman" panose="02020603050405020304" pitchFamily="18" charset="0"/>
              </a:rPr>
              <a:t>bày</a:t>
            </a:r>
            <a:r>
              <a:rPr lang="en-US" altLang="en-US" sz="2800" b="1" i="1">
                <a:latin typeface="Times New Roman" panose="02020603050405020304" pitchFamily="18" charset="0"/>
              </a:rPr>
              <a:t> </a:t>
            </a:r>
            <a:r>
              <a:rPr lang="en-US" altLang="en-US" sz="2800" b="1" i="1" err="1">
                <a:latin typeface="Times New Roman" panose="02020603050405020304" pitchFamily="18" charset="0"/>
              </a:rPr>
              <a:t>tổ</a:t>
            </a:r>
            <a:r>
              <a:rPr lang="en-US" altLang="en-US" sz="2800" b="1" i="1">
                <a:latin typeface="Times New Roman" panose="02020603050405020304" pitchFamily="18" charset="0"/>
              </a:rPr>
              <a:t> </a:t>
            </a:r>
            <a:r>
              <a:rPr lang="en-US" altLang="en-US" sz="2800" b="1" i="1" err="1">
                <a:latin typeface="Times New Roman" panose="02020603050405020304" pitchFamily="18" charset="0"/>
              </a:rPr>
              <a:t>chức</a:t>
            </a:r>
            <a:r>
              <a:rPr lang="en-US" altLang="en-US" sz="2800" b="1" i="1">
                <a:latin typeface="Times New Roman" panose="02020603050405020304" pitchFamily="18" charset="0"/>
              </a:rPr>
              <a:t> </a:t>
            </a:r>
            <a:r>
              <a:rPr lang="en-US" altLang="en-US" sz="2800" b="1" i="1" err="1">
                <a:latin typeface="Times New Roman" panose="02020603050405020304" pitchFamily="18" charset="0"/>
              </a:rPr>
              <a:t>nhà</a:t>
            </a:r>
            <a:r>
              <a:rPr lang="en-US" altLang="en-US" sz="2800" b="1" i="1">
                <a:latin typeface="Times New Roman" panose="02020603050405020304" pitchFamily="18" charset="0"/>
              </a:rPr>
              <a:t> </a:t>
            </a:r>
            <a:r>
              <a:rPr lang="en-US" altLang="en-US" sz="2800" b="1" i="1" err="1">
                <a:latin typeface="Times New Roman" panose="02020603050405020304" pitchFamily="18" charset="0"/>
              </a:rPr>
              <a:t>nước</a:t>
            </a:r>
            <a:r>
              <a:rPr lang="en-US" altLang="en-US" sz="2800" b="1" i="1">
                <a:latin typeface="Times New Roman" panose="02020603050405020304" pitchFamily="18" charset="0"/>
              </a:rPr>
              <a:t> </a:t>
            </a:r>
            <a:r>
              <a:rPr lang="en-US" altLang="en-US" sz="2800" b="1" i="1" err="1">
                <a:latin typeface="Times New Roman" panose="02020603050405020304" pitchFamily="18" charset="0"/>
              </a:rPr>
              <a:t>thành</a:t>
            </a:r>
            <a:r>
              <a:rPr lang="en-US" altLang="en-US" sz="2800" b="1" i="1">
                <a:latin typeface="Times New Roman" panose="02020603050405020304" pitchFamily="18" charset="0"/>
              </a:rPr>
              <a:t> bang </a:t>
            </a:r>
            <a:r>
              <a:rPr lang="en-US" altLang="en-US" sz="2800" b="1" i="1" err="1">
                <a:latin typeface="Times New Roman" panose="02020603050405020304" pitchFamily="18" charset="0"/>
              </a:rPr>
              <a:t>Athenes</a:t>
            </a:r>
            <a:r>
              <a:rPr lang="en-US" altLang="en-US" sz="2800" b="1" i="1">
                <a:latin typeface="Times New Roman" panose="02020603050405020304" pitchFamily="18" charset="0"/>
              </a:rPr>
              <a:t> qua </a:t>
            </a:r>
            <a:r>
              <a:rPr lang="en-US" altLang="en-US" sz="2800" b="1" i="1" err="1">
                <a:latin typeface="Times New Roman" panose="02020603050405020304" pitchFamily="18" charset="0"/>
              </a:rPr>
              <a:t>sơ</a:t>
            </a:r>
            <a:r>
              <a:rPr lang="en-US" altLang="en-US" sz="2800" b="1" i="1">
                <a:latin typeface="Times New Roman" panose="02020603050405020304" pitchFamily="18" charset="0"/>
              </a:rPr>
              <a:t> </a:t>
            </a:r>
            <a:r>
              <a:rPr lang="en-US" altLang="en-US" sz="2800" b="1" i="1" err="1">
                <a:latin typeface="Times New Roman" panose="02020603050405020304" pitchFamily="18" charset="0"/>
              </a:rPr>
              <a:t>đồ</a:t>
            </a:r>
            <a:endParaRPr lang="en-US" altLang="en-US" sz="2800"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404735" y="219352"/>
            <a:ext cx="10515600" cy="5890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FF0000"/>
                </a:solidFill>
                <a:latin typeface="Times New Roman" panose="02020603050405020304" pitchFamily="18" charset="0"/>
                <a:cs typeface="Times New Roman" panose="02020603050405020304" pitchFamily="18" charset="0"/>
              </a:rPr>
              <a:t>II. </a:t>
            </a:r>
            <a:r>
              <a:rPr lang="en-US" sz="3600" b="1" err="1">
                <a:solidFill>
                  <a:srgbClr val="FF0000"/>
                </a:solidFill>
                <a:latin typeface="Times New Roman" panose="02020603050405020304" pitchFamily="18" charset="0"/>
                <a:cs typeface="Times New Roman" panose="02020603050405020304" pitchFamily="18" charset="0"/>
              </a:rPr>
              <a:t>Tổ</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chức</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nhà</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nước</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thành</a:t>
            </a:r>
            <a:r>
              <a:rPr lang="en-US" sz="3600" b="1">
                <a:solidFill>
                  <a:srgbClr val="FF0000"/>
                </a:solidFill>
                <a:latin typeface="Times New Roman" panose="02020603050405020304" pitchFamily="18" charset="0"/>
                <a:cs typeface="Times New Roman" panose="02020603050405020304" pitchFamily="18" charset="0"/>
              </a:rPr>
              <a:t> bang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04735" y="808384"/>
            <a:ext cx="11857382" cy="3046988"/>
          </a:xfrm>
          <a:prstGeom prst="rect">
            <a:avLst/>
          </a:prstGeom>
          <a:noFill/>
        </p:spPr>
        <p:txBody>
          <a:bodyPr wrap="square">
            <a:spAutoFit/>
          </a:bodyPr>
          <a:lstStyle/>
          <a:p>
            <a:pPr marL="342900" lvl="0" indent="-342900" algn="just">
              <a:lnSpc>
                <a:spcPct val="150000"/>
              </a:lnSpc>
              <a:buFont typeface="Calibri" panose="020F0502020204030204" charset="0"/>
              <a:buChar char="-"/>
            </a:pP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nhân</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có</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quyền</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lực</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cao</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nhất</a:t>
            </a:r>
            <a:endParaRPr lang="en-US" sz="3200">
              <a:effectLst/>
              <a:latin typeface="Times New Roman" panose="02020603050405020304" pitchFamily="18" charset="0"/>
              <a:ea typeface="Calibri" panose="020F0502020204030204" charset="0"/>
              <a:cs typeface="Times New Roman" panose="02020603050405020304" pitchFamily="18" charset="0"/>
            </a:endParaRPr>
          </a:p>
          <a:p>
            <a:pPr marL="342900" lvl="0" indent="-342900" algn="just">
              <a:lnSpc>
                <a:spcPct val="150000"/>
              </a:lnSpc>
              <a:buFont typeface="Calibri" panose="020F0502020204030204" charset="0"/>
              <a:buChar char="-"/>
            </a:pP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a:solidFill>
                  <a:srgbClr val="000000"/>
                </a:solidFill>
                <a:latin typeface="Times New Roman" panose="02020603050405020304" pitchFamily="18" charset="0"/>
                <a:ea typeface="Calibri" panose="020F0502020204030204" charset="0"/>
                <a:cs typeface="Times New Roman" panose="02020603050405020304" pitchFamily="18" charset="0"/>
              </a:rPr>
              <a:t>10 </a:t>
            </a:r>
            <a:r>
              <a:rPr lang="en-US" sz="3200" b="1" err="1">
                <a:solidFill>
                  <a:srgbClr val="000000"/>
                </a:solidFill>
                <a:latin typeface="Times New Roman" panose="02020603050405020304" pitchFamily="18" charset="0"/>
                <a:ea typeface="Calibri" panose="020F0502020204030204" charset="0"/>
                <a:cs typeface="Times New Roman" panose="02020603050405020304" pitchFamily="18" charset="0"/>
              </a:rPr>
              <a:t>tướng</a:t>
            </a:r>
            <a:r>
              <a:rPr lang="en-US" sz="3200" b="1">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latin typeface="Times New Roman" panose="02020603050405020304" pitchFamily="18" charset="0"/>
                <a:ea typeface="Calibri" panose="020F0502020204030204" charset="0"/>
                <a:cs typeface="Times New Roman" panose="02020603050405020304" pitchFamily="18" charset="0"/>
              </a:rPr>
              <a:t>lĩnh</a:t>
            </a:r>
            <a:r>
              <a:rPr lang="en-US" sz="3200" b="1">
                <a:solidFill>
                  <a:srgbClr val="000000"/>
                </a:solidFill>
                <a:latin typeface="Times New Roman" panose="02020603050405020304" pitchFamily="18" charset="0"/>
                <a:ea typeface="Calibri" panose="020F0502020204030204" charset="0"/>
                <a:cs typeface="Times New Roman" panose="02020603050405020304" pitchFamily="18" charset="0"/>
              </a:rPr>
              <a:t> </a:t>
            </a:r>
            <a:endParaRPr lang="en-US" sz="3200" b="1" smtClean="0">
              <a:solidFill>
                <a:srgbClr val="000000"/>
              </a:solidFill>
              <a:latin typeface="Times New Roman" panose="02020603050405020304" pitchFamily="18" charset="0"/>
              <a:ea typeface="Calibri" panose="020F0502020204030204" charset="0"/>
              <a:cs typeface="Times New Roman" panose="02020603050405020304" pitchFamily="18" charset="0"/>
            </a:endParaRPr>
          </a:p>
          <a:p>
            <a:pPr marL="342900" indent="-342900" algn="just">
              <a:lnSpc>
                <a:spcPct val="150000"/>
              </a:lnSpc>
              <a:buFont typeface="Calibri" panose="020F0502020204030204" charset="0"/>
              <a:buChar char="-"/>
            </a:pPr>
            <a:r>
              <a:rPr lang="en-US" sz="3200" b="1"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3200" b="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3200" b="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5</a:t>
            </a:r>
            <a:r>
              <a:rPr lang="en-US" sz="3200" b="1" smtClean="0">
                <a:solidFill>
                  <a:srgbClr val="000000"/>
                </a:solidFill>
                <a:latin typeface="Times New Roman" panose="02020603050405020304" pitchFamily="18" charset="0"/>
                <a:ea typeface="Calibri" panose="020F0502020204030204" charset="0"/>
                <a:cs typeface="Times New Roman" panose="02020603050405020304" pitchFamily="18" charset="0"/>
              </a:rPr>
              <a:t>00</a:t>
            </a:r>
            <a:endParaRPr lang="en-US" sz="3200">
              <a:effectLst/>
              <a:latin typeface="Times New Roman" panose="02020603050405020304" pitchFamily="18" charset="0"/>
              <a:ea typeface="Calibri" panose="020F0502020204030204" charset="0"/>
              <a:cs typeface="Times New Roman" panose="02020603050405020304" pitchFamily="18" charset="0"/>
            </a:endParaRPr>
          </a:p>
          <a:p>
            <a:pPr marL="342900" lvl="0" indent="-342900" algn="just">
              <a:lnSpc>
                <a:spcPct val="150000"/>
              </a:lnSpc>
              <a:buFont typeface="Calibri" panose="020F0502020204030204" charset="0"/>
              <a:buChar char="-"/>
            </a:pP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Toà</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án</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6.000 </a:t>
            </a:r>
            <a:r>
              <a:rPr lang="en-US" sz="3200" b="1"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endParaRPr lang="en-US" sz="3200">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0"/>
            <a:ext cx="12192001" cy="6755696"/>
          </a:xfrm>
          <a:prstGeom prst="rect">
            <a:avLst/>
          </a:prstGeom>
          <a:noFill/>
        </p:spPr>
        <p:txBody>
          <a:bodyPr wrap="square">
            <a:spAutoFit/>
          </a:bodyPr>
          <a:lstStyle/>
          <a:p>
            <a:pPr indent="457200" algn="just">
              <a:spcAft>
                <a:spcPts val="600"/>
              </a:spcAft>
            </a:pP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gồm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hơn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30.000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công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nam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từ</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18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tuổi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trở</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lên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có</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quyền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thảo</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luận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biểu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quyết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các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vấn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đề</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hệ</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trọng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của</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nước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cũng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sẽ</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họp</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mỗi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năm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một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phiên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đặc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biệt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vào</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mùa</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xuân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để</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xét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xử</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các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viên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chức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trong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chính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quyền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bỏ</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phiếu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bằng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vỏ</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sò</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trục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xuất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ra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khỏi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Athènes</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trong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năm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Perikles</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ông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định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cứ</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họp</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lần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Những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tham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gia</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đều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không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có</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lương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bổng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riêng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quan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chấp</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chính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nhận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4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obole</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Trong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phụ</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nữ</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trẻ</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nhỏ</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công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Athènes</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nhưng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cha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mẹ</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không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phải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Athenes</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đều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không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hưởng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quyền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công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tức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quyền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bầu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cử</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Nếu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nào</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bị</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nghi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ngờ</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mưu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phản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thì</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họp</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vào</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mùa</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xuân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sẽ</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bỏ</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phiếu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bằng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vỏ</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sò</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bị</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6.000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phiếu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vỏ</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sò</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sẽ</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bị</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trục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xuất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ra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khỏi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Athènes</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năm</a:t>
            </a:r>
            <a:endParaRPr lang="en-US" sz="2200">
              <a:effectLst/>
              <a:latin typeface="Times New Roman" panose="02020603050405020304" pitchFamily="18" charset="0"/>
              <a:ea typeface="Calibri" panose="020F0502020204030204" charset="0"/>
              <a:cs typeface="Times New Roman" panose="02020603050405020304" pitchFamily="18" charset="0"/>
            </a:endParaRPr>
          </a:p>
          <a:p>
            <a:pPr indent="457200" algn="just">
              <a:spcAft>
                <a:spcPts val="600"/>
              </a:spcAft>
            </a:pP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500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Boulée</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gồm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500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bầu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ra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từ</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khu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Phylar</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mỗi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khu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phường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bầu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50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500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chia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nhỏ</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thành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pritanny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uỷ</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ban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thường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trực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mỗi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pritanny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có</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nhiệm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kỳ</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36 – 39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năm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viên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chức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quyền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cử</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ra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chính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sách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cơ</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quan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tư</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vấn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đưa</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cho</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thảo</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luận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nếu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duyệt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mới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hành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Những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tham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gia</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cấp</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tiền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lương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5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obole</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(6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obole</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 1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drasme</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 4,3 gam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bạc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endParaRPr lang="en-US" sz="2200">
              <a:effectLst/>
              <a:latin typeface="Times New Roman" panose="02020603050405020304" pitchFamily="18" charset="0"/>
              <a:ea typeface="Calibri" panose="020F0502020204030204" charset="0"/>
              <a:cs typeface="Times New Roman" panose="02020603050405020304" pitchFamily="18" charset="0"/>
            </a:endParaRPr>
          </a:p>
          <a:p>
            <a:pPr indent="457200" algn="just">
              <a:spcAft>
                <a:spcPts val="600"/>
              </a:spcAft>
            </a:pP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tướng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lĩnh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phụ</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trách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việc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sự</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của</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Athènes</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bổ</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nhiệm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bằng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phương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pháp</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bốc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thăm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dựa</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trên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tài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năng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tướng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lĩnh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bầu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ra 1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đứng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đầu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cũng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có</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thể</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được</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bầu</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lại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réelection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possible).</a:t>
            </a:r>
            <a:endParaRPr lang="en-US" sz="2200">
              <a:effectLst/>
              <a:latin typeface="Times New Roman" panose="02020603050405020304" pitchFamily="18" charset="0"/>
              <a:ea typeface="Calibri" panose="020F0502020204030204" charset="0"/>
              <a:cs typeface="Times New Roman" panose="02020603050405020304" pitchFamily="18" charset="0"/>
            </a:endParaRPr>
          </a:p>
          <a:p>
            <a:pPr indent="457200" algn="just">
              <a:spcAft>
                <a:spcPts val="600"/>
              </a:spcAft>
            </a:pP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Toà</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án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6.000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Helié</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gồm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6.000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thẩm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phán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Cứ</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một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ngày</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xét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xử</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xong</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mỗi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thẩm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phán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nhận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2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obole</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Muốn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xét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xử</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vụ</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án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nào</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thì</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phải</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bắt</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thăm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chọn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thẩm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phán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vụ</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nhỏ</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chọn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ra 201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thẩm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phán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vụ</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án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lớn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cần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từ</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501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đến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1.501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thẩm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phán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để</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tránh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tình</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cảm</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hay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thù</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hằn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cá</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2200"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nhân</a:t>
            </a:r>
            <a:r>
              <a:rPr lang="en-US" sz="220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endParaRPr lang="en-US" sz="2200">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917" y="225287"/>
            <a:ext cx="7556640" cy="616226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p:cNvSpPr>
            <a:spLocks noChangeArrowheads="1"/>
          </p:cNvSpPr>
          <p:nvPr/>
        </p:nvSpPr>
        <p:spPr bwMode="auto">
          <a:xfrm>
            <a:off x="8717542" y="225287"/>
            <a:ext cx="3339548" cy="4551259"/>
          </a:xfrm>
          <a:prstGeom prst="cloudCallout">
            <a:avLst>
              <a:gd name="adj1" fmla="val -71367"/>
              <a:gd name="adj2" fmla="val 12778"/>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err="1">
                <a:latin typeface="Times New Roman" panose="02020603050405020304" pitchFamily="18" charset="0"/>
              </a:rPr>
              <a:t>Các</a:t>
            </a:r>
            <a:r>
              <a:rPr lang="en-US" altLang="en-US" sz="2800" b="1" i="1">
                <a:latin typeface="Times New Roman" panose="02020603050405020304" pitchFamily="18" charset="0"/>
              </a:rPr>
              <a:t> </a:t>
            </a:r>
            <a:r>
              <a:rPr lang="en-US" altLang="en-US" sz="2800" b="1" i="1" err="1">
                <a:latin typeface="Times New Roman" panose="02020603050405020304" pitchFamily="18" charset="0"/>
              </a:rPr>
              <a:t>yếu</a:t>
            </a:r>
            <a:r>
              <a:rPr lang="en-US" altLang="en-US" sz="2800" b="1" i="1">
                <a:latin typeface="Times New Roman" panose="02020603050405020304" pitchFamily="18" charset="0"/>
              </a:rPr>
              <a:t> </a:t>
            </a:r>
            <a:r>
              <a:rPr lang="en-US" altLang="en-US" sz="2800" b="1" i="1" err="1">
                <a:latin typeface="Times New Roman" panose="02020603050405020304" pitchFamily="18" charset="0"/>
              </a:rPr>
              <a:t>tố</a:t>
            </a:r>
            <a:r>
              <a:rPr lang="en-US" altLang="en-US" sz="2800" b="1" i="1">
                <a:latin typeface="Times New Roman" panose="02020603050405020304" pitchFamily="18" charset="0"/>
              </a:rPr>
              <a:t> </a:t>
            </a:r>
            <a:r>
              <a:rPr lang="en-US" altLang="en-US" sz="2800" b="1" i="1" err="1">
                <a:latin typeface="Times New Roman" panose="02020603050405020304" pitchFamily="18" charset="0"/>
              </a:rPr>
              <a:t>dân</a:t>
            </a:r>
            <a:r>
              <a:rPr lang="en-US" altLang="en-US" sz="2800" b="1" i="1">
                <a:latin typeface="Times New Roman" panose="02020603050405020304" pitchFamily="18" charset="0"/>
              </a:rPr>
              <a:t> </a:t>
            </a:r>
            <a:r>
              <a:rPr lang="en-US" altLang="en-US" sz="2800" b="1" i="1" err="1">
                <a:latin typeface="Times New Roman" panose="02020603050405020304" pitchFamily="18" charset="0"/>
              </a:rPr>
              <a:t>chủ</a:t>
            </a:r>
            <a:r>
              <a:rPr lang="en-US" altLang="en-US" sz="2800" b="1" i="1">
                <a:latin typeface="Times New Roman" panose="02020603050405020304" pitchFamily="18" charset="0"/>
              </a:rPr>
              <a:t> </a:t>
            </a:r>
            <a:r>
              <a:rPr lang="en-US" altLang="en-US" sz="2800" b="1" i="1" err="1">
                <a:latin typeface="Times New Roman" panose="02020603050405020304" pitchFamily="18" charset="0"/>
              </a:rPr>
              <a:t>trong</a:t>
            </a:r>
            <a:r>
              <a:rPr lang="en-US" altLang="en-US" sz="2800" b="1" i="1">
                <a:latin typeface="Times New Roman" panose="02020603050405020304" pitchFamily="18" charset="0"/>
              </a:rPr>
              <a:t> </a:t>
            </a:r>
            <a:r>
              <a:rPr lang="en-US" altLang="en-US" sz="2800" b="1" i="1" err="1">
                <a:latin typeface="Times New Roman" panose="02020603050405020304" pitchFamily="18" charset="0"/>
              </a:rPr>
              <a:t>thành</a:t>
            </a:r>
            <a:r>
              <a:rPr lang="en-US" altLang="en-US" sz="2800" b="1" i="1">
                <a:latin typeface="Times New Roman" panose="02020603050405020304" pitchFamily="18" charset="0"/>
              </a:rPr>
              <a:t> bang </a:t>
            </a:r>
            <a:r>
              <a:rPr lang="en-US" altLang="en-US" sz="2800" b="1" i="1" err="1">
                <a:latin typeface="Times New Roman" panose="02020603050405020304" pitchFamily="18" charset="0"/>
              </a:rPr>
              <a:t>Athenes</a:t>
            </a:r>
            <a:r>
              <a:rPr lang="en-US" altLang="en-US" sz="2800" b="1" i="1">
                <a:latin typeface="Times New Roman" panose="02020603050405020304" pitchFamily="18" charset="0"/>
              </a:rPr>
              <a:t> </a:t>
            </a:r>
            <a:r>
              <a:rPr lang="en-US" altLang="en-US" sz="2800" b="1" i="1" err="1">
                <a:latin typeface="Times New Roman" panose="02020603050405020304" pitchFamily="18" charset="0"/>
              </a:rPr>
              <a:t>được</a:t>
            </a:r>
            <a:r>
              <a:rPr lang="en-US" altLang="en-US" sz="2800" b="1" i="1">
                <a:latin typeface="Times New Roman" panose="02020603050405020304" pitchFamily="18" charset="0"/>
              </a:rPr>
              <a:t> </a:t>
            </a:r>
            <a:r>
              <a:rPr lang="en-US" altLang="en-US" sz="2800" b="1" i="1" err="1">
                <a:latin typeface="Times New Roman" panose="02020603050405020304" pitchFamily="18" charset="0"/>
              </a:rPr>
              <a:t>thể</a:t>
            </a:r>
            <a:r>
              <a:rPr lang="en-US" altLang="en-US" sz="2800" b="1" i="1">
                <a:latin typeface="Times New Roman" panose="02020603050405020304" pitchFamily="18" charset="0"/>
              </a:rPr>
              <a:t> </a:t>
            </a:r>
            <a:r>
              <a:rPr lang="en-US" altLang="en-US" sz="2800" b="1" i="1" err="1">
                <a:latin typeface="Times New Roman" panose="02020603050405020304" pitchFamily="18" charset="0"/>
              </a:rPr>
              <a:t>hiện</a:t>
            </a:r>
            <a:r>
              <a:rPr lang="en-US" altLang="en-US" sz="2800" b="1" i="1">
                <a:latin typeface="Times New Roman" panose="02020603050405020304" pitchFamily="18" charset="0"/>
              </a:rPr>
              <a:t> </a:t>
            </a:r>
            <a:r>
              <a:rPr lang="en-US" altLang="en-US" sz="2800" b="1" i="1" err="1">
                <a:latin typeface="Times New Roman" panose="02020603050405020304" pitchFamily="18" charset="0"/>
              </a:rPr>
              <a:t>như</a:t>
            </a:r>
            <a:r>
              <a:rPr lang="en-US" altLang="en-US" sz="2800" b="1" i="1">
                <a:latin typeface="Times New Roman" panose="02020603050405020304" pitchFamily="18" charset="0"/>
              </a:rPr>
              <a:t> </a:t>
            </a:r>
            <a:r>
              <a:rPr lang="en-US" altLang="en-US" sz="2800" b="1" i="1" err="1">
                <a:latin typeface="Times New Roman" panose="02020603050405020304" pitchFamily="18" charset="0"/>
              </a:rPr>
              <a:t>thế</a:t>
            </a:r>
            <a:r>
              <a:rPr lang="en-US" altLang="en-US" sz="2800" b="1" i="1">
                <a:latin typeface="Times New Roman" panose="02020603050405020304" pitchFamily="18" charset="0"/>
              </a:rPr>
              <a:t> </a:t>
            </a:r>
            <a:r>
              <a:rPr lang="en-US" altLang="en-US" sz="2800" b="1" i="1" err="1">
                <a:latin typeface="Times New Roman" panose="02020603050405020304" pitchFamily="18" charset="0"/>
              </a:rPr>
              <a:t>nào</a:t>
            </a:r>
            <a:r>
              <a:rPr lang="en-US" altLang="en-US" sz="2800" b="1" i="1">
                <a:latin typeface="Times New Roman" panose="02020603050405020304" pitchFamily="18" charset="0"/>
              </a:rPr>
              <a:t> qua </a:t>
            </a:r>
            <a:r>
              <a:rPr lang="en-US" altLang="en-US" sz="2800" b="1" i="1" err="1">
                <a:latin typeface="Times New Roman" panose="02020603050405020304" pitchFamily="18" charset="0"/>
              </a:rPr>
              <a:t>bức</a:t>
            </a:r>
            <a:r>
              <a:rPr lang="en-US" altLang="en-US" sz="2800" b="1" i="1">
                <a:latin typeface="Times New Roman" panose="02020603050405020304" pitchFamily="18" charset="0"/>
              </a:rPr>
              <a:t> </a:t>
            </a:r>
            <a:r>
              <a:rPr lang="en-US" altLang="en-US" sz="2800" b="1" i="1" err="1">
                <a:latin typeface="Times New Roman" panose="02020603050405020304" pitchFamily="18" charset="0"/>
              </a:rPr>
              <a:t>tranh</a:t>
            </a:r>
            <a:r>
              <a:rPr lang="en-US" altLang="en-US" sz="2800" b="1" i="1">
                <a:latin typeface="Times New Roman" panose="02020603050405020304" pitchFamily="18" charset="0"/>
              </a:rPr>
              <a:t>: </a:t>
            </a:r>
            <a:endParaRPr lang="en-US" altLang="en-US" sz="2800" b="1" i="1">
              <a:latin typeface="Times New Roman" panose="02020603050405020304" pitchFamily="18" charset="0"/>
            </a:endParaRPr>
          </a:p>
        </p:txBody>
      </p:sp>
      <p:sp>
        <p:nvSpPr>
          <p:cNvPr id="4" name="Rectangle 3"/>
          <p:cNvSpPr/>
          <p:nvPr/>
        </p:nvSpPr>
        <p:spPr>
          <a:xfrm>
            <a:off x="0" y="6457890"/>
            <a:ext cx="7807569" cy="400110"/>
          </a:xfrm>
          <a:prstGeom prst="rect">
            <a:avLst/>
          </a:prstGeom>
        </p:spPr>
        <p:txBody>
          <a:bodyPr wrap="square">
            <a:spAutoFit/>
          </a:bodyPr>
          <a:lstStyle/>
          <a:p>
            <a:pPr lvl="0"/>
            <a:r>
              <a:rPr lang="en-US" sz="1600" b="1">
                <a:solidFill>
                  <a:prstClr val="black"/>
                </a:solidFill>
                <a:latin typeface="Times New Roman" panose="02020603050405020304"/>
                <a:ea typeface="Arial" panose="020B0604020202020204"/>
                <a:cs typeface="Times New Roman" panose="02020603050405020304"/>
              </a:rPr>
              <a:t> </a:t>
            </a:r>
            <a:r>
              <a:rPr lang="en-US" sz="2000" b="1" err="1" smtClean="0">
                <a:solidFill>
                  <a:prstClr val="black"/>
                </a:solidFill>
                <a:latin typeface="Times New Roman" panose="02020603050405020304"/>
                <a:ea typeface="Arial" panose="020B0604020202020204"/>
                <a:cs typeface="Times New Roman" panose="02020603050405020304"/>
              </a:rPr>
              <a:t>Hình</a:t>
            </a:r>
            <a:r>
              <a:rPr lang="en-US" sz="2000" b="1" smtClean="0">
                <a:solidFill>
                  <a:prstClr val="black"/>
                </a:solidFill>
                <a:latin typeface="Times New Roman" panose="02020603050405020304"/>
                <a:ea typeface="Arial" panose="020B0604020202020204"/>
                <a:cs typeface="Times New Roman" panose="02020603050405020304"/>
              </a:rPr>
              <a:t> </a:t>
            </a:r>
            <a:r>
              <a:rPr lang="en-US" sz="2000" b="1">
                <a:solidFill>
                  <a:prstClr val="black"/>
                </a:solidFill>
                <a:latin typeface="Times New Roman" panose="02020603050405020304"/>
                <a:ea typeface="Arial" panose="020B0604020202020204"/>
                <a:cs typeface="Times New Roman" panose="02020603050405020304"/>
              </a:rPr>
              <a:t>10.3: </a:t>
            </a:r>
            <a:r>
              <a:rPr lang="en-US" sz="2000" b="1" err="1">
                <a:solidFill>
                  <a:prstClr val="black"/>
                </a:solidFill>
                <a:latin typeface="Times New Roman" panose="02020603050405020304"/>
                <a:ea typeface="Arial" panose="020B0604020202020204"/>
                <a:cs typeface="Times New Roman" panose="02020603050405020304"/>
              </a:rPr>
              <a:t>Một</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cuộc</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họp</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của</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Đại</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hội</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nhân</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dân</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dưới</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thời</a:t>
            </a:r>
            <a:r>
              <a:rPr lang="en-US" sz="2000" b="1">
                <a:solidFill>
                  <a:prstClr val="black"/>
                </a:solidFill>
                <a:latin typeface="Times New Roman" panose="02020603050405020304"/>
                <a:ea typeface="Arial" panose="020B0604020202020204"/>
                <a:cs typeface="Times New Roman" panose="02020603050405020304"/>
              </a:rPr>
              <a:t> </a:t>
            </a:r>
            <a:r>
              <a:rPr lang="en-US" sz="2000" b="1" err="1">
                <a:solidFill>
                  <a:prstClr val="black"/>
                </a:solidFill>
                <a:latin typeface="Times New Roman" panose="02020603050405020304"/>
                <a:ea typeface="Arial" panose="020B0604020202020204"/>
                <a:cs typeface="Times New Roman" panose="02020603050405020304"/>
              </a:rPr>
              <a:t>Pê-ri-clet</a:t>
            </a:r>
            <a:r>
              <a:rPr lang="en-US" sz="2000" b="1">
                <a:solidFill>
                  <a:prstClr val="black"/>
                </a:solidFill>
                <a:latin typeface="Times New Roman" panose="02020603050405020304"/>
                <a:ea typeface="Arial" panose="020B0604020202020204"/>
                <a:cs typeface="Times New Roman" panose="02020603050405020304"/>
              </a:rPr>
              <a:t>.</a:t>
            </a:r>
            <a:endParaRPr lang="en-US" sz="20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483014"/>
          </a:xfrm>
        </p:spPr>
        <p:txBody>
          <a:bodyPr>
            <a:normAutofit fontScale="90000"/>
          </a:bodyPr>
          <a:lstStyle/>
          <a:p>
            <a:r>
              <a:rPr lang="en-US" b="1" err="1">
                <a:solidFill>
                  <a:srgbClr val="FF0000"/>
                </a:solidFill>
              </a:rPr>
              <a:t>Hoạt</a:t>
            </a:r>
            <a:r>
              <a:rPr lang="en-US" b="1">
                <a:solidFill>
                  <a:srgbClr val="FF0000"/>
                </a:solidFill>
              </a:rPr>
              <a:t> </a:t>
            </a:r>
            <a:r>
              <a:rPr lang="en-US" b="1" err="1">
                <a:solidFill>
                  <a:srgbClr val="FF0000"/>
                </a:solidFill>
              </a:rPr>
              <a:t>động</a:t>
            </a:r>
            <a:r>
              <a:rPr lang="en-US" b="1">
                <a:solidFill>
                  <a:srgbClr val="FF0000"/>
                </a:solidFill>
              </a:rPr>
              <a:t> </a:t>
            </a:r>
            <a:r>
              <a:rPr lang="en-US" b="1" err="1">
                <a:solidFill>
                  <a:srgbClr val="FF0000"/>
                </a:solidFill>
              </a:rPr>
              <a:t>khởi</a:t>
            </a:r>
            <a:r>
              <a:rPr lang="en-US" b="1">
                <a:solidFill>
                  <a:srgbClr val="FF0000"/>
                </a:solidFill>
              </a:rPr>
              <a:t> </a:t>
            </a:r>
            <a:r>
              <a:rPr lang="en-US" b="1" err="1">
                <a:solidFill>
                  <a:srgbClr val="FF0000"/>
                </a:solidFill>
              </a:rPr>
              <a:t>động</a:t>
            </a:r>
            <a:endParaRPr lang="en-US" b="1">
              <a:solidFill>
                <a:srgbClr val="FF0000"/>
              </a:solidFill>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394253" y="483014"/>
            <a:ext cx="11208134" cy="626381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39843" y="219352"/>
            <a:ext cx="10515600" cy="5890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FF0000"/>
                </a:solidFill>
                <a:latin typeface="Times New Roman" panose="02020603050405020304" pitchFamily="18" charset="0"/>
                <a:cs typeface="Times New Roman" panose="02020603050405020304" pitchFamily="18" charset="0"/>
              </a:rPr>
              <a:t>II. </a:t>
            </a:r>
            <a:r>
              <a:rPr lang="en-US" sz="3600" b="1" err="1">
                <a:solidFill>
                  <a:srgbClr val="FF0000"/>
                </a:solidFill>
                <a:latin typeface="Times New Roman" panose="02020603050405020304" pitchFamily="18" charset="0"/>
                <a:cs typeface="Times New Roman" panose="02020603050405020304" pitchFamily="18" charset="0"/>
              </a:rPr>
              <a:t>Tổ</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chức</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nhà</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nước</a:t>
            </a:r>
            <a:r>
              <a:rPr lang="en-US" sz="3600" b="1">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thành</a:t>
            </a:r>
            <a:r>
              <a:rPr lang="en-US" sz="3600" b="1">
                <a:solidFill>
                  <a:srgbClr val="FF0000"/>
                </a:solidFill>
                <a:latin typeface="Times New Roman" panose="02020603050405020304" pitchFamily="18" charset="0"/>
                <a:cs typeface="Times New Roman" panose="02020603050405020304" pitchFamily="18" charset="0"/>
              </a:rPr>
              <a:t> bang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9843" y="808384"/>
            <a:ext cx="11857382" cy="3785652"/>
          </a:xfrm>
          <a:prstGeom prst="rect">
            <a:avLst/>
          </a:prstGeom>
          <a:noFill/>
        </p:spPr>
        <p:txBody>
          <a:bodyPr wrap="square">
            <a:spAutoFit/>
          </a:bodyPr>
          <a:lstStyle/>
          <a:p>
            <a:pPr marL="342900" lvl="0" indent="-342900" algn="just">
              <a:lnSpc>
                <a:spcPct val="150000"/>
              </a:lnSpc>
              <a:buFont typeface="Calibri" panose="020F0502020204030204" charset="0"/>
              <a:buChar char="-"/>
            </a:pP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nhân</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có</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quyền</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lực</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cao</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nhất</a:t>
            </a:r>
            <a:endParaRPr lang="en-US" sz="3200">
              <a:effectLst/>
              <a:latin typeface="Times New Roman" panose="02020603050405020304" pitchFamily="18" charset="0"/>
              <a:ea typeface="Calibri" panose="020F0502020204030204" charset="0"/>
              <a:cs typeface="Times New Roman" panose="02020603050405020304" pitchFamily="18" charset="0"/>
            </a:endParaRPr>
          </a:p>
          <a:p>
            <a:pPr marL="342900" lvl="0" indent="-342900" algn="just">
              <a:lnSpc>
                <a:spcPct val="150000"/>
              </a:lnSpc>
              <a:buFont typeface="Calibri" panose="020F0502020204030204" charset="0"/>
              <a:buChar char="-"/>
            </a:pP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a:solidFill>
                  <a:srgbClr val="000000"/>
                </a:solidFill>
                <a:latin typeface="Times New Roman" panose="02020603050405020304" pitchFamily="18" charset="0"/>
                <a:ea typeface="Calibri" panose="020F0502020204030204" charset="0"/>
                <a:cs typeface="Times New Roman" panose="02020603050405020304" pitchFamily="18" charset="0"/>
              </a:rPr>
              <a:t>10 </a:t>
            </a:r>
            <a:r>
              <a:rPr lang="en-US" sz="3200" b="1" err="1">
                <a:solidFill>
                  <a:srgbClr val="000000"/>
                </a:solidFill>
                <a:latin typeface="Times New Roman" panose="02020603050405020304" pitchFamily="18" charset="0"/>
                <a:ea typeface="Calibri" panose="020F0502020204030204" charset="0"/>
                <a:cs typeface="Times New Roman" panose="02020603050405020304" pitchFamily="18" charset="0"/>
              </a:rPr>
              <a:t>tướng</a:t>
            </a:r>
            <a:r>
              <a:rPr lang="en-US" sz="3200" b="1">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latin typeface="Times New Roman" panose="02020603050405020304" pitchFamily="18" charset="0"/>
                <a:ea typeface="Calibri" panose="020F0502020204030204" charset="0"/>
                <a:cs typeface="Times New Roman" panose="02020603050405020304" pitchFamily="18" charset="0"/>
              </a:rPr>
              <a:t>lĩnh</a:t>
            </a:r>
            <a:r>
              <a:rPr lang="en-US" sz="3200" b="1">
                <a:solidFill>
                  <a:srgbClr val="000000"/>
                </a:solidFill>
                <a:latin typeface="Times New Roman" panose="02020603050405020304" pitchFamily="18" charset="0"/>
                <a:ea typeface="Calibri" panose="020F0502020204030204" charset="0"/>
                <a:cs typeface="Times New Roman" panose="02020603050405020304" pitchFamily="18" charset="0"/>
              </a:rPr>
              <a:t> </a:t>
            </a:r>
            <a:endParaRPr lang="en-US" sz="3200" b="1" smtClean="0">
              <a:solidFill>
                <a:srgbClr val="000000"/>
              </a:solidFill>
              <a:latin typeface="Times New Roman" panose="02020603050405020304" pitchFamily="18" charset="0"/>
              <a:ea typeface="Calibri" panose="020F0502020204030204" charset="0"/>
              <a:cs typeface="Times New Roman" panose="02020603050405020304" pitchFamily="18" charset="0"/>
            </a:endParaRPr>
          </a:p>
          <a:p>
            <a:pPr marL="342900" indent="-342900" algn="just">
              <a:lnSpc>
                <a:spcPct val="150000"/>
              </a:lnSpc>
              <a:buFont typeface="Calibri" panose="020F0502020204030204" charset="0"/>
              <a:buChar char="-"/>
            </a:pPr>
            <a:r>
              <a:rPr lang="en-US" sz="3200" b="1"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Hội</a:t>
            </a:r>
            <a:r>
              <a:rPr lang="en-US" sz="3200" b="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đồng</a:t>
            </a:r>
            <a:r>
              <a:rPr lang="en-US" sz="3200" b="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 5</a:t>
            </a:r>
            <a:r>
              <a:rPr lang="en-US" sz="3200" b="1" smtClean="0">
                <a:solidFill>
                  <a:srgbClr val="000000"/>
                </a:solidFill>
                <a:latin typeface="Times New Roman" panose="02020603050405020304" pitchFamily="18" charset="0"/>
                <a:ea typeface="Calibri" panose="020F0502020204030204" charset="0"/>
                <a:cs typeface="Times New Roman" panose="02020603050405020304" pitchFamily="18" charset="0"/>
              </a:rPr>
              <a:t>00</a:t>
            </a:r>
            <a:endParaRPr lang="en-US" sz="3200">
              <a:effectLst/>
              <a:latin typeface="Times New Roman" panose="02020603050405020304" pitchFamily="18" charset="0"/>
              <a:ea typeface="Calibri" panose="020F0502020204030204" charset="0"/>
              <a:cs typeface="Times New Roman" panose="02020603050405020304" pitchFamily="18" charset="0"/>
            </a:endParaRPr>
          </a:p>
          <a:p>
            <a:pPr marL="342900" lvl="0" indent="-342900" algn="just">
              <a:lnSpc>
                <a:spcPct val="150000"/>
              </a:lnSpc>
              <a:buFont typeface="Calibri" panose="020F0502020204030204" charset="0"/>
              <a:buChar char="-"/>
            </a:pP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Toà</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án</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6.000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người</a:t>
            </a:r>
            <a:endParaRPr lang="en-US" sz="3200">
              <a:effectLst/>
              <a:latin typeface="Times New Roman" panose="02020603050405020304" pitchFamily="18" charset="0"/>
              <a:ea typeface="Calibri" panose="020F050202020403020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Nhà</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nước</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thành</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bang Hy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Lạp</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cổ</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đại</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mang</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tính</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dân</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a:solidFill>
                  <a:srgbClr val="000000"/>
                </a:solidFill>
                <a:effectLst/>
                <a:latin typeface="Times New Roman" panose="02020603050405020304" pitchFamily="18" charset="0"/>
                <a:ea typeface="Calibri" panose="020F0502020204030204" charset="0"/>
                <a:cs typeface="Times New Roman" panose="02020603050405020304" pitchFamily="18" charset="0"/>
              </a:rPr>
              <a:t>chủ</a:t>
            </a:r>
            <a:r>
              <a:rPr lang="en-US" sz="32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 </a:t>
            </a:r>
            <a:r>
              <a:rPr lang="en-US" sz="3200" b="1" err="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cao</a:t>
            </a:r>
            <a:r>
              <a:rPr lang="en-US" sz="3200" b="1" smtClean="0">
                <a:solidFill>
                  <a:srgbClr val="000000"/>
                </a:solidFill>
                <a:effectLst/>
                <a:latin typeface="Times New Roman" panose="02020603050405020304" pitchFamily="18" charset="0"/>
                <a:ea typeface="Calibri" panose="020F0502020204030204" charset="0"/>
                <a:cs typeface="Times New Roman" panose="02020603050405020304" pitchFamily="18" charset="0"/>
              </a:rPr>
              <a:t>.</a:t>
            </a:r>
            <a:endParaRPr lang="en-US" sz="3200">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69823" y="71552"/>
            <a:ext cx="10515600" cy="5890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latin typeface="Times New Roman" panose="02020603050405020304" pitchFamily="18" charset="0"/>
                <a:cs typeface="Times New Roman" panose="02020603050405020304" pitchFamily="18" charset="0"/>
              </a:rPr>
              <a:t>III. Những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biểu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AutoShape 8"/>
          <p:cNvSpPr>
            <a:spLocks noChangeArrowheads="1"/>
          </p:cNvSpPr>
          <p:nvPr/>
        </p:nvSpPr>
        <p:spPr bwMode="auto">
          <a:xfrm>
            <a:off x="6445770" y="512783"/>
            <a:ext cx="5401457" cy="4551259"/>
          </a:xfrm>
          <a:prstGeom prst="cloudCallout">
            <a:avLst>
              <a:gd name="adj1" fmla="val -92464"/>
              <a:gd name="adj2" fmla="val 33857"/>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smtClean="0">
                <a:latin typeface="Times New Roman" panose="02020603050405020304" pitchFamily="18" charset="0"/>
              </a:rPr>
              <a:t>Dựa vào nội dung SGK mục III/55 và quan sát hình 10.4, em hãy nêu các thành tựu văn hóa tiêu biểu của Hy Lạp cổ đại?</a:t>
            </a:r>
            <a:endParaRPr lang="en-US" altLang="en-US" sz="2800" b="1" i="1">
              <a:latin typeface="Times New Roman" panose="02020603050405020304" pitchFamily="18" charset="0"/>
            </a:endParaRPr>
          </a:p>
        </p:txBody>
      </p:sp>
      <p:sp>
        <p:nvSpPr>
          <p:cNvPr id="3" name="Rectangle 2"/>
          <p:cNvSpPr/>
          <p:nvPr/>
        </p:nvSpPr>
        <p:spPr>
          <a:xfrm>
            <a:off x="174885" y="660584"/>
            <a:ext cx="11672342" cy="1569660"/>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rPr>
              <a:t>- Chữ viết: </a:t>
            </a:r>
            <a:r>
              <a:rPr lang="nl-NL" sz="3200" b="1">
                <a:latin typeface="Times New Roman" panose="02020603050405020304" pitchFamily="18" charset="0"/>
                <a:ea typeface="Times New Roman" panose="02020603050405020304" pitchFamily="18" charset="0"/>
              </a:rPr>
              <a:t>sáng tạo ra hệ chữ cái a,b,c (gồm 24 chữ cái).</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Văn học: sử thi I-li-át và Ô-đi-xê, các vở </a:t>
            </a:r>
            <a:r>
              <a:rPr lang="en-US" sz="3200" b="1" smtClean="0">
                <a:latin typeface="Times New Roman" panose="02020603050405020304" pitchFamily="18" charset="0"/>
                <a:ea typeface="Times New Roman" panose="02020603050405020304" pitchFamily="18" charset="0"/>
              </a:rPr>
              <a:t>kịch</a:t>
            </a:r>
            <a:endParaRPr lang="en-US" sz="320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04931"/>
            <a:ext cx="5764696" cy="6852460"/>
          </a:xfr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305" y="104932"/>
            <a:ext cx="5369953" cy="67530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219352"/>
            <a:ext cx="10515600" cy="5890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latin typeface="Times New Roman" panose="02020603050405020304" pitchFamily="18" charset="0"/>
                <a:cs typeface="Times New Roman" panose="02020603050405020304" pitchFamily="18" charset="0"/>
              </a:rPr>
              <a:t>III. Những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biểu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AutoShape 8"/>
          <p:cNvSpPr>
            <a:spLocks noChangeArrowheads="1"/>
          </p:cNvSpPr>
          <p:nvPr/>
        </p:nvSpPr>
        <p:spPr bwMode="auto">
          <a:xfrm>
            <a:off x="7135318" y="1592075"/>
            <a:ext cx="5401457" cy="2425289"/>
          </a:xfrm>
          <a:prstGeom prst="cloudCallout">
            <a:avLst>
              <a:gd name="adj1" fmla="val -45285"/>
              <a:gd name="adj2" fmla="val 68469"/>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smtClean="0">
                <a:latin typeface="Times New Roman" panose="02020603050405020304" pitchFamily="18" charset="0"/>
              </a:rPr>
              <a:t>Các thành tựu về khoa học của Hy Lạp cổ đại là gì?</a:t>
            </a:r>
            <a:endParaRPr lang="en-US" altLang="en-US" sz="2800" b="1" i="1">
              <a:latin typeface="Times New Roman" panose="02020603050405020304" pitchFamily="18" charset="0"/>
            </a:endParaRPr>
          </a:p>
        </p:txBody>
      </p:sp>
      <p:sp>
        <p:nvSpPr>
          <p:cNvPr id="3" name="Rectangle 2"/>
          <p:cNvSpPr/>
          <p:nvPr/>
        </p:nvSpPr>
        <p:spPr>
          <a:xfrm>
            <a:off x="0" y="808384"/>
            <a:ext cx="11672342" cy="4524315"/>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rPr>
              <a:t>- Chữ viết: </a:t>
            </a:r>
            <a:r>
              <a:rPr lang="nl-NL" sz="3200" b="1">
                <a:latin typeface="Times New Roman" panose="02020603050405020304" pitchFamily="18" charset="0"/>
                <a:ea typeface="Times New Roman" panose="02020603050405020304" pitchFamily="18" charset="0"/>
              </a:rPr>
              <a:t>sáng tạo ra hệ chữ cái a,b,c (gồm 24 chữ cái).</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Văn học: sử thi I-li-át và Ô-đi-xê, các vở kịch</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Về khoa học: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a:t>
            </a:r>
            <a:r>
              <a:rPr lang="nl-NL" sz="3200" b="1">
                <a:latin typeface="Times New Roman" panose="02020603050405020304" pitchFamily="18" charset="0"/>
                <a:ea typeface="Times New Roman" panose="02020603050405020304" pitchFamily="18" charset="0"/>
              </a:rPr>
              <a:t>Toán học có Ta-lét, Pi-ta-go, Ơ-clít, Ác-si-mét;</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a:t>
            </a:r>
            <a:r>
              <a:rPr lang="nl-NL" sz="3200" b="1">
                <a:latin typeface="Times New Roman" panose="02020603050405020304" pitchFamily="18" charset="0"/>
                <a:ea typeface="Times New Roman" panose="02020603050405020304" pitchFamily="18" charset="0"/>
              </a:rPr>
              <a:t>Sử học có Hê-rô-đốt, Tuy- xi-dít</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a:t>
            </a:r>
            <a:r>
              <a:rPr lang="nl-NL" sz="3200" b="1">
                <a:latin typeface="Times New Roman" panose="02020603050405020304" pitchFamily="18" charset="0"/>
                <a:ea typeface="Times New Roman" panose="02020603050405020304" pitchFamily="18" charset="0"/>
              </a:rPr>
              <a:t>Triết học có Xô-crát, Pla-tông (Platon), A-ri-xtốt</a:t>
            </a:r>
            <a:r>
              <a:rPr lang="nl-NL" sz="3200" b="1" smtClean="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7249" y="330132"/>
            <a:ext cx="11449879" cy="575609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447" y="0"/>
            <a:ext cx="10515600" cy="1325563"/>
          </a:xfrm>
        </p:spPr>
        <p:txBody>
          <a:bodyPr>
            <a:normAutofit/>
          </a:bodyPr>
          <a:lstStyle/>
          <a:p>
            <a:r>
              <a:rPr lang="en-US" sz="3200" smtClean="0">
                <a:solidFill>
                  <a:srgbClr val="FF0000"/>
                </a:solidFill>
                <a:latin typeface="Times New Roman" panose="02020603050405020304" pitchFamily="18" charset="0"/>
                <a:cs typeface="Times New Roman" panose="02020603050405020304" pitchFamily="18" charset="0"/>
              </a:rPr>
              <a:t>BT 5/35 SBT: </a:t>
            </a:r>
            <a:r>
              <a:rPr lang="vi-VN" sz="3200" smtClean="0">
                <a:solidFill>
                  <a:srgbClr val="FF0000"/>
                </a:solidFill>
              </a:rPr>
              <a:t>Đọc </a:t>
            </a:r>
            <a:r>
              <a:rPr lang="vi-VN" sz="3200">
                <a:solidFill>
                  <a:srgbClr val="FF0000"/>
                </a:solidFill>
              </a:rPr>
              <a:t>đoạn văn bên dưới và cho biết: Ác-si-mét đã ứng dụng kiến thức khoa học vào thực tế như thế nào?</a:t>
            </a:r>
            <a:endParaRPr lang="en-US" sz="3200">
              <a:solidFill>
                <a:srgbClr val="FF0000"/>
              </a:solidFill>
            </a:endParaRPr>
          </a:p>
        </p:txBody>
      </p:sp>
      <p:sp>
        <p:nvSpPr>
          <p:cNvPr id="3" name="Content Placeholder 2"/>
          <p:cNvSpPr>
            <a:spLocks noGrp="1"/>
          </p:cNvSpPr>
          <p:nvPr>
            <p:ph idx="1"/>
          </p:nvPr>
        </p:nvSpPr>
        <p:spPr>
          <a:xfrm>
            <a:off x="464694" y="1196038"/>
            <a:ext cx="10889105" cy="4351338"/>
          </a:xfrm>
        </p:spPr>
        <p:txBody>
          <a:bodyPr>
            <a:noAutofit/>
          </a:bodyPr>
          <a:lstStyle/>
          <a:p>
            <a:pPr marL="0" indent="0" algn="just">
              <a:buNone/>
            </a:pPr>
            <a:r>
              <a:rPr lang="vi-VN" sz="3200" smtClean="0">
                <a:solidFill>
                  <a:srgbClr val="002060"/>
                </a:solidFill>
                <a:latin typeface="+mj-lt"/>
              </a:rPr>
              <a:t>Ác-si-mét </a:t>
            </a:r>
            <a:r>
              <a:rPr lang="vi-VN" sz="3200">
                <a:solidFill>
                  <a:srgbClr val="002060"/>
                </a:solidFill>
                <a:latin typeface="+mj-lt"/>
              </a:rPr>
              <a:t>(287 TCN - 212 TCN) là nhà khoa học Hy Lạp cổ đại đi tiên phong trong việc ứng dụng kiến thức toán học và vật lí vào thực tế. Ví dụ, ông đã sử dụng kĩ thuật đòn bẩy, ròng rọc,... của vật lí để chế tạo vũ khí phòng thủ. Khi người La Mã tấn công Syracuse (quê hương của ông trên đảo Xi-xin thuộc nước Ý ngày nay), Ác-si-mét đã chế tạo các thiết bị để đánh trả họ. Theo nhà sử học Plu-tác (Plutarch) của La Mã cổ đại, vũ khí của Ác-si-mét hiệu quả đến nỗi nếu người La Mã “có nhìn thấy một sợi dây thừng nhỏ hoặc một mảnh gỗ trên tường... họ đã quay lưng và bỏ chạy”.</a:t>
            </a:r>
            <a:endParaRPr lang="en-US" sz="3200">
              <a:solidFill>
                <a:srgbClr val="002060"/>
              </a:solidFill>
              <a:latin typeface="+mj-lt"/>
            </a:endParaRPr>
          </a:p>
        </p:txBody>
      </p:sp>
      <p:sp>
        <p:nvSpPr>
          <p:cNvPr id="4" name="Rectangle 3"/>
          <p:cNvSpPr/>
          <p:nvPr/>
        </p:nvSpPr>
        <p:spPr>
          <a:xfrm>
            <a:off x="907530" y="5780782"/>
            <a:ext cx="10259517" cy="1077218"/>
          </a:xfrm>
          <a:prstGeom prst="rect">
            <a:avLst/>
          </a:prstGeom>
        </p:spPr>
        <p:txBody>
          <a:bodyPr wrap="square">
            <a:spAutoFit/>
          </a:bodyPr>
          <a:lstStyle/>
          <a:p>
            <a:r>
              <a:rPr lang="en-US" sz="3200" smtClean="0">
                <a:solidFill>
                  <a:srgbClr val="FF0000"/>
                </a:solidFill>
                <a:latin typeface="Times New Roman" panose="02020603050405020304" pitchFamily="18" charset="0"/>
                <a:cs typeface="Times New Roman" panose="02020603050405020304" pitchFamily="18" charset="0"/>
              </a:rPr>
              <a:t>=&gt; Sử </a:t>
            </a:r>
            <a:r>
              <a:rPr lang="en-US" sz="3200">
                <a:solidFill>
                  <a:srgbClr val="FF0000"/>
                </a:solidFill>
                <a:latin typeface="Times New Roman" panose="02020603050405020304" pitchFamily="18" charset="0"/>
                <a:cs typeface="Times New Roman" panose="02020603050405020304" pitchFamily="18" charset="0"/>
              </a:rPr>
              <a:t>dụng kĩ thuật đòn bẩy, ròng rọc,... của vật lí để chế tạo vũ khí phòng thủ. </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49484" y="3372787"/>
            <a:ext cx="4050726" cy="348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093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484" y="1"/>
            <a:ext cx="3675972" cy="337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auto">
          <a:xfrm>
            <a:off x="7510071" y="1277282"/>
            <a:ext cx="4681929" cy="2425289"/>
          </a:xfrm>
          <a:prstGeom prst="cloudCallout">
            <a:avLst>
              <a:gd name="adj1" fmla="val -45285"/>
              <a:gd name="adj2" fmla="val 68469"/>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smtClean="0">
                <a:latin typeface="Times New Roman" panose="02020603050405020304" pitchFamily="18" charset="0"/>
              </a:rPr>
              <a:t>Các hình ảnh này nói về thành tựu gì của Hy Lạp cổ đại ?</a:t>
            </a:r>
            <a:endParaRPr lang="en-US" altLang="en-US" sz="2800"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219352"/>
            <a:ext cx="10515600" cy="5890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latin typeface="Times New Roman" panose="02020603050405020304" pitchFamily="18" charset="0"/>
                <a:cs typeface="Times New Roman" panose="02020603050405020304" pitchFamily="18" charset="0"/>
              </a:rPr>
              <a:t>III. Những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biểu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808384"/>
            <a:ext cx="11672342" cy="5174493"/>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rPr>
              <a:t>- Chữ viết: </a:t>
            </a:r>
            <a:r>
              <a:rPr lang="nl-NL" sz="3200" b="1">
                <a:latin typeface="Times New Roman" panose="02020603050405020304" pitchFamily="18" charset="0"/>
                <a:ea typeface="Times New Roman" panose="02020603050405020304" pitchFamily="18" charset="0"/>
              </a:rPr>
              <a:t>sáng tạo ra hệ chữ cái a,b,c (gồm 24 chữ cái).</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Văn học: sử thi I-li-át và Ô-đi-xê, các vở kịch</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Về khoa học: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a:t>
            </a:r>
            <a:r>
              <a:rPr lang="nl-NL" sz="3200" b="1">
                <a:latin typeface="Times New Roman" panose="02020603050405020304" pitchFamily="18" charset="0"/>
                <a:ea typeface="Times New Roman" panose="02020603050405020304" pitchFamily="18" charset="0"/>
              </a:rPr>
              <a:t>Toán học có Ta-lét, Pi-ta-go, Ơ-clít, Ác-si-mét;</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a:t>
            </a:r>
            <a:r>
              <a:rPr lang="nl-NL" sz="3200" b="1">
                <a:latin typeface="Times New Roman" panose="02020603050405020304" pitchFamily="18" charset="0"/>
                <a:ea typeface="Times New Roman" panose="02020603050405020304" pitchFamily="18" charset="0"/>
              </a:rPr>
              <a:t>Sử học có Hê-rô-đốt, Tuy- xi-dít</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a:t>
            </a:r>
            <a:r>
              <a:rPr lang="nl-NL" sz="3200" b="1">
                <a:latin typeface="Times New Roman" panose="02020603050405020304" pitchFamily="18" charset="0"/>
                <a:ea typeface="Times New Roman" panose="02020603050405020304" pitchFamily="18" charset="0"/>
              </a:rPr>
              <a:t>Triết học có Xô-crát, Pla-tông (Platon), A-ri-xtốt.</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Times New Roman" panose="02020603050405020304" pitchFamily="18" charset="0"/>
              </a:rPr>
              <a:t>- Về kiến trúc và điêu khắc: </a:t>
            </a:r>
            <a:r>
              <a:rPr lang="nl-NL" sz="3200" b="1">
                <a:latin typeface="Times New Roman" panose="02020603050405020304" pitchFamily="18" charset="0"/>
                <a:ea typeface="Times New Roman" panose="02020603050405020304" pitchFamily="18" charset="0"/>
              </a:rPr>
              <a:t>đền Pác-tê-nông, tượng thần Dớt,...</a:t>
            </a:r>
            <a:endParaRPr lang="en-US" sz="32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66092" y="0"/>
            <a:ext cx="8651631" cy="699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 y="0"/>
            <a:ext cx="12192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838200" y="0"/>
            <a:ext cx="10515600" cy="695976"/>
          </a:xfrm>
          <a:prstGeom prst="rect">
            <a:avLst/>
          </a:prstGeom>
          <a:solidFill>
            <a:schemeClr val="accent4">
              <a:lumMod val="20000"/>
              <a:lumOff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smtClean="0">
                <a:solidFill>
                  <a:srgbClr val="FF0000"/>
                </a:solidFill>
                <a:latin typeface="Times New Roman" panose="02020603050405020304" pitchFamily="18" charset="0"/>
                <a:cs typeface="Times New Roman" panose="02020603050405020304" pitchFamily="18" charset="0"/>
              </a:rPr>
              <a:t>BÀI 10: HY LẠP CỔ ĐẠI</a:t>
            </a:r>
            <a:endParaRPr lang="en-US"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337" y="1360930"/>
            <a:ext cx="10974049" cy="4351338"/>
          </a:xfrm>
        </p:spPr>
        <p:txBody>
          <a:bodyPr>
            <a:normAutofit fontScale="92500" lnSpcReduction="10000"/>
          </a:bodyPr>
          <a:lstStyle/>
          <a:p>
            <a:pPr marL="0" indent="0">
              <a:buNone/>
            </a:pPr>
            <a:r>
              <a:rPr lang="vi-VN"/>
              <a:t> </a:t>
            </a:r>
            <a:r>
              <a:rPr lang="vi-VN" sz="3500">
                <a:latin typeface="Times New Roman" panose="02020603050405020304" pitchFamily="18" charset="0"/>
                <a:cs typeface="Times New Roman" panose="02020603050405020304" pitchFamily="18" charset="0"/>
              </a:rPr>
              <a:t>Dân số có quyền công dân trong nhà nước dân chủ A-ten chiếm: </a:t>
            </a:r>
            <a:endParaRPr lang="vi-VN" sz="3500">
              <a:latin typeface="Times New Roman" panose="02020603050405020304" pitchFamily="18" charset="0"/>
              <a:cs typeface="Times New Roman" panose="02020603050405020304" pitchFamily="18" charset="0"/>
            </a:endParaRPr>
          </a:p>
          <a:p>
            <a:pPr marL="0" indent="0">
              <a:buNone/>
            </a:pPr>
            <a:r>
              <a:rPr lang="vi-VN" sz="3500">
                <a:latin typeface="Times New Roman" panose="02020603050405020304" pitchFamily="18" charset="0"/>
                <a:cs typeface="Times New Roman" panose="02020603050405020304" pitchFamily="18" charset="0"/>
              </a:rPr>
              <a:t>30 000: 400 000x100= 7,5%</a:t>
            </a:r>
            <a:endParaRPr lang="vi-VN" sz="3500">
              <a:latin typeface="Times New Roman" panose="02020603050405020304" pitchFamily="18" charset="0"/>
              <a:cs typeface="Times New Roman" panose="02020603050405020304" pitchFamily="18" charset="0"/>
            </a:endParaRPr>
          </a:p>
          <a:p>
            <a:pPr marL="0" indent="0" algn="just">
              <a:buNone/>
            </a:pPr>
            <a:r>
              <a:rPr lang="vi-VN" sz="3500" smtClean="0">
                <a:latin typeface="+mj-lt"/>
              </a:rPr>
              <a:t>Như </a:t>
            </a:r>
            <a:r>
              <a:rPr lang="vi-VN" sz="3500">
                <a:latin typeface="+mj-lt"/>
              </a:rPr>
              <a:t>vậy, số công dân nam có quyền dân chủ chỉ chiếm 7,5%. Tức là sự dân chủ của thành bang A-ten chỉ chiếm một số rất ít trong thành phần dân số và chỉ những công dân nam trên 18 tuổi mới được giám sát và bầu cử còn phụ nữ , trẻ em thì không có quyền dân chủ.</a:t>
            </a:r>
            <a:endParaRPr lang="vi-VN" sz="3500">
              <a:latin typeface="+mj-lt"/>
            </a:endParaRPr>
          </a:p>
          <a:p>
            <a:pPr marL="0" indent="0">
              <a:buNone/>
            </a:pPr>
            <a:br>
              <a:rPr lang="vi-VN"/>
            </a:br>
            <a:br>
              <a:rPr lang="vi-VN"/>
            </a:br>
            <a:endParaRPr lang="en-US"/>
          </a:p>
        </p:txBody>
      </p:sp>
      <p:sp>
        <p:nvSpPr>
          <p:cNvPr id="4" name="Title 1"/>
          <p:cNvSpPr>
            <a:spLocks noGrp="1"/>
          </p:cNvSpPr>
          <p:nvPr>
            <p:ph type="title"/>
          </p:nvPr>
        </p:nvSpPr>
        <p:spPr>
          <a:xfrm>
            <a:off x="838200" y="215224"/>
            <a:ext cx="10515600" cy="714167"/>
          </a:xfrm>
        </p:spPr>
        <p:txBody>
          <a:bodyPr>
            <a:normAutofit/>
          </a:bodyPr>
          <a:lstStyle/>
          <a:p>
            <a:r>
              <a:rPr lang="en-US" sz="3600" smtClean="0">
                <a:solidFill>
                  <a:srgbClr val="FF0000"/>
                </a:solidFill>
                <a:latin typeface="Times New Roman" panose="02020603050405020304" pitchFamily="18" charset="0"/>
                <a:cs typeface="Times New Roman" panose="02020603050405020304" pitchFamily="18" charset="0"/>
              </a:rPr>
              <a:t>Bài 2/57</a:t>
            </a:r>
            <a:endParaRPr 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18" y="0"/>
            <a:ext cx="10515600" cy="1325563"/>
          </a:xfrm>
        </p:spPr>
        <p:txBody>
          <a:bodyPr>
            <a:normAutofit/>
          </a:bodyPr>
          <a:lstStyle/>
          <a:p>
            <a:r>
              <a:rPr lang="en-US" sz="3600" smtClean="0">
                <a:solidFill>
                  <a:srgbClr val="FF0000"/>
                </a:solidFill>
                <a:latin typeface="Times New Roman" panose="02020603050405020304" pitchFamily="18" charset="0"/>
                <a:cs typeface="Times New Roman" panose="02020603050405020304" pitchFamily="18" charset="0"/>
              </a:rPr>
              <a:t>Bài 3/57</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4813" y="1094282"/>
            <a:ext cx="11587397" cy="5441429"/>
          </a:xfrm>
        </p:spPr>
        <p:txBody>
          <a:bodyPr>
            <a:noAutofit/>
          </a:bodyPr>
          <a:lstStyle/>
          <a:p>
            <a:pPr marL="0" indent="0" algn="just">
              <a:buNone/>
            </a:pPr>
            <a:r>
              <a:rPr lang="vi-VN" sz="3200">
                <a:latin typeface="+mj-lt"/>
              </a:rPr>
              <a:t>UNESCO sử dụng hình ảnh mô phỏng mặt tiền của Đền Thờ Parthenon làm biểu tượng của Tổ chức. Parthenon là một công trình kiến trúc văn hoá Hy Lạp cổ đại, làm bằng đá cẩm thạch trắng, kiến trúc theo trường phái Doric nổi tiếng, nằm trong quần thể kiến trúc Ancropolis trên đồi Athen, khởi móng từ năm 477 trước CN, được người cổ đại xếp hạng là một trong bảy kỳ quan văn hoá thế giới. Đây là một công trình kiến trúc tiêu biểu cho nền văn minh loài người, là biểu tượng của vẻ đẹp lý tưởng, của sức mạnh trí tuệ và khả năng sáng tạo của con người – thể hiện nội dung, tư tưởng và lòng khao khát cao cả rất gần gũi với những gì UNESCO đang vươn tới.</a:t>
            </a:r>
            <a:endParaRPr lang="en-US" sz="32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marL="0" lvl="0" indent="0" algn="ctr" defTabSz="1778000">
              <a:lnSpc>
                <a:spcPct val="90000"/>
              </a:lnSpc>
              <a:spcBef>
                <a:spcPct val="0"/>
              </a:spcBef>
              <a:spcAft>
                <a:spcPct val="35000"/>
              </a:spcAft>
              <a:buNone/>
            </a:pPr>
            <a:r>
              <a:rPr lang="en-US" sz="4000" b="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HI LẠP CỔ ĐẠI</a:t>
            </a:r>
            <a:endParaRPr lang="vi-VN" sz="4000" b="1" kern="1200" cap="none" spc="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5" name="Arrow: Left 4"/>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3200">
                <a:solidFill>
                  <a:srgbClr val="C00000"/>
                </a:solidFill>
                <a:latin typeface="Times New Roman" panose="02020603050405020304" pitchFamily="18" charset="0"/>
                <a:cs typeface="Times New Roman" panose="02020603050405020304" pitchFamily="18" charset="0"/>
              </a:rPr>
              <a:t>I</a:t>
            </a:r>
            <a:r>
              <a:rPr lang="nl-NL" sz="3200" b="0" kern="1200" smtClean="0">
                <a:solidFill>
                  <a:srgbClr val="C00000"/>
                </a:solidFill>
                <a:latin typeface="Times New Roman" panose="02020603050405020304" pitchFamily="18" charset="0"/>
                <a:cs typeface="Times New Roman" panose="02020603050405020304" pitchFamily="18" charset="0"/>
              </a:rPr>
              <a:t>. </a:t>
            </a:r>
            <a:r>
              <a:rPr lang="nl-NL" sz="3200" smtClean="0">
                <a:solidFill>
                  <a:srgbClr val="C00000"/>
                </a:solidFill>
                <a:latin typeface="Times New Roman" panose="02020603050405020304" pitchFamily="18" charset="0"/>
                <a:cs typeface="Times New Roman" panose="02020603050405020304" pitchFamily="18" charset="0"/>
              </a:rPr>
              <a:t>ĐIỀU KIỆN TỰ NHIÊN</a:t>
            </a:r>
            <a:endParaRPr lang="vi-VN" sz="3200" b="0" kern="1200">
              <a:solidFill>
                <a:srgbClr val="C00000"/>
              </a:solidFill>
              <a:latin typeface="Times New Roman" panose="02020603050405020304" pitchFamily="18" charset="0"/>
              <a:cs typeface="Times New Roman" panose="02020603050405020304" pitchFamily="18" charset="0"/>
            </a:endParaRPr>
          </a:p>
        </p:txBody>
      </p:sp>
      <p:sp>
        <p:nvSpPr>
          <p:cNvPr id="7" name="Arrow: Left 6"/>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marL="0" lvl="0" indent="0" algn="ctr" defTabSz="1555750">
              <a:lnSpc>
                <a:spcPct val="90000"/>
              </a:lnSpc>
              <a:spcBef>
                <a:spcPct val="0"/>
              </a:spcBef>
              <a:spcAft>
                <a:spcPct val="35000"/>
              </a:spcAft>
              <a:buNone/>
            </a:pPr>
            <a:r>
              <a:rPr lang="en-US" sz="3200" b="0" kern="1200" smtClean="0">
                <a:solidFill>
                  <a:srgbClr val="C00000"/>
                </a:solidFill>
                <a:latin typeface="Times New Roman" panose="02020603050405020304" pitchFamily="18" charset="0"/>
                <a:cs typeface="Times New Roman" panose="02020603050405020304" pitchFamily="18" charset="0"/>
              </a:rPr>
              <a:t>II. TỔ CHỨC NHÀ NƯỚC THÀNH BANG</a:t>
            </a:r>
            <a:endParaRPr lang="vi-VN" sz="3200" b="0" kern="1200">
              <a:solidFill>
                <a:srgbClr val="C00000"/>
              </a:solidFill>
              <a:latin typeface="Times New Roman" panose="02020603050405020304" pitchFamily="18" charset="0"/>
              <a:cs typeface="Times New Roman" panose="02020603050405020304" pitchFamily="18" charset="0"/>
            </a:endParaRPr>
          </a:p>
        </p:txBody>
      </p:sp>
      <p:sp>
        <p:nvSpPr>
          <p:cNvPr id="9" name="Arrow: Left 8"/>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3200" b="0" kern="1200" smtClean="0">
                <a:solidFill>
                  <a:srgbClr val="C00000"/>
                </a:solidFill>
                <a:latin typeface="Times New Roman" panose="02020603050405020304" pitchFamily="18" charset="0"/>
                <a:cs typeface="Times New Roman" panose="02020603050405020304" pitchFamily="18" charset="0"/>
              </a:rPr>
              <a:t>III. NHỮNG THÀNH TỰU VĂN HÓA TIÊU BIỂU</a:t>
            </a:r>
            <a:endParaRPr lang="vi-VN" sz="3200" b="0" kern="12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0"/>
            <a:ext cx="10515600" cy="695976"/>
          </a:xfrm>
          <a:solidFill>
            <a:schemeClr val="accent4">
              <a:lumMod val="20000"/>
              <a:lumOff val="80000"/>
            </a:schemeClr>
          </a:solidFill>
        </p:spPr>
        <p:txBody>
          <a:bodyPr>
            <a:normAutofit/>
          </a:bodyPr>
          <a:lstStyle/>
          <a:p>
            <a:pPr algn="ctr"/>
            <a:r>
              <a:rPr lang="en-US" sz="4000" b="1">
                <a:solidFill>
                  <a:srgbClr val="FF0000"/>
                </a:solidFill>
                <a:latin typeface="Times New Roman" panose="02020603050405020304" pitchFamily="18" charset="0"/>
                <a:cs typeface="Times New Roman" panose="02020603050405020304" pitchFamily="18" charset="0"/>
              </a:rPr>
              <a:t>BÀI 10: HY LẠP CỔ ĐẠI</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5" name="Title 1"/>
          <p:cNvSpPr txBox="1"/>
          <p:nvPr/>
        </p:nvSpPr>
        <p:spPr>
          <a:xfrm>
            <a:off x="104931" y="695976"/>
            <a:ext cx="10515600" cy="5890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mtClean="0">
                <a:solidFill>
                  <a:srgbClr val="FF0000"/>
                </a:solidFill>
                <a:latin typeface="Times New Roman" panose="02020603050405020304" pitchFamily="18" charset="0"/>
                <a:cs typeface="Times New Roman" panose="02020603050405020304" pitchFamily="18" charset="0"/>
              </a:rPr>
              <a:t>I. </a:t>
            </a:r>
            <a:r>
              <a:rPr lang="en-US" sz="3600" b="1" err="1" smtClean="0">
                <a:solidFill>
                  <a:srgbClr val="FF0000"/>
                </a:solidFill>
                <a:latin typeface="Times New Roman" panose="02020603050405020304" pitchFamily="18" charset="0"/>
                <a:cs typeface="Times New Roman" panose="02020603050405020304" pitchFamily="18" charset="0"/>
              </a:rPr>
              <a:t>Điều</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kiện</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tự</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nhiên</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04931" y="1285008"/>
            <a:ext cx="8030357" cy="557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auto">
          <a:xfrm>
            <a:off x="8135288" y="927652"/>
            <a:ext cx="4056711" cy="2580046"/>
          </a:xfrm>
          <a:prstGeom prst="cloudCallout">
            <a:avLst>
              <a:gd name="adj1" fmla="val -44743"/>
              <a:gd name="adj2" fmla="val 85800"/>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err="1">
                <a:latin typeface="Times New Roman" panose="02020603050405020304" pitchFamily="18" charset="0"/>
              </a:rPr>
              <a:t>Xác</a:t>
            </a:r>
            <a:r>
              <a:rPr lang="en-US" altLang="en-US" sz="2800" b="1" i="1">
                <a:latin typeface="Times New Roman" panose="02020603050405020304" pitchFamily="18" charset="0"/>
              </a:rPr>
              <a:t> </a:t>
            </a:r>
            <a:r>
              <a:rPr lang="en-US" altLang="en-US" sz="2800" b="1" i="1" err="1">
                <a:latin typeface="Times New Roman" panose="02020603050405020304" pitchFamily="18" charset="0"/>
              </a:rPr>
              <a:t>định</a:t>
            </a:r>
            <a:r>
              <a:rPr lang="en-US" altLang="en-US" sz="2800" b="1" i="1">
                <a:latin typeface="Times New Roman" panose="02020603050405020304" pitchFamily="18" charset="0"/>
              </a:rPr>
              <a:t> </a:t>
            </a:r>
            <a:r>
              <a:rPr lang="en-US" altLang="en-US" sz="2800" b="1" i="1" err="1">
                <a:latin typeface="Times New Roman" panose="02020603050405020304" pitchFamily="18" charset="0"/>
              </a:rPr>
              <a:t>vị</a:t>
            </a:r>
            <a:r>
              <a:rPr lang="en-US" altLang="en-US" sz="2800" b="1" i="1">
                <a:latin typeface="Times New Roman" panose="02020603050405020304" pitchFamily="18" charset="0"/>
              </a:rPr>
              <a:t> </a:t>
            </a:r>
            <a:r>
              <a:rPr lang="en-US" altLang="en-US" sz="2800" b="1" i="1" err="1">
                <a:latin typeface="Times New Roman" panose="02020603050405020304" pitchFamily="18" charset="0"/>
              </a:rPr>
              <a:t>trí</a:t>
            </a:r>
            <a:r>
              <a:rPr lang="en-US" altLang="en-US" sz="2800" b="1" i="1">
                <a:latin typeface="Times New Roman" panose="02020603050405020304" pitchFamily="18" charset="0"/>
              </a:rPr>
              <a:t> </a:t>
            </a:r>
            <a:r>
              <a:rPr lang="en-US" altLang="en-US" sz="2800" b="1" i="1" err="1">
                <a:latin typeface="Times New Roman" panose="02020603050405020304" pitchFamily="18" charset="0"/>
              </a:rPr>
              <a:t>của</a:t>
            </a:r>
            <a:r>
              <a:rPr lang="en-US" altLang="en-US" sz="2800" b="1" i="1">
                <a:latin typeface="Times New Roman" panose="02020603050405020304" pitchFamily="18" charset="0"/>
              </a:rPr>
              <a:t> Hy </a:t>
            </a:r>
            <a:r>
              <a:rPr lang="en-US" altLang="en-US" sz="2800" b="1" i="1" err="1">
                <a:latin typeface="Times New Roman" panose="02020603050405020304" pitchFamily="18" charset="0"/>
              </a:rPr>
              <a:t>Lạp</a:t>
            </a:r>
            <a:r>
              <a:rPr lang="en-US" altLang="en-US" sz="2800" b="1" i="1">
                <a:latin typeface="Times New Roman" panose="02020603050405020304" pitchFamily="18" charset="0"/>
              </a:rPr>
              <a:t> </a:t>
            </a:r>
            <a:r>
              <a:rPr lang="en-US" altLang="en-US" sz="2800" b="1" i="1" err="1">
                <a:latin typeface="Times New Roman" panose="02020603050405020304" pitchFamily="18" charset="0"/>
              </a:rPr>
              <a:t>cổ</a:t>
            </a:r>
            <a:r>
              <a:rPr lang="en-US" altLang="en-US" sz="2800" b="1" i="1">
                <a:latin typeface="Times New Roman" panose="02020603050405020304" pitchFamily="18" charset="0"/>
              </a:rPr>
              <a:t> </a:t>
            </a:r>
            <a:r>
              <a:rPr lang="en-US" altLang="en-US" sz="2800" b="1" i="1" err="1">
                <a:latin typeface="Times New Roman" panose="02020603050405020304" pitchFamily="18" charset="0"/>
              </a:rPr>
              <a:t>đại</a:t>
            </a:r>
            <a:r>
              <a:rPr lang="en-US" altLang="en-US" sz="2800" b="1" i="1">
                <a:latin typeface="Times New Roman" panose="02020603050405020304" pitchFamily="18" charset="0"/>
              </a:rPr>
              <a:t> </a:t>
            </a:r>
            <a:r>
              <a:rPr lang="en-US" altLang="en-US" sz="2800" b="1" i="1" err="1">
                <a:latin typeface="Times New Roman" panose="02020603050405020304" pitchFamily="18" charset="0"/>
              </a:rPr>
              <a:t>trên</a:t>
            </a:r>
            <a:r>
              <a:rPr lang="en-US" altLang="en-US" sz="2800" b="1" i="1">
                <a:latin typeface="Times New Roman" panose="02020603050405020304" pitchFamily="18" charset="0"/>
              </a:rPr>
              <a:t> </a:t>
            </a:r>
            <a:r>
              <a:rPr lang="en-US" altLang="en-US" sz="2800" b="1" i="1" err="1">
                <a:latin typeface="Times New Roman" panose="02020603050405020304" pitchFamily="18" charset="0"/>
              </a:rPr>
              <a:t>bản</a:t>
            </a:r>
            <a:r>
              <a:rPr lang="en-US" altLang="en-US" sz="2800" b="1" i="1">
                <a:latin typeface="Times New Roman" panose="02020603050405020304" pitchFamily="18" charset="0"/>
              </a:rPr>
              <a:t> </a:t>
            </a:r>
            <a:r>
              <a:rPr lang="en-US" altLang="en-US" sz="2800" b="1" i="1" err="1">
                <a:latin typeface="Times New Roman" panose="02020603050405020304" pitchFamily="18" charset="0"/>
              </a:rPr>
              <a:t>đồ</a:t>
            </a:r>
            <a:r>
              <a:rPr lang="en-US" altLang="en-US" sz="2800" b="1" i="1">
                <a:latin typeface="Times New Roman" panose="02020603050405020304" pitchFamily="18" charset="0"/>
              </a:rPr>
              <a:t>  </a:t>
            </a:r>
            <a:endParaRPr lang="en-US" altLang="en-US" sz="2800"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altLang="en-US"/>
              <a:t>1</a:t>
            </a:r>
            <a:endParaRPr lang="en-US" altLang="en-US"/>
          </a:p>
        </p:txBody>
      </p:sp>
      <p:sp>
        <p:nvSpPr>
          <p:cNvPr id="17" name="Slide Number Placeholder 5"/>
          <p:cNvSpPr>
            <a:spLocks noGrp="1"/>
          </p:cNvSpPr>
          <p:nvPr>
            <p:ph type="sldNum" sz="quarter" idx="12"/>
          </p:nvPr>
        </p:nvSpPr>
        <p:spPr/>
        <p:txBody>
          <a:bodyPr/>
          <a:lstStyle/>
          <a:p>
            <a:fld id="{78B7E7FA-1CBD-426F-8FF0-C92E00C96649}" type="slidenum">
              <a:rPr lang="en-US" altLang="en-US"/>
            </a:fld>
            <a:endParaRPr lang="en-US" altLang="en-US"/>
          </a:p>
        </p:txBody>
      </p:sp>
      <p:grpSp>
        <p:nvGrpSpPr>
          <p:cNvPr id="234502" name="Group 6"/>
          <p:cNvGrpSpPr/>
          <p:nvPr/>
        </p:nvGrpSpPr>
        <p:grpSpPr bwMode="auto">
          <a:xfrm>
            <a:off x="1530350" y="-228600"/>
            <a:ext cx="9131300" cy="7086600"/>
            <a:chOff x="0" y="563"/>
            <a:chExt cx="5752" cy="3757"/>
          </a:xfrm>
        </p:grpSpPr>
        <p:pic>
          <p:nvPicPr>
            <p:cNvPr id="234503"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20"/>
              <a:ext cx="5752" cy="3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4504" name="Text Box 8"/>
            <p:cNvSpPr txBox="1">
              <a:spLocks noChangeArrowheads="1"/>
            </p:cNvSpPr>
            <p:nvPr/>
          </p:nvSpPr>
          <p:spPr bwMode="auto">
            <a:xfrm>
              <a:off x="1392" y="4032"/>
              <a:ext cx="3168"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rgbClr val="000000"/>
                  </a:solidFill>
                </a:rPr>
                <a:t>Lược đồ các quốc gia cổ đại phương Tây</a:t>
              </a:r>
              <a:endParaRPr lang="en-US" altLang="en-US" b="1">
                <a:solidFill>
                  <a:srgbClr val="000000"/>
                </a:solidFill>
              </a:endParaRPr>
            </a:p>
          </p:txBody>
        </p:sp>
        <p:sp>
          <p:nvSpPr>
            <p:cNvPr id="234505" name="Text Box 9"/>
            <p:cNvSpPr txBox="1">
              <a:spLocks noChangeArrowheads="1"/>
            </p:cNvSpPr>
            <p:nvPr/>
          </p:nvSpPr>
          <p:spPr bwMode="auto">
            <a:xfrm rot="-24603065">
              <a:off x="-119" y="1200"/>
              <a:ext cx="15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solidFill>
                    <a:srgbClr val="0000FF"/>
                  </a:solidFill>
                </a:rPr>
                <a:t>Đại Tây Dương</a:t>
              </a:r>
              <a:endParaRPr lang="en-US" altLang="en-US" sz="2000">
                <a:solidFill>
                  <a:srgbClr val="0000FF"/>
                </a:solidFill>
              </a:endParaRPr>
            </a:p>
          </p:txBody>
        </p:sp>
        <p:sp>
          <p:nvSpPr>
            <p:cNvPr id="234506" name="Text Box 10"/>
            <p:cNvSpPr txBox="1">
              <a:spLocks noChangeArrowheads="1"/>
            </p:cNvSpPr>
            <p:nvPr/>
          </p:nvSpPr>
          <p:spPr bwMode="auto">
            <a:xfrm rot="1031349">
              <a:off x="1224" y="3075"/>
              <a:ext cx="334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rgbClr val="0000FF"/>
                  </a:solidFill>
                </a:rPr>
                <a:t>Địa             Trung        Hải</a:t>
              </a:r>
              <a:endParaRPr lang="en-US" altLang="en-US" sz="2800">
                <a:solidFill>
                  <a:srgbClr val="0000FF"/>
                </a:solidFill>
              </a:endParaRPr>
            </a:p>
          </p:txBody>
        </p:sp>
        <p:sp>
          <p:nvSpPr>
            <p:cNvPr id="234507" name="Text Box 11"/>
            <p:cNvSpPr txBox="1">
              <a:spLocks noChangeArrowheads="1"/>
            </p:cNvSpPr>
            <p:nvPr/>
          </p:nvSpPr>
          <p:spPr bwMode="auto">
            <a:xfrm rot="2440600">
              <a:off x="1820" y="2451"/>
              <a:ext cx="136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rgbClr val="FF0000"/>
                  </a:solidFill>
                </a:rPr>
                <a:t>Bán đảo I-ta-li-a</a:t>
              </a:r>
              <a:endParaRPr lang="en-US" altLang="en-US" b="1">
                <a:solidFill>
                  <a:srgbClr val="FF0000"/>
                </a:solidFill>
              </a:endParaRPr>
            </a:p>
          </p:txBody>
        </p:sp>
        <p:sp>
          <p:nvSpPr>
            <p:cNvPr id="234508" name="Text Box 12"/>
            <p:cNvSpPr txBox="1">
              <a:spLocks noChangeArrowheads="1"/>
            </p:cNvSpPr>
            <p:nvPr/>
          </p:nvSpPr>
          <p:spPr bwMode="auto">
            <a:xfrm rot="21187225">
              <a:off x="4120" y="2111"/>
              <a:ext cx="9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solidFill>
                    <a:srgbClr val="0000FF"/>
                  </a:solidFill>
                </a:rPr>
                <a:t>Biển Đen </a:t>
              </a:r>
              <a:endParaRPr lang="en-US" altLang="en-US" sz="2000">
                <a:solidFill>
                  <a:srgbClr val="0000FF"/>
                </a:solidFill>
              </a:endParaRPr>
            </a:p>
          </p:txBody>
        </p:sp>
        <p:sp>
          <p:nvSpPr>
            <p:cNvPr id="234509" name="Text Box 13"/>
            <p:cNvSpPr txBox="1">
              <a:spLocks noChangeArrowheads="1"/>
            </p:cNvSpPr>
            <p:nvPr/>
          </p:nvSpPr>
          <p:spPr bwMode="auto">
            <a:xfrm>
              <a:off x="3064" y="2457"/>
              <a:ext cx="632"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rgbClr val="FF0000"/>
                  </a:solidFill>
                </a:rPr>
                <a:t>Bán đảo Ban-căng </a:t>
              </a:r>
              <a:endParaRPr lang="en-US" altLang="en-US" b="1">
                <a:solidFill>
                  <a:srgbClr val="FF0000"/>
                </a:solidFill>
              </a:endParaRPr>
            </a:p>
          </p:txBody>
        </p:sp>
      </p:grpSp>
      <p:sp>
        <p:nvSpPr>
          <p:cNvPr id="234514" name="Text Box 18"/>
          <p:cNvSpPr txBox="1">
            <a:spLocks noChangeArrowheads="1"/>
          </p:cNvSpPr>
          <p:nvPr/>
        </p:nvSpPr>
        <p:spPr bwMode="auto">
          <a:xfrm rot="2440600">
            <a:off x="5070475" y="3989388"/>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rgbClr val="FF00FF"/>
                </a:solidFill>
              </a:rPr>
              <a:t>RÔ-MA</a:t>
            </a:r>
            <a:endParaRPr lang="en-US" altLang="en-US" b="1">
              <a:solidFill>
                <a:srgbClr val="FF00FF"/>
              </a:solidFill>
            </a:endParaRPr>
          </a:p>
        </p:txBody>
      </p:sp>
      <p:sp>
        <p:nvSpPr>
          <p:cNvPr id="234515" name="Text Box 19"/>
          <p:cNvSpPr txBox="1">
            <a:spLocks noChangeArrowheads="1"/>
          </p:cNvSpPr>
          <p:nvPr/>
        </p:nvSpPr>
        <p:spPr bwMode="auto">
          <a:xfrm rot="2070512">
            <a:off x="6851650" y="4419601"/>
            <a:ext cx="267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rgbClr val="FF00FF"/>
                </a:solidFill>
              </a:rPr>
              <a:t>HY      LẠP </a:t>
            </a:r>
            <a:endParaRPr lang="en-US" altLang="en-US" b="1">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4502"/>
                                        </p:tgtEl>
                                        <p:attrNameLst>
                                          <p:attrName>style.visibility</p:attrName>
                                        </p:attrNameLst>
                                      </p:cBhvr>
                                      <p:to>
                                        <p:strVal val="visible"/>
                                      </p:to>
                                    </p:set>
                                    <p:animEffect transition="in" filter="box(in)">
                                      <p:cBhvr>
                                        <p:cTn id="7" dur="500"/>
                                        <p:tgtEl>
                                          <p:spTgt spid="2345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4515"/>
                                        </p:tgtEl>
                                        <p:attrNameLst>
                                          <p:attrName>style.visibility</p:attrName>
                                        </p:attrNameLst>
                                      </p:cBhvr>
                                      <p:to>
                                        <p:strVal val="visible"/>
                                      </p:to>
                                    </p:set>
                                    <p:animEffect transition="in" filter="box(in)">
                                      <p:cBhvr>
                                        <p:cTn id="12" dur="500"/>
                                        <p:tgtEl>
                                          <p:spTgt spid="2345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4514"/>
                                        </p:tgtEl>
                                        <p:attrNameLst>
                                          <p:attrName>style.visibility</p:attrName>
                                        </p:attrNameLst>
                                      </p:cBhvr>
                                      <p:to>
                                        <p:strVal val="visible"/>
                                      </p:to>
                                    </p:set>
                                    <p:animEffect transition="in" filter="box(in)">
                                      <p:cBhvr>
                                        <p:cTn id="17" dur="500"/>
                                        <p:tgtEl>
                                          <p:spTgt spid="23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4" grpId="0"/>
      <p:bldP spid="2345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1</a:t>
            </a:r>
            <a:endParaRPr lang="en-US" altLang="en-US"/>
          </a:p>
        </p:txBody>
      </p:sp>
      <p:sp>
        <p:nvSpPr>
          <p:cNvPr id="7" name="Slide Number Placeholder 5"/>
          <p:cNvSpPr>
            <a:spLocks noGrp="1"/>
          </p:cNvSpPr>
          <p:nvPr>
            <p:ph type="sldNum" sz="quarter" idx="12"/>
          </p:nvPr>
        </p:nvSpPr>
        <p:spPr/>
        <p:txBody>
          <a:bodyPr/>
          <a:lstStyle/>
          <a:p>
            <a:fld id="{C5081399-E822-43C2-B43B-799261F5A52A}" type="slidenum">
              <a:rPr lang="en-US" altLang="en-US"/>
            </a:fld>
            <a:endParaRPr lang="en-US" altLang="en-US"/>
          </a:p>
        </p:txBody>
      </p:sp>
      <p:pic>
        <p:nvPicPr>
          <p:cNvPr id="191490" name="Picture 4" descr="2006823103357_LDQGC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Freeform 6"/>
          <p:cNvSpPr/>
          <p:nvPr/>
        </p:nvSpPr>
        <p:spPr bwMode="auto">
          <a:xfrm>
            <a:off x="3619500" y="2106613"/>
            <a:ext cx="6135688" cy="2959100"/>
          </a:xfrm>
          <a:custGeom>
            <a:avLst/>
            <a:gdLst>
              <a:gd name="T0" fmla="*/ 3800 w 3865"/>
              <a:gd name="T1" fmla="*/ 785 h 1864"/>
              <a:gd name="T2" fmla="*/ 3659 w 3865"/>
              <a:gd name="T3" fmla="*/ 145 h 1864"/>
              <a:gd name="T4" fmla="*/ 3582 w 3865"/>
              <a:gd name="T5" fmla="*/ 81 h 1864"/>
              <a:gd name="T6" fmla="*/ 3480 w 3865"/>
              <a:gd name="T7" fmla="*/ 4 h 1864"/>
              <a:gd name="T8" fmla="*/ 3250 w 3865"/>
              <a:gd name="T9" fmla="*/ 43 h 1864"/>
              <a:gd name="T10" fmla="*/ 3211 w 3865"/>
              <a:gd name="T11" fmla="*/ 68 h 1864"/>
              <a:gd name="T12" fmla="*/ 3173 w 3865"/>
              <a:gd name="T13" fmla="*/ 107 h 1864"/>
              <a:gd name="T14" fmla="*/ 3083 w 3865"/>
              <a:gd name="T15" fmla="*/ 119 h 1864"/>
              <a:gd name="T16" fmla="*/ 2968 w 3865"/>
              <a:gd name="T17" fmla="*/ 196 h 1864"/>
              <a:gd name="T18" fmla="*/ 2840 w 3865"/>
              <a:gd name="T19" fmla="*/ 375 h 1864"/>
              <a:gd name="T20" fmla="*/ 2725 w 3865"/>
              <a:gd name="T21" fmla="*/ 529 h 1864"/>
              <a:gd name="T22" fmla="*/ 2699 w 3865"/>
              <a:gd name="T23" fmla="*/ 567 h 1864"/>
              <a:gd name="T24" fmla="*/ 2648 w 3865"/>
              <a:gd name="T25" fmla="*/ 580 h 1864"/>
              <a:gd name="T26" fmla="*/ 2430 w 3865"/>
              <a:gd name="T27" fmla="*/ 644 h 1864"/>
              <a:gd name="T28" fmla="*/ 1483 w 3865"/>
              <a:gd name="T29" fmla="*/ 606 h 1864"/>
              <a:gd name="T30" fmla="*/ 1368 w 3865"/>
              <a:gd name="T31" fmla="*/ 516 h 1864"/>
              <a:gd name="T32" fmla="*/ 1048 w 3865"/>
              <a:gd name="T33" fmla="*/ 452 h 1864"/>
              <a:gd name="T34" fmla="*/ 971 w 3865"/>
              <a:gd name="T35" fmla="*/ 427 h 1864"/>
              <a:gd name="T36" fmla="*/ 894 w 3865"/>
              <a:gd name="T37" fmla="*/ 375 h 1864"/>
              <a:gd name="T38" fmla="*/ 766 w 3865"/>
              <a:gd name="T39" fmla="*/ 388 h 1864"/>
              <a:gd name="T40" fmla="*/ 702 w 3865"/>
              <a:gd name="T41" fmla="*/ 503 h 1864"/>
              <a:gd name="T42" fmla="*/ 664 w 3865"/>
              <a:gd name="T43" fmla="*/ 529 h 1864"/>
              <a:gd name="T44" fmla="*/ 510 w 3865"/>
              <a:gd name="T45" fmla="*/ 619 h 1864"/>
              <a:gd name="T46" fmla="*/ 434 w 3865"/>
              <a:gd name="T47" fmla="*/ 644 h 1864"/>
              <a:gd name="T48" fmla="*/ 242 w 3865"/>
              <a:gd name="T49" fmla="*/ 734 h 1864"/>
              <a:gd name="T50" fmla="*/ 165 w 3865"/>
              <a:gd name="T51" fmla="*/ 759 h 1864"/>
              <a:gd name="T52" fmla="*/ 50 w 3865"/>
              <a:gd name="T53" fmla="*/ 849 h 1864"/>
              <a:gd name="T54" fmla="*/ 216 w 3865"/>
              <a:gd name="T55" fmla="*/ 1259 h 1864"/>
              <a:gd name="T56" fmla="*/ 254 w 3865"/>
              <a:gd name="T57" fmla="*/ 1297 h 1864"/>
              <a:gd name="T58" fmla="*/ 280 w 3865"/>
              <a:gd name="T59" fmla="*/ 1335 h 1864"/>
              <a:gd name="T60" fmla="*/ 357 w 3865"/>
              <a:gd name="T61" fmla="*/ 1361 h 1864"/>
              <a:gd name="T62" fmla="*/ 587 w 3865"/>
              <a:gd name="T63" fmla="*/ 1425 h 1864"/>
              <a:gd name="T64" fmla="*/ 1355 w 3865"/>
              <a:gd name="T65" fmla="*/ 1527 h 1864"/>
              <a:gd name="T66" fmla="*/ 1701 w 3865"/>
              <a:gd name="T67" fmla="*/ 1630 h 1864"/>
              <a:gd name="T68" fmla="*/ 1854 w 3865"/>
              <a:gd name="T69" fmla="*/ 1694 h 1864"/>
              <a:gd name="T70" fmla="*/ 2699 w 3865"/>
              <a:gd name="T71" fmla="*/ 1630 h 1864"/>
              <a:gd name="T72" fmla="*/ 2853 w 3865"/>
              <a:gd name="T73" fmla="*/ 1527 h 1864"/>
              <a:gd name="T74" fmla="*/ 2968 w 3865"/>
              <a:gd name="T75" fmla="*/ 1502 h 1864"/>
              <a:gd name="T76" fmla="*/ 3160 w 3865"/>
              <a:gd name="T77" fmla="*/ 1387 h 1864"/>
              <a:gd name="T78" fmla="*/ 3173 w 3865"/>
              <a:gd name="T79" fmla="*/ 1348 h 1864"/>
              <a:gd name="T80" fmla="*/ 3326 w 3865"/>
              <a:gd name="T81" fmla="*/ 1259 h 1864"/>
              <a:gd name="T82" fmla="*/ 3403 w 3865"/>
              <a:gd name="T83" fmla="*/ 1195 h 1864"/>
              <a:gd name="T84" fmla="*/ 3454 w 3865"/>
              <a:gd name="T85" fmla="*/ 1118 h 1864"/>
              <a:gd name="T86" fmla="*/ 3493 w 3865"/>
              <a:gd name="T87" fmla="*/ 1079 h 1864"/>
              <a:gd name="T88" fmla="*/ 3621 w 3865"/>
              <a:gd name="T89" fmla="*/ 977 h 1864"/>
              <a:gd name="T90" fmla="*/ 3774 w 3865"/>
              <a:gd name="T91" fmla="*/ 862 h 1864"/>
              <a:gd name="T92" fmla="*/ 3800 w 3865"/>
              <a:gd name="T93" fmla="*/ 785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65" h="1864">
                <a:moveTo>
                  <a:pt x="3800" y="785"/>
                </a:moveTo>
                <a:cubicBezTo>
                  <a:pt x="3789" y="420"/>
                  <a:pt x="3865" y="351"/>
                  <a:pt x="3659" y="145"/>
                </a:cubicBezTo>
                <a:cubicBezTo>
                  <a:pt x="3610" y="96"/>
                  <a:pt x="3636" y="117"/>
                  <a:pt x="3582" y="81"/>
                </a:cubicBezTo>
                <a:cubicBezTo>
                  <a:pt x="3553" y="36"/>
                  <a:pt x="3530" y="21"/>
                  <a:pt x="3480" y="4"/>
                </a:cubicBezTo>
                <a:cubicBezTo>
                  <a:pt x="3299" y="19"/>
                  <a:pt x="3375" y="0"/>
                  <a:pt x="3250" y="43"/>
                </a:cubicBezTo>
                <a:cubicBezTo>
                  <a:pt x="3235" y="48"/>
                  <a:pt x="3223" y="58"/>
                  <a:pt x="3211" y="68"/>
                </a:cubicBezTo>
                <a:cubicBezTo>
                  <a:pt x="3197" y="80"/>
                  <a:pt x="3190" y="100"/>
                  <a:pt x="3173" y="107"/>
                </a:cubicBezTo>
                <a:cubicBezTo>
                  <a:pt x="3145" y="118"/>
                  <a:pt x="3113" y="115"/>
                  <a:pt x="3083" y="119"/>
                </a:cubicBezTo>
                <a:cubicBezTo>
                  <a:pt x="3035" y="135"/>
                  <a:pt x="3010" y="168"/>
                  <a:pt x="2968" y="196"/>
                </a:cubicBezTo>
                <a:cubicBezTo>
                  <a:pt x="2944" y="268"/>
                  <a:pt x="2903" y="334"/>
                  <a:pt x="2840" y="375"/>
                </a:cubicBezTo>
                <a:cubicBezTo>
                  <a:pt x="2801" y="434"/>
                  <a:pt x="2769" y="477"/>
                  <a:pt x="2725" y="529"/>
                </a:cubicBezTo>
                <a:cubicBezTo>
                  <a:pt x="2715" y="541"/>
                  <a:pt x="2712" y="559"/>
                  <a:pt x="2699" y="567"/>
                </a:cubicBezTo>
                <a:cubicBezTo>
                  <a:pt x="2684" y="577"/>
                  <a:pt x="2665" y="576"/>
                  <a:pt x="2648" y="580"/>
                </a:cubicBezTo>
                <a:cubicBezTo>
                  <a:pt x="2584" y="624"/>
                  <a:pt x="2504" y="619"/>
                  <a:pt x="2430" y="644"/>
                </a:cubicBezTo>
                <a:cubicBezTo>
                  <a:pt x="2073" y="628"/>
                  <a:pt x="1884" y="614"/>
                  <a:pt x="1483" y="606"/>
                </a:cubicBezTo>
                <a:cubicBezTo>
                  <a:pt x="1443" y="578"/>
                  <a:pt x="1411" y="538"/>
                  <a:pt x="1368" y="516"/>
                </a:cubicBezTo>
                <a:cubicBezTo>
                  <a:pt x="1268" y="464"/>
                  <a:pt x="1158" y="461"/>
                  <a:pt x="1048" y="452"/>
                </a:cubicBezTo>
                <a:cubicBezTo>
                  <a:pt x="1022" y="443"/>
                  <a:pt x="995" y="440"/>
                  <a:pt x="971" y="427"/>
                </a:cubicBezTo>
                <a:cubicBezTo>
                  <a:pt x="944" y="412"/>
                  <a:pt x="894" y="375"/>
                  <a:pt x="894" y="375"/>
                </a:cubicBezTo>
                <a:cubicBezTo>
                  <a:pt x="851" y="379"/>
                  <a:pt x="807" y="375"/>
                  <a:pt x="766" y="388"/>
                </a:cubicBezTo>
                <a:cubicBezTo>
                  <a:pt x="725" y="401"/>
                  <a:pt x="711" y="477"/>
                  <a:pt x="702" y="503"/>
                </a:cubicBezTo>
                <a:cubicBezTo>
                  <a:pt x="697" y="518"/>
                  <a:pt x="677" y="520"/>
                  <a:pt x="664" y="529"/>
                </a:cubicBezTo>
                <a:cubicBezTo>
                  <a:pt x="627" y="583"/>
                  <a:pt x="572" y="601"/>
                  <a:pt x="510" y="619"/>
                </a:cubicBezTo>
                <a:cubicBezTo>
                  <a:pt x="484" y="627"/>
                  <a:pt x="434" y="644"/>
                  <a:pt x="434" y="644"/>
                </a:cubicBezTo>
                <a:cubicBezTo>
                  <a:pt x="360" y="718"/>
                  <a:pt x="341" y="709"/>
                  <a:pt x="242" y="734"/>
                </a:cubicBezTo>
                <a:cubicBezTo>
                  <a:pt x="216" y="741"/>
                  <a:pt x="165" y="759"/>
                  <a:pt x="165" y="759"/>
                </a:cubicBezTo>
                <a:cubicBezTo>
                  <a:pt x="73" y="821"/>
                  <a:pt x="110" y="789"/>
                  <a:pt x="50" y="849"/>
                </a:cubicBezTo>
                <a:cubicBezTo>
                  <a:pt x="0" y="997"/>
                  <a:pt x="56" y="1204"/>
                  <a:pt x="216" y="1259"/>
                </a:cubicBezTo>
                <a:cubicBezTo>
                  <a:pt x="229" y="1272"/>
                  <a:pt x="242" y="1283"/>
                  <a:pt x="254" y="1297"/>
                </a:cubicBezTo>
                <a:cubicBezTo>
                  <a:pt x="264" y="1309"/>
                  <a:pt x="267" y="1327"/>
                  <a:pt x="280" y="1335"/>
                </a:cubicBezTo>
                <a:cubicBezTo>
                  <a:pt x="303" y="1349"/>
                  <a:pt x="357" y="1361"/>
                  <a:pt x="357" y="1361"/>
                </a:cubicBezTo>
                <a:cubicBezTo>
                  <a:pt x="423" y="1427"/>
                  <a:pt x="495" y="1415"/>
                  <a:pt x="587" y="1425"/>
                </a:cubicBezTo>
                <a:cubicBezTo>
                  <a:pt x="878" y="1523"/>
                  <a:pt x="1006" y="1517"/>
                  <a:pt x="1355" y="1527"/>
                </a:cubicBezTo>
                <a:cubicBezTo>
                  <a:pt x="1467" y="1565"/>
                  <a:pt x="1593" y="1585"/>
                  <a:pt x="1701" y="1630"/>
                </a:cubicBezTo>
                <a:cubicBezTo>
                  <a:pt x="1878" y="1704"/>
                  <a:pt x="1739" y="1665"/>
                  <a:pt x="1854" y="1694"/>
                </a:cubicBezTo>
                <a:cubicBezTo>
                  <a:pt x="2118" y="1864"/>
                  <a:pt x="2432" y="1698"/>
                  <a:pt x="2699" y="1630"/>
                </a:cubicBezTo>
                <a:cubicBezTo>
                  <a:pt x="2701" y="1628"/>
                  <a:pt x="2838" y="1530"/>
                  <a:pt x="2853" y="1527"/>
                </a:cubicBezTo>
                <a:cubicBezTo>
                  <a:pt x="2934" y="1512"/>
                  <a:pt x="2896" y="1520"/>
                  <a:pt x="2968" y="1502"/>
                </a:cubicBezTo>
                <a:cubicBezTo>
                  <a:pt x="3030" y="1461"/>
                  <a:pt x="3089" y="1410"/>
                  <a:pt x="3160" y="1387"/>
                </a:cubicBezTo>
                <a:cubicBezTo>
                  <a:pt x="3164" y="1374"/>
                  <a:pt x="3163" y="1358"/>
                  <a:pt x="3173" y="1348"/>
                </a:cubicBezTo>
                <a:cubicBezTo>
                  <a:pt x="3211" y="1310"/>
                  <a:pt x="3273" y="1276"/>
                  <a:pt x="3326" y="1259"/>
                </a:cubicBezTo>
                <a:cubicBezTo>
                  <a:pt x="3350" y="1235"/>
                  <a:pt x="3381" y="1220"/>
                  <a:pt x="3403" y="1195"/>
                </a:cubicBezTo>
                <a:cubicBezTo>
                  <a:pt x="3423" y="1172"/>
                  <a:pt x="3437" y="1144"/>
                  <a:pt x="3454" y="1118"/>
                </a:cubicBezTo>
                <a:cubicBezTo>
                  <a:pt x="3464" y="1103"/>
                  <a:pt x="3480" y="1092"/>
                  <a:pt x="3493" y="1079"/>
                </a:cubicBezTo>
                <a:cubicBezTo>
                  <a:pt x="3516" y="1012"/>
                  <a:pt x="3561" y="997"/>
                  <a:pt x="3621" y="977"/>
                </a:cubicBezTo>
                <a:cubicBezTo>
                  <a:pt x="3677" y="940"/>
                  <a:pt x="3720" y="898"/>
                  <a:pt x="3774" y="862"/>
                </a:cubicBezTo>
                <a:cubicBezTo>
                  <a:pt x="3791" y="810"/>
                  <a:pt x="3783" y="836"/>
                  <a:pt x="3800" y="785"/>
                </a:cubicBezTo>
                <a:close/>
              </a:path>
            </a:pathLst>
          </a:custGeom>
          <a:noFill/>
          <a:ln w="38100" cmpd="sng">
            <a:solidFill>
              <a:srgbClr val="00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5" name="Freeform 7"/>
          <p:cNvSpPr/>
          <p:nvPr/>
        </p:nvSpPr>
        <p:spPr bwMode="auto">
          <a:xfrm>
            <a:off x="2667000" y="1447801"/>
            <a:ext cx="2286000" cy="1706563"/>
          </a:xfrm>
          <a:custGeom>
            <a:avLst/>
            <a:gdLst>
              <a:gd name="T0" fmla="*/ 1547 w 1617"/>
              <a:gd name="T1" fmla="*/ 678 h 1190"/>
              <a:gd name="T2" fmla="*/ 1457 w 1617"/>
              <a:gd name="T3" fmla="*/ 576 h 1190"/>
              <a:gd name="T4" fmla="*/ 1253 w 1617"/>
              <a:gd name="T5" fmla="*/ 512 h 1190"/>
              <a:gd name="T6" fmla="*/ 1137 w 1617"/>
              <a:gd name="T7" fmla="*/ 422 h 1190"/>
              <a:gd name="T8" fmla="*/ 1061 w 1617"/>
              <a:gd name="T9" fmla="*/ 371 h 1190"/>
              <a:gd name="T10" fmla="*/ 945 w 1617"/>
              <a:gd name="T11" fmla="*/ 166 h 1190"/>
              <a:gd name="T12" fmla="*/ 933 w 1617"/>
              <a:gd name="T13" fmla="*/ 51 h 1190"/>
              <a:gd name="T14" fmla="*/ 817 w 1617"/>
              <a:gd name="T15" fmla="*/ 0 h 1190"/>
              <a:gd name="T16" fmla="*/ 536 w 1617"/>
              <a:gd name="T17" fmla="*/ 13 h 1190"/>
              <a:gd name="T18" fmla="*/ 344 w 1617"/>
              <a:gd name="T19" fmla="*/ 102 h 1190"/>
              <a:gd name="T20" fmla="*/ 267 w 1617"/>
              <a:gd name="T21" fmla="*/ 115 h 1190"/>
              <a:gd name="T22" fmla="*/ 152 w 1617"/>
              <a:gd name="T23" fmla="*/ 205 h 1190"/>
              <a:gd name="T24" fmla="*/ 62 w 1617"/>
              <a:gd name="T25" fmla="*/ 358 h 1190"/>
              <a:gd name="T26" fmla="*/ 88 w 1617"/>
              <a:gd name="T27" fmla="*/ 806 h 1190"/>
              <a:gd name="T28" fmla="*/ 139 w 1617"/>
              <a:gd name="T29" fmla="*/ 883 h 1190"/>
              <a:gd name="T30" fmla="*/ 254 w 1617"/>
              <a:gd name="T31" fmla="*/ 960 h 1190"/>
              <a:gd name="T32" fmla="*/ 382 w 1617"/>
              <a:gd name="T33" fmla="*/ 1049 h 1190"/>
              <a:gd name="T34" fmla="*/ 421 w 1617"/>
              <a:gd name="T35" fmla="*/ 1075 h 1190"/>
              <a:gd name="T36" fmla="*/ 536 w 1617"/>
              <a:gd name="T37" fmla="*/ 1088 h 1190"/>
              <a:gd name="T38" fmla="*/ 677 w 1617"/>
              <a:gd name="T39" fmla="*/ 1113 h 1190"/>
              <a:gd name="T40" fmla="*/ 715 w 1617"/>
              <a:gd name="T41" fmla="*/ 1152 h 1190"/>
              <a:gd name="T42" fmla="*/ 753 w 1617"/>
              <a:gd name="T43" fmla="*/ 1177 h 1190"/>
              <a:gd name="T44" fmla="*/ 1265 w 1617"/>
              <a:gd name="T45" fmla="*/ 1139 h 1190"/>
              <a:gd name="T46" fmla="*/ 1381 w 1617"/>
              <a:gd name="T47" fmla="*/ 1062 h 1190"/>
              <a:gd name="T48" fmla="*/ 1419 w 1617"/>
              <a:gd name="T49" fmla="*/ 1037 h 1190"/>
              <a:gd name="T50" fmla="*/ 1470 w 1617"/>
              <a:gd name="T51" fmla="*/ 960 h 1190"/>
              <a:gd name="T52" fmla="*/ 1521 w 1617"/>
              <a:gd name="T53" fmla="*/ 793 h 1190"/>
              <a:gd name="T54" fmla="*/ 1585 w 1617"/>
              <a:gd name="T55" fmla="*/ 601 h 1190"/>
              <a:gd name="T56" fmla="*/ 1611 w 1617"/>
              <a:gd name="T57" fmla="*/ 563 h 1190"/>
              <a:gd name="T58" fmla="*/ 1611 w 1617"/>
              <a:gd name="T59" fmla="*/ 486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7" h="1190">
                <a:moveTo>
                  <a:pt x="1547" y="678"/>
                </a:moveTo>
                <a:cubicBezTo>
                  <a:pt x="1528" y="623"/>
                  <a:pt x="1499" y="611"/>
                  <a:pt x="1457" y="576"/>
                </a:cubicBezTo>
                <a:cubicBezTo>
                  <a:pt x="1371" y="505"/>
                  <a:pt x="1394" y="526"/>
                  <a:pt x="1253" y="512"/>
                </a:cubicBezTo>
                <a:cubicBezTo>
                  <a:pt x="1180" y="488"/>
                  <a:pt x="1224" y="509"/>
                  <a:pt x="1137" y="422"/>
                </a:cubicBezTo>
                <a:cubicBezTo>
                  <a:pt x="1115" y="400"/>
                  <a:pt x="1061" y="371"/>
                  <a:pt x="1061" y="371"/>
                </a:cubicBezTo>
                <a:cubicBezTo>
                  <a:pt x="1015" y="303"/>
                  <a:pt x="971" y="244"/>
                  <a:pt x="945" y="166"/>
                </a:cubicBezTo>
                <a:cubicBezTo>
                  <a:pt x="941" y="128"/>
                  <a:pt x="946" y="87"/>
                  <a:pt x="933" y="51"/>
                </a:cubicBezTo>
                <a:cubicBezTo>
                  <a:pt x="919" y="11"/>
                  <a:pt x="817" y="0"/>
                  <a:pt x="817" y="0"/>
                </a:cubicBezTo>
                <a:cubicBezTo>
                  <a:pt x="723" y="4"/>
                  <a:pt x="629" y="6"/>
                  <a:pt x="536" y="13"/>
                </a:cubicBezTo>
                <a:cubicBezTo>
                  <a:pt x="464" y="19"/>
                  <a:pt x="401" y="64"/>
                  <a:pt x="344" y="102"/>
                </a:cubicBezTo>
                <a:cubicBezTo>
                  <a:pt x="322" y="116"/>
                  <a:pt x="293" y="111"/>
                  <a:pt x="267" y="115"/>
                </a:cubicBezTo>
                <a:cubicBezTo>
                  <a:pt x="217" y="148"/>
                  <a:pt x="186" y="161"/>
                  <a:pt x="152" y="205"/>
                </a:cubicBezTo>
                <a:cubicBezTo>
                  <a:pt x="110" y="259"/>
                  <a:pt x="98" y="305"/>
                  <a:pt x="62" y="358"/>
                </a:cubicBezTo>
                <a:cubicBezTo>
                  <a:pt x="14" y="503"/>
                  <a:pt x="0" y="678"/>
                  <a:pt x="88" y="806"/>
                </a:cubicBezTo>
                <a:cubicBezTo>
                  <a:pt x="103" y="851"/>
                  <a:pt x="96" y="850"/>
                  <a:pt x="139" y="883"/>
                </a:cubicBezTo>
                <a:cubicBezTo>
                  <a:pt x="175" y="911"/>
                  <a:pt x="221" y="928"/>
                  <a:pt x="254" y="960"/>
                </a:cubicBezTo>
                <a:cubicBezTo>
                  <a:pt x="297" y="1002"/>
                  <a:pt x="331" y="1020"/>
                  <a:pt x="382" y="1049"/>
                </a:cubicBezTo>
                <a:cubicBezTo>
                  <a:pt x="396" y="1057"/>
                  <a:pt x="406" y="1071"/>
                  <a:pt x="421" y="1075"/>
                </a:cubicBezTo>
                <a:cubicBezTo>
                  <a:pt x="458" y="1084"/>
                  <a:pt x="498" y="1084"/>
                  <a:pt x="536" y="1088"/>
                </a:cubicBezTo>
                <a:cubicBezTo>
                  <a:pt x="581" y="1103"/>
                  <a:pt x="632" y="1097"/>
                  <a:pt x="677" y="1113"/>
                </a:cubicBezTo>
                <a:cubicBezTo>
                  <a:pt x="694" y="1119"/>
                  <a:pt x="701" y="1140"/>
                  <a:pt x="715" y="1152"/>
                </a:cubicBezTo>
                <a:cubicBezTo>
                  <a:pt x="727" y="1162"/>
                  <a:pt x="740" y="1169"/>
                  <a:pt x="753" y="1177"/>
                </a:cubicBezTo>
                <a:cubicBezTo>
                  <a:pt x="1109" y="1167"/>
                  <a:pt x="1065" y="1190"/>
                  <a:pt x="1265" y="1139"/>
                </a:cubicBezTo>
                <a:cubicBezTo>
                  <a:pt x="1304" y="1113"/>
                  <a:pt x="1342" y="1088"/>
                  <a:pt x="1381" y="1062"/>
                </a:cubicBezTo>
                <a:cubicBezTo>
                  <a:pt x="1394" y="1054"/>
                  <a:pt x="1419" y="1037"/>
                  <a:pt x="1419" y="1037"/>
                </a:cubicBezTo>
                <a:cubicBezTo>
                  <a:pt x="1462" y="909"/>
                  <a:pt x="1391" y="1102"/>
                  <a:pt x="1470" y="960"/>
                </a:cubicBezTo>
                <a:cubicBezTo>
                  <a:pt x="1498" y="910"/>
                  <a:pt x="1505" y="847"/>
                  <a:pt x="1521" y="793"/>
                </a:cubicBezTo>
                <a:cubicBezTo>
                  <a:pt x="1538" y="734"/>
                  <a:pt x="1557" y="657"/>
                  <a:pt x="1585" y="601"/>
                </a:cubicBezTo>
                <a:cubicBezTo>
                  <a:pt x="1592" y="587"/>
                  <a:pt x="1608" y="578"/>
                  <a:pt x="1611" y="563"/>
                </a:cubicBezTo>
                <a:cubicBezTo>
                  <a:pt x="1617" y="538"/>
                  <a:pt x="1611" y="512"/>
                  <a:pt x="1611" y="486"/>
                </a:cubicBezTo>
              </a:path>
            </a:pathLst>
          </a:custGeom>
          <a:noFill/>
          <a:ln w="38100" cmpd="sng">
            <a:solidFill>
              <a:srgbClr val="FF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1494"/>
                                        </p:tgtEl>
                                        <p:attrNameLst>
                                          <p:attrName>style.visibility</p:attrName>
                                        </p:attrNameLst>
                                      </p:cBhvr>
                                      <p:to>
                                        <p:strVal val="visible"/>
                                      </p:to>
                                    </p:set>
                                    <p:animEffect transition="in" filter="wheel(1)">
                                      <p:cBhvr>
                                        <p:cTn id="7" dur="5000"/>
                                        <p:tgtEl>
                                          <p:spTgt spid="1914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1495"/>
                                        </p:tgtEl>
                                        <p:attrNameLst>
                                          <p:attrName>style.visibility</p:attrName>
                                        </p:attrNameLst>
                                      </p:cBhvr>
                                      <p:to>
                                        <p:strVal val="visible"/>
                                      </p:to>
                                    </p:set>
                                    <p:animEffect transition="in" filter="wheel(1)">
                                      <p:cBhvr>
                                        <p:cTn id="12" dur="2000"/>
                                        <p:tgtEl>
                                          <p:spTgt spid="191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54955" y="5532437"/>
            <a:ext cx="4837045" cy="1325563"/>
          </a:xfrm>
        </p:spPr>
        <p:txBody>
          <a:bodyPr>
            <a:normAutofit lnSpcReduction="10000"/>
          </a:bodyPr>
          <a:lstStyle/>
          <a:p>
            <a:r>
              <a:rPr lang="en-US" err="1">
                <a:latin typeface="Times New Roman" panose="02020603050405020304" pitchFamily="18" charset="0"/>
                <a:cs typeface="Times New Roman" panose="02020603050405020304" pitchFamily="18" charset="0"/>
              </a:rPr>
              <a:t>Chú</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thích</a:t>
            </a:r>
            <a:r>
              <a:rPr lang="en-US">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pPr marL="0" indent="0">
              <a:buNone/>
            </a:pPr>
            <a:r>
              <a:rPr lang="en-US" err="1">
                <a:latin typeface="Times New Roman" panose="02020603050405020304" pitchFamily="18" charset="0"/>
                <a:cs typeface="Times New Roman" panose="02020603050405020304" pitchFamily="18" charset="0"/>
              </a:rPr>
              <a:t>màu</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xám</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là</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núi</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cao</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màu</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xanh</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lá</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cây</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là</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đồng</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bằng</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32144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p:cNvSpPr>
            <a:spLocks noChangeArrowheads="1"/>
          </p:cNvSpPr>
          <p:nvPr/>
        </p:nvSpPr>
        <p:spPr bwMode="auto">
          <a:xfrm>
            <a:off x="7740546" y="140272"/>
            <a:ext cx="4032354" cy="2917721"/>
          </a:xfrm>
          <a:prstGeom prst="cloudCallout">
            <a:avLst>
              <a:gd name="adj1" fmla="val -49209"/>
              <a:gd name="adj2" fmla="val 66451"/>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i="1" err="1">
                <a:latin typeface="Times New Roman" panose="02020603050405020304" pitchFamily="18" charset="0"/>
              </a:rPr>
              <a:t>Điều</a:t>
            </a:r>
            <a:r>
              <a:rPr lang="en-US" altLang="en-US" b="1" i="1">
                <a:latin typeface="Times New Roman" panose="02020603050405020304" pitchFamily="18" charset="0"/>
              </a:rPr>
              <a:t> </a:t>
            </a:r>
            <a:r>
              <a:rPr lang="en-US" altLang="en-US" b="1" i="1" err="1">
                <a:latin typeface="Times New Roman" panose="02020603050405020304" pitchFamily="18" charset="0"/>
              </a:rPr>
              <a:t>kiện</a:t>
            </a:r>
            <a:r>
              <a:rPr lang="en-US" altLang="en-US" b="1" i="1">
                <a:latin typeface="Times New Roman" panose="02020603050405020304" pitchFamily="18" charset="0"/>
              </a:rPr>
              <a:t> </a:t>
            </a:r>
            <a:r>
              <a:rPr lang="en-US" altLang="en-US" b="1" i="1" err="1">
                <a:latin typeface="Times New Roman" panose="02020603050405020304" pitchFamily="18" charset="0"/>
              </a:rPr>
              <a:t>tự</a:t>
            </a:r>
            <a:r>
              <a:rPr lang="en-US" altLang="en-US" b="1" i="1">
                <a:latin typeface="Times New Roman" panose="02020603050405020304" pitchFamily="18" charset="0"/>
              </a:rPr>
              <a:t> </a:t>
            </a:r>
            <a:r>
              <a:rPr lang="en-US" altLang="en-US" b="1" i="1" err="1">
                <a:latin typeface="Times New Roman" panose="02020603050405020304" pitchFamily="18" charset="0"/>
              </a:rPr>
              <a:t>nhiên</a:t>
            </a:r>
            <a:r>
              <a:rPr lang="en-US" altLang="en-US" b="1" i="1">
                <a:latin typeface="Times New Roman" panose="02020603050405020304" pitchFamily="18" charset="0"/>
              </a:rPr>
              <a:t> </a:t>
            </a:r>
            <a:r>
              <a:rPr lang="en-US" altLang="en-US" b="1" i="1" err="1">
                <a:latin typeface="Times New Roman" panose="02020603050405020304" pitchFamily="18" charset="0"/>
              </a:rPr>
              <a:t>của</a:t>
            </a:r>
            <a:r>
              <a:rPr lang="en-US" altLang="en-US" b="1" i="1">
                <a:latin typeface="Times New Roman" panose="02020603050405020304" pitchFamily="18" charset="0"/>
              </a:rPr>
              <a:t> Hy </a:t>
            </a:r>
            <a:r>
              <a:rPr lang="en-US" altLang="en-US" b="1" i="1" err="1">
                <a:latin typeface="Times New Roman" panose="02020603050405020304" pitchFamily="18" charset="0"/>
              </a:rPr>
              <a:t>Lạp</a:t>
            </a:r>
            <a:r>
              <a:rPr lang="en-US" altLang="en-US" b="1" i="1">
                <a:latin typeface="Times New Roman" panose="02020603050405020304" pitchFamily="18" charset="0"/>
              </a:rPr>
              <a:t> </a:t>
            </a:r>
            <a:r>
              <a:rPr lang="en-US" altLang="en-US" b="1" i="1" err="1">
                <a:latin typeface="Times New Roman" panose="02020603050405020304" pitchFamily="18" charset="0"/>
              </a:rPr>
              <a:t>cổ</a:t>
            </a:r>
            <a:r>
              <a:rPr lang="en-US" altLang="en-US" b="1" i="1">
                <a:latin typeface="Times New Roman" panose="02020603050405020304" pitchFamily="18" charset="0"/>
              </a:rPr>
              <a:t> </a:t>
            </a:r>
            <a:r>
              <a:rPr lang="en-US" altLang="en-US" b="1" i="1" err="1">
                <a:latin typeface="Times New Roman" panose="02020603050405020304" pitchFamily="18" charset="0"/>
              </a:rPr>
              <a:t>đại</a:t>
            </a:r>
            <a:r>
              <a:rPr lang="en-US" altLang="en-US" b="1" i="1">
                <a:latin typeface="Times New Roman" panose="02020603050405020304" pitchFamily="18" charset="0"/>
              </a:rPr>
              <a:t> có </a:t>
            </a:r>
            <a:r>
              <a:rPr lang="en-US" altLang="en-US" b="1" i="1" err="1">
                <a:latin typeface="Times New Roman" panose="02020603050405020304" pitchFamily="18" charset="0"/>
              </a:rPr>
              <a:t>đặc</a:t>
            </a:r>
            <a:r>
              <a:rPr lang="en-US" altLang="en-US" b="1" i="1">
                <a:latin typeface="Times New Roman" panose="02020603050405020304" pitchFamily="18" charset="0"/>
              </a:rPr>
              <a:t> </a:t>
            </a:r>
            <a:r>
              <a:rPr lang="en-US" altLang="en-US" b="1" i="1" err="1">
                <a:latin typeface="Times New Roman" panose="02020603050405020304" pitchFamily="18" charset="0"/>
              </a:rPr>
              <a:t>điểm</a:t>
            </a:r>
            <a:r>
              <a:rPr lang="en-US" altLang="en-US" b="1" i="1">
                <a:latin typeface="Times New Roman" panose="02020603050405020304" pitchFamily="18" charset="0"/>
              </a:rPr>
              <a:t> </a:t>
            </a:r>
            <a:r>
              <a:rPr lang="en-US" altLang="en-US" b="1" i="1" err="1">
                <a:latin typeface="Times New Roman" panose="02020603050405020304" pitchFamily="18" charset="0"/>
              </a:rPr>
              <a:t>gì</a:t>
            </a:r>
            <a:r>
              <a:rPr lang="en-US" altLang="en-US" b="1" i="1">
                <a:latin typeface="Times New Roman" panose="02020603050405020304" pitchFamily="18" charset="0"/>
              </a:rPr>
              <a:t> ? </a:t>
            </a:r>
            <a:endParaRPr lang="en-US" altLang="en-US"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0"/>
            <a:ext cx="10515600" cy="695976"/>
          </a:xfrm>
          <a:solidFill>
            <a:schemeClr val="accent4">
              <a:lumMod val="20000"/>
              <a:lumOff val="80000"/>
            </a:schemeClr>
          </a:solidFill>
        </p:spPr>
        <p:txBody>
          <a:bodyPr>
            <a:normAutofit/>
          </a:bodyPr>
          <a:lstStyle/>
          <a:p>
            <a:pPr algn="ctr"/>
            <a:r>
              <a:rPr lang="en-US" sz="4000" b="1">
                <a:solidFill>
                  <a:srgbClr val="FF0000"/>
                </a:solidFill>
                <a:latin typeface="Times New Roman" panose="02020603050405020304" pitchFamily="18" charset="0"/>
                <a:cs typeface="Times New Roman" panose="02020603050405020304" pitchFamily="18" charset="0"/>
              </a:rPr>
              <a:t>BÀI 10: HY LẠP CỔ ĐẠI</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5" name="Title 1"/>
          <p:cNvSpPr txBox="1"/>
          <p:nvPr/>
        </p:nvSpPr>
        <p:spPr>
          <a:xfrm>
            <a:off x="104931" y="695976"/>
            <a:ext cx="10515600" cy="5890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mtClean="0">
                <a:solidFill>
                  <a:srgbClr val="FF0000"/>
                </a:solidFill>
                <a:latin typeface="Times New Roman" panose="02020603050405020304" pitchFamily="18" charset="0"/>
                <a:cs typeface="Times New Roman" panose="02020603050405020304" pitchFamily="18" charset="0"/>
              </a:rPr>
              <a:t>I. </a:t>
            </a:r>
            <a:r>
              <a:rPr lang="en-US" sz="3600" b="1" err="1" smtClean="0">
                <a:solidFill>
                  <a:srgbClr val="FF0000"/>
                </a:solidFill>
                <a:latin typeface="Times New Roman" panose="02020603050405020304" pitchFamily="18" charset="0"/>
                <a:cs typeface="Times New Roman" panose="02020603050405020304" pitchFamily="18" charset="0"/>
              </a:rPr>
              <a:t>Điều</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kiện</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tự</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nhiên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104931" y="1391952"/>
            <a:ext cx="11917180" cy="4351338"/>
          </a:xfrm>
        </p:spPr>
        <p:txBody>
          <a:bodyPr>
            <a:normAutofit/>
          </a:bodyPr>
          <a:lstStyle/>
          <a:p>
            <a:pPr marL="0" indent="0" algn="just">
              <a:lnSpc>
                <a:spcPct val="150000"/>
              </a:lnSpc>
              <a:spcBef>
                <a:spcPts val="0"/>
              </a:spcBef>
              <a:buNone/>
            </a:pP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Hy</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Lạp</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cổ</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đại</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nằm</a:t>
            </a:r>
            <a:r>
              <a:rPr lang="en-US" sz="3200" b="1">
                <a:latin typeface="Times New Roman" panose="02020603050405020304" pitchFamily="18" charset="0"/>
                <a:cs typeface="Times New Roman" panose="02020603050405020304" pitchFamily="18" charset="0"/>
              </a:rPr>
              <a:t> ở </a:t>
            </a:r>
            <a:r>
              <a:rPr lang="en-US" sz="3200" b="1" err="1">
                <a:latin typeface="Times New Roman" panose="02020603050405020304" pitchFamily="18" charset="0"/>
                <a:cs typeface="Times New Roman" panose="02020603050405020304" pitchFamily="18" charset="0"/>
              </a:rPr>
              <a:t>khu</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vực</a:t>
            </a:r>
            <a:r>
              <a:rPr lang="en-US" sz="3200" b="1">
                <a:latin typeface="Times New Roman" panose="02020603050405020304" pitchFamily="18" charset="0"/>
                <a:cs typeface="Times New Roman" panose="02020603050405020304" pitchFamily="18" charset="0"/>
              </a:rPr>
              <a:t> Nam </a:t>
            </a:r>
            <a:r>
              <a:rPr lang="en-US" sz="3200" b="1" err="1">
                <a:latin typeface="Times New Roman" panose="02020603050405020304" pitchFamily="18" charset="0"/>
                <a:cs typeface="Times New Roman" panose="02020603050405020304" pitchFamily="18" charset="0"/>
              </a:rPr>
              <a:t>Âu</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có</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điều</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kiện</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tự</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nhiên</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thuận</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lợi</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đường</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bờ</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biển</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dài</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ít</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đồng</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bằng</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và</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khí</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hậu</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ấm</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áp</a:t>
            </a:r>
            <a:endParaRPr lang="en-US" sz="320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sz="3200" b="1">
                <a:latin typeface="Times New Roman" panose="02020603050405020304" pitchFamily="18" charset="0"/>
                <a:cs typeface="Times New Roman" panose="02020603050405020304" pitchFamily="18" charset="0"/>
              </a:rPr>
              <a:t>=&gt; </a:t>
            </a:r>
            <a:r>
              <a:rPr lang="en-US" sz="3200" b="1" err="1">
                <a:latin typeface="Times New Roman" panose="02020603050405020304" pitchFamily="18" charset="0"/>
                <a:cs typeface="Times New Roman" panose="02020603050405020304" pitchFamily="18" charset="0"/>
              </a:rPr>
              <a:t>T</a:t>
            </a:r>
            <a:r>
              <a:rPr lang="en-US" sz="3200" b="1" err="1" smtClean="0">
                <a:latin typeface="Times New Roman" panose="02020603050405020304" pitchFamily="18" charset="0"/>
                <a:cs typeface="Times New Roman" panose="02020603050405020304" pitchFamily="18" charset="0"/>
              </a:rPr>
              <a:t>ạo</a:t>
            </a:r>
            <a:r>
              <a:rPr lang="en-US" sz="3200" b="1" smtClean="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điều</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kiện</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cho</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sự</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phát</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triển</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của</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thủ</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công</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nghiệp</a:t>
            </a:r>
            <a:r>
              <a:rPr lang="en-US" sz="3200" b="1">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và</a:t>
            </a:r>
            <a:r>
              <a:rPr lang="en-US" sz="3200" b="1">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thương</a:t>
            </a:r>
            <a:r>
              <a:rPr lang="en-US" sz="3200" b="1"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nghiệp</a:t>
            </a:r>
            <a:endParaRPr lang="en-US" sz="3200">
              <a:latin typeface="Times New Roman" panose="02020603050405020304" pitchFamily="18" charset="0"/>
              <a:cs typeface="Times New Roman" panose="02020603050405020304" pitchFamily="18" charset="0"/>
            </a:endParaRPr>
          </a:p>
        </p:txBody>
      </p:sp>
      <p:sp>
        <p:nvSpPr>
          <p:cNvPr id="6" name="AutoShape 8"/>
          <p:cNvSpPr>
            <a:spLocks noChangeArrowheads="1"/>
          </p:cNvSpPr>
          <p:nvPr/>
        </p:nvSpPr>
        <p:spPr bwMode="auto">
          <a:xfrm>
            <a:off x="5981076" y="1129623"/>
            <a:ext cx="6041035" cy="3274967"/>
          </a:xfrm>
          <a:prstGeom prst="cloudCallout">
            <a:avLst>
              <a:gd name="adj1" fmla="val -41925"/>
              <a:gd name="adj2" fmla="val 81128"/>
            </a:avLst>
          </a:prstGeom>
          <a:gradFill rotWithShape="1">
            <a:gsLst>
              <a:gs pos="0">
                <a:srgbClr val="FFFF00"/>
              </a:gs>
              <a:gs pos="50000">
                <a:srgbClr val="FFFFFF"/>
              </a:gs>
              <a:gs pos="100000">
                <a:srgbClr val="FFFF00"/>
              </a:gs>
            </a:gsLst>
            <a:lin ang="5400000" scaled="1"/>
          </a:gradFill>
          <a:ln w="9525">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err="1">
                <a:latin typeface="Times New Roman" panose="02020603050405020304" pitchFamily="18" charset="0"/>
                <a:cs typeface="Times New Roman" panose="02020603050405020304" pitchFamily="18" charset="0"/>
              </a:rPr>
              <a:t>V</a:t>
            </a:r>
            <a:r>
              <a:rPr lang="en-US" err="1" smtClean="0">
                <a:latin typeface="Times New Roman" panose="02020603050405020304" pitchFamily="18" charset="0"/>
                <a:cs typeface="Times New Roman" panose="02020603050405020304" pitchFamily="18" charset="0"/>
              </a:rPr>
              <a:t>ới</a:t>
            </a:r>
            <a:r>
              <a:rPr lang="en-US" smtClean="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điều</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kiện</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tự</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nhiên</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như</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trên</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cư</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dân</a:t>
            </a:r>
            <a:r>
              <a:rPr lang="en-US">
                <a:latin typeface="Times New Roman" panose="02020603050405020304" pitchFamily="18" charset="0"/>
                <a:cs typeface="Times New Roman" panose="02020603050405020304" pitchFamily="18" charset="0"/>
              </a:rPr>
              <a:t> Hy </a:t>
            </a:r>
            <a:r>
              <a:rPr lang="en-US" err="1">
                <a:latin typeface="Times New Roman" panose="02020603050405020304" pitchFamily="18" charset="0"/>
                <a:cs typeface="Times New Roman" panose="02020603050405020304" pitchFamily="18" charset="0"/>
              </a:rPr>
              <a:t>Lạp</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cổ</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đại</a:t>
            </a:r>
            <a:r>
              <a:rPr lang="en-US">
                <a:latin typeface="Times New Roman" panose="02020603050405020304" pitchFamily="18" charset="0"/>
                <a:cs typeface="Times New Roman" panose="02020603050405020304" pitchFamily="18" charset="0"/>
              </a:rPr>
              <a:t> có </a:t>
            </a:r>
            <a:r>
              <a:rPr lang="en-US" err="1">
                <a:latin typeface="Times New Roman" panose="02020603050405020304" pitchFamily="18" charset="0"/>
                <a:cs typeface="Times New Roman" panose="02020603050405020304" pitchFamily="18" charset="0"/>
              </a:rPr>
              <a:t>ưu</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thế</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phát</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triển</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các</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ngành</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kinh</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tế</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nào</a:t>
            </a:r>
            <a:r>
              <a:rPr lang="en-US">
                <a:latin typeface="Times New Roman" panose="02020603050405020304" pitchFamily="18" charset="0"/>
                <a:cs typeface="Times New Roman" panose="02020603050405020304" pitchFamily="18" charset="0"/>
              </a:rPr>
              <a:t> </a:t>
            </a:r>
            <a:endParaRPr lang="en-US" altLang="en-US" b="1"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ags/tag1.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7294</Words>
  <Application>WPS Presentation</Application>
  <PresentationFormat>Widescreen</PresentationFormat>
  <Paragraphs>190</Paragraphs>
  <Slides>31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Arial</vt:lpstr>
      <vt:lpstr>SimSun</vt:lpstr>
      <vt:lpstr>Wingdings</vt:lpstr>
      <vt:lpstr>Times New Roman</vt:lpstr>
      <vt:lpstr>Bodoni MT Black</vt:lpstr>
      <vt:lpstr>Microsoft YaHei</vt:lpstr>
      <vt:lpstr>Arial Unicode MS</vt:lpstr>
      <vt:lpstr>Calibri Light</vt:lpstr>
      <vt:lpstr>Calibri</vt:lpstr>
      <vt:lpstr>Times New Roman</vt:lpstr>
      <vt:lpstr>Calibri</vt:lpstr>
      <vt:lpstr>Arial</vt:lpstr>
      <vt:lpstr>Office Theme</vt:lpstr>
      <vt:lpstr>PowerPoint 演示文稿</vt:lpstr>
      <vt:lpstr>Hoạt động khởi động</vt:lpstr>
      <vt:lpstr>PowerPoint 演示文稿</vt:lpstr>
      <vt:lpstr>PowerPoint 演示文稿</vt:lpstr>
      <vt:lpstr>BÀI 10: HY LẠP CỔ ĐẠI</vt:lpstr>
      <vt:lpstr>PowerPoint 演示文稿</vt:lpstr>
      <vt:lpstr>PowerPoint 演示文稿</vt:lpstr>
      <vt:lpstr>PowerPoint 演示文稿</vt:lpstr>
      <vt:lpstr>BÀI 10: HY LẠP CỔ ĐẠI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BT 5/35 SBT: Đọc đoạn văn bên dưới và cho biết: Ác-si-mét đã ứng dụng kiến thức khoa học vào thực tế như thế nào?</vt:lpstr>
      <vt:lpstr>PowerPoint 演示文稿</vt:lpstr>
      <vt:lpstr>PowerPoint 演示文稿</vt:lpstr>
      <vt:lpstr>PowerPoint 演示文稿</vt:lpstr>
      <vt:lpstr>PowerPoint 演示文稿</vt:lpstr>
      <vt:lpstr>Bài 2/57</vt:lpstr>
      <vt:lpstr>Bài 3/57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FPT-HP</cp:lastModifiedBy>
  <cp:revision>125</cp:revision>
  <dcterms:created xsi:type="dcterms:W3CDTF">2021-07-25T09:08:00Z</dcterms:created>
  <dcterms:modified xsi:type="dcterms:W3CDTF">2024-05-08T02:15:26Z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817C4A1D14794301A2C6EEC3BB0D6270_12</vt:lpwstr>
  </property>
  <property fmtid="{D5CDD505-2E9C-101B-9397-08002B2CF9AE}" pid="3" name="KSOProductBuildVer">
    <vt:lpwstr>1033-12.2.0.16909</vt:lpwstr>
  </property>
</Properties>
</file>