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4" r:id="rId2"/>
    <p:sldId id="364" r:id="rId3"/>
    <p:sldId id="365" r:id="rId4"/>
    <p:sldId id="355" r:id="rId5"/>
    <p:sldId id="350" r:id="rId6"/>
    <p:sldId id="357" r:id="rId7"/>
    <p:sldId id="366" r:id="rId8"/>
    <p:sldId id="368" r:id="rId9"/>
    <p:sldId id="369" r:id="rId10"/>
    <p:sldId id="371" r:id="rId11"/>
    <p:sldId id="370" r:id="rId12"/>
    <p:sldId id="351" r:id="rId13"/>
    <p:sldId id="373" r:id="rId14"/>
    <p:sldId id="352" r:id="rId15"/>
    <p:sldId id="327" r:id="rId16"/>
    <p:sldId id="372" r:id="rId17"/>
    <p:sldId id="363" r:id="rId18"/>
    <p:sldId id="325" r:id="rId19"/>
    <p:sldId id="313" r:id="rId20"/>
    <p:sldId id="359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0702A"/>
    <a:srgbClr val="D8E5E5"/>
    <a:srgbClr val="FBCDCD"/>
    <a:srgbClr val="F3F6F6"/>
    <a:srgbClr val="3B87CD"/>
    <a:srgbClr val="EF4B66"/>
    <a:srgbClr val="F7A5A5"/>
    <a:srgbClr val="F37D91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4650"/>
  </p:normalViewPr>
  <p:slideViewPr>
    <p:cSldViewPr snapToGrid="0" showGuides="1">
      <p:cViewPr varScale="1">
        <p:scale>
          <a:sx n="69" d="100"/>
          <a:sy n="69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alpha val="0"/>
                <a:lumMod val="0"/>
                <a:lumOff val="100000"/>
              </a:schemeClr>
            </a:gs>
            <a:gs pos="2000">
              <a:schemeClr val="accent6">
                <a:lumMod val="20000"/>
                <a:lumOff val="80000"/>
              </a:schemeClr>
            </a:gs>
            <a:gs pos="100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notesSlide" Target="../notesSlides/notesSlide2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68812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39" y="2482701"/>
            <a:ext cx="1232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chemeClr val="accent5"/>
                </a:solidFill>
                <a:latin typeface="Berlin Sans FB" panose="020E0602020502020306" pitchFamily="34" charset="0"/>
              </a:rPr>
              <a:t>  </a:t>
            </a:r>
            <a:r>
              <a:rPr lang="en-US" sz="6000" b="1" smtClean="0">
                <a:solidFill>
                  <a:schemeClr val="accent5"/>
                </a:solidFill>
                <a:latin typeface="Berlin Sans FB" panose="020E0602020502020306" pitchFamily="34" charset="0"/>
              </a:rPr>
              <a:t>WELCOME TO OUR CLASS !</a:t>
            </a:r>
            <a:endParaRPr lang="en-US" sz="6000" b="1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38733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942" y="505489"/>
            <a:ext cx="113291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but in the future,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everyone will be able to use telepathy.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We'll wear a tiny device to catch our </a:t>
            </a:r>
            <a:r>
              <a:rPr lang="en-US" sz="6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send them to other people.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2" y="5928516"/>
            <a:ext cx="610134" cy="5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1" y="1009749"/>
            <a:ext cx="115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86" y="1488051"/>
            <a:ext cx="110150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Hmm, telepathy devices can “read” one’s mind, so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people might take advantage of it to control someone else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2" y="5928516"/>
            <a:ext cx="610134" cy="5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31390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Read the interview again. Choose the correct answer A, B, or C.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298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957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131589" y="858509"/>
            <a:ext cx="9879486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What is the interview mainly about?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</a:t>
            </a:r>
            <a:r>
              <a:rPr lang="en-US" sz="3200" dirty="0">
                <a:effectLst/>
              </a:rPr>
              <a:t> One way of future communication.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Voice chats and online calls.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Problems of telepathy. </a:t>
            </a:r>
          </a:p>
          <a:p>
            <a:endParaRPr lang="en-US" sz="3200" dirty="0">
              <a:effectLst/>
            </a:endParaRPr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2.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Which way of communication below is NOT mentioned in the interview?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Meeting face to face		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Writing an email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Telepathy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D1AEE2-23A8-6990-B72C-3CD761FB3DD1}"/>
              </a:ext>
            </a:extLst>
          </p:cNvPr>
          <p:cNvSpPr/>
          <p:nvPr/>
        </p:nvSpPr>
        <p:spPr>
          <a:xfrm>
            <a:off x="1110323" y="1399860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C9E4A-6415-6E77-53C8-DE18984CA321}"/>
              </a:ext>
            </a:extLst>
          </p:cNvPr>
          <p:cNvSpPr/>
          <p:nvPr/>
        </p:nvSpPr>
        <p:spPr>
          <a:xfrm>
            <a:off x="1089058" y="4791646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2 Minutes Countdown 4k Giant Clock - Đồng hồ đếm ngược 2 ph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7018" y="5054304"/>
            <a:ext cx="2740848" cy="11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67371" y="7144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073" y="605570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Read an interview with two students, Minh and Tom. Then tick the speaker of each sentence. 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57" y="66100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7305" y="47086"/>
            <a:ext cx="32250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178" y="1240266"/>
            <a:ext cx="1175485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TELEPATHY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everyone. Today, I'll ask some members of the Technology Club to predict how people will communicate in the future. Let’s meet Minh and Tom.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&amp; 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everyone.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Minh and Tom, how do you and your friends keep in contact?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we mostly text each other. We also send voice messages.</a:t>
            </a:r>
          </a:p>
          <a:p>
            <a:pPr algn="just"/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see my friends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person, but sometimes we call via the Internet.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Do you think these ways of communication will still be popular in 50 years?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really. We'll use more advanced ways, like telepathy. We'll pass our thoughts to another person without talking and...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on. I think only a very few people may have this ability.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but in the future, everyone will be able to use telepathy. We'll wear a tiny device to catch our thoughts and send them to other people.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Cool! But will there be any problems with telepathy?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Hmm, telepathy devices can “read” one’s mind, so bad people might take advantage of it to control someone else.</a:t>
            </a:r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9558" y="45828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64167" y="4428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52" y="3401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391887" y="1132603"/>
            <a:ext cx="11698514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According to Tom, telepathy means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making phone calls via the Internet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talking on tiny devices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communicating by thoughts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C00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The MC says that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telepathy is perfect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not all people can do </a:t>
            </a:r>
            <a:r>
              <a:rPr lang="en-US" sz="3200">
                <a:effectLst/>
              </a:rPr>
              <a:t>telepathy </a:t>
            </a:r>
            <a:endParaRPr lang="en-US" sz="3200" smtClean="0">
              <a:effectLst/>
            </a:endParaRP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Hold on.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very few people may have this ability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</a:endParaRP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she disagrees with Minh’s opinion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924A33-3597-76F1-7710-4189FDAD9345}"/>
              </a:ext>
            </a:extLst>
          </p:cNvPr>
          <p:cNvSpPr/>
          <p:nvPr/>
        </p:nvSpPr>
        <p:spPr>
          <a:xfrm>
            <a:off x="391887" y="2644707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D05587-1972-73FB-6FEB-88004603EAB6}"/>
              </a:ext>
            </a:extLst>
          </p:cNvPr>
          <p:cNvSpPr/>
          <p:nvPr/>
        </p:nvSpPr>
        <p:spPr>
          <a:xfrm>
            <a:off x="417068" y="4553250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/>
          <p:cNvSpPr/>
          <p:nvPr/>
        </p:nvSpPr>
        <p:spPr>
          <a:xfrm>
            <a:off x="6406869" y="242526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We'll wear a tiny device to catch our thoughts and send them to other people.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877900" y="1197699"/>
            <a:ext cx="10940717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What does the MC think may be a problem with telepathy?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People won’t want to meet each other.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Telepathy devices can be expensive.</a:t>
            </a:r>
            <a:br>
              <a:rPr lang="en-US" sz="3200" dirty="0">
                <a:effectLst/>
              </a:rPr>
            </a:b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Some people won’t want to talk anymore.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31BDB-9E8D-FB01-8D6F-32CFC5144E2A}"/>
              </a:ext>
            </a:extLst>
          </p:cNvPr>
          <p:cNvSpPr txBox="1"/>
          <p:nvPr/>
        </p:nvSpPr>
        <p:spPr>
          <a:xfrm>
            <a:off x="1095494" y="42219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Read the interview again. Choose the correct answer A, B, or C. </a:t>
            </a:r>
            <a:endParaRPr lang="en-US" sz="26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B6FB7B-8AD6-C0D9-0984-3F52DEB0EB47}"/>
              </a:ext>
            </a:extLst>
          </p:cNvPr>
          <p:cNvSpPr/>
          <p:nvPr/>
        </p:nvSpPr>
        <p:spPr>
          <a:xfrm>
            <a:off x="540103" y="4067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CAC88-32D7-BFAC-8167-46FAB9F38DDF}"/>
              </a:ext>
            </a:extLst>
          </p:cNvPr>
          <p:cNvSpPr txBox="1"/>
          <p:nvPr/>
        </p:nvSpPr>
        <p:spPr>
          <a:xfrm>
            <a:off x="592888" y="3040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CD5CEA-0F47-D9FA-D836-B8B795D1021E}"/>
              </a:ext>
            </a:extLst>
          </p:cNvPr>
          <p:cNvSpPr/>
          <p:nvPr/>
        </p:nvSpPr>
        <p:spPr>
          <a:xfrm>
            <a:off x="832835" y="3632434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1358153" y="4462527"/>
            <a:ext cx="9135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: Besides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that,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will be too lazy to even talk any more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5681" y="172476"/>
            <a:ext cx="3382969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VOCABULARY</a:t>
            </a:r>
            <a:endParaRPr lang="en-US" sz="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890" y="839253"/>
            <a:ext cx="50000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Telepathy (n)</a:t>
            </a:r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178606" y="1875898"/>
            <a:ext cx="5072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Text  (v)/ (n)</a:t>
            </a: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629220" y="3004101"/>
            <a:ext cx="4595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Thought (n)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5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779" y="324705"/>
            <a:ext cx="517222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192A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6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52" y="1563329"/>
            <a:ext cx="4211229" cy="41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7918" y="634991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Read the following ideas about online calls. Put the ideas in the correct column.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82527" y="7152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12" y="612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42666"/>
              </p:ext>
            </p:extLst>
          </p:nvPr>
        </p:nvGraphicFramePr>
        <p:xfrm>
          <a:off x="7374193" y="1603432"/>
          <a:ext cx="4632160" cy="2770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6080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316080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806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Advantages </a:t>
                      </a:r>
                      <a:endParaRPr lang="x-non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Disadvantages </a:t>
                      </a:r>
                      <a:endParaRPr lang="x-non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654424"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654424"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654424"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2BA404-DEDA-79A2-2DAF-983E1D9D0ADE}"/>
              </a:ext>
            </a:extLst>
          </p:cNvPr>
          <p:cNvSpPr/>
          <p:nvPr/>
        </p:nvSpPr>
        <p:spPr>
          <a:xfrm>
            <a:off x="7971119" y="244199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A6898E-9C7B-59E7-7DBD-2D7B1214C940}"/>
              </a:ext>
            </a:extLst>
          </p:cNvPr>
          <p:cNvSpPr/>
          <p:nvPr/>
        </p:nvSpPr>
        <p:spPr>
          <a:xfrm>
            <a:off x="10727969" y="2484333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7FC0B3-C186-D54A-71EE-10EF9CC0DF82}"/>
              </a:ext>
            </a:extLst>
          </p:cNvPr>
          <p:cNvSpPr/>
          <p:nvPr/>
        </p:nvSpPr>
        <p:spPr>
          <a:xfrm>
            <a:off x="7971117" y="3094706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EBF4FF-2CB3-8F3D-CA63-947DF202519B}"/>
              </a:ext>
            </a:extLst>
          </p:cNvPr>
          <p:cNvSpPr/>
          <p:nvPr/>
        </p:nvSpPr>
        <p:spPr>
          <a:xfrm>
            <a:off x="10727968" y="3204372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488673-DC6B-C9AC-0D73-1F4881AD8389}"/>
              </a:ext>
            </a:extLst>
          </p:cNvPr>
          <p:cNvSpPr/>
          <p:nvPr/>
        </p:nvSpPr>
        <p:spPr>
          <a:xfrm>
            <a:off x="7971118" y="3825268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75F301-6EEC-A119-BB26-A42D5DB06619}"/>
              </a:ext>
            </a:extLst>
          </p:cNvPr>
          <p:cNvSpPr/>
          <p:nvPr/>
        </p:nvSpPr>
        <p:spPr>
          <a:xfrm>
            <a:off x="10727968" y="3908973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</a:rPr>
              <a:t>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196C0-3CE1-C79B-E114-2625CD46A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53" y="1734757"/>
            <a:ext cx="7133040" cy="3629516"/>
          </a:xfrm>
          <a:prstGeom prst="rect">
            <a:avLst/>
          </a:prstGeom>
        </p:spPr>
      </p:pic>
      <p:pic>
        <p:nvPicPr>
          <p:cNvPr id="13" name="2 Minutes Countdown 4k Giant Clock - Đồng hồ đếm ngược 2 ph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4193" y="4810500"/>
            <a:ext cx="2740848" cy="11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613" y="258478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groups. Choose a way of communication and discuss its advantages and disadvantages. Then report your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07757" y="36111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542" y="258478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23" y="1546571"/>
            <a:ext cx="3398705" cy="38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100384" y="1298865"/>
            <a:ext cx="83228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smtClean="0">
                <a:solidFill>
                  <a:srgbClr val="C00000"/>
                </a:solidFill>
                <a:effectLst/>
              </a:rPr>
              <a:t>You can start your discussion as follows:</a:t>
            </a:r>
          </a:p>
          <a:p>
            <a:r>
              <a:rPr lang="en-US" sz="2800" smtClean="0">
                <a:effectLst/>
              </a:rPr>
              <a:t> </a:t>
            </a:r>
            <a:r>
              <a:rPr lang="en-US" sz="2800" dirty="0">
                <a:effectLst/>
              </a:rPr>
              <a:t>I think there are both advantages and disadvantages of online calls.</a:t>
            </a:r>
            <a:r>
              <a:rPr lang="en-US" sz="2800">
                <a:effectLst/>
              </a:rPr>
              <a:t> </a:t>
            </a:r>
            <a:r>
              <a:rPr lang="en-US" sz="2800" smtClean="0">
                <a:effectLst/>
              </a:rPr>
              <a:t>......................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UP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759200" y="2438400"/>
            <a:ext cx="4673600" cy="289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860799" y="3533952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Ways of communication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31200" y="3200400"/>
            <a:ext cx="1016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23200" y="44196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43700" y="5016500"/>
            <a:ext cx="53340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794500" y="20955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844800" y="4114800"/>
            <a:ext cx="1117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352800" y="2895600"/>
            <a:ext cx="812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067300" y="52197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51400" y="2311400"/>
            <a:ext cx="45720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352800" y="4800600"/>
            <a:ext cx="101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0" y="1828800"/>
            <a:ext cx="325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Using social media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4000" y="1600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Meeting face to </a:t>
            </a:r>
            <a:r>
              <a:rPr lang="en-US" sz="2000" b="1" dirty="0" smtClean="0">
                <a:solidFill>
                  <a:srgbClr val="FF0000"/>
                </a:solidFill>
              </a:rPr>
              <a:t>face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486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Having a video conference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0800" y="2819400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Sending letters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42400" y="4648200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Chatting online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2400" y="2571690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Video chatting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400" y="4095690"/>
            <a:ext cx="269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Using telepathy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9145" y="5172045"/>
            <a:ext cx="248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Using voice message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1200" y="5562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Using body language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93342" y="238444"/>
            <a:ext cx="383458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9229" y="908556"/>
            <a:ext cx="103628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mtClean="0">
                <a:solidFill>
                  <a:srgbClr val="0070C0"/>
                </a:solidFill>
              </a:rPr>
              <a:t>Prepair </a:t>
            </a:r>
            <a:r>
              <a:rPr lang="en-US" sz="3200" b="1" dirty="0">
                <a:solidFill>
                  <a:srgbClr val="0070C0"/>
                </a:solidFill>
              </a:rPr>
              <a:t>lesson 6 – </a:t>
            </a:r>
            <a:r>
              <a:rPr lang="en-US" sz="3200" b="1">
                <a:solidFill>
                  <a:srgbClr val="0070C0"/>
                </a:solidFill>
              </a:rPr>
              <a:t>Skills </a:t>
            </a:r>
            <a:r>
              <a:rPr lang="en-US" sz="3200" b="1" smtClean="0">
                <a:solidFill>
                  <a:srgbClr val="0070C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b="1"/>
              <a:t>Write a paragraph (80 – 100 words) to describe a way of modern </a:t>
            </a:r>
            <a:r>
              <a:rPr lang="en-US" sz="3200" b="1" smtClean="0"/>
              <a:t>communication</a:t>
            </a:r>
            <a:r>
              <a:rPr lang="en-US" sz="3200" b="1"/>
              <a:t> </a:t>
            </a:r>
            <a:r>
              <a:rPr lang="en-US" sz="3200" b="1" smtClean="0"/>
              <a:t>based on the suggested questions</a:t>
            </a:r>
            <a:r>
              <a:rPr lang="en-US" sz="3200" b="1" smtClean="0">
                <a:solidFill>
                  <a:srgbClr val="0070C0"/>
                </a:solidFill>
              </a:rPr>
              <a:t> 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mtClean="0">
                <a:solidFill>
                  <a:srgbClr val="0070C0"/>
                </a:solidFill>
              </a:rPr>
              <a:t>1.What is it?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mtClean="0">
                <a:solidFill>
                  <a:srgbClr val="0070C0"/>
                </a:solidFill>
              </a:rPr>
              <a:t>2.What are its advantages?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mtClean="0">
                <a:solidFill>
                  <a:srgbClr val="0070C0"/>
                </a:solidFill>
              </a:rPr>
              <a:t>3.What are its disadvantages?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mtClean="0">
                <a:solidFill>
                  <a:srgbClr val="0070C0"/>
                </a:solidFill>
              </a:rPr>
              <a:t>4. Will people use it in the future?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1" y="4132034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41200027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8667"/>
            <a:ext cx="12478043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10 : Communication in the future</a:t>
            </a:r>
          </a:p>
          <a:p>
            <a:pPr algn="ctr"/>
            <a:r>
              <a:rPr lang="en-US" sz="50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5 : Skill 1</a:t>
            </a:r>
            <a:endParaRPr lang="en-US" sz="50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6933" y="678667"/>
            <a:ext cx="50658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2364" y="2496189"/>
            <a:ext cx="64977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TELEPATHY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0991" y="5945970"/>
            <a:ext cx="525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https://youtu.be/pyzy5seI2B0?si=9qHqd9FHe4Ds2sde</a:t>
            </a:r>
          </a:p>
        </p:txBody>
      </p:sp>
    </p:spTree>
    <p:extLst>
      <p:ext uri="{BB962C8B-B14F-4D97-AF65-F5344CB8AC3E}">
        <p14:creationId xmlns:p14="http://schemas.microsoft.com/office/powerpoint/2010/main" val="13537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4000">
              <a:schemeClr val="accent6">
                <a:alpha val="0"/>
                <a:lumMod val="0"/>
                <a:lumOff val="100000"/>
              </a:schemeClr>
            </a:gs>
            <a:gs pos="3000">
              <a:schemeClr val="accent6">
                <a:lumMod val="20000"/>
                <a:lumOff val="80000"/>
              </a:schemeClr>
            </a:gs>
            <a:gs pos="100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67371" y="7144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073" y="605570"/>
            <a:ext cx="1033824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Read an interview with two students, Minh and Tom. Then tick the speaker of each sentence. 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57" y="66100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7305" y="47086"/>
            <a:ext cx="32250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178" y="1240266"/>
            <a:ext cx="1175485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TELEPATHY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everyone. Today, I'll ask some members of the Technology Club to predict how people will communicate in the future. Let’s meet Minh and Tom.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&amp; 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everyone.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Minh and Tom, how do you and your friends keep in contact?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we mostly text each other. We also send voice messages.</a:t>
            </a:r>
          </a:p>
          <a:p>
            <a:pPr algn="just"/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see my friends in person, but sometimes we call via the Internet.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Do you think these ways of communication will still be popular in 50 years?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really. We'll use more advanced ways, like telepathy. We'll pass our thoughts to another person without talking and...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on. I think only a very few people may have this ability.</a:t>
            </a:r>
          </a:p>
          <a:p>
            <a:pPr algn="just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but in the future, everyone will be able to use telepathy. We'll wear a tiny device to catch our thoughts and send them to other people.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Cool! But will there be any problems with telepathy?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Hmm, telepathy devices can “read” one’s mind, so bad people might take advantage of it to control someone else.</a:t>
            </a:r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0732" y="816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338" y="744904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Read an interview with two students, Minh and Tom. Then tick the speaker of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18" y="763209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4570" y="200652"/>
            <a:ext cx="32250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I. 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4D1B71-D0B7-0AE8-4848-12F8E0B1892F}"/>
              </a:ext>
            </a:extLst>
          </p:cNvPr>
          <p:cNvGraphicFramePr>
            <a:graphicFrameLocks noGrp="1"/>
          </p:cNvGraphicFramePr>
          <p:nvPr/>
        </p:nvGraphicFramePr>
        <p:xfrm>
          <a:off x="423713" y="1852842"/>
          <a:ext cx="11158687" cy="371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23355">
                  <a:extLst>
                    <a:ext uri="{9D8B030D-6E8A-4147-A177-3AD203B41FA5}">
                      <a16:colId xmlns:a16="http://schemas.microsoft.com/office/drawing/2014/main" val="3812372704"/>
                    </a:ext>
                  </a:extLst>
                </a:gridCol>
                <a:gridCol w="1029055">
                  <a:extLst>
                    <a:ext uri="{9D8B030D-6E8A-4147-A177-3AD203B41FA5}">
                      <a16:colId xmlns:a16="http://schemas.microsoft.com/office/drawing/2014/main" val="365485281"/>
                    </a:ext>
                  </a:extLst>
                </a:gridCol>
                <a:gridCol w="1006277">
                  <a:extLst>
                    <a:ext uri="{9D8B030D-6E8A-4147-A177-3AD203B41FA5}">
                      <a16:colId xmlns:a16="http://schemas.microsoft.com/office/drawing/2014/main" val="3365670671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ho says that…?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Minh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</a:rPr>
                        <a:t>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03414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he sends voice messages to friends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582759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calls his friends by using the Internet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470497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 will be able to use telepathy in the future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360980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000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need a small device to send their thoughts to others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9352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3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people can make use of telepathy to harm </a:t>
                      </a:r>
                      <a:r>
                        <a:rPr lang="x-none" sz="3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3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457803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0F89546F-E3D0-7584-F30F-C1B650098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5" y="2323524"/>
            <a:ext cx="610134" cy="556419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0A2B146F-FCEF-F697-3156-F1773FAAE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6" y="2897519"/>
            <a:ext cx="610134" cy="556419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5" y="3480738"/>
            <a:ext cx="610134" cy="556419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11D5F8F0-6F37-C9EB-E8E4-55D2382E65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5" y="4292494"/>
            <a:ext cx="610134" cy="556419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25849058-8CCB-71C8-0E23-C63FDAC7A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920" y="5014983"/>
            <a:ext cx="610134" cy="556419"/>
          </a:xfrm>
          <a:prstGeom prst="rect">
            <a:avLst/>
          </a:prstGeom>
        </p:spPr>
      </p:pic>
      <p:pic>
        <p:nvPicPr>
          <p:cNvPr id="16" name="2 Minutes Countdown 4k Giant Clock - Đồng hồ đếm ngược 2 ph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70415" y="5662649"/>
            <a:ext cx="2740848" cy="11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1" y="1009749"/>
            <a:ext cx="11549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we mostly </a:t>
            </a:r>
            <a:r>
              <a:rPr lang="en-US" sz="6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</a:t>
            </a:r>
            <a:r>
              <a:rPr lang="en-US" sz="6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other.We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send voice messages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0F89546F-E3D0-7584-F30F-C1B650098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9" y="5756041"/>
            <a:ext cx="610134" cy="5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01" y="1009749"/>
            <a:ext cx="115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300" y="1825675"/>
            <a:ext cx="11549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Tom: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often see my friends in person, but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call via the Internet</a:t>
            </a:r>
            <a:endParaRPr lang="vi-VN" sz="600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0A2B146F-FCEF-F697-3156-F1773FAAE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6" y="5837667"/>
            <a:ext cx="610134" cy="5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942" y="505489"/>
            <a:ext cx="11329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6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but in the future,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will be able to use 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telepathy</a:t>
            </a:r>
            <a:r>
              <a:rPr lang="en-US" sz="6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2" y="5928516"/>
            <a:ext cx="610134" cy="5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1056</Words>
  <Application>Microsoft Office PowerPoint</Application>
  <PresentationFormat>Widescreen</PresentationFormat>
  <Paragraphs>134</Paragraphs>
  <Slides>21</Slides>
  <Notes>10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Berlin Sans FB</vt:lpstr>
      <vt:lpstr>Calibri</vt:lpstr>
      <vt:lpstr>Calibri Light</vt:lpstr>
      <vt:lpstr>Cooper Black</vt:lpstr>
      <vt:lpstr>Myriad Pro</vt:lpstr>
      <vt:lpstr>Times New Roman</vt:lpstr>
      <vt:lpstr>Wingdings</vt:lpstr>
      <vt:lpstr>Office Theme</vt:lpstr>
      <vt:lpstr>Bitmap Image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258</cp:revision>
  <dcterms:created xsi:type="dcterms:W3CDTF">2020-12-09T02:04:09Z</dcterms:created>
  <dcterms:modified xsi:type="dcterms:W3CDTF">2024-04-04T00:48:34Z</dcterms:modified>
</cp:coreProperties>
</file>