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70" r:id="rId3"/>
    <p:sldId id="258" r:id="rId4"/>
    <p:sldId id="265" r:id="rId5"/>
    <p:sldId id="282" r:id="rId6"/>
    <p:sldId id="284" r:id="rId7"/>
    <p:sldId id="286" r:id="rId8"/>
    <p:sldId id="271" r:id="rId9"/>
    <p:sldId id="285" r:id="rId10"/>
    <p:sldId id="283" r:id="rId11"/>
    <p:sldId id="290"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Lst>
  <p:sldSz cx="18288000" cy="10287000"/>
  <p:notesSz cx="6858000" cy="9144000"/>
  <p:embeddedFontLst>
    <p:embeddedFont>
      <p:font typeface="Calibri" panose="020F0502020204030204" pitchFamily="34" charset="0"/>
      <p:regular r:id="rId46"/>
      <p:bold r:id="rId47"/>
      <p:italic r:id="rId48"/>
      <p:boldItalic r:id="rId49"/>
    </p:embeddedFont>
    <p:embeddedFont>
      <p:font typeface="Roboto Condensed" panose="020B0604020202020204" charset="0"/>
      <p:regular r:id="rId50"/>
    </p:embeddedFont>
    <p:embeddedFont>
      <p:font typeface="微软雅黑" panose="020B0503020204020204" pitchFamily="34" charset="-122"/>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091" autoAdjust="0"/>
  </p:normalViewPr>
  <p:slideViewPr>
    <p:cSldViewPr>
      <p:cViewPr varScale="1">
        <p:scale>
          <a:sx n="47" d="100"/>
          <a:sy n="47" d="100"/>
        </p:scale>
        <p:origin x="428" y="2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51F4C-E720-4D1F-A012-A8E1D28A6D13}" type="datetimeFigureOut">
              <a:rPr lang="en-US" smtClean="0"/>
              <a:pPr/>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F210C-8954-4545-9490-F73BCFD08227}" type="slidenum">
              <a:rPr lang="en-US" smtClean="0"/>
              <a:pPr/>
              <a:t>‹#›</a:t>
            </a:fld>
            <a:endParaRPr lang="en-US"/>
          </a:p>
        </p:txBody>
      </p:sp>
    </p:spTree>
    <p:extLst>
      <p:ext uri="{BB962C8B-B14F-4D97-AF65-F5344CB8AC3E}">
        <p14:creationId xmlns:p14="http://schemas.microsoft.com/office/powerpoint/2010/main" val="373504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a:t>
            </a:fld>
            <a:endParaRPr lang="en-US"/>
          </a:p>
        </p:txBody>
      </p:sp>
    </p:spTree>
    <p:extLst>
      <p:ext uri="{BB962C8B-B14F-4D97-AF65-F5344CB8AC3E}">
        <p14:creationId xmlns:p14="http://schemas.microsoft.com/office/powerpoint/2010/main" val="84397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10</a:t>
            </a:fld>
            <a:endParaRPr lang="en-US"/>
          </a:p>
        </p:txBody>
      </p:sp>
    </p:spTree>
    <p:extLst>
      <p:ext uri="{BB962C8B-B14F-4D97-AF65-F5344CB8AC3E}">
        <p14:creationId xmlns:p14="http://schemas.microsoft.com/office/powerpoint/2010/main" val="209870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11</a:t>
            </a:fld>
            <a:endParaRPr lang="en-US"/>
          </a:p>
        </p:txBody>
      </p:sp>
    </p:spTree>
    <p:extLst>
      <p:ext uri="{BB962C8B-B14F-4D97-AF65-F5344CB8AC3E}">
        <p14:creationId xmlns:p14="http://schemas.microsoft.com/office/powerpoint/2010/main" val="295870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Phê bình văn học</a:t>
            </a:r>
            <a:r>
              <a:rPr lang="vi-VN" sz="1200" b="0" i="0" kern="1200" dirty="0" smtClean="0">
                <a:solidFill>
                  <a:schemeClr val="tx1"/>
                </a:solidFill>
                <a:effectLst/>
                <a:latin typeface="+mn-lt"/>
                <a:ea typeface="+mn-ea"/>
                <a:cs typeface="+mn-cs"/>
              </a:rPr>
              <a:t> là sự phán đoán, bình phẩm, đánh giá và giải thích </a:t>
            </a:r>
            <a:r>
              <a:rPr lang="en-US" sz="1200" b="0" i="0" kern="1200" dirty="0" err="1" smtClean="0">
                <a:solidFill>
                  <a:schemeClr val="tx1"/>
                </a:solidFill>
                <a:effectLst/>
                <a:latin typeface="+mn-lt"/>
                <a:ea typeface="+mn-ea"/>
                <a:cs typeface="+mn-cs"/>
              </a:rPr>
              <a:t>tác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phẩm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văn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học</a:t>
            </a:r>
            <a:r>
              <a:rPr lang="vi-VN" sz="1200" b="0" i="0" kern="1200" dirty="0" smtClean="0">
                <a:solidFill>
                  <a:schemeClr val="tx1"/>
                </a:solidFill>
                <a:effectLst/>
                <a:latin typeface="+mn-lt"/>
                <a:ea typeface="+mn-ea"/>
                <a:cs typeface="+mn-cs"/>
              </a:rPr>
              <a:t>, đồng thời kèm theo việc phán đoán, bình luận, giải thích, đánh giá những hiện tượng đời sống mà tác phẩm nói tới.</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Nhà phê bình chuyên nghiệp vừa có phẩm chất của một nhà khoa học, vừa có phẩm chất của một nghệ sĩ. Sự mẫn cảm, tinh nhạy trong việc phát hiện ra các giá trị sâu xa gửi gắm trong văn chương nghệ thuật, hoặc giải mã được các cấu trúc thẩm mỹ định hình từ văn bản là điểm khác biệt làm nên giá trị của nhà phê bình. Không chỉ như thế, từ sự quan sát, thẩm định của mình, các thao tác khoa học được triển khai, nhằm diễn giải một cách logic, sáng rõ kinh nghiệm nội tại trong tinh thần và trí tưởng của nhà phê bình, đưa đến cho công chúng những tiêu điểm để có thể nhận diện, đánh giá hay lựa chọn giá trị văn chương phù hợp.</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12</a:t>
            </a:fld>
            <a:endParaRPr lang="en-US"/>
          </a:p>
        </p:txBody>
      </p:sp>
    </p:spTree>
    <p:extLst>
      <p:ext uri="{BB962C8B-B14F-4D97-AF65-F5344CB8AC3E}">
        <p14:creationId xmlns:p14="http://schemas.microsoft.com/office/powerpoint/2010/main" val="282946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13</a:t>
            </a:fld>
            <a:endParaRPr lang="en-US"/>
          </a:p>
        </p:txBody>
      </p:sp>
    </p:spTree>
    <p:extLst>
      <p:ext uri="{BB962C8B-B14F-4D97-AF65-F5344CB8AC3E}">
        <p14:creationId xmlns:p14="http://schemas.microsoft.com/office/powerpoint/2010/main" val="3017985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14</a:t>
            </a:fld>
            <a:endParaRPr lang="en-US"/>
          </a:p>
        </p:txBody>
      </p:sp>
    </p:spTree>
    <p:extLst>
      <p:ext uri="{BB962C8B-B14F-4D97-AF65-F5344CB8AC3E}">
        <p14:creationId xmlns:p14="http://schemas.microsoft.com/office/powerpoint/2010/main" val="2885315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15</a:t>
            </a:fld>
            <a:endParaRPr lang="en-US"/>
          </a:p>
        </p:txBody>
      </p:sp>
    </p:spTree>
    <p:extLst>
      <p:ext uri="{BB962C8B-B14F-4D97-AF65-F5344CB8AC3E}">
        <p14:creationId xmlns:p14="http://schemas.microsoft.com/office/powerpoint/2010/main" val="4144843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16</a:t>
            </a:fld>
            <a:endParaRPr lang="en-US"/>
          </a:p>
        </p:txBody>
      </p:sp>
    </p:spTree>
    <p:extLst>
      <p:ext uri="{BB962C8B-B14F-4D97-AF65-F5344CB8AC3E}">
        <p14:creationId xmlns:p14="http://schemas.microsoft.com/office/powerpoint/2010/main" val="341665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17</a:t>
            </a:fld>
            <a:endParaRPr lang="en-US"/>
          </a:p>
        </p:txBody>
      </p:sp>
    </p:spTree>
    <p:extLst>
      <p:ext uri="{BB962C8B-B14F-4D97-AF65-F5344CB8AC3E}">
        <p14:creationId xmlns:p14="http://schemas.microsoft.com/office/powerpoint/2010/main" val="1786077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18</a:t>
            </a:fld>
            <a:endParaRPr lang="en-US"/>
          </a:p>
        </p:txBody>
      </p:sp>
    </p:spTree>
    <p:extLst>
      <p:ext uri="{BB962C8B-B14F-4D97-AF65-F5344CB8AC3E}">
        <p14:creationId xmlns:p14="http://schemas.microsoft.com/office/powerpoint/2010/main" val="2536693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Người</a:t>
            </a:r>
            <a:r>
              <a:rPr lang="en-US" baseline="0" dirty="0" smtClean="0"/>
              <a:t> </a:t>
            </a:r>
            <a:r>
              <a:rPr lang="en-US" baseline="0" dirty="0" err="1" smtClean="0"/>
              <a:t>viết</a:t>
            </a:r>
            <a:r>
              <a:rPr lang="en-US" baseline="0" dirty="0" smtClean="0"/>
              <a:t> </a:t>
            </a:r>
            <a:r>
              <a:rPr lang="en-US" baseline="0" dirty="0" err="1" smtClean="0"/>
              <a:t>tập</a:t>
            </a:r>
            <a:r>
              <a:rPr lang="en-US" baseline="0" dirty="0" smtClean="0"/>
              <a:t> </a:t>
            </a:r>
            <a:r>
              <a:rPr lang="en-US" baseline="0" dirty="0" err="1" smtClean="0"/>
              <a:t>trung</a:t>
            </a:r>
            <a:r>
              <a:rPr lang="en-US" baseline="0" dirty="0" smtClean="0"/>
              <a:t> </a:t>
            </a:r>
            <a:r>
              <a:rPr lang="en-US" baseline="0" dirty="0" err="1" smtClean="0"/>
              <a:t>bàn</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gì</a:t>
            </a:r>
            <a:r>
              <a:rPr lang="en-US" baseline="0" dirty="0" smtClean="0"/>
              <a:t> </a:t>
            </a:r>
            <a:r>
              <a:rPr lang="en-US" baseline="0" dirty="0" err="1" smtClean="0"/>
              <a:t>trong</a:t>
            </a:r>
            <a:r>
              <a:rPr lang="en-US" baseline="0" dirty="0" smtClean="0"/>
              <a:t> </a:t>
            </a:r>
            <a:r>
              <a:rPr lang="en-US" baseline="0" dirty="0" err="1" smtClean="0"/>
              <a:t>tác</a:t>
            </a:r>
            <a:r>
              <a:rPr lang="en-US" baseline="0" dirty="0" smtClean="0"/>
              <a:t> </a:t>
            </a:r>
            <a:r>
              <a:rPr lang="en-US" baseline="0" dirty="0" err="1" smtClean="0"/>
              <a:t>phẩm</a:t>
            </a:r>
            <a:r>
              <a:rPr lang="en-US" baseline="0" dirty="0" smtClean="0"/>
              <a:t> </a:t>
            </a:r>
            <a:r>
              <a:rPr lang="en-US" i="1" baseline="0" dirty="0" err="1" smtClean="0"/>
              <a:t>Quê</a:t>
            </a:r>
            <a:r>
              <a:rPr lang="en-US" i="1" baseline="0" dirty="0" smtClean="0"/>
              <a:t> </a:t>
            </a:r>
            <a:r>
              <a:rPr lang="en-US" i="1" baseline="0" dirty="0" err="1" smtClean="0"/>
              <a:t>nội</a:t>
            </a:r>
            <a:r>
              <a:rPr lang="en-US" i="1" baseline="0" dirty="0" smtClean="0"/>
              <a:t> </a:t>
            </a:r>
            <a:r>
              <a:rPr lang="en-US" i="0" baseline="0" dirty="0" err="1" smtClean="0"/>
              <a:t>của</a:t>
            </a:r>
            <a:r>
              <a:rPr lang="en-US" i="0" baseline="0" dirty="0" smtClean="0"/>
              <a:t> </a:t>
            </a:r>
            <a:r>
              <a:rPr lang="en-US" i="0" baseline="0" dirty="0" err="1" smtClean="0"/>
              <a:t>Võ</a:t>
            </a:r>
            <a:r>
              <a:rPr lang="en-US" i="0" baseline="0" dirty="0" smtClean="0"/>
              <a:t> </a:t>
            </a:r>
            <a:r>
              <a:rPr lang="en-US" i="0" baseline="0" dirty="0" err="1" smtClean="0"/>
              <a:t>Quảng</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19</a:t>
            </a:fld>
            <a:endParaRPr lang="en-US"/>
          </a:p>
        </p:txBody>
      </p:sp>
    </p:spTree>
    <p:extLst>
      <p:ext uri="{BB962C8B-B14F-4D97-AF65-F5344CB8AC3E}">
        <p14:creationId xmlns:p14="http://schemas.microsoft.com/office/powerpoint/2010/main" val="52332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a:t>
            </a:fld>
            <a:endParaRPr lang="en-US"/>
          </a:p>
        </p:txBody>
      </p:sp>
    </p:spTree>
    <p:extLst>
      <p:ext uri="{BB962C8B-B14F-4D97-AF65-F5344CB8AC3E}">
        <p14:creationId xmlns:p14="http://schemas.microsoft.com/office/powerpoint/2010/main" val="639403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20</a:t>
            </a:fld>
            <a:endParaRPr lang="en-US"/>
          </a:p>
        </p:txBody>
      </p:sp>
    </p:spTree>
    <p:extLst>
      <p:ext uri="{BB962C8B-B14F-4D97-AF65-F5344CB8AC3E}">
        <p14:creationId xmlns:p14="http://schemas.microsoft.com/office/powerpoint/2010/main" val="150156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21</a:t>
            </a:fld>
            <a:endParaRPr lang="en-US"/>
          </a:p>
        </p:txBody>
      </p:sp>
    </p:spTree>
    <p:extLst>
      <p:ext uri="{BB962C8B-B14F-4D97-AF65-F5344CB8AC3E}">
        <p14:creationId xmlns:p14="http://schemas.microsoft.com/office/powerpoint/2010/main" val="3348231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22</a:t>
            </a:fld>
            <a:endParaRPr lang="en-US"/>
          </a:p>
        </p:txBody>
      </p:sp>
    </p:spTree>
    <p:extLst>
      <p:ext uri="{BB962C8B-B14F-4D97-AF65-F5344CB8AC3E}">
        <p14:creationId xmlns:p14="http://schemas.microsoft.com/office/powerpoint/2010/main" val="235482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23</a:t>
            </a:fld>
            <a:endParaRPr lang="en-US"/>
          </a:p>
        </p:txBody>
      </p:sp>
    </p:spTree>
    <p:extLst>
      <p:ext uri="{BB962C8B-B14F-4D97-AF65-F5344CB8AC3E}">
        <p14:creationId xmlns:p14="http://schemas.microsoft.com/office/powerpoint/2010/main" val="326607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24</a:t>
            </a:fld>
            <a:endParaRPr lang="en-US"/>
          </a:p>
        </p:txBody>
      </p:sp>
    </p:spTree>
    <p:extLst>
      <p:ext uri="{BB962C8B-B14F-4D97-AF65-F5344CB8AC3E}">
        <p14:creationId xmlns:p14="http://schemas.microsoft.com/office/powerpoint/2010/main" val="323451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25</a:t>
            </a:fld>
            <a:endParaRPr lang="en-US"/>
          </a:p>
        </p:txBody>
      </p:sp>
    </p:spTree>
    <p:extLst>
      <p:ext uri="{BB962C8B-B14F-4D97-AF65-F5344CB8AC3E}">
        <p14:creationId xmlns:p14="http://schemas.microsoft.com/office/powerpoint/2010/main" val="4087953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26</a:t>
            </a:fld>
            <a:endParaRPr lang="en-US"/>
          </a:p>
        </p:txBody>
      </p:sp>
    </p:spTree>
    <p:extLst>
      <p:ext uri="{BB962C8B-B14F-4D97-AF65-F5344CB8AC3E}">
        <p14:creationId xmlns:p14="http://schemas.microsoft.com/office/powerpoint/2010/main" val="1003296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27</a:t>
            </a:fld>
            <a:endParaRPr lang="en-US"/>
          </a:p>
        </p:txBody>
      </p:sp>
    </p:spTree>
    <p:extLst>
      <p:ext uri="{BB962C8B-B14F-4D97-AF65-F5344CB8AC3E}">
        <p14:creationId xmlns:p14="http://schemas.microsoft.com/office/powerpoint/2010/main" val="1756579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28</a:t>
            </a:fld>
            <a:endParaRPr lang="en-US"/>
          </a:p>
        </p:txBody>
      </p:sp>
    </p:spTree>
    <p:extLst>
      <p:ext uri="{BB962C8B-B14F-4D97-AF65-F5344CB8AC3E}">
        <p14:creationId xmlns:p14="http://schemas.microsoft.com/office/powerpoint/2010/main" val="554985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29</a:t>
            </a:fld>
            <a:endParaRPr lang="en-US"/>
          </a:p>
        </p:txBody>
      </p:sp>
    </p:spTree>
    <p:extLst>
      <p:ext uri="{BB962C8B-B14F-4D97-AF65-F5344CB8AC3E}">
        <p14:creationId xmlns:p14="http://schemas.microsoft.com/office/powerpoint/2010/main" val="277711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a:t>
            </a:fld>
            <a:endParaRPr lang="en-US"/>
          </a:p>
        </p:txBody>
      </p:sp>
    </p:spTree>
    <p:extLst>
      <p:ext uri="{BB962C8B-B14F-4D97-AF65-F5344CB8AC3E}">
        <p14:creationId xmlns:p14="http://schemas.microsoft.com/office/powerpoint/2010/main" val="53690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30</a:t>
            </a:fld>
            <a:endParaRPr lang="en-US"/>
          </a:p>
        </p:txBody>
      </p:sp>
    </p:spTree>
    <p:extLst>
      <p:ext uri="{BB962C8B-B14F-4D97-AF65-F5344CB8AC3E}">
        <p14:creationId xmlns:p14="http://schemas.microsoft.com/office/powerpoint/2010/main" val="3945275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31</a:t>
            </a:fld>
            <a:endParaRPr lang="en-US"/>
          </a:p>
        </p:txBody>
      </p:sp>
    </p:spTree>
    <p:extLst>
      <p:ext uri="{BB962C8B-B14F-4D97-AF65-F5344CB8AC3E}">
        <p14:creationId xmlns:p14="http://schemas.microsoft.com/office/powerpoint/2010/main" val="3314086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32</a:t>
            </a:fld>
            <a:endParaRPr lang="en-US"/>
          </a:p>
        </p:txBody>
      </p:sp>
    </p:spTree>
    <p:extLst>
      <p:ext uri="{BB962C8B-B14F-4D97-AF65-F5344CB8AC3E}">
        <p14:creationId xmlns:p14="http://schemas.microsoft.com/office/powerpoint/2010/main" val="1737192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33</a:t>
            </a:fld>
            <a:endParaRPr lang="en-US"/>
          </a:p>
        </p:txBody>
      </p:sp>
    </p:spTree>
    <p:extLst>
      <p:ext uri="{BB962C8B-B14F-4D97-AF65-F5344CB8AC3E}">
        <p14:creationId xmlns:p14="http://schemas.microsoft.com/office/powerpoint/2010/main" val="3116624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34</a:t>
            </a:fld>
            <a:endParaRPr lang="en-US"/>
          </a:p>
        </p:txBody>
      </p:sp>
    </p:spTree>
    <p:extLst>
      <p:ext uri="{BB962C8B-B14F-4D97-AF65-F5344CB8AC3E}">
        <p14:creationId xmlns:p14="http://schemas.microsoft.com/office/powerpoint/2010/main" val="1439238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35</a:t>
            </a:fld>
            <a:endParaRPr lang="en-US"/>
          </a:p>
        </p:txBody>
      </p:sp>
    </p:spTree>
    <p:extLst>
      <p:ext uri="{BB962C8B-B14F-4D97-AF65-F5344CB8AC3E}">
        <p14:creationId xmlns:p14="http://schemas.microsoft.com/office/powerpoint/2010/main" val="3447837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36</a:t>
            </a:fld>
            <a:endParaRPr lang="en-US"/>
          </a:p>
        </p:txBody>
      </p:sp>
    </p:spTree>
    <p:extLst>
      <p:ext uri="{BB962C8B-B14F-4D97-AF65-F5344CB8AC3E}">
        <p14:creationId xmlns:p14="http://schemas.microsoft.com/office/powerpoint/2010/main" val="463739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37</a:t>
            </a:fld>
            <a:endParaRPr lang="en-US"/>
          </a:p>
        </p:txBody>
      </p:sp>
    </p:spTree>
    <p:extLst>
      <p:ext uri="{BB962C8B-B14F-4D97-AF65-F5344CB8AC3E}">
        <p14:creationId xmlns:p14="http://schemas.microsoft.com/office/powerpoint/2010/main" val="2434529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38</a:t>
            </a:fld>
            <a:endParaRPr lang="en-US"/>
          </a:p>
        </p:txBody>
      </p:sp>
    </p:spTree>
    <p:extLst>
      <p:ext uri="{BB962C8B-B14F-4D97-AF65-F5344CB8AC3E}">
        <p14:creationId xmlns:p14="http://schemas.microsoft.com/office/powerpoint/2010/main" val="3572993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39</a:t>
            </a:fld>
            <a:endParaRPr lang="en-US"/>
          </a:p>
        </p:txBody>
      </p:sp>
    </p:spTree>
    <p:extLst>
      <p:ext uri="{BB962C8B-B14F-4D97-AF65-F5344CB8AC3E}">
        <p14:creationId xmlns:p14="http://schemas.microsoft.com/office/powerpoint/2010/main" val="369350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4</a:t>
            </a:fld>
            <a:endParaRPr lang="en-US"/>
          </a:p>
        </p:txBody>
      </p:sp>
    </p:spTree>
    <p:extLst>
      <p:ext uri="{BB962C8B-B14F-4D97-AF65-F5344CB8AC3E}">
        <p14:creationId xmlns:p14="http://schemas.microsoft.com/office/powerpoint/2010/main" val="1231197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40</a:t>
            </a:fld>
            <a:endParaRPr lang="en-US"/>
          </a:p>
        </p:txBody>
      </p:sp>
    </p:spTree>
    <p:extLst>
      <p:ext uri="{BB962C8B-B14F-4D97-AF65-F5344CB8AC3E}">
        <p14:creationId xmlns:p14="http://schemas.microsoft.com/office/powerpoint/2010/main" val="1663038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41</a:t>
            </a:fld>
            <a:endParaRPr lang="en-US"/>
          </a:p>
        </p:txBody>
      </p:sp>
    </p:spTree>
    <p:extLst>
      <p:ext uri="{BB962C8B-B14F-4D97-AF65-F5344CB8AC3E}">
        <p14:creationId xmlns:p14="http://schemas.microsoft.com/office/powerpoint/2010/main" val="2417009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42</a:t>
            </a:fld>
            <a:endParaRPr lang="en-US"/>
          </a:p>
        </p:txBody>
      </p:sp>
    </p:spTree>
    <p:extLst>
      <p:ext uri="{BB962C8B-B14F-4D97-AF65-F5344CB8AC3E}">
        <p14:creationId xmlns:p14="http://schemas.microsoft.com/office/powerpoint/2010/main" val="118298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5</a:t>
            </a:fld>
            <a:endParaRPr lang="en-US"/>
          </a:p>
        </p:txBody>
      </p:sp>
    </p:spTree>
    <p:extLst>
      <p:ext uri="{BB962C8B-B14F-4D97-AF65-F5344CB8AC3E}">
        <p14:creationId xmlns:p14="http://schemas.microsoft.com/office/powerpoint/2010/main" val="1605486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PHT</a:t>
            </a:r>
            <a:r>
              <a:rPr lang="en-US" baseline="0" dirty="0" smtClean="0"/>
              <a:t> </a:t>
            </a:r>
            <a:r>
              <a:rPr lang="en-US" baseline="0" dirty="0" err="1" smtClean="0"/>
              <a:t>giao</a:t>
            </a:r>
            <a:r>
              <a:rPr lang="en-US" baseline="0" dirty="0" smtClean="0"/>
              <a:t> </a:t>
            </a:r>
            <a:r>
              <a:rPr lang="en-US" baseline="0" dirty="0" err="1" smtClean="0"/>
              <a:t>cho</a:t>
            </a:r>
            <a:r>
              <a:rPr lang="en-US" baseline="0" dirty="0" smtClean="0"/>
              <a:t> HS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từ</a:t>
            </a:r>
            <a:r>
              <a:rPr lang="en-US" baseline="0" dirty="0" smtClean="0"/>
              <a:t> </a:t>
            </a:r>
            <a:r>
              <a:rPr lang="en-US" baseline="0" dirty="0" err="1" smtClean="0"/>
              <a:t>nhà</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6</a:t>
            </a:fld>
            <a:endParaRPr lang="en-US"/>
          </a:p>
        </p:txBody>
      </p:sp>
    </p:spTree>
    <p:extLst>
      <p:ext uri="{BB962C8B-B14F-4D97-AF65-F5344CB8AC3E}">
        <p14:creationId xmlns:p14="http://schemas.microsoft.com/office/powerpoint/2010/main" val="304488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7</a:t>
            </a:fld>
            <a:endParaRPr lang="en-US"/>
          </a:p>
        </p:txBody>
      </p:sp>
    </p:spTree>
    <p:extLst>
      <p:ext uri="{BB962C8B-B14F-4D97-AF65-F5344CB8AC3E}">
        <p14:creationId xmlns:p14="http://schemas.microsoft.com/office/powerpoint/2010/main" val="1969673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Cùng</a:t>
            </a:r>
            <a:r>
              <a:rPr lang="en-US" baseline="0" dirty="0" smtClean="0"/>
              <a:t> </a:t>
            </a:r>
            <a:r>
              <a:rPr lang="en-US" baseline="0" dirty="0" err="1" smtClean="0"/>
              <a:t>thảo</a:t>
            </a:r>
            <a:r>
              <a:rPr lang="en-US" baseline="0" dirty="0" smtClean="0"/>
              <a:t> </a:t>
            </a:r>
            <a:r>
              <a:rPr lang="en-US" baseline="0" dirty="0" err="1" smtClean="0"/>
              <a:t>luận</a:t>
            </a:r>
            <a:r>
              <a:rPr lang="en-US" baseline="0" dirty="0" smtClean="0"/>
              <a:t> </a:t>
            </a:r>
            <a:r>
              <a:rPr lang="en-US" baseline="0" dirty="0" err="1" smtClean="0"/>
              <a:t>để</a:t>
            </a:r>
            <a:r>
              <a:rPr lang="en-US" baseline="0" dirty="0" smtClean="0"/>
              <a:t> </a:t>
            </a:r>
            <a:r>
              <a:rPr lang="en-US" baseline="0" dirty="0" err="1" smtClean="0"/>
              <a:t>xây</a:t>
            </a:r>
            <a:r>
              <a:rPr lang="en-US" baseline="0" dirty="0" smtClean="0"/>
              <a:t> </a:t>
            </a:r>
            <a:r>
              <a:rPr lang="en-US" baseline="0" dirty="0" err="1" smtClean="0"/>
              <a:t>dựng</a:t>
            </a:r>
            <a:r>
              <a:rPr lang="en-US" baseline="0" dirty="0" smtClean="0"/>
              <a:t> </a:t>
            </a:r>
            <a:r>
              <a:rPr lang="en-US" baseline="0" dirty="0" err="1" smtClean="0"/>
              <a:t>mục</a:t>
            </a:r>
            <a:r>
              <a:rPr lang="en-US" baseline="0" dirty="0" smtClean="0"/>
              <a:t> </a:t>
            </a:r>
            <a:r>
              <a:rPr lang="en-US" baseline="0" dirty="0" err="1" smtClean="0"/>
              <a:t>tiêu</a:t>
            </a:r>
            <a:r>
              <a:rPr lang="en-US" baseline="0" dirty="0" smtClean="0"/>
              <a:t> </a:t>
            </a:r>
            <a:r>
              <a:rPr lang="en-US" baseline="0" dirty="0" err="1" smtClean="0"/>
              <a:t>đọc</a:t>
            </a:r>
            <a:r>
              <a:rPr lang="en-US" baseline="0" dirty="0" smtClean="0"/>
              <a:t> </a:t>
            </a:r>
            <a:r>
              <a:rPr lang="en-US" baseline="0" dirty="0" err="1" smtClean="0"/>
              <a:t>sách</a:t>
            </a:r>
            <a:r>
              <a:rPr lang="en-US" baseline="0" dirty="0" smtClean="0"/>
              <a:t> </a:t>
            </a:r>
            <a:r>
              <a:rPr lang="en-US" baseline="0" dirty="0" err="1" smtClean="0"/>
              <a:t>của</a:t>
            </a:r>
            <a:r>
              <a:rPr lang="en-US" baseline="0" dirty="0" smtClean="0"/>
              <a:t> </a:t>
            </a:r>
            <a:r>
              <a:rPr lang="en-US" baseline="0" dirty="0" err="1" smtClean="0"/>
              <a:t>cá</a:t>
            </a:r>
            <a:r>
              <a:rPr lang="en-US" baseline="0" dirty="0" smtClean="0"/>
              <a:t> </a:t>
            </a:r>
            <a:r>
              <a:rPr lang="en-US" baseline="0" dirty="0" err="1" smtClean="0"/>
              <a:t>nhân</a:t>
            </a:r>
            <a:r>
              <a:rPr lang="en-US" baseline="0" dirty="0" smtClean="0"/>
              <a:t> </a:t>
            </a:r>
            <a:r>
              <a:rPr lang="en-US" baseline="0" dirty="0" err="1" smtClean="0"/>
              <a:t>và</a:t>
            </a:r>
            <a:r>
              <a:rPr lang="en-US" baseline="0" dirty="0" smtClean="0"/>
              <a:t> </a:t>
            </a:r>
            <a:r>
              <a:rPr lang="en-US" baseline="0" dirty="0" err="1" smtClean="0"/>
              <a:t>của</a:t>
            </a:r>
            <a:r>
              <a:rPr lang="en-US" baseline="0" dirty="0" smtClean="0"/>
              <a:t> </a:t>
            </a:r>
            <a:r>
              <a:rPr lang="en-US" baseline="0" dirty="0" err="1" smtClean="0"/>
              <a:t>nhóm</a:t>
            </a:r>
            <a:r>
              <a:rPr lang="en-US" baseline="0" dirty="0" smtClean="0"/>
              <a:t>.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mục</a:t>
            </a:r>
            <a:r>
              <a:rPr lang="en-US" baseline="0" dirty="0" smtClean="0"/>
              <a:t> </a:t>
            </a:r>
            <a:r>
              <a:rPr lang="en-US" baseline="0" dirty="0" err="1" smtClean="0"/>
              <a:t>tiêu</a:t>
            </a:r>
            <a:r>
              <a:rPr lang="en-US" baseline="0" dirty="0" smtClean="0"/>
              <a:t> </a:t>
            </a:r>
            <a:r>
              <a:rPr lang="en-US" baseline="0" dirty="0" err="1" smtClean="0"/>
              <a:t>đó</a:t>
            </a:r>
            <a:r>
              <a:rPr lang="en-US" baseline="0" dirty="0" smtClean="0"/>
              <a:t> </a:t>
            </a:r>
            <a:r>
              <a:rPr lang="en-US" baseline="0" dirty="0" err="1" smtClean="0"/>
              <a:t>và</a:t>
            </a:r>
            <a:r>
              <a:rPr lang="en-US" baseline="0" dirty="0" smtClean="0"/>
              <a:t> </a:t>
            </a:r>
            <a:r>
              <a:rPr lang="en-US" baseline="0" dirty="0" err="1" smtClean="0"/>
              <a:t>trao</a:t>
            </a:r>
            <a:r>
              <a:rPr lang="en-US" baseline="0" dirty="0" smtClean="0"/>
              <a:t> </a:t>
            </a:r>
            <a:r>
              <a:rPr lang="en-US" baseline="0" dirty="0" err="1" smtClean="0"/>
              <a:t>đổi</a:t>
            </a:r>
            <a:r>
              <a:rPr lang="en-US" baseline="0" dirty="0" smtClean="0"/>
              <a:t> </a:t>
            </a:r>
            <a:r>
              <a:rPr lang="en-US" baseline="0" dirty="0" err="1" smtClean="0"/>
              <a:t>để</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cách</a:t>
            </a:r>
            <a:r>
              <a:rPr lang="en-US" baseline="0" dirty="0" smtClean="0"/>
              <a:t> </a:t>
            </a:r>
            <a:r>
              <a:rPr lang="en-US" baseline="0" dirty="0" err="1" smtClean="0"/>
              <a:t>đọc</a:t>
            </a:r>
            <a:r>
              <a:rPr lang="en-US" baseline="0" dirty="0" smtClean="0"/>
              <a:t> </a:t>
            </a:r>
            <a:r>
              <a:rPr lang="en-US" baseline="0" dirty="0" err="1" smtClean="0"/>
              <a:t>sách</a:t>
            </a:r>
            <a:r>
              <a:rPr lang="en-US" baseline="0" dirty="0" smtClean="0"/>
              <a:t> </a:t>
            </a:r>
            <a:r>
              <a:rPr lang="en-US" baseline="0" dirty="0" err="1" smtClean="0"/>
              <a:t>hiệu</a:t>
            </a:r>
            <a:r>
              <a:rPr lang="en-US" baseline="0" dirty="0" smtClean="0"/>
              <a:t> </a:t>
            </a:r>
            <a:r>
              <a:rPr lang="en-US" baseline="0" dirty="0" err="1" smtClean="0"/>
              <a:t>quả</a:t>
            </a:r>
            <a:r>
              <a:rPr lang="en-US" baseline="0" dirty="0" smtClean="0"/>
              <a:t> </a:t>
            </a:r>
            <a:r>
              <a:rPr lang="en-US" baseline="0" dirty="0" err="1" smtClean="0"/>
              <a:t>trong</a:t>
            </a:r>
            <a:r>
              <a:rPr lang="en-US" baseline="0" dirty="0" smtClean="0"/>
              <a:t> </a:t>
            </a:r>
            <a:r>
              <a:rPr lang="en-US" baseline="0" dirty="0" err="1" smtClean="0"/>
              <a:t>dự</a:t>
            </a:r>
            <a:r>
              <a:rPr lang="en-US" baseline="0" dirty="0" smtClean="0"/>
              <a:t> </a:t>
            </a:r>
            <a:r>
              <a:rPr lang="en-US" baseline="0" dirty="0" err="1" smtClean="0"/>
              <a:t>án</a:t>
            </a:r>
            <a:r>
              <a:rPr lang="en-US" baseline="0" dirty="0" smtClean="0"/>
              <a:t> </a:t>
            </a:r>
            <a:r>
              <a:rPr lang="en-US" baseline="0" dirty="0" err="1" smtClean="0"/>
              <a:t>đọc</a:t>
            </a:r>
            <a:r>
              <a:rPr lang="en-US" baseline="0" dirty="0" smtClean="0"/>
              <a:t> </a:t>
            </a:r>
            <a:r>
              <a:rPr lang="en-US" baseline="0" dirty="0" err="1" smtClean="0"/>
              <a:t>mới</a:t>
            </a:r>
            <a:r>
              <a:rPr lang="en-US" baseline="0" dirty="0" smtClean="0"/>
              <a:t> </a:t>
            </a:r>
            <a:r>
              <a:rPr lang="en-US" baseline="0" dirty="0" err="1" smtClean="0"/>
              <a:t>của</a:t>
            </a:r>
            <a:r>
              <a:rPr lang="en-US" baseline="0" dirty="0" smtClean="0"/>
              <a:t> </a:t>
            </a:r>
            <a:r>
              <a:rPr lang="en-US" baseline="0" dirty="0" err="1" smtClean="0"/>
              <a:t>em</a:t>
            </a:r>
            <a:r>
              <a:rPr lang="en-US" baseline="0" dirty="0" smtClean="0"/>
              <a:t> </a:t>
            </a:r>
            <a:r>
              <a:rPr lang="en-US" baseline="0" dirty="0" err="1" smtClean="0"/>
              <a:t>và</a:t>
            </a:r>
            <a:r>
              <a:rPr lang="en-US" baseline="0" dirty="0" smtClean="0"/>
              <a:t> </a:t>
            </a:r>
            <a:r>
              <a:rPr lang="en-US" baseline="0" dirty="0" err="1" smtClean="0"/>
              <a:t>các</a:t>
            </a:r>
            <a:r>
              <a:rPr lang="en-US" baseline="0" dirty="0" smtClean="0"/>
              <a:t> </a:t>
            </a:r>
            <a:r>
              <a:rPr lang="en-US" baseline="0" dirty="0" err="1" smtClean="0"/>
              <a:t>bạn</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8</a:t>
            </a:fld>
            <a:endParaRPr lang="en-US"/>
          </a:p>
        </p:txBody>
      </p:sp>
    </p:spTree>
    <p:extLst>
      <p:ext uri="{BB962C8B-B14F-4D97-AF65-F5344CB8AC3E}">
        <p14:creationId xmlns:p14="http://schemas.microsoft.com/office/powerpoint/2010/main" val="3042554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pPr/>
              <a:t>9</a:t>
            </a:fld>
            <a:endParaRPr lang="en-US"/>
          </a:p>
        </p:txBody>
      </p:sp>
    </p:spTree>
    <p:extLst>
      <p:ext uri="{BB962C8B-B14F-4D97-AF65-F5344CB8AC3E}">
        <p14:creationId xmlns:p14="http://schemas.microsoft.com/office/powerpoint/2010/main" val="103574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5.svg"/><Relationship Id="rId3" Type="http://schemas.openxmlformats.org/officeDocument/2006/relationships/image" Target="../media/image36.png"/><Relationship Id="rId12"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67.svg"/><Relationship Id="rId5" Type="http://schemas.openxmlformats.org/officeDocument/2006/relationships/image" Target="../media/image103.svg"/><Relationship Id="rId15" Type="http://schemas.openxmlformats.org/officeDocument/2006/relationships/image" Target="../media/image77.svg"/><Relationship Id="rId10" Type="http://schemas.openxmlformats.org/officeDocument/2006/relationships/image" Target="../media/image40.png"/><Relationship Id="rId4" Type="http://schemas.openxmlformats.org/officeDocument/2006/relationships/image" Target="../media/image49.png"/><Relationship Id="rId9" Type="http://schemas.openxmlformats.org/officeDocument/2006/relationships/image" Target="../media/image50.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18" Type="http://schemas.openxmlformats.org/officeDocument/2006/relationships/image" Target="../media/image81.svg"/><Relationship Id="rId3" Type="http://schemas.openxmlformats.org/officeDocument/2006/relationships/image" Target="../media/image36.png"/><Relationship Id="rId21" Type="http://schemas.openxmlformats.org/officeDocument/2006/relationships/image" Target="../media/image69.svg"/><Relationship Id="rId2" Type="http://schemas.openxmlformats.org/officeDocument/2006/relationships/notesSlide" Target="../notesSlides/notesSlide11.xml"/><Relationship Id="rId20"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2.png"/><Relationship Id="rId19"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6.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13" Type="http://schemas.openxmlformats.org/officeDocument/2006/relationships/image" Target="../media/image750.svg"/><Relationship Id="rId18" Type="http://schemas.openxmlformats.org/officeDocument/2006/relationships/image" Target="../media/image85.svg"/><Relationship Id="rId3"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image" Target="../media/image27.png"/><Relationship Id="rId17"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280.svg"/><Relationship Id="rId5" Type="http://schemas.openxmlformats.org/officeDocument/2006/relationships/image" Target="../media/image3.png"/><Relationship Id="rId15" Type="http://schemas.openxmlformats.org/officeDocument/2006/relationships/image" Target="../media/image770.svg"/><Relationship Id="rId10" Type="http://schemas.openxmlformats.org/officeDocument/2006/relationships/image" Target="../media/image21.png"/><Relationship Id="rId19" Type="http://schemas.openxmlformats.org/officeDocument/2006/relationships/image" Target="../media/image58.png"/><Relationship Id="rId4" Type="http://schemas.openxmlformats.org/officeDocument/2006/relationships/image" Target="../media/image710.svg"/><Relationship Id="rId9" Type="http://schemas.openxmlformats.org/officeDocument/2006/relationships/image" Target="../media/image90.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openxmlformats.org/officeDocument/2006/relationships/image" Target="../media/image60.png"/><Relationship Id="rId3" Type="http://schemas.openxmlformats.org/officeDocument/2006/relationships/image" Target="../media/image59.png"/><Relationship Id="rId12" Type="http://schemas.openxmlformats.org/officeDocument/2006/relationships/image" Target="../media/image17.png"/><Relationship Id="rId7" Type="http://schemas.openxmlformats.org/officeDocument/2006/relationships/image" Target="../media/image300.sv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160.svg"/><Relationship Id="rId15" Type="http://schemas.openxmlformats.org/officeDocument/2006/relationships/image" Target="../media/image62.pn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4.svg"/><Relationship Id="rId10" Type="http://schemas.openxmlformats.org/officeDocument/2006/relationships/image" Target="../media/image66.png"/><Relationship Id="rId4" Type="http://schemas.microsoft.com/office/2007/relationships/hdphoto" Target="../media/hdphoto1.wdp"/><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7.sv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55.svg"/><Relationship Id="rId4" Type="http://schemas.openxmlformats.org/officeDocument/2006/relationships/image" Target="../media/image68.png"/><Relationship Id="rId9" Type="http://schemas.openxmlformats.org/officeDocument/2006/relationships/image" Target="../media/image69.png"/><Relationship Id="rId14" Type="http://schemas.openxmlformats.org/officeDocument/2006/relationships/image" Target="../media/image59.svg"/></Relationships>
</file>

<file path=ppt/slides/_rels/slide17.xml.rels><?xml version="1.0" encoding="UTF-8" standalone="yes"?>
<Relationships xmlns="http://schemas.openxmlformats.org/package/2006/relationships"><Relationship Id="rId13" Type="http://schemas.openxmlformats.org/officeDocument/2006/relationships/image" Target="../media/image520.svg"/><Relationship Id="rId3" Type="http://schemas.openxmlformats.org/officeDocument/2006/relationships/image" Target="../media/image13.png"/><Relationship Id="rId7" Type="http://schemas.openxmlformats.org/officeDocument/2006/relationships/image" Target="../media/image34.png"/><Relationship Id="rId12" Type="http://schemas.openxmlformats.org/officeDocument/2006/relationships/image" Target="../media/image35.png"/><Relationship Id="rId2" Type="http://schemas.openxmlformats.org/officeDocument/2006/relationships/notesSlide" Target="../notesSlides/notesSlide17.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80.svg"/><Relationship Id="rId11" Type="http://schemas.openxmlformats.org/officeDocument/2006/relationships/image" Target="../media/image500.svg"/><Relationship Id="rId5" Type="http://schemas.openxmlformats.org/officeDocument/2006/relationships/image" Target="../media/image31.png"/><Relationship Id="rId15" Type="http://schemas.openxmlformats.org/officeDocument/2006/relationships/image" Target="../media/image8.svg"/><Relationship Id="rId4" Type="http://schemas.openxmlformats.org/officeDocument/2006/relationships/image" Target="../media/image2.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13" Type="http://schemas.openxmlformats.org/officeDocument/2006/relationships/image" Target="../media/image520.svg"/><Relationship Id="rId18" Type="http://schemas.openxmlformats.org/officeDocument/2006/relationships/image" Target="../media/image73.png"/><Relationship Id="rId3" Type="http://schemas.openxmlformats.org/officeDocument/2006/relationships/image" Target="../media/image13.png"/><Relationship Id="rId17" Type="http://schemas.openxmlformats.org/officeDocument/2006/relationships/image" Target="../media/image8.svg"/><Relationship Id="rId2" Type="http://schemas.openxmlformats.org/officeDocument/2006/relationships/notesSlide" Target="../notesSlides/notesSlide18.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00.svg"/><Relationship Id="rId5" Type="http://schemas.openxmlformats.org/officeDocument/2006/relationships/image" Target="../media/image480.svg"/><Relationship Id="rId15" Type="http://schemas.openxmlformats.org/officeDocument/2006/relationships/image" Target="../media/image34.png"/><Relationship Id="rId4" Type="http://schemas.openxmlformats.org/officeDocument/2006/relationships/image" Target="../media/image31.png"/><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13" Type="http://schemas.openxmlformats.org/officeDocument/2006/relationships/image" Target="../media/image520.svg"/><Relationship Id="rId18" Type="http://schemas.openxmlformats.org/officeDocument/2006/relationships/image" Target="../media/image10.svg"/><Relationship Id="rId3" Type="http://schemas.openxmlformats.org/officeDocument/2006/relationships/image" Target="../media/image31.png"/><Relationship Id="rId17"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74.png"/><Relationship Id="rId1" Type="http://schemas.openxmlformats.org/officeDocument/2006/relationships/slideLayout" Target="../slideLayouts/slideLayout7.xml"/><Relationship Id="rId11" Type="http://schemas.openxmlformats.org/officeDocument/2006/relationships/image" Target="../media/image500.svg"/><Relationship Id="rId5" Type="http://schemas.openxmlformats.org/officeDocument/2006/relationships/image" Target="../media/image35.png"/><Relationship Id="rId15" Type="http://schemas.openxmlformats.org/officeDocument/2006/relationships/image" Target="../media/image34.png"/><Relationship Id="rId4" Type="http://schemas.openxmlformats.org/officeDocument/2006/relationships/image" Target="../media/image480.sv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3.png"/><Relationship Id="rId8" Type="http://schemas.openxmlformats.org/officeDocument/2006/relationships/image" Target="NULL"/><Relationship Id="rId3" Type="http://schemas.openxmlformats.org/officeDocument/2006/relationships/image" Target="../media/image9.png"/><Relationship Id="rId12" Type="http://schemas.openxmlformats.org/officeDocument/2006/relationships/image" Target="NULL"/><Relationship Id="rId17" Type="http://schemas.openxmlformats.org/officeDocument/2006/relationships/image" Target="../media/image3.png"/><Relationship Id="rId2" Type="http://schemas.openxmlformats.org/officeDocument/2006/relationships/notesSlide" Target="../notesSlides/notesSlide2.xml"/><Relationship Id="rId16" Type="http://schemas.openxmlformats.org/officeDocument/2006/relationships/image" Target="NULL"/><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0.png"/><Relationship Id="rId15" Type="http://schemas.openxmlformats.org/officeDocument/2006/relationships/image" Target="../media/image12.png"/><Relationship Id="rId19" Type="http://schemas.openxmlformats.org/officeDocument/2006/relationships/image" Target="../media/image14.png"/><Relationship Id="rId4" Type="http://schemas.openxmlformats.org/officeDocument/2006/relationships/image" Target="NULL"/><Relationship Id="rId14" Type="http://schemas.openxmlformats.org/officeDocument/2006/relationships/image" Target="NULL"/></Relationships>
</file>

<file path=ppt/slides/_rels/slide20.xml.rels><?xml version="1.0" encoding="UTF-8" standalone="yes"?>
<Relationships xmlns="http://schemas.openxmlformats.org/package/2006/relationships"><Relationship Id="rId13" Type="http://schemas.openxmlformats.org/officeDocument/2006/relationships/image" Target="../media/image520.svg"/><Relationship Id="rId18" Type="http://schemas.openxmlformats.org/officeDocument/2006/relationships/image" Target="../media/image76.png"/><Relationship Id="rId3" Type="http://schemas.openxmlformats.org/officeDocument/2006/relationships/image" Target="../media/image31.png"/><Relationship Id="rId17" Type="http://schemas.openxmlformats.org/officeDocument/2006/relationships/image" Target="../media/image10.svg"/><Relationship Id="rId2" Type="http://schemas.openxmlformats.org/officeDocument/2006/relationships/notesSlide" Target="../notesSlides/notesSlide20.xml"/><Relationship Id="rId16" Type="http://schemas.openxmlformats.org/officeDocument/2006/relationships/image" Target="../media/image75.png"/><Relationship Id="rId1" Type="http://schemas.openxmlformats.org/officeDocument/2006/relationships/slideLayout" Target="../slideLayouts/slideLayout7.xml"/><Relationship Id="rId11" Type="http://schemas.openxmlformats.org/officeDocument/2006/relationships/image" Target="../media/image500.svg"/><Relationship Id="rId5" Type="http://schemas.openxmlformats.org/officeDocument/2006/relationships/image" Target="../media/image35.png"/><Relationship Id="rId15" Type="http://schemas.openxmlformats.org/officeDocument/2006/relationships/image" Target="../media/image34.png"/><Relationship Id="rId4" Type="http://schemas.openxmlformats.org/officeDocument/2006/relationships/image" Target="../media/image480.svg"/><Relationship Id="rId14" Type="http://schemas.openxmlformats.org/officeDocument/2006/relationships/image" Target="../media/image2.png"/></Relationships>
</file>

<file path=ppt/slides/_rels/slide21.xml.rels><?xml version="1.0" encoding="UTF-8" standalone="yes"?>
<Relationships xmlns="http://schemas.openxmlformats.org/package/2006/relationships"><Relationship Id="rId13" Type="http://schemas.openxmlformats.org/officeDocument/2006/relationships/image" Target="../media/image520.svg"/><Relationship Id="rId3" Type="http://schemas.openxmlformats.org/officeDocument/2006/relationships/image" Target="../media/image31.png"/><Relationship Id="rId17" Type="http://schemas.openxmlformats.org/officeDocument/2006/relationships/image" Target="../media/image10.svg"/><Relationship Id="rId2" Type="http://schemas.openxmlformats.org/officeDocument/2006/relationships/notesSlide" Target="../notesSlides/notesSlide21.xml"/><Relationship Id="rId16" Type="http://schemas.openxmlformats.org/officeDocument/2006/relationships/image" Target="../media/image75.png"/><Relationship Id="rId1" Type="http://schemas.openxmlformats.org/officeDocument/2006/relationships/slideLayout" Target="../slideLayouts/slideLayout7.xml"/><Relationship Id="rId11" Type="http://schemas.openxmlformats.org/officeDocument/2006/relationships/image" Target="../media/image500.svg"/><Relationship Id="rId5" Type="http://schemas.openxmlformats.org/officeDocument/2006/relationships/image" Target="../media/image35.png"/><Relationship Id="rId15" Type="http://schemas.openxmlformats.org/officeDocument/2006/relationships/image" Target="../media/image34.png"/><Relationship Id="rId4" Type="http://schemas.openxmlformats.org/officeDocument/2006/relationships/image" Target="../media/image480.svg"/><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1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7.png"/><Relationship Id="rId5" Type="http://schemas.openxmlformats.org/officeDocument/2006/relationships/image" Target="../media/image4.svg"/><Relationship Id="rId10" Type="http://schemas.openxmlformats.org/officeDocument/2006/relationships/image" Target="../media/image66.png"/><Relationship Id="rId4" Type="http://schemas.microsoft.com/office/2007/relationships/hdphoto" Target="../media/hdphoto1.wdp"/><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6.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70.svg"/><Relationship Id="rId11" Type="http://schemas.openxmlformats.org/officeDocument/2006/relationships/image" Target="../media/image80.png"/><Relationship Id="rId5" Type="http://schemas.openxmlformats.org/officeDocument/2006/relationships/image" Target="../media/image40.png"/><Relationship Id="rId10" Type="http://schemas.openxmlformats.org/officeDocument/2006/relationships/image" Target="../media/image690.svg"/><Relationship Id="rId4" Type="http://schemas.openxmlformats.org/officeDocument/2006/relationships/image" Target="../media/image13.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6.png"/><Relationship Id="rId7" Type="http://schemas.openxmlformats.org/officeDocument/2006/relationships/image" Target="../media/image65.sv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90.svg"/></Relationships>
</file>

<file path=ppt/slides/_rels/slide2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80.svg"/><Relationship Id="rId10" Type="http://schemas.openxmlformats.org/officeDocument/2006/relationships/image" Target="../media/image690.svg"/><Relationship Id="rId4" Type="http://schemas.openxmlformats.org/officeDocument/2006/relationships/image" Target="../media/image83.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png"/><Relationship Id="rId7" Type="http://schemas.openxmlformats.org/officeDocument/2006/relationships/image" Target="../media/image180.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80.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8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30.svg"/><Relationship Id="rId17" Type="http://schemas.openxmlformats.org/officeDocument/2006/relationships/image" Target="../media/image23.jpeg"/><Relationship Id="rId2" Type="http://schemas.openxmlformats.org/officeDocument/2006/relationships/notesSlide" Target="../notesSlides/notesSlide3.xml"/><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8.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2.sv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0.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37.sv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180.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37.svg"/><Relationship Id="rId9" Type="http://schemas.openxmlformats.org/officeDocument/2006/relationships/image" Target="../media/image200.sv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80.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61.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6.png"/><Relationship Id="rId7"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70.svg"/><Relationship Id="rId11" Type="http://schemas.openxmlformats.org/officeDocument/2006/relationships/image" Target="../media/image89.png"/><Relationship Id="rId5" Type="http://schemas.openxmlformats.org/officeDocument/2006/relationships/image" Target="../media/image40.png"/><Relationship Id="rId10" Type="http://schemas.openxmlformats.org/officeDocument/2006/relationships/image" Target="../media/image690.svg"/><Relationship Id="rId4" Type="http://schemas.openxmlformats.org/officeDocument/2006/relationships/image" Target="../media/image13.png"/><Relationship Id="rId9" Type="http://schemas.openxmlformats.org/officeDocument/2006/relationships/image" Target="../media/image79.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6.png"/><Relationship Id="rId7" Type="http://schemas.openxmlformats.org/officeDocument/2006/relationships/image" Target="../media/image65.sv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90.svg"/></Relationships>
</file>

<file path=ppt/slides/_rels/slide36.xml.rels><?xml version="1.0" encoding="UTF-8" standalone="yes"?>
<Relationships xmlns="http://schemas.openxmlformats.org/package/2006/relationships"><Relationship Id="rId18" Type="http://schemas.openxmlformats.org/officeDocument/2006/relationships/image" Target="../media/image17.png"/><Relationship Id="rId3" Type="http://schemas.openxmlformats.org/officeDocument/2006/relationships/image" Target="../media/image2.png"/><Relationship Id="rId17" Type="http://schemas.openxmlformats.org/officeDocument/2006/relationships/image" Target="../media/image24.svg"/><Relationship Id="rId2" Type="http://schemas.openxmlformats.org/officeDocument/2006/relationships/notesSlide" Target="../notesSlides/notesSlide36.xml"/><Relationship Id="rId16" Type="http://schemas.microsoft.com/office/2007/relationships/hdphoto" Target="../media/hdphoto3.wdp"/><Relationship Id="rId1" Type="http://schemas.openxmlformats.org/officeDocument/2006/relationships/slideLayout" Target="../slideLayouts/slideLayout7.xml"/><Relationship Id="rId11" Type="http://schemas.openxmlformats.org/officeDocument/2006/relationships/image" Target="../media/image160.svg"/><Relationship Id="rId6" Type="http://schemas.openxmlformats.org/officeDocument/2006/relationships/image" Target="../media/image300.svg"/><Relationship Id="rId15" Type="http://schemas.openxmlformats.org/officeDocument/2006/relationships/image" Target="../media/image91.png"/><Relationship Id="rId4" Type="http://schemas.openxmlformats.org/officeDocument/2006/relationships/image" Target="../media/image90.png"/><Relationship Id="rId14" Type="http://schemas.openxmlformats.org/officeDocument/2006/relationships/image" Target="../media/image24.sv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12.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2.png"/><Relationship Id="rId5" Type="http://schemas.openxmlformats.org/officeDocument/2006/relationships/image" Target="../media/image4.svg"/><Relationship Id="rId10" Type="http://schemas.openxmlformats.org/officeDocument/2006/relationships/image" Target="../media/image66.png"/><Relationship Id="rId4" Type="http://schemas.microsoft.com/office/2007/relationships/hdphoto" Target="../media/hdphoto1.wdp"/><Relationship Id="rId9" Type="http://schemas.openxmlformats.org/officeDocument/2006/relationships/image" Target="../media/image14.svg"/></Relationships>
</file>

<file path=ppt/slides/_rels/slide38.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image" Target="../media/image6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8.png"/><Relationship Id="rId5" Type="http://schemas.openxmlformats.org/officeDocument/2006/relationships/image" Target="../media/image300.svg"/><Relationship Id="rId10" Type="http://schemas.openxmlformats.org/officeDocument/2006/relationships/image" Target="../media/image630.svg"/><Relationship Id="rId4" Type="http://schemas.openxmlformats.org/officeDocument/2006/relationships/image" Target="../media/image17.png"/><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image" Target="../media/image65.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8.png"/><Relationship Id="rId5" Type="http://schemas.openxmlformats.org/officeDocument/2006/relationships/image" Target="../media/image300.svg"/><Relationship Id="rId10" Type="http://schemas.openxmlformats.org/officeDocument/2006/relationships/image" Target="../media/image630.svg"/><Relationship Id="rId4" Type="http://schemas.openxmlformats.org/officeDocument/2006/relationships/image" Target="../media/image17.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28.sv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28.png"/><Relationship Id="rId10" Type="http://schemas.openxmlformats.org/officeDocument/2006/relationships/image" Target="../media/image9.svg"/><Relationship Id="rId4" Type="http://schemas.openxmlformats.org/officeDocument/2006/relationships/image" Target="../media/image71.svg"/><Relationship Id="rId9" Type="http://schemas.openxmlformats.org/officeDocument/2006/relationships/image" Target="../media/image5.png"/><Relationship Id="rId14" Type="http://schemas.openxmlformats.org/officeDocument/2006/relationships/image" Target="../media/image75.svg"/></Relationships>
</file>

<file path=ppt/slides/_rels/slide40.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image" Target="../media/image65.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8.png"/><Relationship Id="rId5" Type="http://schemas.openxmlformats.org/officeDocument/2006/relationships/image" Target="../media/image300.svg"/><Relationship Id="rId10" Type="http://schemas.openxmlformats.org/officeDocument/2006/relationships/image" Target="../media/image630.svg"/><Relationship Id="rId4" Type="http://schemas.openxmlformats.org/officeDocument/2006/relationships/image" Target="../media/image17.png"/><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12.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3.png"/><Relationship Id="rId5" Type="http://schemas.openxmlformats.org/officeDocument/2006/relationships/image" Target="../media/image4.svg"/><Relationship Id="rId10" Type="http://schemas.openxmlformats.org/officeDocument/2006/relationships/image" Target="../media/image66.png"/><Relationship Id="rId4" Type="http://schemas.microsoft.com/office/2007/relationships/hdphoto" Target="../media/hdphoto1.wdp"/><Relationship Id="rId9" Type="http://schemas.openxmlformats.org/officeDocument/2006/relationships/image" Target="../media/image14.sv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0.svg"/><Relationship Id="rId5" Type="http://schemas.openxmlformats.org/officeDocument/2006/relationships/image" Target="../media/image32.png"/><Relationship Id="rId4" Type="http://schemas.openxmlformats.org/officeDocument/2006/relationships/image" Target="../media/image48.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67.sv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image" Target="../media/image27.pn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svg"/><Relationship Id="rId5" Type="http://schemas.openxmlformats.org/officeDocument/2006/relationships/image" Target="../media/image3.png"/><Relationship Id="rId15" Type="http://schemas.openxmlformats.org/officeDocument/2006/relationships/image" Target="../media/image77.svg"/><Relationship Id="rId10" Type="http://schemas.openxmlformats.org/officeDocument/2006/relationships/image" Target="../media/image21.png"/><Relationship Id="rId19" Type="http://schemas.openxmlformats.org/officeDocument/2006/relationships/image" Target="../media/image48.png"/><Relationship Id="rId4" Type="http://schemas.openxmlformats.org/officeDocument/2006/relationships/image" Target="../media/image71.svg"/><Relationship Id="rId9" Type="http://schemas.openxmlformats.org/officeDocument/2006/relationships/image" Target="../media/image9.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94.svg"/><Relationship Id="rId4" Type="http://schemas.openxmlformats.org/officeDocument/2006/relationships/image" Target="../media/image38.png"/><Relationship Id="rId9"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1739" y="446055"/>
            <a:ext cx="10902409" cy="13910569"/>
          </a:xfrm>
          <a:prstGeom prst="rect">
            <a:avLst/>
          </a:prstGeom>
        </p:spPr>
      </p:pic>
      <p:pic>
        <p:nvPicPr>
          <p:cNvPr id="3" name="Picture 3"/>
          <p:cNvPicPr>
            <a:picLocks noChangeAspect="1"/>
          </p:cNvPicPr>
          <p:nvPr/>
        </p:nvPicPr>
        <p:blipFill>
          <a:blip r:embed="rId5"/>
          <a:srcRect/>
          <a:stretch>
            <a:fillRect/>
          </a:stretch>
        </p:blipFill>
        <p:spPr>
          <a:xfrm>
            <a:off x="-187168" y="7254588"/>
            <a:ext cx="7602093" cy="8229600"/>
          </a:xfrm>
          <a:prstGeom prst="rect">
            <a:avLst/>
          </a:prstGeom>
        </p:spPr>
      </p:pic>
      <p:grpSp>
        <p:nvGrpSpPr>
          <p:cNvPr id="4" name="Group 4"/>
          <p:cNvGrpSpPr/>
          <p:nvPr/>
        </p:nvGrpSpPr>
        <p:grpSpPr>
          <a:xfrm>
            <a:off x="1520190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42587" y="-159313"/>
            <a:ext cx="10446313" cy="1044631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521739" y="7151040"/>
            <a:ext cx="5779572" cy="408182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621946" y="623716"/>
            <a:ext cx="4146568" cy="346803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9946020" y="623716"/>
            <a:ext cx="1050310" cy="911144"/>
          </a:xfrm>
          <a:prstGeom prst="rect">
            <a:avLst/>
          </a:prstGeom>
        </p:spPr>
      </p:pic>
      <p:pic>
        <p:nvPicPr>
          <p:cNvPr id="16" name="Picture 6"/>
          <p:cNvPicPr>
            <a:picLocks noChangeAspect="1"/>
          </p:cNvPicPr>
          <p:nvPr/>
        </p:nvPicPr>
        <p:blipFill>
          <a:blip r:embed="rId14"/>
          <a:srcRect/>
          <a:stretch>
            <a:fillRect/>
          </a:stretch>
        </p:blipFill>
        <p:spPr>
          <a:xfrm>
            <a:off x="10278311" y="3058213"/>
            <a:ext cx="3285289" cy="7240306"/>
          </a:xfrm>
          <a:prstGeom prst="rect">
            <a:avLst/>
          </a:prstGeom>
        </p:spPr>
      </p:pic>
      <p:pic>
        <p:nvPicPr>
          <p:cNvPr id="12" name="Picture 11"/>
          <p:cNvPicPr>
            <a:picLocks noChangeAspect="1"/>
          </p:cNvPicPr>
          <p:nvPr/>
        </p:nvPicPr>
        <p:blipFill>
          <a:blip r:embed="rId15"/>
          <a:stretch>
            <a:fillRect/>
          </a:stretch>
        </p:blipFill>
        <p:spPr>
          <a:xfrm>
            <a:off x="495792" y="2174253"/>
            <a:ext cx="9516681" cy="57124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p:cNvGrpSpPr/>
          <p:nvPr/>
        </p:nvGrpSpPr>
        <p:grpSpPr>
          <a:xfrm rot="5400000">
            <a:off x="7600950" y="-400050"/>
            <a:ext cx="3086100" cy="18288000"/>
            <a:chOff x="0" y="0"/>
            <a:chExt cx="812800" cy="4816593"/>
          </a:xfrm>
        </p:grpSpPr>
        <p:sp>
          <p:nvSpPr>
            <p:cNvPr id="15"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16"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2"/>
          <p:cNvPicPr>
            <a:picLocks noChangeAspect="1"/>
          </p:cNvPicPr>
          <p:nvPr/>
        </p:nvPicPr>
        <p:blipFill rotWithShape="1">
          <a:blip r:embed="rId3"/>
          <a:srcRect l="46968"/>
          <a:stretch/>
        </p:blipFill>
        <p:spPr>
          <a:xfrm rot="5400000">
            <a:off x="-43953" y="-5002524"/>
            <a:ext cx="5330763" cy="10881657"/>
          </a:xfrm>
          <a:prstGeom prst="rect">
            <a:avLst/>
          </a:prstGeom>
        </p:spPr>
      </p:pic>
      <p:pic>
        <p:nvPicPr>
          <p:cNvPr id="9"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938846" y="2019299"/>
            <a:ext cx="3733800" cy="4904827"/>
          </a:xfrm>
          <a:prstGeom prst="rect">
            <a:avLst/>
          </a:prstGeom>
        </p:spPr>
      </p:pic>
      <p:pic>
        <p:nvPicPr>
          <p:cNvPr id="1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398032" y="2019299"/>
            <a:ext cx="3733800" cy="4904827"/>
          </a:xfrm>
          <a:prstGeom prst="rect">
            <a:avLst/>
          </a:prstGeom>
        </p:spPr>
      </p:pic>
      <p:pic>
        <p:nvPicPr>
          <p:cNvPr id="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0" y="2019300"/>
            <a:ext cx="3733800" cy="4904827"/>
          </a:xfrm>
          <a:prstGeom prst="rect">
            <a:avLst/>
          </a:prstGeom>
        </p:spPr>
      </p:pic>
      <p:sp>
        <p:nvSpPr>
          <p:cNvPr id="5" name="Rectangle 4"/>
          <p:cNvSpPr/>
          <p:nvPr/>
        </p:nvSpPr>
        <p:spPr>
          <a:xfrm>
            <a:off x="1905000" y="3771900"/>
            <a:ext cx="2895600" cy="2123658"/>
          </a:xfrm>
          <a:prstGeom prst="rect">
            <a:avLst/>
          </a:prstGeom>
        </p:spPr>
        <p:txBody>
          <a:bodyPr wrap="square">
            <a:spAutoFit/>
          </a:bodyPr>
          <a:lstStyle/>
          <a:p>
            <a:pPr marL="45720" marR="45720" algn="just">
              <a:spcAft>
                <a:spcPts val="1800"/>
              </a:spcAft>
            </a:pPr>
            <a:r>
              <a:rPr lang="vi-VN" sz="4400" dirty="0" smtClean="0">
                <a:latin typeface="Times New Roman" panose="02020603050405020304" pitchFamily="18" charset="0"/>
                <a:ea typeface="Arial" panose="020B0604020202020204" pitchFamily="34" charset="0"/>
                <a:cs typeface="Times New Roman" panose="02020603050405020304" pitchFamily="18" charset="0"/>
              </a:rPr>
              <a:t>Tăng thêm kiến thức, hiểu biết</a:t>
            </a:r>
            <a:endParaRPr lang="en-US"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315200" y="3771900"/>
            <a:ext cx="2971800" cy="2123658"/>
          </a:xfrm>
          <a:prstGeom prst="rect">
            <a:avLst/>
          </a:prstGeom>
        </p:spPr>
        <p:txBody>
          <a:bodyPr wrap="square">
            <a:spAutoFit/>
          </a:bodyPr>
          <a:lstStyle/>
          <a:p>
            <a:pPr marL="45720" marR="45720" algn="just">
              <a:spcAft>
                <a:spcPts val="1800"/>
              </a:spcAft>
            </a:pPr>
            <a:r>
              <a:rPr lang="vi-VN" sz="4400" dirty="0">
                <a:latin typeface="Times New Roman" panose="02020603050405020304" pitchFamily="18" charset="0"/>
                <a:ea typeface="Arial" panose="020B0604020202020204" pitchFamily="34" charset="0"/>
                <a:cs typeface="Times New Roman" panose="02020603050405020304" pitchFamily="18" charset="0"/>
              </a:rPr>
              <a:t>Rèn luyện tính nhẫn nại, kiên trì</a:t>
            </a:r>
            <a:endParaRPr lang="en-US"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12845939" y="3771900"/>
            <a:ext cx="2971800" cy="2123658"/>
          </a:xfrm>
          <a:prstGeom prst="rect">
            <a:avLst/>
          </a:prstGeom>
        </p:spPr>
        <p:txBody>
          <a:bodyPr wrap="square">
            <a:spAutoFit/>
          </a:bodyPr>
          <a:lstStyle/>
          <a:p>
            <a:pPr marL="45720" marR="45720" algn="just">
              <a:spcAft>
                <a:spcPts val="1800"/>
              </a:spcAft>
            </a:pPr>
            <a:r>
              <a:rPr lang="vi-VN" sz="4400" dirty="0">
                <a:latin typeface="Times New Roman" panose="02020603050405020304" pitchFamily="18" charset="0"/>
                <a:ea typeface="Arial" panose="020B0604020202020204" pitchFamily="34" charset="0"/>
                <a:cs typeface="Times New Roman" panose="02020603050405020304" pitchFamily="18" charset="0"/>
              </a:rPr>
              <a:t>Củng cố tâm hồn, nhân cách</a:t>
            </a:r>
            <a:endParaRPr lang="en-US" sz="4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39800" y="6819900"/>
            <a:ext cx="5798896" cy="4114800"/>
          </a:xfrm>
          <a:prstGeom prst="rect">
            <a:avLst/>
          </a:prstGeom>
        </p:spPr>
      </p:pic>
      <p:pic>
        <p:nvPicPr>
          <p:cNvPr id="12"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flipV="1">
            <a:off x="16203385" y="-876300"/>
            <a:ext cx="3363849" cy="4114800"/>
          </a:xfrm>
          <a:prstGeom prst="rect">
            <a:avLst/>
          </a:prstGeom>
        </p:spPr>
      </p:pic>
      <p:pic>
        <p:nvPicPr>
          <p:cNvPr id="13" name="Picture 7"/>
          <p:cNvPicPr>
            <a:picLocks noChangeAspect="1"/>
          </p:cNvPicPr>
          <p:nvPr/>
        </p:nvPicPr>
        <p:blipFill rotWithShape="1">
          <a:blip r:embed="rId12">
            <a:alphaModFix amt="4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287"/>
          <a:stretch/>
        </p:blipFill>
        <p:spPr>
          <a:xfrm rot="5400000">
            <a:off x="3460864" y="3355208"/>
            <a:ext cx="3417272" cy="1044631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4181" y="9214379"/>
            <a:ext cx="1392924" cy="1349395"/>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81016" y="9095868"/>
            <a:ext cx="1392924" cy="1349395"/>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32782" y="8302659"/>
            <a:ext cx="1392924" cy="1349395"/>
          </a:xfrm>
          <a:prstGeom prst="rect">
            <a:avLst/>
          </a:prstGeom>
        </p:spPr>
      </p:pic>
      <p:sp>
        <p:nvSpPr>
          <p:cNvPr id="3" name="Rectangle 2"/>
          <p:cNvSpPr/>
          <p:nvPr/>
        </p:nvSpPr>
        <p:spPr>
          <a:xfrm>
            <a:off x="8489108" y="634529"/>
            <a:ext cx="6696065" cy="1107996"/>
          </a:xfrm>
          <a:prstGeom prst="rect">
            <a:avLst/>
          </a:prstGeom>
        </p:spPr>
        <p:txBody>
          <a:bodyPr wrap="none">
            <a:spAutoFit/>
          </a:bodyPr>
          <a:lstStyle/>
          <a:p>
            <a:pPr algn="ctr"/>
            <a:r>
              <a:rPr lang="en-US" sz="6600" b="1" dirty="0" err="1">
                <a:latin typeface="Times New Roman" panose="02020603050405020304" pitchFamily="18" charset="0"/>
                <a:cs typeface="Times New Roman" panose="02020603050405020304" pitchFamily="18" charset="0"/>
              </a:rPr>
              <a:t>Mục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tiêu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đọc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sách</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0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rotWithShape="1">
          <a:blip r:embed="rId3"/>
          <a:srcRect b="69685"/>
          <a:stretch/>
        </p:blipFill>
        <p:spPr>
          <a:xfrm rot="8179874">
            <a:off x="-4267683" y="-193690"/>
            <a:ext cx="10051930" cy="3298737"/>
          </a:xfrm>
          <a:prstGeom prst="rect">
            <a:avLst/>
          </a:prstGeom>
        </p:spPr>
      </p:pic>
      <p:pic>
        <p:nvPicPr>
          <p:cNvPr id="3" name="Picture 2"/>
          <p:cNvPicPr>
            <a:picLocks noChangeAspect="1"/>
          </p:cNvPicPr>
          <p:nvPr/>
        </p:nvPicPr>
        <p:blipFill>
          <a:blip r:embed="rId4"/>
          <a:srcRect/>
          <a:stretch>
            <a:fillRect/>
          </a:stretch>
        </p:blipFill>
        <p:spPr>
          <a:xfrm>
            <a:off x="1439120" y="1151230"/>
            <a:ext cx="5221875" cy="5219700"/>
          </a:xfrm>
          <a:prstGeom prst="rect">
            <a:avLst/>
          </a:prstGeom>
        </p:spPr>
      </p:pic>
      <p:pic>
        <p:nvPicPr>
          <p:cNvPr id="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0" y="5594775"/>
            <a:ext cx="5143500" cy="4114800"/>
          </a:xfrm>
          <a:prstGeom prst="rect">
            <a:avLst/>
          </a:prstGeom>
        </p:spPr>
      </p:pic>
      <p:sp>
        <p:nvSpPr>
          <p:cNvPr id="4" name="Rectangle 3"/>
          <p:cNvSpPr/>
          <p:nvPr/>
        </p:nvSpPr>
        <p:spPr>
          <a:xfrm rot="21436166">
            <a:off x="2321050" y="2834520"/>
            <a:ext cx="4119952" cy="1569660"/>
          </a:xfrm>
          <a:prstGeom prst="rect">
            <a:avLst/>
          </a:prstGeom>
        </p:spPr>
        <p:txBody>
          <a:bodyPr wrap="square">
            <a:spAutoFit/>
          </a:bodyPr>
          <a:lstStyle/>
          <a:p>
            <a:pPr algn="just"/>
            <a:r>
              <a:rPr lang="en-US" sz="4800" b="1" dirty="0" err="1" smtClean="0">
                <a:latin typeface="Times New Roman" panose="02020603050405020304" pitchFamily="18" charset="0"/>
                <a:cs typeface="Times New Roman" panose="02020603050405020304" pitchFamily="18" charset="0"/>
              </a:rPr>
              <a:t>Cách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đọc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sách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hiệu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quả</a:t>
            </a:r>
            <a:endParaRPr lang="en-US" sz="4800" b="1" dirty="0" smtClean="0">
              <a:latin typeface="Times New Roman" panose="02020603050405020304" pitchFamily="18" charset="0"/>
              <a:cs typeface="Times New Roman" panose="02020603050405020304" pitchFamily="18" charset="0"/>
            </a:endParaRPr>
          </a:p>
        </p:txBody>
      </p:sp>
      <p:pic>
        <p:nvPicPr>
          <p:cNvPr id="6"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66117" y="7692003"/>
            <a:ext cx="3190252" cy="3358160"/>
          </a:xfrm>
          <a:prstGeom prst="rect">
            <a:avLst/>
          </a:prstGeom>
        </p:spPr>
      </p:pic>
      <p:pic>
        <p:nvPicPr>
          <p:cNvPr id="7" name="Picture 3"/>
          <p:cNvPicPr>
            <a:picLocks noChangeAspect="1"/>
          </p:cNvPicPr>
          <p:nvPr/>
        </p:nvPicPr>
        <p:blipFill>
          <a:blip r:embed="rId2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8100115" y="-342900"/>
            <a:ext cx="9989719" cy="10815640"/>
          </a:xfrm>
          <a:prstGeom prst="rect">
            <a:avLst/>
          </a:prstGeom>
        </p:spPr>
      </p:pic>
      <p:sp>
        <p:nvSpPr>
          <p:cNvPr id="8" name="Rectangle 7"/>
          <p:cNvSpPr/>
          <p:nvPr/>
        </p:nvSpPr>
        <p:spPr>
          <a:xfrm>
            <a:off x="9617610" y="1064359"/>
            <a:ext cx="6917790" cy="7848302"/>
          </a:xfrm>
          <a:prstGeom prst="rect">
            <a:avLst/>
          </a:prstGeom>
        </p:spPr>
        <p:txBody>
          <a:bodyPr wrap="square">
            <a:spAutoFit/>
          </a:bodyPr>
          <a:lstStyle/>
          <a:p>
            <a:pPr algn="just">
              <a:buFont typeface="+mj-lt"/>
              <a:buAutoNum type="arabicPeriod"/>
            </a:pPr>
            <a:r>
              <a:rPr lang="vi-VN" sz="4200" dirty="0">
                <a:solidFill>
                  <a:srgbClr val="202124"/>
                </a:solidFill>
                <a:latin typeface="+mj-lt"/>
              </a:rPr>
              <a:t>Xác định rõ mục đích </a:t>
            </a:r>
            <a:r>
              <a:rPr lang="vi-VN" sz="4200" b="1" dirty="0">
                <a:solidFill>
                  <a:srgbClr val="202124"/>
                </a:solidFill>
                <a:latin typeface="+mj-lt"/>
              </a:rPr>
              <a:t>đọc sách</a:t>
            </a:r>
            <a:r>
              <a:rPr lang="vi-VN" sz="4200" dirty="0">
                <a:solidFill>
                  <a:srgbClr val="202124"/>
                </a:solidFill>
                <a:latin typeface="+mj-lt"/>
              </a:rPr>
              <a:t>.</a:t>
            </a:r>
          </a:p>
          <a:p>
            <a:pPr algn="just">
              <a:buFont typeface="+mj-lt"/>
              <a:buAutoNum type="arabicPeriod"/>
            </a:pPr>
            <a:r>
              <a:rPr lang="vi-VN" sz="4200" dirty="0">
                <a:solidFill>
                  <a:srgbClr val="202124"/>
                </a:solidFill>
                <a:latin typeface="+mj-lt"/>
              </a:rPr>
              <a:t>Lựa chọn </a:t>
            </a:r>
            <a:r>
              <a:rPr lang="vi-VN" sz="4200" b="1" dirty="0">
                <a:solidFill>
                  <a:srgbClr val="202124"/>
                </a:solidFill>
                <a:latin typeface="+mj-lt"/>
              </a:rPr>
              <a:t>sách đọc</a:t>
            </a:r>
            <a:r>
              <a:rPr lang="vi-VN" sz="4200" dirty="0">
                <a:solidFill>
                  <a:srgbClr val="202124"/>
                </a:solidFill>
                <a:latin typeface="+mj-lt"/>
              </a:rPr>
              <a:t> phù hợp.</a:t>
            </a:r>
          </a:p>
          <a:p>
            <a:pPr algn="just">
              <a:buFont typeface="+mj-lt"/>
              <a:buAutoNum type="arabicPeriod"/>
            </a:pPr>
            <a:r>
              <a:rPr lang="vi-VN" sz="4200" dirty="0">
                <a:solidFill>
                  <a:srgbClr val="202124"/>
                </a:solidFill>
                <a:latin typeface="+mj-lt"/>
              </a:rPr>
              <a:t>Rèn luyện kỹ năng tập trung khi </a:t>
            </a:r>
            <a:r>
              <a:rPr lang="vi-VN" sz="4200" b="1" dirty="0">
                <a:solidFill>
                  <a:srgbClr val="202124"/>
                </a:solidFill>
                <a:latin typeface="+mj-lt"/>
              </a:rPr>
              <a:t>đọc sách</a:t>
            </a:r>
            <a:r>
              <a:rPr lang="vi-VN" sz="4200" dirty="0">
                <a:solidFill>
                  <a:srgbClr val="202124"/>
                </a:solidFill>
                <a:latin typeface="+mj-lt"/>
              </a:rPr>
              <a:t>.</a:t>
            </a:r>
          </a:p>
          <a:p>
            <a:pPr algn="just">
              <a:buFont typeface="+mj-lt"/>
              <a:buAutoNum type="arabicPeriod"/>
            </a:pPr>
            <a:r>
              <a:rPr lang="vi-VN" sz="4200" dirty="0">
                <a:solidFill>
                  <a:srgbClr val="202124"/>
                </a:solidFill>
                <a:latin typeface="+mj-lt"/>
              </a:rPr>
              <a:t>Rèn luyện </a:t>
            </a:r>
            <a:r>
              <a:rPr lang="vi-VN" sz="4200" b="1" dirty="0">
                <a:solidFill>
                  <a:srgbClr val="202124"/>
                </a:solidFill>
                <a:latin typeface="+mj-lt"/>
              </a:rPr>
              <a:t>kỹ thuật đọc sách</a:t>
            </a:r>
            <a:r>
              <a:rPr lang="vi-VN" sz="4200" dirty="0">
                <a:solidFill>
                  <a:srgbClr val="202124"/>
                </a:solidFill>
                <a:latin typeface="+mj-lt"/>
              </a:rPr>
              <a:t>.</a:t>
            </a:r>
          </a:p>
          <a:p>
            <a:pPr algn="just">
              <a:buFont typeface="+mj-lt"/>
              <a:buAutoNum type="arabicPeriod"/>
            </a:pPr>
            <a:r>
              <a:rPr lang="vi-VN" sz="4200" dirty="0">
                <a:solidFill>
                  <a:srgbClr val="202124"/>
                </a:solidFill>
                <a:latin typeface="+mj-lt"/>
              </a:rPr>
              <a:t>Chọn môi trường và thời gian </a:t>
            </a:r>
            <a:r>
              <a:rPr lang="vi-VN" sz="4200" b="1" dirty="0">
                <a:solidFill>
                  <a:srgbClr val="202124"/>
                </a:solidFill>
                <a:latin typeface="+mj-lt"/>
              </a:rPr>
              <a:t>đọc hiệu quả</a:t>
            </a:r>
            <a:endParaRPr lang="vi-VN" sz="4200" dirty="0">
              <a:solidFill>
                <a:srgbClr val="202124"/>
              </a:solidFill>
              <a:latin typeface="+mj-lt"/>
            </a:endParaRPr>
          </a:p>
          <a:p>
            <a:pPr algn="just">
              <a:buFont typeface="+mj-lt"/>
              <a:buAutoNum type="arabicPeriod"/>
            </a:pPr>
            <a:r>
              <a:rPr lang="vi-VN" sz="4200" dirty="0">
                <a:solidFill>
                  <a:srgbClr val="202124"/>
                </a:solidFill>
                <a:latin typeface="+mj-lt"/>
              </a:rPr>
              <a:t>Giữ tư duy tích cực khi </a:t>
            </a:r>
            <a:r>
              <a:rPr lang="vi-VN" sz="4200" b="1" dirty="0">
                <a:solidFill>
                  <a:srgbClr val="202124"/>
                </a:solidFill>
                <a:latin typeface="+mj-lt"/>
              </a:rPr>
              <a:t>đọc</a:t>
            </a:r>
            <a:r>
              <a:rPr lang="vi-VN" sz="4200" dirty="0">
                <a:solidFill>
                  <a:srgbClr val="202124"/>
                </a:solidFill>
                <a:latin typeface="+mj-lt"/>
              </a:rPr>
              <a:t>.</a:t>
            </a:r>
          </a:p>
          <a:p>
            <a:pPr algn="just">
              <a:buFont typeface="+mj-lt"/>
              <a:buAutoNum type="arabicPeriod"/>
            </a:pPr>
            <a:r>
              <a:rPr lang="vi-VN" sz="4200" dirty="0">
                <a:solidFill>
                  <a:srgbClr val="202124"/>
                </a:solidFill>
                <a:latin typeface="+mj-lt"/>
              </a:rPr>
              <a:t>Dành thời gian suy nghĩ về những gì đã </a:t>
            </a:r>
            <a:r>
              <a:rPr lang="vi-VN" sz="4200" b="1" dirty="0">
                <a:solidFill>
                  <a:srgbClr val="202124"/>
                </a:solidFill>
                <a:latin typeface="+mj-lt"/>
              </a:rPr>
              <a:t>đọc</a:t>
            </a:r>
            <a:r>
              <a:rPr lang="vi-VN" sz="4200" dirty="0">
                <a:solidFill>
                  <a:srgbClr val="202124"/>
                </a:solidFill>
                <a:latin typeface="+mj-lt"/>
              </a:rPr>
              <a:t> được.</a:t>
            </a:r>
            <a:endParaRPr lang="vi-VN" sz="4200" b="0" i="0" dirty="0">
              <a:solidFill>
                <a:srgbClr val="202124"/>
              </a:solidFill>
              <a:effectLst/>
              <a:latin typeface="+mj-lt"/>
            </a:endParaRPr>
          </a:p>
        </p:txBody>
      </p:sp>
    </p:spTree>
    <p:extLst>
      <p:ext uri="{BB962C8B-B14F-4D97-AF65-F5344CB8AC3E}">
        <p14:creationId xmlns:p14="http://schemas.microsoft.com/office/powerpoint/2010/main" val="13042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39200" y="952500"/>
            <a:ext cx="8285186" cy="840069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5400" y="1050687"/>
            <a:ext cx="6553200" cy="8204320"/>
          </a:xfrm>
          <a:prstGeom prst="rect">
            <a:avLst/>
          </a:prstGeom>
        </p:spPr>
      </p:pic>
      <p:sp>
        <p:nvSpPr>
          <p:cNvPr id="4" name="TextBox 12"/>
          <p:cNvSpPr txBox="1"/>
          <p:nvPr/>
        </p:nvSpPr>
        <p:spPr>
          <a:xfrm>
            <a:off x="1714499" y="2152025"/>
            <a:ext cx="5715001" cy="5001369"/>
          </a:xfrm>
          <a:prstGeom prst="rect">
            <a:avLst/>
          </a:prstGeom>
        </p:spPr>
        <p:txBody>
          <a:bodyPr wrap="square" lIns="0" tIns="0" rIns="0" bIns="0" rtlCol="0" anchor="t">
            <a:spAutoFit/>
          </a:bodyPr>
          <a:lstStyle/>
          <a:p>
            <a:pPr algn="just">
              <a:lnSpc>
                <a:spcPts val="7800"/>
              </a:lnSpc>
            </a:pP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Theo </a:t>
            </a:r>
            <a:r>
              <a:rPr lang="en-US" sz="54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là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gì</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cần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phẩm</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chất</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5841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4289033" y="-11713"/>
            <a:ext cx="10902409" cy="7212612"/>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302313" y="6984028"/>
            <a:ext cx="10446313" cy="1044631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353208" y="2730896"/>
            <a:ext cx="4293875" cy="35912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08676" y="8297878"/>
            <a:ext cx="1392924" cy="1349395"/>
          </a:xfrm>
          <a:prstGeom prst="rect">
            <a:avLst/>
          </a:prstGeom>
        </p:spPr>
      </p:pic>
      <p:pic>
        <p:nvPicPr>
          <p:cNvPr id="23"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24409" y="5414773"/>
            <a:ext cx="7139243" cy="4114800"/>
          </a:xfrm>
          <a:prstGeom prst="rect">
            <a:avLst/>
          </a:prstGeom>
        </p:spPr>
      </p:pic>
      <p:pic>
        <p:nvPicPr>
          <p:cNvPr id="2" name="Picture 1"/>
          <p:cNvPicPr>
            <a:picLocks noChangeAspect="1"/>
          </p:cNvPicPr>
          <p:nvPr/>
        </p:nvPicPr>
        <p:blipFill>
          <a:blip r:embed="rId19"/>
          <a:stretch>
            <a:fillRect/>
          </a:stretch>
        </p:blipFill>
        <p:spPr>
          <a:xfrm>
            <a:off x="4278575" y="197287"/>
            <a:ext cx="9583743" cy="4188315"/>
          </a:xfrm>
          <a:prstGeom prst="rect">
            <a:avLst/>
          </a:prstGeom>
        </p:spPr>
      </p:pic>
    </p:spTree>
    <p:extLst>
      <p:ext uri="{BB962C8B-B14F-4D97-AF65-F5344CB8AC3E}">
        <p14:creationId xmlns:p14="http://schemas.microsoft.com/office/powerpoint/2010/main" val="365283577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14600" y="723900"/>
            <a:ext cx="13411200" cy="8013191"/>
          </a:xfrm>
          <a:prstGeom prst="rect">
            <a:avLst/>
          </a:prstGeom>
        </p:spPr>
      </p:pic>
      <p:pic>
        <p:nvPicPr>
          <p:cNvPr id="4"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7352">
            <a:off x="1532721" y="766378"/>
            <a:ext cx="2775940" cy="787357"/>
          </a:xfrm>
          <a:prstGeom prst="rect">
            <a:avLst/>
          </a:prstGeom>
        </p:spPr>
      </p:pic>
      <p:pic>
        <p:nvPicPr>
          <p:cNvPr id="6" name="Picture 2"/>
          <p:cNvPicPr>
            <a:picLocks noChangeAspect="1"/>
          </p:cNvPicPr>
          <p:nvPr/>
        </p:nvPicPr>
        <p:blipFill>
          <a:blip r:embed="rId13"/>
          <a:srcRect/>
          <a:stretch>
            <a:fillRect/>
          </a:stretch>
        </p:blipFill>
        <p:spPr>
          <a:xfrm>
            <a:off x="-1828800" y="7048500"/>
            <a:ext cx="16230600" cy="4341686"/>
          </a:xfrm>
          <a:prstGeom prst="rect">
            <a:avLst/>
          </a:prstGeom>
        </p:spPr>
      </p:pic>
      <p:pic>
        <p:nvPicPr>
          <p:cNvPr id="7" name="Picture 4"/>
          <p:cNvPicPr>
            <a:picLocks noChangeAspect="1"/>
          </p:cNvPicPr>
          <p:nvPr/>
        </p:nvPicPr>
        <p:blipFill>
          <a:blip r:embed="rId14"/>
          <a:srcRect t="47830"/>
          <a:stretch>
            <a:fillRect/>
          </a:stretch>
        </p:blipFill>
        <p:spPr>
          <a:xfrm>
            <a:off x="11658601" y="5051331"/>
            <a:ext cx="6765816" cy="5235669"/>
          </a:xfrm>
          <a:prstGeom prst="rect">
            <a:avLst/>
          </a:prstGeom>
        </p:spPr>
      </p:pic>
      <p:pic>
        <p:nvPicPr>
          <p:cNvPr id="5" name="Picture 4"/>
          <p:cNvPicPr>
            <a:picLocks noChangeAspect="1"/>
          </p:cNvPicPr>
          <p:nvPr/>
        </p:nvPicPr>
        <p:blipFill>
          <a:blip r:embed="rId15"/>
          <a:stretch>
            <a:fillRect/>
          </a:stretch>
        </p:blipFill>
        <p:spPr>
          <a:xfrm>
            <a:off x="3013353" y="1603050"/>
            <a:ext cx="12912447" cy="4566300"/>
          </a:xfrm>
          <a:prstGeom prst="rect">
            <a:avLst/>
          </a:prstGeom>
        </p:spPr>
      </p:pic>
    </p:spTree>
    <p:extLst>
      <p:ext uri="{BB962C8B-B14F-4D97-AF65-F5344CB8AC3E}">
        <p14:creationId xmlns:p14="http://schemas.microsoft.com/office/powerpoint/2010/main" val="380694594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3158" y="314904"/>
            <a:ext cx="15698561" cy="5828281"/>
          </a:xfrm>
          <a:prstGeom prst="rect">
            <a:avLst/>
          </a:prstGeom>
        </p:spPr>
      </p:pic>
    </p:spTree>
    <p:extLst>
      <p:ext uri="{BB962C8B-B14F-4D97-AF65-F5344CB8AC3E}">
        <p14:creationId xmlns:p14="http://schemas.microsoft.com/office/powerpoint/2010/main" val="23815921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rotWithShape="1">
          <a:blip r:embed="rId3"/>
          <a:srcRect b="54205"/>
          <a:stretch/>
        </p:blipFill>
        <p:spPr>
          <a:xfrm>
            <a:off x="11658600" y="8421930"/>
            <a:ext cx="7602093" cy="3768762"/>
          </a:xfrm>
          <a:prstGeom prst="rect">
            <a:avLst/>
          </a:prstGeom>
        </p:spPr>
      </p:pic>
      <p:pic>
        <p:nvPicPr>
          <p:cNvPr id="1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59966" y="3009900"/>
            <a:ext cx="12010662" cy="5343522"/>
          </a:xfrm>
          <a:prstGeom prst="rect">
            <a:avLst/>
          </a:prstGeom>
        </p:spPr>
      </p:pic>
      <p:pic>
        <p:nvPicPr>
          <p:cNvPr id="3" name="Picture 3"/>
          <p:cNvPicPr>
            <a:picLocks noChangeAspect="1"/>
          </p:cNvPicPr>
          <p:nvPr/>
        </p:nvPicPr>
        <p:blipFill rotWithShape="1">
          <a:blip r:embed="rId8"/>
          <a:srcRect b="39440"/>
          <a:stretch/>
        </p:blipFill>
        <p:spPr>
          <a:xfrm rot="5876313">
            <a:off x="-2818363" y="4079402"/>
            <a:ext cx="10051930" cy="65898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0" y="7077980"/>
            <a:ext cx="5509047" cy="320902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V="1">
            <a:off x="-156641" y="1791322"/>
            <a:ext cx="3801967" cy="331721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681577" y="7077980"/>
            <a:ext cx="2708213" cy="2687901"/>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1. </a:t>
            </a:r>
            <a:r>
              <a:rPr lang="en-US" sz="6000" b="1" dirty="0" err="1" smtClean="0">
                <a:latin typeface="Times New Roman" panose="02020603050405020304" pitchFamily="18" charset="0"/>
                <a:cs typeface="Times New Roman" panose="02020603050405020304" pitchFamily="18" charset="0"/>
              </a:rPr>
              <a:t>Đọc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văn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bản</a:t>
            </a:r>
            <a:endParaRPr lang="en-US" sz="6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859966" y="3025698"/>
            <a:ext cx="11277600" cy="4811574"/>
          </a:xfrm>
          <a:prstGeom prst="rect">
            <a:avLst/>
          </a:prstGeom>
        </p:spPr>
        <p:txBody>
          <a:bodyPr wrap="square">
            <a:spAutoFit/>
          </a:bodyPr>
          <a:lstStyle/>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HS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nối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tiếp</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văn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bản</a:t>
            </a:r>
            <a:r>
              <a:rPr lang="en-US" sz="4200"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Vẻ</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đẹp</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giản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dị</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và</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chân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thật</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của</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Quê</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nội</a:t>
            </a:r>
            <a:r>
              <a:rPr lang="en-US" sz="4200" i="1" dirty="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a:t>
            </a:r>
            <a:r>
              <a:rPr lang="en-US" sz="4200" dirty="0" err="1">
                <a:solidFill>
                  <a:srgbClr val="262626"/>
                </a:solidFill>
                <a:latin typeface="Times New Roman" panose="02020603050405020304" pitchFamily="18" charset="0"/>
                <a:cs typeface="Times New Roman" panose="02020603050405020304" pitchFamily="18" charset="0"/>
              </a:rPr>
              <a:t>Võ</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Quảng</a:t>
            </a:r>
            <a:r>
              <a:rPr lang="en-US" sz="4200" dirty="0">
                <a:solidFill>
                  <a:srgbClr val="262626"/>
                </a:solidFill>
                <a:latin typeface="Times New Roman" panose="02020603050405020304" pitchFamily="18" charset="0"/>
                <a:cs typeface="Times New Roman" panose="02020603050405020304" pitchFamily="18" charset="0"/>
              </a:rPr>
              <a:t>)</a:t>
            </a:r>
          </a:p>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Các</a:t>
            </a: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HS </a:t>
            </a:r>
            <a:r>
              <a:rPr lang="en-US" sz="4200" dirty="0" err="1">
                <a:solidFill>
                  <a:srgbClr val="262626"/>
                </a:solidFill>
                <a:latin typeface="Times New Roman" panose="02020603050405020304" pitchFamily="18" charset="0"/>
                <a:cs typeface="Times New Roman" panose="02020603050405020304" pitchFamily="18" charset="0"/>
              </a:rPr>
              <a:t>khác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lắng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nghe</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theo</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dõi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và</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nhận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xét</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kĩ</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năng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của</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bạn</a:t>
            </a:r>
            <a:endParaRPr lang="en-US" sz="4200" dirty="0">
              <a:solidFill>
                <a:srgbClr val="2626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4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p:cNvPicPr>
          <p:nvPr/>
        </p:nvPicPr>
        <p:blipFill>
          <a:blip r:embed="rId3"/>
          <a:srcRect/>
          <a:stretch>
            <a:fillRect/>
          </a:stretch>
        </p:blipFill>
        <p:spPr>
          <a:xfrm>
            <a:off x="956232" y="2628902"/>
            <a:ext cx="4710189" cy="6205504"/>
          </a:xfrm>
          <a:prstGeom prst="rect">
            <a:avLst/>
          </a:prstGeom>
        </p:spPr>
      </p:pic>
      <p:pic>
        <p:nvPicPr>
          <p:cNvPr id="19" name="Picture 2"/>
          <p:cNvPicPr>
            <a:picLocks noChangeAspect="1"/>
          </p:cNvPicPr>
          <p:nvPr/>
        </p:nvPicPr>
        <p:blipFill rotWithShape="1">
          <a:blip r:embed="rId4"/>
          <a:srcRect l="-2369" t="44554"/>
          <a:stretch/>
        </p:blipFill>
        <p:spPr>
          <a:xfrm rot="-305422">
            <a:off x="12366887" y="-887501"/>
            <a:ext cx="10290047" cy="6033429"/>
          </a:xfrm>
          <a:prstGeom prst="rect">
            <a:avLst/>
          </a:prstGeom>
        </p:spPr>
      </p:pic>
      <p:pic>
        <p:nvPicPr>
          <p:cNvPr id="2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70409" y="6409034"/>
            <a:ext cx="6517591" cy="3877966"/>
          </a:xfrm>
          <a:prstGeom prst="rect">
            <a:avLst/>
          </a:prstGeom>
        </p:spPr>
      </p:pic>
      <p:pic>
        <p:nvPicPr>
          <p:cNvPr id="2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933797" y="1095733"/>
            <a:ext cx="2024824" cy="3121116"/>
          </a:xfrm>
          <a:prstGeom prst="rect">
            <a:avLst/>
          </a:prstGeom>
        </p:spPr>
      </p:pic>
      <p:pic>
        <p:nvPicPr>
          <p:cNvPr id="2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24"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62800" y="2864871"/>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6"/>
          <a:stretch>
            <a:fillRect/>
          </a:stretch>
        </p:blipFill>
        <p:spPr>
          <a:xfrm>
            <a:off x="1676400" y="2628901"/>
            <a:ext cx="4630261" cy="6205504"/>
          </a:xfrm>
          <a:prstGeom prst="rect">
            <a:avLst/>
          </a:prstGeom>
        </p:spPr>
      </p:pic>
      <p:sp>
        <p:nvSpPr>
          <p:cNvPr id="17" name="TextBox 13"/>
          <p:cNvSpPr txBox="1"/>
          <p:nvPr/>
        </p:nvSpPr>
        <p:spPr>
          <a:xfrm>
            <a:off x="7557556" y="3384248"/>
            <a:ext cx="9123917" cy="4581960"/>
          </a:xfrm>
          <a:prstGeom prst="rect">
            <a:avLst/>
          </a:prstGeom>
        </p:spPr>
        <p:txBody>
          <a:bodyPr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ở </a:t>
            </a:r>
            <a:r>
              <a:rPr lang="en-US" sz="4499" dirty="0" err="1">
                <a:solidFill>
                  <a:srgbClr val="000000"/>
                </a:solidFill>
                <a:latin typeface="Times New Roman" panose="02020603050405020304" pitchFamily="18" charset="0"/>
                <a:cs typeface="Times New Roman" panose="02020603050405020304" pitchFamily="18" charset="0"/>
              </a:rPr>
              <a:t>Thừa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Thiên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Huế</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báo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bình</a:t>
            </a:r>
            <a:endParaRPr lang="en-US" sz="4499" dirty="0">
              <a:solidFill>
                <a:srgbClr val="000000"/>
              </a:solidFill>
              <a:latin typeface="Times New Roman" panose="02020603050405020304" pitchFamily="18" charset="0"/>
              <a:cs typeface="Times New Roman" panose="02020603050405020304" pitchFamily="18" charset="0"/>
            </a:endParaRP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viết</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thiếu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được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yêu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mến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đánh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giá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cao</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1295400" y="8940341"/>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Trần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Thanh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Địch</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0"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7" y="-1028702"/>
            <a:ext cx="2669477" cy="4114800"/>
          </a:xfrm>
          <a:prstGeom prst="rect">
            <a:avLst/>
          </a:prstGeom>
        </p:spPr>
      </p:pic>
    </p:spTree>
    <p:extLst>
      <p:ext uri="{BB962C8B-B14F-4D97-AF65-F5344CB8AC3E}">
        <p14:creationId xmlns:p14="http://schemas.microsoft.com/office/powerpoint/2010/main" val="11042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srcRect/>
          <a:stretch>
            <a:fillRect/>
          </a:stretch>
        </p:blipFill>
        <p:spPr>
          <a:xfrm>
            <a:off x="956232" y="2723342"/>
            <a:ext cx="4710189" cy="6243540"/>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pic>
        <p:nvPicPr>
          <p:cNvPr id="1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62800" y="2851433"/>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7" name="TextBox 13"/>
          <p:cNvSpPr txBox="1"/>
          <p:nvPr/>
        </p:nvSpPr>
        <p:spPr>
          <a:xfrm>
            <a:off x="7162800" y="3384248"/>
            <a:ext cx="9733517" cy="4680769"/>
          </a:xfrm>
          <a:prstGeom prst="rect">
            <a:avLst/>
          </a:prstGeom>
        </p:spPr>
        <p:txBody>
          <a:bodyPr wrap="square"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hấp</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dẫn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cảm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động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về</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hương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tuổi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cách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mạng</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tiêu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biểu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nội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Tảng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Chỗ</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cây</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làng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Nắng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sớm</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2112619" y="9057227"/>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Võ</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Quảng</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8"/>
          <a:stretch>
            <a:fillRect/>
          </a:stretch>
        </p:blipFill>
        <p:spPr>
          <a:xfrm>
            <a:off x="1794434" y="2723341"/>
            <a:ext cx="4268311" cy="624354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spTree>
    <p:extLst>
      <p:ext uri="{BB962C8B-B14F-4D97-AF65-F5344CB8AC3E}">
        <p14:creationId xmlns:p14="http://schemas.microsoft.com/office/powerpoint/2010/main" val="250431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grpSp>
        <p:nvGrpSpPr>
          <p:cNvPr id="21" name="Group 5"/>
          <p:cNvGrpSpPr>
            <a:grpSpLocks noChangeAspect="1"/>
          </p:cNvGrpSpPr>
          <p:nvPr/>
        </p:nvGrpSpPr>
        <p:grpSpPr>
          <a:xfrm>
            <a:off x="11870967" y="3444769"/>
            <a:ext cx="7152371" cy="5246370"/>
            <a:chOff x="0" y="0"/>
            <a:chExt cx="4198620" cy="3079750"/>
          </a:xfrm>
        </p:grpSpPr>
        <p:sp>
          <p:nvSpPr>
            <p:cNvPr id="22"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t="-80602" r="-1865" b="-18616"/>
              </a:stretch>
            </a:blipFill>
          </p:spPr>
        </p:sp>
      </p:grpSp>
      <p:pic>
        <p:nvPicPr>
          <p:cNvPr id="23"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55513" y="3400007"/>
            <a:ext cx="5562600" cy="5068919"/>
          </a:xfrm>
          <a:prstGeom prst="rect">
            <a:avLst/>
          </a:prstGeom>
        </p:spPr>
      </p:pic>
      <p:sp>
        <p:nvSpPr>
          <p:cNvPr id="24" name="TextBox 13"/>
          <p:cNvSpPr txBox="1"/>
          <p:nvPr/>
        </p:nvSpPr>
        <p:spPr>
          <a:xfrm>
            <a:off x="-128931"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Thể</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loại</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1773499"/>
          </a:xfrm>
          <a:prstGeom prst="rect">
            <a:avLst/>
          </a:prstGeom>
        </p:spPr>
        <p:txBody>
          <a:bodyPr wrap="square" lIns="0" tIns="0" rIns="0" bIns="0" rtlCol="0" anchor="t">
            <a:spAutoFit/>
          </a:bodyPr>
          <a:lstStyle/>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p>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27165" y="3056072"/>
            <a:ext cx="7516805" cy="6849688"/>
          </a:xfrm>
          <a:prstGeom prst="rect">
            <a:avLst/>
          </a:prstGeom>
        </p:spPr>
      </p:pic>
      <p:sp>
        <p:nvSpPr>
          <p:cNvPr id="27" name="TextBox 13"/>
          <p:cNvSpPr txBox="1"/>
          <p:nvPr/>
        </p:nvSpPr>
        <p:spPr>
          <a:xfrm>
            <a:off x="6062316" y="3907673"/>
            <a:ext cx="4744281" cy="936154"/>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Vấn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6191143" cy="4680769"/>
          </a:xfrm>
          <a:prstGeom prst="rect">
            <a:avLst/>
          </a:prstGeom>
        </p:spPr>
        <p:txBody>
          <a:bodyPr wrap="square" lIns="0" tIns="0" rIns="0" bIns="0" rtlCol="0" anchor="t">
            <a:spAutoFit/>
          </a:bodyPr>
          <a:lstStyle/>
          <a:p>
            <a:pPr marL="485774" lvl="1" algn="just">
              <a:lnSpc>
                <a:spcPts val="7289"/>
              </a:lnSpc>
            </a:pPr>
            <a:r>
              <a:rPr lang="en-US" sz="4800" dirty="0" err="1">
                <a:latin typeface="Times New Roman" panose="02020603050405020304" pitchFamily="18" charset="0"/>
                <a:ea typeface="Arial" panose="020B0604020202020204" pitchFamily="34" charset="0"/>
                <a:cs typeface="Times New Roman" panose="02020603050405020304" pitchFamily="18" charset="0"/>
              </a:rPr>
              <a:t>Bàn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về</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dirty="0">
                <a:latin typeface="Times New Roman" panose="02020603050405020304" pitchFamily="18" charset="0"/>
                <a:ea typeface="Arial" panose="020B0604020202020204" pitchFamily="34" charset="0"/>
                <a:cs typeface="Times New Roman" panose="02020603050405020304" pitchFamily="18" charset="0"/>
              </a:rPr>
              <a:t> dung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tác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nhà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văn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Võ</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800" dirty="0">
                <a:latin typeface="Times New Roman" panose="02020603050405020304" pitchFamily="18" charset="0"/>
                <a:ea typeface="Arial" panose="020B0604020202020204" pitchFamily="34" charset="0"/>
                <a:cs typeface="Times New Roman" panose="02020603050405020304" pitchFamily="18" charset="0"/>
              </a:rPr>
              <a:t>.</a:t>
            </a:r>
            <a:endParaRPr lang="en-US" sz="4800" dirty="0">
              <a:latin typeface="Arial" panose="020B0604020202020204" pitchFamily="34" charset="0"/>
              <a:ea typeface="Arial" panose="020B0604020202020204" pitchFamily="34" charset="0"/>
              <a:cs typeface="Times New Roman" panose="02020603050405020304" pitchFamily="18" charset="0"/>
            </a:endParaRPr>
          </a:p>
          <a:p>
            <a:pPr marL="485774" lvl="1" algn="just">
              <a:lnSpc>
                <a:spcPts val="7289"/>
              </a:lnSpc>
            </a:pPr>
            <a:endParaRPr lang="en-US" sz="449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06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fade">
                                      <p:cBhvr>
                                        <p:cTn id="24" dur="1000"/>
                                        <p:tgtEl>
                                          <p:spTgt spid="25">
                                            <p:txEl>
                                              <p:pRg st="0" end="0"/>
                                            </p:txEl>
                                          </p:spTgt>
                                        </p:tgtEl>
                                      </p:cBhvr>
                                    </p:animEffect>
                                    <p:anim calcmode="lin" valueType="num">
                                      <p:cBhvr>
                                        <p:cTn id="2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1000"/>
                                        <p:tgtEl>
                                          <p:spTgt spid="25">
                                            <p:txEl>
                                              <p:pRg st="1" end="1"/>
                                            </p:txEl>
                                          </p:spTgt>
                                        </p:tgtEl>
                                      </p:cBhvr>
                                    </p:animEffect>
                                    <p:anim calcmode="lin" valueType="num">
                                      <p:cBhvr>
                                        <p:cTn id="30"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5356"/>
          <a:stretch/>
        </p:blipFill>
        <p:spPr>
          <a:xfrm>
            <a:off x="-2819400" y="2103872"/>
            <a:ext cx="20549515" cy="673644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972464" y="686743"/>
            <a:ext cx="496559" cy="496559"/>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181780" y="7285431"/>
            <a:ext cx="496559" cy="496559"/>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9465788">
            <a:off x="9842981" y="1603920"/>
            <a:ext cx="2419435" cy="999905"/>
          </a:xfrm>
          <a:prstGeom prst="rect">
            <a:avLst/>
          </a:prstGeom>
        </p:spPr>
      </p:pic>
      <p:pic>
        <p:nvPicPr>
          <p:cNvPr id="16"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907668">
            <a:off x="15375047" y="198080"/>
            <a:ext cx="2281844" cy="4114800"/>
          </a:xfrm>
          <a:prstGeom prst="rect">
            <a:avLst/>
          </a:prstGeom>
        </p:spPr>
      </p:pic>
      <p:pic>
        <p:nvPicPr>
          <p:cNvPr id="15" name="Picture 7"/>
          <p:cNvPicPr>
            <a:picLocks noChangeAspect="1"/>
          </p:cNvPicPr>
          <p:nvPr/>
        </p:nvPicPr>
        <p:blipFill>
          <a:blip r:embed="rId17">
            <a:alphaModFix amt="4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40615" y="-176148"/>
            <a:ext cx="10446313" cy="10446313"/>
          </a:xfrm>
          <a:prstGeom prst="rect">
            <a:avLst/>
          </a:prstGeom>
        </p:spPr>
      </p:pic>
      <p:pic>
        <p:nvPicPr>
          <p:cNvPr id="17" name="Picture 2"/>
          <p:cNvPicPr>
            <a:picLocks noChangeAspect="1"/>
          </p:cNvPicPr>
          <p:nvPr/>
        </p:nvPicPr>
        <p:blipFill>
          <a:blip r:embed="rId18"/>
          <a:srcRect/>
          <a:stretch>
            <a:fillRect/>
          </a:stretch>
        </p:blipFill>
        <p:spPr>
          <a:xfrm>
            <a:off x="0" y="0"/>
            <a:ext cx="5666422" cy="10287000"/>
          </a:xfrm>
          <a:prstGeom prst="rect">
            <a:avLst/>
          </a:prstGeom>
        </p:spPr>
      </p:pic>
      <p:pic>
        <p:nvPicPr>
          <p:cNvPr id="8" name="Picture 8"/>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296349">
            <a:off x="3347022" y="4488629"/>
            <a:ext cx="2828832" cy="4658256"/>
          </a:xfrm>
          <a:prstGeom prst="rect">
            <a:avLst/>
          </a:prstGeom>
        </p:spPr>
      </p:pic>
      <p:pic>
        <p:nvPicPr>
          <p:cNvPr id="2" name="Picture 1"/>
          <p:cNvPicPr>
            <a:picLocks noChangeAspect="1"/>
          </p:cNvPicPr>
          <p:nvPr/>
        </p:nvPicPr>
        <p:blipFill>
          <a:blip r:embed="rId20"/>
          <a:stretch>
            <a:fillRect/>
          </a:stretch>
        </p:blipFill>
        <p:spPr>
          <a:xfrm>
            <a:off x="6019800" y="3260797"/>
            <a:ext cx="11302964" cy="3724979"/>
          </a:xfrm>
          <a:prstGeom prst="rect">
            <a:avLst/>
          </a:prstGeom>
        </p:spPr>
      </p:pic>
      <p:sp>
        <p:nvSpPr>
          <p:cNvPr id="3" name="TextBox 2"/>
          <p:cNvSpPr txBox="1"/>
          <p:nvPr/>
        </p:nvSpPr>
        <p:spPr>
          <a:xfrm>
            <a:off x="1858419" y="572519"/>
            <a:ext cx="5806038" cy="600164"/>
          </a:xfrm>
          <a:prstGeom prst="rect">
            <a:avLst/>
          </a:prstGeom>
          <a:noFill/>
        </p:spPr>
        <p:txBody>
          <a:bodyPr wrap="square" rtlCol="0">
            <a:spAutoFit/>
          </a:bodyPr>
          <a:lstStyle/>
          <a:p>
            <a:r>
              <a:rPr lang="vi-VN" sz="3300" b="1" kern="1200" dirty="0" smtClean="0">
                <a:solidFill>
                  <a:srgbClr val="C00000"/>
                </a:solidFill>
                <a:latin typeface="+mn-lt"/>
                <a:ea typeface="+mn-ea"/>
                <a:cs typeface="+mn-cs"/>
              </a:rPr>
              <a:t>TIẾT 129</a:t>
            </a:r>
            <a:endParaRPr lang="en-US" sz="3300" b="1" kern="1200" dirty="0">
              <a:solidFill>
                <a:srgbClr val="C00000"/>
              </a:solidFill>
              <a:latin typeface="+mn-lt"/>
              <a:ea typeface="+mn-ea"/>
              <a:cs typeface="+mn-cs"/>
            </a:endParaRPr>
          </a:p>
        </p:txBody>
      </p:sp>
    </p:spTree>
    <p:extLst>
      <p:ext uri="{BB962C8B-B14F-4D97-AF65-F5344CB8AC3E}">
        <p14:creationId xmlns:p14="http://schemas.microsoft.com/office/powerpoint/2010/main" val="285898979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55328" y="3400007"/>
            <a:ext cx="5562600" cy="5477293"/>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Nhan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2808461"/>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Cho </a:t>
            </a:r>
            <a:r>
              <a:rPr lang="en-US" sz="4499" dirty="0" err="1" smtClean="0">
                <a:solidFill>
                  <a:srgbClr val="000000"/>
                </a:solidFill>
                <a:latin typeface="Times New Roman" panose="02020603050405020304" pitchFamily="18" charset="0"/>
                <a:cs typeface="Times New Roman" panose="02020603050405020304" pitchFamily="18" charset="0"/>
              </a:rPr>
              <a:t>thấy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686721" y="3083041"/>
            <a:ext cx="9105479" cy="9835490"/>
          </a:xfrm>
          <a:prstGeom prst="rect">
            <a:avLst/>
          </a:prstGeom>
        </p:spPr>
      </p:pic>
      <p:sp>
        <p:nvSpPr>
          <p:cNvPr id="27" name="TextBox 13"/>
          <p:cNvSpPr txBox="1"/>
          <p:nvPr/>
        </p:nvSpPr>
        <p:spPr>
          <a:xfrm>
            <a:off x="6062745" y="3907673"/>
            <a:ext cx="4744281"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Mục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đích</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7524804" cy="5186805"/>
          </a:xfrm>
          <a:prstGeom prst="rect">
            <a:avLst/>
          </a:prstGeom>
        </p:spPr>
        <p:txBody>
          <a:bodyPr wrap="square" lIns="0" tIns="0" rIns="0" bIns="0" rtlCol="0" anchor="t">
            <a:spAutoFit/>
          </a:bodyPr>
          <a:lstStyle/>
          <a:p>
            <a:pPr algn="just">
              <a:lnSpc>
                <a:spcPct val="107000"/>
              </a:lnSpc>
              <a:spcAft>
                <a:spcPts val="800"/>
              </a:spcAft>
            </a:pPr>
            <a:r>
              <a:rPr lang="vi-VN" sz="4500" dirty="0">
                <a:latin typeface="Times New Roman" panose="02020603050405020304" pitchFamily="18" charset="0"/>
                <a:ea typeface="Arial" panose="020B0604020202020204" pitchFamily="34" charset="0"/>
                <a:cs typeface="Times New Roman" panose="02020603050405020304" pitchFamily="18" charset="0"/>
              </a:rPr>
              <a:t>Bằng</a:t>
            </a:r>
            <a:r>
              <a:rPr lang="vi-VN" sz="4500" b="1" dirty="0">
                <a:latin typeface="Times New Roman" panose="02020603050405020304" pitchFamily="18" charset="0"/>
                <a:ea typeface="Arial" panose="020B0604020202020204" pitchFamily="34" charset="0"/>
                <a:cs typeface="Times New Roman" panose="02020603050405020304" pitchFamily="18" charset="0"/>
              </a:rPr>
              <a:t> </a:t>
            </a:r>
            <a:r>
              <a:rPr lang="vi-VN" sz="4500" dirty="0">
                <a:latin typeface="Times New Roman" panose="02020603050405020304" pitchFamily="18" charset="0"/>
                <a:ea typeface="Arial" panose="020B0604020202020204" pitchFamily="34" charset="0"/>
                <a:cs typeface="Times New Roman" panose="02020603050405020304" pitchFamily="18" charset="0"/>
              </a:rPr>
              <a:t>hệ thống ý kiến, lí lẽ, dẫn chứng tác giả</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500" dirty="0">
              <a:latin typeface="Arial" panose="020B0604020202020204" pitchFamily="34" charset="0"/>
              <a:ea typeface="Arial" panose="020B0604020202020204" pitchFamily="34" charset="0"/>
              <a:cs typeface="Times New Roman" panose="02020603050405020304" pitchFamily="18" charset="0"/>
            </a:endParaRPr>
          </a:p>
        </p:txBody>
      </p:sp>
      <p:grpSp>
        <p:nvGrpSpPr>
          <p:cNvPr id="17" name="Group 7"/>
          <p:cNvGrpSpPr>
            <a:grpSpLocks noChangeAspect="1"/>
          </p:cNvGrpSpPr>
          <p:nvPr/>
        </p:nvGrpSpPr>
        <p:grpSpPr>
          <a:xfrm>
            <a:off x="13246181" y="3633676"/>
            <a:ext cx="6318585" cy="6666184"/>
            <a:chOff x="0" y="0"/>
            <a:chExt cx="2077720" cy="2192020"/>
          </a:xfrm>
        </p:grpSpPr>
        <p:sp>
          <p:nvSpPr>
            <p:cNvPr id="18" name="Freeform 8"/>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18"/>
              <a:stretch>
                <a:fillRect t="-20318" b="-20318"/>
              </a:stretch>
            </a:blipFill>
          </p:spPr>
        </p:sp>
      </p:grpSp>
    </p:spTree>
    <p:extLst>
      <p:ext uri="{BB962C8B-B14F-4D97-AF65-F5344CB8AC3E}">
        <p14:creationId xmlns:p14="http://schemas.microsoft.com/office/powerpoint/2010/main" val="5122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384292" y="5089222"/>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1312" y="7630773"/>
            <a:ext cx="4660819" cy="2883882"/>
          </a:xfrm>
          <a:prstGeom prst="rect">
            <a:avLst/>
          </a:prstGeom>
        </p:spPr>
      </p:pic>
      <p:pic>
        <p:nvPicPr>
          <p:cNvPr id="8" name="Picture 2"/>
          <p:cNvPicPr>
            <a:picLocks noChangeAspect="1"/>
          </p:cNvPicPr>
          <p:nvPr/>
        </p:nvPicPr>
        <p:blipFill rotWithShape="1">
          <a:blip r:embed="rId14"/>
          <a:srcRect l="-2369" t="44554"/>
          <a:stretch/>
        </p:blipFill>
        <p:spPr>
          <a:xfrm rot="6568742">
            <a:off x="11843636" y="3868484"/>
            <a:ext cx="10290047" cy="6033429"/>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46856" y="3352667"/>
            <a:ext cx="4047813" cy="3985736"/>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Bố</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cục</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837345"/>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4 </a:t>
            </a:r>
            <a:r>
              <a:rPr lang="en-US" sz="4499" dirty="0" err="1" smtClean="0">
                <a:solidFill>
                  <a:srgbClr val="000000"/>
                </a:solidFill>
                <a:latin typeface="Times New Roman" panose="02020603050405020304" pitchFamily="18" charset="0"/>
                <a:cs typeface="Times New Roman" panose="02020603050405020304" pitchFamily="18" charset="0"/>
              </a:rPr>
              <a:t>phần</a:t>
            </a:r>
            <a:endParaRPr lang="en-US" sz="4499" dirty="0">
              <a:solidFill>
                <a:srgbClr val="000000"/>
              </a:solidFill>
              <a:latin typeface="Times New Roman" panose="02020603050405020304" pitchFamily="18" charset="0"/>
              <a:cs typeface="Times New Roman" panose="02020603050405020304" pitchFamily="18" charset="0"/>
            </a:endParaRPr>
          </a:p>
        </p:txBody>
      </p:sp>
      <p:sp>
        <p:nvSpPr>
          <p:cNvPr id="19" name="Freeform: Shape 7">
            <a:extLst>
              <a:ext uri="{FF2B5EF4-FFF2-40B4-BE49-F238E27FC236}">
                <a16:creationId xmlns:a16="http://schemas.microsoft.com/office/drawing/2014/main" id="{87736D0D-65FA-16DE-4723-E3F3A462BB9A}"/>
              </a:ext>
            </a:extLst>
          </p:cNvPr>
          <p:cNvSpPr/>
          <p:nvPr/>
        </p:nvSpPr>
        <p:spPr>
          <a:xfrm>
            <a:off x="5043253" y="2496798"/>
            <a:ext cx="5396146"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hoàn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cảnh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sống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từ</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đầu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sau</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mạng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tám</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thành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công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0" name="Freeform: Shape 9">
            <a:extLst>
              <a:ext uri="{FF2B5EF4-FFF2-40B4-BE49-F238E27FC236}">
                <a16:creationId xmlns:a16="http://schemas.microsoft.com/office/drawing/2014/main" id="{550B08F9-78C3-C90E-5B16-3847EA5947ED}"/>
              </a:ext>
            </a:extLst>
          </p:cNvPr>
          <p:cNvSpPr/>
          <p:nvPr/>
        </p:nvSpPr>
        <p:spPr>
          <a:xfrm>
            <a:off x="10892659" y="2496798"/>
            <a:ext cx="5642741"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nhân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sợ</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sệt</a:t>
            </a:r>
            <a:r>
              <a:rPr lang="en-US" sz="4400" i="1" kern="1200" dirty="0">
                <a:latin typeface="Times New Roman" panose="02020603050405020304" pitchFamily="18" charset="0"/>
                <a:cs typeface="Times New Roman" panose="02020603050405020304" pitchFamily="18" charset="0"/>
              </a:rPr>
              <a:t>, hay an </a:t>
            </a:r>
            <a:r>
              <a:rPr lang="en-US" sz="4400" i="1" kern="1200" dirty="0" err="1">
                <a:latin typeface="Times New Roman" panose="02020603050405020304" pitchFamily="18" charset="0"/>
                <a:cs typeface="Times New Roman" panose="02020603050405020304" pitchFamily="18" charset="0"/>
              </a:rPr>
              <a:t>phận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thủ</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thường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1" name="Freeform: Shape 11">
            <a:extLst>
              <a:ext uri="{FF2B5EF4-FFF2-40B4-BE49-F238E27FC236}">
                <a16:creationId xmlns:a16="http://schemas.microsoft.com/office/drawing/2014/main" id="{B9509CB1-8DA8-6C30-770E-184E1DD81406}"/>
              </a:ext>
            </a:extLst>
          </p:cNvPr>
          <p:cNvSpPr/>
          <p:nvPr/>
        </p:nvSpPr>
        <p:spPr>
          <a:xfrm>
            <a:off x="5041684" y="6173386"/>
            <a:ext cx="5397715"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người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kể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chuyện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nhân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vật</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trực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diện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khác</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2" name="Freeform: Shape 13">
            <a:extLst>
              <a:ext uri="{FF2B5EF4-FFF2-40B4-BE49-F238E27FC236}">
                <a16:creationId xmlns:a16="http://schemas.microsoft.com/office/drawing/2014/main" id="{1D3C88B6-2D39-6E87-1C03-D7EED91A50E8}"/>
              </a:ext>
            </a:extLst>
          </p:cNvPr>
          <p:cNvSpPr/>
          <p:nvPr/>
        </p:nvSpPr>
        <p:spPr>
          <a:xfrm>
            <a:off x="10892659" y="6173386"/>
            <a:ext cx="5642741"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Nhận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xét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sức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hấp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dẫn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của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còn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lại</a:t>
            </a:r>
            <a:endParaRPr lang="en-US" sz="4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379712" y="501316"/>
            <a:ext cx="15698561" cy="5803895"/>
          </a:xfrm>
          <a:prstGeom prst="rect">
            <a:avLst/>
          </a:prstGeom>
        </p:spPr>
      </p:pic>
    </p:spTree>
    <p:extLst>
      <p:ext uri="{BB962C8B-B14F-4D97-AF65-F5344CB8AC3E}">
        <p14:creationId xmlns:p14="http://schemas.microsoft.com/office/powerpoint/2010/main" val="9729486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4" name="Picture 3"/>
          <p:cNvPicPr>
            <a:picLocks noChangeAspect="1"/>
          </p:cNvPicPr>
          <p:nvPr/>
        </p:nvPicPr>
        <p:blipFill>
          <a:blip r:embed="rId3"/>
          <a:srcRect/>
          <a:stretch>
            <a:fillRect/>
          </a:stretch>
        </p:blipFill>
        <p:spPr>
          <a:xfrm rot="5400000">
            <a:off x="-2745519" y="6473243"/>
            <a:ext cx="10051930" cy="10881657"/>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500087" y="4342405"/>
            <a:ext cx="9309399" cy="4121253"/>
          </a:xfrm>
          <a:prstGeom prst="rect">
            <a:avLst/>
          </a:prstGeom>
        </p:spPr>
      </p:pic>
    </p:spTree>
    <p:extLst>
      <p:ext uri="{BB962C8B-B14F-4D97-AF65-F5344CB8AC3E}">
        <p14:creationId xmlns:p14="http://schemas.microsoft.com/office/powerpoint/2010/main" val="753059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2808461"/>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đã</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nghệ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thuật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Em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cứ</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đâu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định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3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9039730">
            <a:off x="11585635" y="6869543"/>
            <a:ext cx="10051930" cy="4438504"/>
          </a:xfrm>
          <a:prstGeom prst="rect">
            <a:avLst/>
          </a:prstGeom>
        </p:spPr>
      </p:pic>
      <p:sp>
        <p:nvSpPr>
          <p:cNvPr id="2" name="TextBox 13"/>
          <p:cNvSpPr txBox="1"/>
          <p:nvPr/>
        </p:nvSpPr>
        <p:spPr>
          <a:xfrm>
            <a:off x="3162300" y="242857"/>
            <a:ext cx="11582400"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Mạch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chính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133600" y="1409700"/>
            <a:ext cx="13411200" cy="2062759"/>
            <a:chOff x="2133600" y="1409700"/>
            <a:chExt cx="13411200" cy="2062759"/>
          </a:xfrm>
        </p:grpSpPr>
        <p:pic>
          <p:nvPicPr>
            <p:cNvPr id="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9800" y="1409700"/>
              <a:ext cx="13335000" cy="2062759"/>
            </a:xfrm>
            <a:prstGeom prst="rect">
              <a:avLst/>
            </a:prstGeom>
          </p:spPr>
        </p:pic>
        <p:sp>
          <p:nvSpPr>
            <p:cNvPr id="4" name="TextBox 13"/>
            <p:cNvSpPr txBox="1"/>
            <p:nvPr/>
          </p:nvSpPr>
          <p:spPr>
            <a:xfrm>
              <a:off x="2133600" y="1453111"/>
              <a:ext cx="13030200" cy="1872307"/>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dirty="0">
                  <a:latin typeface="Times New Roman" panose="02020603050405020304" pitchFamily="18" charset="0"/>
                  <a:ea typeface="Arial" panose="020B0604020202020204" pitchFamily="34" charset="0"/>
                  <a:cs typeface="Times New Roman" panose="02020603050405020304" pitchFamily="18" charset="0"/>
                </a:rPr>
                <a:t> dung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nhà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văn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Võ</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400" dirty="0" smtClean="0">
                  <a:latin typeface="Times New Roman" panose="02020603050405020304" pitchFamily="18" charset="0"/>
                  <a:ea typeface="Arial" panose="020B0604020202020204" pitchFamily="34" charset="0"/>
                  <a:cs typeface="Times New Roman" panose="02020603050405020304" pitchFamily="18" charset="0"/>
                </a:rPr>
                <a:t>.</a:t>
              </a:r>
              <a:r>
                <a:rPr lang="en-US" sz="4499" dirty="0" smtClean="0">
                  <a:solidFill>
                    <a:srgbClr val="000000"/>
                  </a:solidFill>
                  <a:latin typeface="Times New Roman" panose="02020603050405020304" pitchFamily="18" charset="0"/>
                  <a:cs typeface="Times New Roman" panose="02020603050405020304" pitchFamily="18" charset="0"/>
                </a:rPr>
                <a:t> </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200" y="4310155"/>
            <a:ext cx="4586654" cy="5616922"/>
            <a:chOff x="-76200" y="4310659"/>
            <a:chExt cx="4586654" cy="5616922"/>
          </a:xfrm>
        </p:grpSpPr>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4310659"/>
              <a:ext cx="4358054" cy="5600700"/>
            </a:xfrm>
            <a:prstGeom prst="rect">
              <a:avLst/>
            </a:prstGeom>
          </p:spPr>
        </p:pic>
        <p:sp>
          <p:nvSpPr>
            <p:cNvPr id="8" name="TextBox 13"/>
            <p:cNvSpPr txBox="1"/>
            <p:nvPr/>
          </p:nvSpPr>
          <p:spPr>
            <a:xfrm>
              <a:off x="-76200" y="4310659"/>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hoàn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cảnh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739054" y="4310659"/>
            <a:ext cx="4686300" cy="5693122"/>
            <a:chOff x="4739054" y="4310659"/>
            <a:chExt cx="4686300" cy="5693122"/>
          </a:xfrm>
        </p:grpSpPr>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03177" y="4310659"/>
              <a:ext cx="4522177" cy="5616922"/>
            </a:xfrm>
            <a:prstGeom prst="rect">
              <a:avLst/>
            </a:prstGeom>
          </p:spPr>
        </p:pic>
        <p:sp>
          <p:nvSpPr>
            <p:cNvPr id="9" name="TextBox 13"/>
            <p:cNvSpPr txBox="1"/>
            <p:nvPr/>
          </p:nvSpPr>
          <p:spPr>
            <a:xfrm>
              <a:off x="4739054" y="4386859"/>
              <a:ext cx="4366846"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giới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9522015" y="4310155"/>
            <a:ext cx="4583723" cy="5707776"/>
            <a:chOff x="9522015" y="4310155"/>
            <a:chExt cx="4583723" cy="5707776"/>
          </a:xfrm>
        </p:grpSpPr>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50969" y="4310155"/>
              <a:ext cx="4454769" cy="5616922"/>
            </a:xfrm>
            <a:prstGeom prst="rect">
              <a:avLst/>
            </a:prstGeom>
          </p:spPr>
        </p:pic>
        <p:sp>
          <p:nvSpPr>
            <p:cNvPr id="10" name="TextBox 13"/>
            <p:cNvSpPr txBox="1"/>
            <p:nvPr/>
          </p:nvSpPr>
          <p:spPr>
            <a:xfrm>
              <a:off x="9522015" y="4401009"/>
              <a:ext cx="4355123"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kể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chuyện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4351759" y="4310155"/>
            <a:ext cx="3807069" cy="5722430"/>
            <a:chOff x="14351759" y="4310155"/>
            <a:chExt cx="3807069" cy="5722430"/>
          </a:xfrm>
        </p:grpSpPr>
        <p:pic>
          <p:nvPicPr>
            <p:cNvPr id="1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95366" y="4310155"/>
              <a:ext cx="3663462" cy="5616922"/>
            </a:xfrm>
            <a:prstGeom prst="rect">
              <a:avLst/>
            </a:prstGeom>
          </p:spPr>
        </p:pic>
        <p:sp>
          <p:nvSpPr>
            <p:cNvPr id="11" name="TextBox 13"/>
            <p:cNvSpPr txBox="1"/>
            <p:nvPr/>
          </p:nvSpPr>
          <p:spPr>
            <a:xfrm>
              <a:off x="14351759" y="4415663"/>
              <a:ext cx="3578469" cy="5616922"/>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Nhận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xét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sức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hấp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dẫn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133600" y="3471955"/>
            <a:ext cx="14401800" cy="610103"/>
            <a:chOff x="2133600" y="3472459"/>
            <a:chExt cx="14401800" cy="610103"/>
          </a:xfrm>
        </p:grpSpPr>
        <p:cxnSp>
          <p:nvCxnSpPr>
            <p:cNvPr id="17" name="Straight Connector 16"/>
            <p:cNvCxnSpPr>
              <a:stCxn id="3" idx="2"/>
            </p:cNvCxnSpPr>
            <p:nvPr/>
          </p:nvCxnSpPr>
          <p:spPr>
            <a:xfrm>
              <a:off x="8877300" y="3472459"/>
              <a:ext cx="0" cy="22324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133600" y="3695700"/>
              <a:ext cx="144018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1336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65354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922477"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11881338" y="3701562"/>
              <a:ext cx="0" cy="381000"/>
            </a:xfrm>
            <a:prstGeom prst="line">
              <a:avLst/>
            </a:prstGeom>
          </p:spPr>
          <p:style>
            <a:lnRef idx="1">
              <a:schemeClr val="dk1"/>
            </a:lnRef>
            <a:fillRef idx="0">
              <a:schemeClr val="dk1"/>
            </a:fillRef>
            <a:effectRef idx="0">
              <a:schemeClr val="dk1"/>
            </a:effectRef>
            <a:fontRef idx="minor">
              <a:schemeClr val="tx1"/>
            </a:fontRef>
          </p:style>
        </p:cxnSp>
      </p:grpSp>
      <p:pic>
        <p:nvPicPr>
          <p:cNvPr id="31"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249763" y="-943327"/>
            <a:ext cx="2083117" cy="4114800"/>
          </a:xfrm>
          <a:prstGeom prst="rect">
            <a:avLst/>
          </a:prstGeom>
        </p:spPr>
      </p:pic>
      <p:pic>
        <p:nvPicPr>
          <p:cNvPr id="32"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53621" y="2588667"/>
            <a:ext cx="1000641" cy="896938"/>
          </a:xfrm>
          <a:prstGeom prst="rect">
            <a:avLst/>
          </a:prstGeom>
        </p:spPr>
      </p:pic>
    </p:spTree>
    <p:extLst>
      <p:ext uri="{BB962C8B-B14F-4D97-AF65-F5344CB8AC3E}">
        <p14:creationId xmlns:p14="http://schemas.microsoft.com/office/powerpoint/2010/main" val="28562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3"/>
          <a:srcRect t="59211"/>
          <a:stretch/>
        </p:blipFill>
        <p:spPr>
          <a:xfrm rot="16200000" flipH="1">
            <a:off x="-4145893" y="2812392"/>
            <a:ext cx="11511089" cy="4438504"/>
          </a:xfrm>
          <a:prstGeom prst="rect">
            <a:avLst/>
          </a:prstGeom>
        </p:spPr>
      </p:pic>
      <p:pic>
        <p:nvPicPr>
          <p:cNvPr id="2" name="Picture 1"/>
          <p:cNvPicPr>
            <a:picLocks noChangeAspect="1"/>
          </p:cNvPicPr>
          <p:nvPr/>
        </p:nvPicPr>
        <p:blipFill rotWithShape="1">
          <a:blip r:embed="rId4"/>
          <a:srcRect l="30088" r="30673"/>
          <a:stretch/>
        </p:blipFill>
        <p:spPr>
          <a:xfrm>
            <a:off x="990600" y="342900"/>
            <a:ext cx="8001000" cy="11464119"/>
          </a:xfrm>
          <a:prstGeom prst="rect">
            <a:avLst/>
          </a:prstGeom>
        </p:spPr>
      </p:pic>
      <p:sp>
        <p:nvSpPr>
          <p:cNvPr id="5" name="TextBox 13"/>
          <p:cNvSpPr txBox="1"/>
          <p:nvPr/>
        </p:nvSpPr>
        <p:spPr>
          <a:xfrm>
            <a:off x="9144000" y="2247900"/>
            <a:ext cx="8763000" cy="7489230"/>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Chia </a:t>
            </a:r>
            <a:r>
              <a:rPr lang="en-US" sz="4499" dirty="0" err="1" smtClean="0">
                <a:solidFill>
                  <a:srgbClr val="000000"/>
                </a:solidFill>
                <a:latin typeface="Times New Roman" panose="02020603050405020304" pitchFamily="18" charset="0"/>
                <a:cs typeface="Times New Roman" panose="02020603050405020304" pitchFamily="18" charset="0"/>
              </a:rPr>
              <a:t>lớp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thành</a:t>
            </a:r>
            <a:r>
              <a:rPr lang="en-US" sz="4499" dirty="0" smtClean="0">
                <a:solidFill>
                  <a:srgbClr val="000000"/>
                </a:solidFill>
                <a:latin typeface="Times New Roman" panose="02020603050405020304" pitchFamily="18" charset="0"/>
                <a:cs typeface="Times New Roman" panose="02020603050405020304" pitchFamily="18" charset="0"/>
              </a:rPr>
              <a:t> 4 </a:t>
            </a:r>
            <a:r>
              <a:rPr lang="en-US" sz="4499" dirty="0" err="1" smtClean="0">
                <a:solidFill>
                  <a:srgbClr val="000000"/>
                </a:solidFill>
                <a:latin typeface="Times New Roman" panose="02020603050405020304" pitchFamily="18" charset="0"/>
                <a:cs typeface="Times New Roman" panose="02020603050405020304" pitchFamily="18" charset="0"/>
              </a:rPr>
              <a:t>nhóm</a:t>
            </a:r>
            <a:endParaRPr lang="en-US" sz="4499" dirty="0" smtClean="0">
              <a:solidFill>
                <a:srgbClr val="000000"/>
              </a:solidFill>
              <a:latin typeface="Times New Roman" panose="02020603050405020304" pitchFamily="18" charset="0"/>
              <a:cs typeface="Times New Roman" panose="02020603050405020304" pitchFamily="18" charset="0"/>
            </a:endParaRP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Yêu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cầu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Hãy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tìm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dụng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nhằm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làm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tỏ</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Quê</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nội</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trình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có</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điều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chú</a:t>
            </a:r>
            <a:r>
              <a:rPr lang="en-US" sz="4499" dirty="0" smtClean="0">
                <a:solidFill>
                  <a:srgbClr val="000000"/>
                </a:solidFill>
                <a:latin typeface="Times New Roman" panose="02020603050405020304" pitchFamily="18" charset="0"/>
                <a:cs typeface="Times New Roman" panose="02020603050405020304" pitchFamily="18" charset="0"/>
              </a:rPr>
              <a:t> ý?</a:t>
            </a: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gian</a:t>
            </a:r>
            <a:r>
              <a:rPr lang="en-US" sz="4499" dirty="0" smtClean="0">
                <a:solidFill>
                  <a:srgbClr val="000000"/>
                </a:solidFill>
                <a:latin typeface="Times New Roman" panose="02020603050405020304" pitchFamily="18" charset="0"/>
                <a:cs typeface="Times New Roman" panose="02020603050405020304" pitchFamily="18" charset="0"/>
              </a:rPr>
              <a:t>: 5 </a:t>
            </a:r>
            <a:r>
              <a:rPr lang="en-US" sz="4499" dirty="0" err="1" smtClean="0">
                <a:solidFill>
                  <a:srgbClr val="000000"/>
                </a:solidFill>
                <a:latin typeface="Times New Roman" panose="02020603050405020304" pitchFamily="18" charset="0"/>
                <a:cs typeface="Times New Roman" panose="02020603050405020304" pitchFamily="18" charset="0"/>
              </a:rPr>
              <a:t>phút</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9144000" y="644513"/>
            <a:ext cx="7693819" cy="1603387"/>
          </a:xfrm>
          <a:prstGeom prst="rect">
            <a:avLst/>
          </a:prstGeom>
        </p:spPr>
      </p:pic>
    </p:spTree>
    <p:extLst>
      <p:ext uri="{BB962C8B-B14F-4D97-AF65-F5344CB8AC3E}">
        <p14:creationId xmlns:p14="http://schemas.microsoft.com/office/powerpoint/2010/main" val="42853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hoàn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cảnh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đời</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sp>
        <p:nvSpPr>
          <p:cNvPr id="5" name="TextBox 13"/>
          <p:cNvSpPr txBox="1"/>
          <p:nvPr/>
        </p:nvSpPr>
        <p:spPr>
          <a:xfrm>
            <a:off x="4961792" y="1790700"/>
            <a:ext cx="13097608" cy="1770549"/>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Nội </a:t>
            </a:r>
            <a:r>
              <a:rPr lang="vi-VN" sz="4400" dirty="0">
                <a:solidFill>
                  <a:srgbClr val="000000"/>
                </a:solidFill>
                <a:latin typeface="Times New Roman" panose="02020603050405020304" pitchFamily="18" charset="0"/>
                <a:cs typeface="Times New Roman" panose="02020603050405020304" pitchFamily="18" charset="0"/>
              </a:rPr>
              <a:t>dung câu chuyện xảy ra trong những khung cảnh quê hương.</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TextBox 13"/>
          <p:cNvSpPr txBox="1"/>
          <p:nvPr/>
        </p:nvSpPr>
        <p:spPr>
          <a:xfrm>
            <a:off x="4961792" y="3793653"/>
            <a:ext cx="13097608" cy="3744615"/>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miền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con </a:t>
            </a:r>
            <a:r>
              <a:rPr lang="en-US" sz="4400" dirty="0" err="1" smtClean="0">
                <a:solidFill>
                  <a:srgbClr val="000000"/>
                </a:solidFill>
                <a:latin typeface="Times New Roman" panose="02020603050405020304" pitchFamily="18" charset="0"/>
                <a:cs typeface="Times New Roman" panose="02020603050405020304" pitchFamily="18" charset="0"/>
              </a:rPr>
              <a:t>sông</a:t>
            </a:r>
            <a:r>
              <a:rPr lang="en-US" sz="4400" dirty="0" smtClean="0">
                <a:solidFill>
                  <a:srgbClr val="000000"/>
                </a:solidFill>
                <a:latin typeface="Times New Roman" panose="02020603050405020304" pitchFamily="18" charset="0"/>
                <a:cs typeface="Times New Roman" panose="02020603050405020304" pitchFamily="18" charset="0"/>
              </a:rPr>
              <a:t> Thu </a:t>
            </a:r>
            <a:r>
              <a:rPr lang="en-US" sz="4400" dirty="0" err="1" smtClean="0">
                <a:solidFill>
                  <a:srgbClr val="000000"/>
                </a:solidFill>
                <a:latin typeface="Times New Roman" panose="02020603050405020304" pitchFamily="18" charset="0"/>
                <a:cs typeface="Times New Roman" panose="02020603050405020304" pitchFamily="18" charset="0"/>
              </a:rPr>
              <a:t>Bồn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mẻ</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8"/>
          <a:srcRect/>
          <a:stretch>
            <a:fillRect/>
          </a:stretch>
        </p:blipFill>
        <p:spPr>
          <a:xfrm>
            <a:off x="9448800" y="6591300"/>
            <a:ext cx="9431490" cy="5258055"/>
          </a:xfrm>
          <a:prstGeom prst="rect">
            <a:avLst/>
          </a:prstGeom>
        </p:spPr>
      </p:pic>
    </p:spTree>
    <p:extLst>
      <p:ext uri="{BB962C8B-B14F-4D97-AF65-F5344CB8AC3E}">
        <p14:creationId xmlns:p14="http://schemas.microsoft.com/office/powerpoint/2010/main" val="131739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5" name="TextBox 13"/>
          <p:cNvSpPr txBox="1"/>
          <p:nvPr/>
        </p:nvSpPr>
        <p:spPr>
          <a:xfrm>
            <a:off x="4766932" y="4229100"/>
            <a:ext cx="13097608" cy="5758821"/>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Đây là một sự chuyển mình toàn bộ, thay đổi toàn diện của chế độ xã hội mới…</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Nó làm thay đổi hẳn nếp sống thường ngày từ trước.</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Họ làm việc hơi quá sức mình một chút. Suốt ngày họ lo đến công việc xã hội hơn là công việc nhà mình.</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Nông thôn sôi động như một gia đình vừa thức giấc.</a:t>
            </a:r>
          </a:p>
        </p:txBody>
      </p:sp>
      <p:sp>
        <p:nvSpPr>
          <p:cNvPr id="11" name="TextBox 13"/>
          <p:cNvSpPr txBox="1"/>
          <p:nvPr/>
        </p:nvSpPr>
        <p:spPr>
          <a:xfrm>
            <a:off x="4766932" y="1327401"/>
            <a:ext cx="13097608" cy="2808461"/>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Các </a:t>
            </a:r>
            <a:r>
              <a:rPr lang="vi-VN" sz="4400" dirty="0">
                <a:solidFill>
                  <a:srgbClr val="000000"/>
                </a:solidFill>
                <a:latin typeface="Times New Roman" panose="02020603050405020304" pitchFamily="18" charset="0"/>
                <a:cs typeface="Times New Roman" panose="02020603050405020304" pitchFamily="18" charset="0"/>
              </a:rPr>
              <a:t>nhân vật là những người nông dân bình thường, mấy cô bác …vừa tự xây chính quyền cách mạng địa phương vừa chuẩn bị công tác chống giặc giữ làng.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61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sp>
        <p:nvSpPr>
          <p:cNvPr id="5" name="TextBox 13"/>
          <p:cNvSpPr txBox="1"/>
          <p:nvPr/>
        </p:nvSpPr>
        <p:spPr>
          <a:xfrm>
            <a:off x="4938346" y="1562100"/>
            <a:ext cx="13097608" cy="8335615"/>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Trong Tảng sáng đó là những Cục, những Cục, Cù Lao, bà Kiến, ông Hai Dĩ, thầy Lê Tảo,... là những con người thật đáng yêu..</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Một tuyến nhân vật thứ hai nữa có mặt ít hơn, nhưng vẫn xuất sắc và lí thú không kém các nhân vật trên: chị ba, anh Bốn Linh, chú Năm Mùi, anh Bảy Hoành, ông Tư Đàm, cô tuyết Hạnh,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Rồi một tuyến nhân vật thứ ba: anh Tư Lĩnh, những chú chó, …</a:t>
            </a:r>
          </a:p>
        </p:txBody>
      </p:sp>
    </p:spTree>
    <p:extLst>
      <p:ext uri="{BB962C8B-B14F-4D97-AF65-F5344CB8AC3E}">
        <p14:creationId xmlns:p14="http://schemas.microsoft.com/office/powerpoint/2010/main" val="26001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929508">
            <a:off x="14461574" y="2399192"/>
            <a:ext cx="5666422" cy="10287000"/>
          </a:xfrm>
          <a:prstGeom prst="rect">
            <a:avLst/>
          </a:prstGeom>
        </p:spPr>
      </p:pic>
      <p:pic>
        <p:nvPicPr>
          <p:cNvPr id="3" name="Picture 3"/>
          <p:cNvPicPr>
            <a:picLocks noChangeAspect="1"/>
          </p:cNvPicPr>
          <p:nvPr/>
        </p:nvPicPr>
        <p:blipFill>
          <a:blip r:embed="rId3"/>
          <a:srcRect/>
          <a:stretch>
            <a:fillRect/>
          </a:stretch>
        </p:blipFill>
        <p:spPr>
          <a:xfrm rot="4954954">
            <a:off x="-1312630" y="-1865716"/>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77851" y="1854820"/>
            <a:ext cx="11269611" cy="825499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12409">
            <a:off x="9264713" y="2055405"/>
            <a:ext cx="2775940" cy="78735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72613" flipH="1">
            <a:off x="6239815" y="7725921"/>
            <a:ext cx="2775940" cy="78735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231595"/>
            <a:ext cx="5658501" cy="22138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V="1">
            <a:off x="12040653" y="-78244"/>
            <a:ext cx="5658501" cy="2213889"/>
          </a:xfrm>
          <a:prstGeom prst="rect">
            <a:avLst/>
          </a:prstGeom>
        </p:spPr>
      </p:pic>
      <p:sp>
        <p:nvSpPr>
          <p:cNvPr id="10" name="Freeform 10"/>
          <p:cNvSpPr/>
          <p:nvPr/>
        </p:nvSpPr>
        <p:spPr>
          <a:xfrm rot="21163580">
            <a:off x="511494" y="1387320"/>
            <a:ext cx="3634598" cy="3631195"/>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0"/>
            <a:stretch>
              <a:fillRect l="-15" r="-15"/>
            </a:stretch>
          </a:blipFill>
        </p:spPr>
      </p:sp>
      <p:sp>
        <p:nvSpPr>
          <p:cNvPr id="14" name="Freeform 14"/>
          <p:cNvSpPr/>
          <p:nvPr/>
        </p:nvSpPr>
        <p:spPr>
          <a:xfrm rot="478904">
            <a:off x="13941753" y="5457277"/>
            <a:ext cx="3634598" cy="3631195"/>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0"/>
            <a:stretch>
              <a:fillRect l="-15" r="-15"/>
            </a:stretch>
          </a:blipFill>
        </p:spPr>
      </p:sp>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3877861" y="1993512"/>
            <a:ext cx="1050310" cy="911144"/>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834674" y="8081534"/>
            <a:ext cx="1050310" cy="91114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466375" y="831637"/>
            <a:ext cx="1501435" cy="394127"/>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62000" y="3082484"/>
            <a:ext cx="1501435" cy="39412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62980" y="9061237"/>
            <a:ext cx="1501435" cy="394127"/>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4961" y="7307674"/>
            <a:ext cx="1501435" cy="394127"/>
          </a:xfrm>
          <a:prstGeom prst="rect">
            <a:avLst/>
          </a:prstGeom>
        </p:spPr>
      </p:pic>
      <p:pic>
        <p:nvPicPr>
          <p:cNvPr id="1026" name="Picture 2" descr="Các App Đọc Sách Hay Dành Cho Dân &quot;Mọt&quot; Sách. - YBOX"/>
          <p:cNvPicPr>
            <a:picLocks noChangeAspect="1" noChangeArrowheads="1"/>
          </p:cNvPicPr>
          <p:nvPr/>
        </p:nvPicPr>
        <p:blipFill rotWithShape="1">
          <a:blip r:embed="rId16">
            <a:extLst>
              <a:ext uri="{28A0092B-C50C-407E-A947-70E740481C1C}">
                <a14:useLocalDpi xmlns:a14="http://schemas.microsoft.com/office/drawing/2010/main" val="0"/>
              </a:ext>
            </a:extLst>
          </a:blip>
          <a:srcRect r="42432"/>
          <a:stretch/>
        </p:blipFill>
        <p:spPr bwMode="auto">
          <a:xfrm rot="21207797">
            <a:off x="701784" y="1542903"/>
            <a:ext cx="3244176" cy="3220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cuốn sách hay giúp bạn mở rộng tầm mắt, khoảng cách tư duy được nới rộng  trong vô tình"/>
          <p:cNvPicPr>
            <a:picLocks noChangeAspect="1" noChangeArrowheads="1"/>
          </p:cNvPicPr>
          <p:nvPr/>
        </p:nvPicPr>
        <p:blipFill rotWithShape="1">
          <a:blip r:embed="rId17">
            <a:extLst>
              <a:ext uri="{28A0092B-C50C-407E-A947-70E740481C1C}">
                <a14:useLocalDpi xmlns:a14="http://schemas.microsoft.com/office/drawing/2010/main" val="0"/>
              </a:ext>
            </a:extLst>
          </a:blip>
          <a:srcRect l="36990" t="5163"/>
          <a:stretch/>
        </p:blipFill>
        <p:spPr bwMode="auto">
          <a:xfrm rot="499540">
            <a:off x="14060763" y="5677879"/>
            <a:ext cx="3403891" cy="32000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8"/>
          <a:stretch>
            <a:fillRect/>
          </a:stretch>
        </p:blipFill>
        <p:spPr>
          <a:xfrm>
            <a:off x="3019104" y="3312861"/>
            <a:ext cx="10870110" cy="366401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rotWithShape="1">
          <a:blip r:embed="rId4">
            <a:alphaModFix amt="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40541"/>
          <a:stretch/>
        </p:blipFill>
        <p:spPr>
          <a:xfrm>
            <a:off x="-417924" y="734777"/>
            <a:ext cx="5594261" cy="9408561"/>
          </a:xfrm>
          <a:prstGeom prst="rect">
            <a:avLst/>
          </a:prstGeom>
        </p:spPr>
      </p:pic>
      <p:grpSp>
        <p:nvGrpSpPr>
          <p:cNvPr id="6" name="Group 5"/>
          <p:cNvGrpSpPr/>
          <p:nvPr/>
        </p:nvGrpSpPr>
        <p:grpSpPr>
          <a:xfrm>
            <a:off x="184061" y="2847251"/>
            <a:ext cx="4554993" cy="5620819"/>
            <a:chOff x="184061" y="2847251"/>
            <a:chExt cx="4554993" cy="5620819"/>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67370"/>
              <a:ext cx="4358054" cy="5600700"/>
            </a:xfrm>
            <a:prstGeom prst="rect">
              <a:avLst/>
            </a:prstGeom>
          </p:spPr>
        </p:pic>
        <p:sp>
          <p:nvSpPr>
            <p:cNvPr id="3" name="TextBox 13"/>
            <p:cNvSpPr txBox="1"/>
            <p:nvPr/>
          </p:nvSpPr>
          <p:spPr>
            <a:xfrm>
              <a:off x="184061" y="2847251"/>
              <a:ext cx="4390292"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người kể chuyện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8" name="TextBox 13"/>
          <p:cNvSpPr txBox="1"/>
          <p:nvPr/>
        </p:nvSpPr>
        <p:spPr>
          <a:xfrm>
            <a:off x="4955353" y="2552700"/>
            <a:ext cx="13097608" cy="7489230"/>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trong tiểu thuyết thường có những thế mạnh, tương như bộc tuệch gửi gắm cả “tấm lòng” của tác giả.</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Có điều kiện để dẫn dắt bạn đọc đi vào những suy nghĩ thầm kín của nhân vật…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cũng có khá nhiều nhược điểm…không nhìn xa được, không nói được nội dung, suy nghĩ của các nhân vật trực diện khác</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12" name="TextBox 13"/>
          <p:cNvSpPr txBox="1"/>
          <p:nvPr/>
        </p:nvSpPr>
        <p:spPr>
          <a:xfrm>
            <a:off x="4955353" y="1714500"/>
            <a:ext cx="13097608" cy="936154"/>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Quê </a:t>
            </a:r>
            <a:r>
              <a:rPr lang="vi-VN" sz="4400" dirty="0">
                <a:solidFill>
                  <a:srgbClr val="000000"/>
                </a:solidFill>
                <a:latin typeface="Times New Roman" panose="02020603050405020304" pitchFamily="18" charset="0"/>
                <a:cs typeface="Times New Roman" panose="02020603050405020304" pitchFamily="18" charset="0"/>
              </a:rPr>
              <a:t>nội được viết theo lối tự sự vai “tôi”</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933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04800" y="2857500"/>
            <a:ext cx="4434254" cy="5600700"/>
            <a:chOff x="304800" y="2857500"/>
            <a:chExt cx="4434254" cy="5600700"/>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grpSp>
      <p:sp>
        <p:nvSpPr>
          <p:cNvPr id="8" name="TextBox 13"/>
          <p:cNvSpPr txBox="1"/>
          <p:nvPr/>
        </p:nvSpPr>
        <p:spPr>
          <a:xfrm>
            <a:off x="5068295" y="4142085"/>
            <a:ext cx="12838705" cy="936154"/>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tâm </a:t>
            </a:r>
            <a:r>
              <a:rPr lang="vi-VN" sz="4400" dirty="0">
                <a:solidFill>
                  <a:srgbClr val="000000"/>
                </a:solidFill>
                <a:latin typeface="Times New Roman" panose="02020603050405020304" pitchFamily="18" charset="0"/>
                <a:cs typeface="Times New Roman" panose="02020603050405020304" pitchFamily="18" charset="0"/>
              </a:rPr>
              <a:t>hồn bạn đọc cũng lớn như trẻ em</a:t>
            </a:r>
          </a:p>
        </p:txBody>
      </p:sp>
      <p:sp>
        <p:nvSpPr>
          <p:cNvPr id="12" name="TextBox 13"/>
          <p:cNvSpPr txBox="1"/>
          <p:nvPr/>
        </p:nvSpPr>
        <p:spPr>
          <a:xfrm>
            <a:off x="5068295" y="1350283"/>
            <a:ext cx="12838705" cy="2808461"/>
          </a:xfrm>
          <a:prstGeom prst="rect">
            <a:avLst/>
          </a:prstGeom>
        </p:spPr>
        <p:txBody>
          <a:bodyPr wrap="square" lIns="0" tIns="0" rIns="0" bIns="0" rtlCol="0" anchor="t">
            <a:spAutoFit/>
          </a:bodyPr>
          <a:lstStyle/>
          <a:p>
            <a:pPr marL="485774" lvl="1" algn="just">
              <a:lnSpc>
                <a:spcPts val="7289"/>
              </a:lnSpc>
            </a:pPr>
            <a:r>
              <a:rPr lang="en-US" sz="4400" dirty="0">
                <a:solidFill>
                  <a:srgbClr val="000000"/>
                </a:solidFill>
                <a:latin typeface="Times New Roman" panose="02020603050405020304" pitchFamily="18" charset="0"/>
                <a:cs typeface="Times New Roman" panose="02020603050405020304" pitchFamily="18" charset="0"/>
              </a:rPr>
              <a:t>Đ</a:t>
            </a:r>
            <a:r>
              <a:rPr lang="vi-VN" sz="4400" dirty="0" smtClean="0">
                <a:solidFill>
                  <a:srgbClr val="000000"/>
                </a:solidFill>
                <a:latin typeface="Times New Roman" panose="02020603050405020304" pitchFamily="18" charset="0"/>
                <a:cs typeface="Times New Roman" panose="02020603050405020304" pitchFamily="18" charset="0"/>
              </a:rPr>
              <a:t>ó </a:t>
            </a:r>
            <a:r>
              <a:rPr lang="vi-VN" sz="4400" dirty="0">
                <a:solidFill>
                  <a:srgbClr val="000000"/>
                </a:solidFill>
                <a:latin typeface="Times New Roman" panose="02020603050405020304" pitchFamily="18" charset="0"/>
                <a:cs typeface="Times New Roman" panose="02020603050405020304" pitchFamily="18" charset="0"/>
              </a:rPr>
              <a:t>là sự hấp dẫn của những trang văn tả cảnh sinh hoạt của người dân, quang cảnh làng quê qua từng chương và cả tác phẩm.</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66209" y="5872820"/>
            <a:ext cx="11693191" cy="4414180"/>
          </a:xfrm>
          <a:prstGeom prst="rect">
            <a:avLst/>
          </a:prstGeom>
        </p:spPr>
      </p:pic>
    </p:spTree>
    <p:extLst>
      <p:ext uri="{BB962C8B-B14F-4D97-AF65-F5344CB8AC3E}">
        <p14:creationId xmlns:p14="http://schemas.microsoft.com/office/powerpoint/2010/main" val="308382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sp>
        <p:nvSpPr>
          <p:cNvPr id="11" name="TextBox 13"/>
          <p:cNvSpPr txBox="1"/>
          <p:nvPr/>
        </p:nvSpPr>
        <p:spPr>
          <a:xfrm>
            <a:off x="5060861" y="1375373"/>
            <a:ext cx="12838705" cy="8419805"/>
          </a:xfrm>
          <a:prstGeom prst="rect">
            <a:avLst/>
          </a:prstGeom>
        </p:spPr>
        <p:txBody>
          <a:bodyPr wrap="square" lIns="0" tIns="0" rIns="0" bIns="0" rtlCol="0" anchor="t">
            <a:spAutoFit/>
          </a:bodyPr>
          <a:lstStyle/>
          <a:p>
            <a:pPr marL="485774" lvl="1" algn="just">
              <a:lnSpc>
                <a:spcPts val="5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đồng bào gọi nhau í ới đi học ban đêm những ngọn đèn bồng bềnh từ nhà này sang nhà khác;</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đặc tả một đốm lửa xoẹt lên từ mẩu que diêm lúc ban đầu còn ốm yếu, do dự;</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về bà Kiến học đánh vần mà cứ thêm vào từng câu ca dao ứng khẩu tài tình;</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viết về bọn chó nổi xung dượt đuổi ông Hai Dĩ;</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chấm phá hình dáng những thân sung nhìn qua buổi chiều vàng; </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sông nước bập bềnh</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2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5400000">
            <a:off x="11764802" y="2812393"/>
            <a:ext cx="11511089" cy="4438504"/>
          </a:xfrm>
          <a:prstGeom prst="rect">
            <a:avLst/>
          </a:prstGeom>
        </p:spPr>
      </p:pic>
      <p:sp>
        <p:nvSpPr>
          <p:cNvPr id="2" name="TextBox 13"/>
          <p:cNvSpPr txBox="1"/>
          <p:nvPr/>
        </p:nvSpPr>
        <p:spPr>
          <a:xfrm>
            <a:off x="-46366" y="121513"/>
            <a:ext cx="4025582" cy="936154"/>
          </a:xfrm>
          <a:prstGeom prst="rect">
            <a:avLst/>
          </a:prstGeom>
        </p:spPr>
        <p:txBody>
          <a:bodyPr wrap="square" lIns="0" tIns="0" rIns="0" bIns="0" rtlCol="0" anchor="t">
            <a:spAutoFit/>
          </a:bodyPr>
          <a:lstStyle/>
          <a:p>
            <a:pPr marL="485774" lvl="1" algn="just">
              <a:lnSpc>
                <a:spcPts val="7289"/>
              </a:lnSpc>
            </a:pPr>
            <a:r>
              <a:rPr lang="en-US" sz="4800" b="1" dirty="0" err="1" smtClean="0">
                <a:solidFill>
                  <a:srgbClr val="000000"/>
                </a:solidFill>
                <a:latin typeface="Times New Roman" panose="02020603050405020304" pitchFamily="18" charset="0"/>
                <a:cs typeface="Times New Roman" panose="02020603050405020304" pitchFamily="18" charset="0"/>
              </a:rPr>
              <a:t>Nhận</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xét</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5891" y="121513"/>
            <a:ext cx="8292125" cy="6073982"/>
          </a:xfrm>
          <a:prstGeom prst="rect">
            <a:avLst/>
          </a:prstGeom>
        </p:spPr>
      </p:pic>
      <p:sp>
        <p:nvSpPr>
          <p:cNvPr id="23" name="TextBox 13"/>
          <p:cNvSpPr txBox="1"/>
          <p:nvPr/>
        </p:nvSpPr>
        <p:spPr>
          <a:xfrm>
            <a:off x="2430641" y="1643172"/>
            <a:ext cx="6283404" cy="3385542"/>
          </a:xfrm>
          <a:prstGeom prst="rect">
            <a:avLst/>
          </a:prstGeom>
        </p:spPr>
        <p:txBody>
          <a:bodyPr wrap="square" lIns="0" tIns="0" rIns="0" bIns="0" rtlCol="0" anchor="t">
            <a:spAutoFit/>
          </a:bodyPr>
          <a:lstStyle/>
          <a:p>
            <a:pPr algn="just"/>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ngẫm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g</a:t>
            </a:r>
            <a:r>
              <a:rPr lang="vi-VN" sz="4400" dirty="0">
                <a:latin typeface="Times New Roman" panose="02020603050405020304" pitchFamily="18" charset="0"/>
                <a:cs typeface="Times New Roman" panose="02020603050405020304" pitchFamily="18" charset="0"/>
              </a:rPr>
              <a:t>iúp người đọc hiểu hơn về vẻ đẹp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nội</a:t>
            </a:r>
            <a:endParaRPr lang="en-US" sz="4000" i="1"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18016" y="121513"/>
            <a:ext cx="8991600" cy="6586348"/>
          </a:xfrm>
          <a:prstGeom prst="rect">
            <a:avLst/>
          </a:prstGeom>
        </p:spPr>
      </p:pic>
      <p:sp>
        <p:nvSpPr>
          <p:cNvPr id="27" name="TextBox 13"/>
          <p:cNvSpPr txBox="1"/>
          <p:nvPr/>
        </p:nvSpPr>
        <p:spPr>
          <a:xfrm>
            <a:off x="11353141" y="1617751"/>
            <a:ext cx="5964763" cy="4062651"/>
          </a:xfrm>
          <a:prstGeom prst="rect">
            <a:avLst/>
          </a:prstGeom>
        </p:spPr>
        <p:txBody>
          <a:bodyPr wrap="square" lIns="0" tIns="0" rIns="0" bIns="0" rtlCol="0" anchor="t">
            <a:spAutoFit/>
          </a:bodyPr>
          <a:lstStyle/>
          <a:p>
            <a:pPr algn="just"/>
            <a:r>
              <a:rPr lang="vi-VN" sz="4400" b="1" dirty="0">
                <a:latin typeface="Times New Roman" panose="02020603050405020304" pitchFamily="18" charset="0"/>
                <a:cs typeface="Times New Roman" panose="02020603050405020304" pitchFamily="18" charset="0"/>
              </a:rPr>
              <a:t>Bằng chứng: </a:t>
            </a:r>
            <a:r>
              <a:rPr lang="vi-VN" sz="4400" dirty="0">
                <a:latin typeface="Times New Roman" panose="02020603050405020304" pitchFamily="18" charset="0"/>
                <a:cs typeface="Times New Roman" panose="02020603050405020304" pitchFamily="18" charset="0"/>
              </a:rPr>
              <a:t>cụ thể, được chọn lọc, trích dẫn gián tiếp thông qua việc tóm tắt các sự việc chính của tác phẩm của Võ Quảng làm cơ sở cho lí lẽ. </a:t>
            </a:r>
            <a:endParaRPr lang="en-US" sz="4000" dirty="0">
              <a:latin typeface="Times New Roman" panose="02020603050405020304" pitchFamily="18" charset="0"/>
              <a:cs typeface="Times New Roman" panose="02020603050405020304" pitchFamily="18" charset="0"/>
            </a:endParaRPr>
          </a:p>
        </p:txBody>
      </p:sp>
      <p:sp>
        <p:nvSpPr>
          <p:cNvPr id="13" name="Rectangle 12"/>
          <p:cNvSpPr/>
          <p:nvPr/>
        </p:nvSpPr>
        <p:spPr>
          <a:xfrm>
            <a:off x="838200" y="5905500"/>
            <a:ext cx="14310494" cy="4154984"/>
          </a:xfrm>
          <a:prstGeom prst="rect">
            <a:avLst/>
          </a:prstGeom>
        </p:spPr>
        <p:txBody>
          <a:bodyPr wrap="square">
            <a:spAutoFit/>
          </a:bodyPr>
          <a:lstStyle/>
          <a:p>
            <a:pPr algn="just"/>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L</a:t>
            </a:r>
            <a:r>
              <a:rPr lang="vi-VN" sz="4400" dirty="0">
                <a:latin typeface="Times New Roman" panose="02020603050405020304" pitchFamily="18" charset="0"/>
                <a:ea typeface="Calibri" panose="020F0502020204030204" pitchFamily="34" charset="0"/>
                <a:cs typeface="Times New Roman" panose="02020603050405020304" pitchFamily="18" charset="0"/>
              </a:rPr>
              <a:t>àm cho người đọc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đắm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chìm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rực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đem đến ngạc 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động</a:t>
            </a:r>
            <a:r>
              <a:rPr lang="vi-VN" sz="4400" dirty="0">
                <a:latin typeface="Times New Roman" panose="02020603050405020304" pitchFamily="18" charset="0"/>
                <a:ea typeface="Calibri" panose="020F0502020204030204" pitchFamily="34" charset="0"/>
                <a:cs typeface="Times New Roman" panose="02020603050405020304" pitchFamily="18" charset="0"/>
              </a:rPr>
              <a:t> cho người đọc.</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rất yêu thích, hiểu rõ về tác phẩm.</a:t>
            </a:r>
            <a:endParaRPr lang="en-US" sz="4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5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314143" y="3881512"/>
            <a:ext cx="9681287" cy="5218628"/>
          </a:xfrm>
          <a:prstGeom prst="rect">
            <a:avLst/>
          </a:prstGeom>
        </p:spPr>
      </p:pic>
    </p:spTree>
    <p:extLst>
      <p:ext uri="{BB962C8B-B14F-4D97-AF65-F5344CB8AC3E}">
        <p14:creationId xmlns:p14="http://schemas.microsoft.com/office/powerpoint/2010/main" val="957534511"/>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3744615"/>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Mối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quan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giữa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mục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một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hiện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35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a:off x="13763054" y="3662958"/>
            <a:ext cx="7602093" cy="8229600"/>
          </a:xfrm>
          <a:prstGeom prst="rect">
            <a:avLst/>
          </a:prstGeom>
        </p:spPr>
      </p:pic>
      <p:pic>
        <p:nvPicPr>
          <p:cNvPr id="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554200" y="-1333500"/>
            <a:ext cx="5441058" cy="4114800"/>
          </a:xfrm>
          <a:prstGeom prst="rect">
            <a:avLst/>
          </a:prstGeom>
        </p:spPr>
      </p:pic>
      <p:pic>
        <p:nvPicPr>
          <p:cNvPr id="5"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3394411"/>
            <a:ext cx="16078200" cy="4581510"/>
          </a:xfrm>
          <a:prstGeom prst="rect">
            <a:avLst/>
          </a:prstGeom>
        </p:spPr>
      </p:pic>
      <p:sp>
        <p:nvSpPr>
          <p:cNvPr id="6" name="TextBox 13"/>
          <p:cNvSpPr txBox="1"/>
          <p:nvPr/>
        </p:nvSpPr>
        <p:spPr>
          <a:xfrm>
            <a:off x="1582176" y="3662958"/>
            <a:ext cx="15395556" cy="4062651"/>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Trong bài viết </a:t>
            </a:r>
            <a:r>
              <a:rPr lang="en-US" sz="4400" i="1" dirty="0" smtClean="0">
                <a:latin typeface="Times New Roman" panose="02020603050405020304" pitchFamily="18" charset="0"/>
                <a:cs typeface="Times New Roman" panose="02020603050405020304" pitchFamily="18" charset="0"/>
              </a:rPr>
              <a:t>V</a:t>
            </a:r>
            <a:r>
              <a:rPr lang="vi-VN" sz="4400" i="1" dirty="0" smtClean="0">
                <a:latin typeface="Times New Roman" panose="02020603050405020304" pitchFamily="18" charset="0"/>
                <a:cs typeface="Times New Roman" panose="02020603050405020304" pitchFamily="18" charset="0"/>
              </a:rPr>
              <a:t>ẻ </a:t>
            </a:r>
            <a:r>
              <a:rPr lang="vi-VN" sz="4400" i="1" dirty="0">
                <a:latin typeface="Times New Roman" panose="02020603050405020304" pitchFamily="18" charset="0"/>
                <a:cs typeface="Times New Roman" panose="02020603050405020304" pitchFamily="18" charset="0"/>
              </a:rPr>
              <a:t>đẹp giản dị và chân thật của “Quê nội” (Võ Quảng)</a:t>
            </a:r>
            <a:r>
              <a:rPr lang="vi-VN" sz="4400" dirty="0">
                <a:latin typeface="Times New Roman" panose="02020603050405020304" pitchFamily="18" charset="0"/>
                <a:cs typeface="Times New Roman" panose="02020603050405020304" pitchFamily="18" charset="0"/>
              </a:rPr>
              <a:t>, những đặc điểm nghệ thuật và nội dung của tác phẩm đã được thể hiện trong việc người viết nêu ý kiến về hoàn cảnh đời sống, về thế giới nhân vật, về người kể chuyện (sử dụng lí lẽ rõ ràng và bằng chứng cụ thể). Đồng thời, người viết cũng đã nhận xét chung về sức hấp dẫn cúa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(phần cuối).</a:t>
            </a:r>
            <a:endParaRPr lang="en-US" sz="4000" dirty="0">
              <a:latin typeface="Times New Roman" panose="02020603050405020304" pitchFamily="18" charset="0"/>
              <a:cs typeface="Times New Roman" panose="02020603050405020304" pitchFamily="18" charset="0"/>
            </a:endParaRPr>
          </a:p>
        </p:txBody>
      </p:sp>
      <p:pic>
        <p:nvPicPr>
          <p:cNvPr id="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59505" y="6773059"/>
            <a:ext cx="5441058" cy="4114800"/>
          </a:xfrm>
          <a:prstGeom prst="rect">
            <a:avLst/>
          </a:prstGeom>
        </p:spPr>
      </p:pic>
      <p:grpSp>
        <p:nvGrpSpPr>
          <p:cNvPr id="8" name="Group 7"/>
          <p:cNvGrpSpPr/>
          <p:nvPr/>
        </p:nvGrpSpPr>
        <p:grpSpPr>
          <a:xfrm>
            <a:off x="209074" y="-25952"/>
            <a:ext cx="17164526" cy="3248081"/>
            <a:chOff x="209074" y="-25952"/>
            <a:chExt cx="17164526" cy="3248081"/>
          </a:xfrm>
        </p:grpSpPr>
        <p:pic>
          <p:nvPicPr>
            <p:cNvPr id="3"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419100"/>
              <a:ext cx="16078200" cy="2803029"/>
            </a:xfrm>
            <a:prstGeom prst="rect">
              <a:avLst/>
            </a:prstGeom>
          </p:spPr>
        </p:pic>
        <p:sp>
          <p:nvSpPr>
            <p:cNvPr id="4" name="TextBox 13"/>
            <p:cNvSpPr txBox="1"/>
            <p:nvPr/>
          </p:nvSpPr>
          <p:spPr>
            <a:xfrm>
              <a:off x="1597044" y="859929"/>
              <a:ext cx="15395556" cy="2031325"/>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Mục đích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nghị luận phân tích một tác phẩm văn học là bàn luận về đặc điểm nghệ thuật và nội dung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đồng thời đánh giá chung được về giá trị của tác phẩm.</a:t>
              </a:r>
              <a:endParaRPr lang="en-US" sz="4000" dirty="0">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9074" y="-25952"/>
              <a:ext cx="2775940" cy="787357"/>
            </a:xfrm>
            <a:prstGeom prst="rect">
              <a:avLst/>
            </a:prstGeom>
          </p:spPr>
        </p:pic>
      </p:grpSp>
      <p:pic>
        <p:nvPicPr>
          <p:cNvPr id="11"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2127" y="8210085"/>
            <a:ext cx="16078200" cy="1886415"/>
          </a:xfrm>
          <a:prstGeom prst="rect">
            <a:avLst/>
          </a:prstGeom>
        </p:spPr>
      </p:pic>
      <p:sp>
        <p:nvSpPr>
          <p:cNvPr id="12" name="TextBox 13"/>
          <p:cNvSpPr txBox="1"/>
          <p:nvPr/>
        </p:nvSpPr>
        <p:spPr>
          <a:xfrm>
            <a:off x="1582176" y="8375945"/>
            <a:ext cx="15395556" cy="1354217"/>
          </a:xfrm>
          <a:prstGeom prst="rect">
            <a:avLst/>
          </a:prstGeom>
        </p:spPr>
        <p:txBody>
          <a:bodyPr wrap="square" lIns="0" tIns="0" rIns="0" bIns="0" rtlCol="0" anchor="t">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rPr>
              <a:t>Mục </a:t>
            </a:r>
            <a:r>
              <a:rPr lang="vi-VN" sz="4400" b="1" dirty="0">
                <a:latin typeface="Times New Roman" panose="02020603050405020304" pitchFamily="18" charset="0"/>
                <a:cs typeface="Times New Roman" panose="02020603050405020304" pitchFamily="18" charset="0"/>
              </a:rPr>
              <a:t>tiêu của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bản</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nghị luận phân tích một tác phẩm văn học được thể hiện nhất quán trong toàn bộ bài viết.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3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142319" y="942323"/>
            <a:ext cx="15698561" cy="5803895"/>
          </a:xfrm>
          <a:prstGeom prst="rect">
            <a:avLst/>
          </a:prstGeom>
        </p:spPr>
      </p:pic>
    </p:spTree>
    <p:extLst>
      <p:ext uri="{BB962C8B-B14F-4D97-AF65-F5344CB8AC3E}">
        <p14:creationId xmlns:p14="http://schemas.microsoft.com/office/powerpoint/2010/main" val="2507260856"/>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Lập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luận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chặt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chẽ</a:t>
            </a:r>
            <a:r>
              <a:rPr lang="en-US" sz="4400" dirty="0">
                <a:solidFill>
                  <a:srgbClr val="FFFFFF"/>
                </a:solidFill>
                <a:latin typeface="Times New Roman" panose="02020603050405020304" pitchFamily="18" charset="0"/>
                <a:cs typeface="Times New Roman" panose="02020603050405020304" pitchFamily="18" charset="0"/>
              </a:rPr>
              <a:t>, logic, </a:t>
            </a:r>
            <a:r>
              <a:rPr lang="en-US" sz="4400" dirty="0" err="1">
                <a:solidFill>
                  <a:srgbClr val="FFFFFF"/>
                </a:solidFill>
                <a:latin typeface="Times New Roman" panose="02020603050405020304" pitchFamily="18" charset="0"/>
                <a:cs typeface="Times New Roman" panose="02020603050405020304" pitchFamily="18" charset="0"/>
              </a:rPr>
              <a:t>rành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mạch</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Lối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viết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cuốn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hút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thể</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hiện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rõ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quan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điểm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nhân</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Cách</a:t>
            </a:r>
            <a:r>
              <a:rPr lang="en-US" sz="4400" dirty="0">
                <a:solidFill>
                  <a:srgbClr val="FFFFFF"/>
                </a:solidFill>
                <a:latin typeface="Times New Roman" panose="02020603050405020304" pitchFamily="18" charset="0"/>
                <a:cs typeface="Times New Roman" panose="02020603050405020304" pitchFamily="18" charset="0"/>
              </a:rPr>
              <a:t> so </a:t>
            </a:r>
            <a:r>
              <a:rPr lang="en-US" sz="4400" dirty="0" err="1">
                <a:solidFill>
                  <a:srgbClr val="FFFFFF"/>
                </a:solidFill>
                <a:latin typeface="Times New Roman" panose="02020603050405020304" pitchFamily="18" charset="0"/>
                <a:cs typeface="Times New Roman" panose="02020603050405020304" pitchFamily="18" charset="0"/>
              </a:rPr>
              <a:t>sánh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hấp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dẫn</a:t>
            </a:r>
            <a:endParaRPr lang="en-US" sz="4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33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dung</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err="1">
                <a:solidFill>
                  <a:srgbClr val="FFFFFF"/>
                </a:solidFill>
                <a:latin typeface="Times New Roman" panose="02020603050405020304" pitchFamily="18" charset="0"/>
                <a:cs typeface="Times New Roman" panose="02020603050405020304" pitchFamily="18" charset="0"/>
              </a:rPr>
              <a:t>Bài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văn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tấm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lòng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yêu</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mến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trọng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xúc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động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khi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bình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về</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vẻ</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đẹp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dị</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thật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phẩm</a:t>
            </a:r>
            <a:r>
              <a:rPr lang="en-US" sz="4400"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Quê</a:t>
            </a:r>
            <a:r>
              <a:rPr lang="en-US" sz="4400" i="1"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nội</a:t>
            </a:r>
            <a:r>
              <a:rPr lang="en-US" sz="4400" i="1" dirty="0">
                <a:solidFill>
                  <a:srgbClr val="FFFFFF"/>
                </a:solidFill>
                <a:latin typeface="Times New Roman" panose="02020603050405020304" pitchFamily="18" charset="0"/>
                <a:cs typeface="Times New Roman" panose="02020603050405020304" pitchFamily="18" charset="0"/>
              </a:rPr>
              <a:t> </a:t>
            </a:r>
            <a:r>
              <a:rPr lang="en-US" sz="4400" dirty="0">
                <a:solidFill>
                  <a:srgbClr val="FFFFFF"/>
                </a:solidFill>
                <a:latin typeface="Times New Roman" panose="02020603050405020304" pitchFamily="18" charset="0"/>
                <a:cs typeface="Times New Roman" panose="02020603050405020304" pitchFamily="18" charset="0"/>
              </a:rPr>
              <a:t>(</a:t>
            </a:r>
            <a:r>
              <a:rPr lang="en-US" sz="4400" dirty="0" err="1">
                <a:solidFill>
                  <a:srgbClr val="FFFFFF"/>
                </a:solidFill>
                <a:latin typeface="Times New Roman" panose="02020603050405020304" pitchFamily="18" charset="0"/>
                <a:cs typeface="Times New Roman" panose="02020603050405020304" pitchFamily="18" charset="0"/>
              </a:rPr>
              <a:t>Võ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Quảng</a:t>
            </a:r>
            <a:r>
              <a:rPr lang="en-US" sz="44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310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4289033" y="-11713"/>
            <a:ext cx="10902409" cy="7212612"/>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302313" y="6984028"/>
            <a:ext cx="10446313" cy="1044631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41676" y="5143500"/>
            <a:ext cx="3401163" cy="46883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610927" y="3408257"/>
            <a:ext cx="4293875" cy="359124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408676" y="8297878"/>
            <a:ext cx="1392924" cy="1349395"/>
          </a:xfrm>
          <a:prstGeom prst="rect">
            <a:avLst/>
          </a:prstGeom>
        </p:spPr>
      </p:pic>
      <p:pic>
        <p:nvPicPr>
          <p:cNvPr id="18" name="Picture 17"/>
          <p:cNvPicPr>
            <a:picLocks noChangeAspect="1"/>
          </p:cNvPicPr>
          <p:nvPr/>
        </p:nvPicPr>
        <p:blipFill>
          <a:blip r:embed="rId18"/>
          <a:stretch>
            <a:fillRect/>
          </a:stretch>
        </p:blipFill>
        <p:spPr>
          <a:xfrm>
            <a:off x="4117412" y="23572"/>
            <a:ext cx="10053175" cy="483454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3.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luận</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4320227" y="292204"/>
            <a:ext cx="7107524" cy="1290322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2813743" y="5703670"/>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956218" y="-363385"/>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226503" y="36349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7653" y="6799074"/>
            <a:ext cx="2083117" cy="4114800"/>
          </a:xfrm>
          <a:prstGeom prst="rect">
            <a:avLst/>
          </a:prstGeom>
        </p:spPr>
      </p:pic>
      <p:sp>
        <p:nvSpPr>
          <p:cNvPr id="11" name="TextBox 11"/>
          <p:cNvSpPr txBox="1"/>
          <p:nvPr/>
        </p:nvSpPr>
        <p:spPr>
          <a:xfrm>
            <a:off x="3163900" y="4374832"/>
            <a:ext cx="10097105" cy="5416868"/>
          </a:xfrm>
          <a:prstGeom prst="rect">
            <a:avLst/>
          </a:prstGeom>
        </p:spPr>
        <p:txBody>
          <a:bodyPr wrap="square" lIns="0" tIns="0" rIns="0" bIns="0" rtlCol="0" anchor="t">
            <a:spAutoFit/>
          </a:bodyPr>
          <a:lstStyle/>
          <a:p>
            <a:pPr algn="just">
              <a:spcBef>
                <a:spcPct val="0"/>
              </a:spcBef>
            </a:pPr>
            <a:r>
              <a:rPr lang="vi-VN" sz="4400" dirty="0" smtClean="0">
                <a:solidFill>
                  <a:srgbClr val="FFFFFF"/>
                </a:solidFill>
                <a:latin typeface="Times New Roman" panose="02020603050405020304" pitchFamily="18" charset="0"/>
                <a:cs typeface="Times New Roman" panose="02020603050405020304" pitchFamily="18" charset="0"/>
              </a:rPr>
              <a:t>- </a:t>
            </a:r>
            <a:r>
              <a:rPr lang="vi-VN" sz="4400" dirty="0">
                <a:solidFill>
                  <a:srgbClr val="FFFFFF"/>
                </a:solidFill>
                <a:latin typeface="Times New Roman" panose="02020603050405020304" pitchFamily="18" charset="0"/>
                <a:cs typeface="Times New Roman" panose="02020603050405020304" pitchFamily="18" charset="0"/>
              </a:rPr>
              <a:t>Xác định được vấn đề nghị luận, mục đích viết của văn bản.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Nhận diện ý kiến của người viết về tác phẩm. Xác định được hệ thống lí lẽ, dẫn chứng và mối quan hệ của lí lẽ, dẫn chứng được tác giả đưa vào bài viết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Cách triển khai vấn đề nghị luận.</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Ý nghĩa vấn đề nghị luận.</a:t>
            </a:r>
            <a:endParaRPr lang="en-US" sz="4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12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9020" y="527693"/>
            <a:ext cx="15698561" cy="5803895"/>
          </a:xfrm>
          <a:prstGeom prst="rect">
            <a:avLst/>
          </a:prstGeom>
        </p:spPr>
      </p:pic>
    </p:spTree>
    <p:extLst>
      <p:ext uri="{BB962C8B-B14F-4D97-AF65-F5344CB8AC3E}">
        <p14:creationId xmlns:p14="http://schemas.microsoft.com/office/powerpoint/2010/main" val="378385123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7772400" y="-1638300"/>
            <a:ext cx="9982200" cy="14519563"/>
          </a:xfrm>
          <a:prstGeom prst="rect">
            <a:avLst/>
          </a:prstGeom>
        </p:spPr>
      </p:pic>
      <p:pic>
        <p:nvPicPr>
          <p:cNvPr id="4" name="Picture 2"/>
          <p:cNvPicPr>
            <a:picLocks noChangeAspect="1"/>
          </p:cNvPicPr>
          <p:nvPr/>
        </p:nvPicPr>
        <p:blipFill>
          <a:blip r:embed="rId4"/>
          <a:srcRect/>
          <a:stretch>
            <a:fillRect/>
          </a:stretch>
        </p:blipFill>
        <p:spPr>
          <a:xfrm>
            <a:off x="0" y="0"/>
            <a:ext cx="5666422" cy="10287000"/>
          </a:xfrm>
          <a:prstGeom prst="rect">
            <a:avLst/>
          </a:prstGeom>
        </p:spPr>
      </p:pic>
      <p:pic>
        <p:nvPicPr>
          <p:cNvPr id="5" name="Picture 4"/>
          <p:cNvPicPr>
            <a:picLocks noChangeAspect="1"/>
          </p:cNvPicPr>
          <p:nvPr/>
        </p:nvPicPr>
        <p:blipFill>
          <a:blip r:embed="rId5"/>
          <a:srcRect/>
          <a:stretch>
            <a:fillRect/>
          </a:stretch>
        </p:blipFill>
        <p:spPr>
          <a:xfrm>
            <a:off x="-1143000" y="3467100"/>
            <a:ext cx="9141549" cy="6456219"/>
          </a:xfrm>
          <a:prstGeom prst="rect">
            <a:avLst/>
          </a:prstGeom>
        </p:spPr>
      </p:pic>
    </p:spTree>
    <p:extLst>
      <p:ext uri="{BB962C8B-B14F-4D97-AF65-F5344CB8AC3E}">
        <p14:creationId xmlns:p14="http://schemas.microsoft.com/office/powerpoint/2010/main" val="2096931856"/>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762000" y="2324100"/>
          <a:ext cx="16916400" cy="7379170"/>
        </p:xfrm>
        <a:graphic>
          <a:graphicData uri="http://schemas.openxmlformats.org/drawingml/2006/table">
            <a:tbl>
              <a:tblPr firstRow="1" firstCol="1" bandRow="1">
                <a:tableStyleId>{5940675A-B579-460E-94D1-54222C63F5DA}</a:tableStyleId>
              </a:tblPr>
              <a:tblGrid>
                <a:gridCol w="1329922">
                  <a:extLst>
                    <a:ext uri="{9D8B030D-6E8A-4147-A177-3AD203B41FA5}">
                      <a16:colId xmlns:a16="http://schemas.microsoft.com/office/drawing/2014/main" val="20000"/>
                    </a:ext>
                  </a:extLst>
                </a:gridCol>
                <a:gridCol w="11471678">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672628">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STT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Tiêu chí</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Đạt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dirty="0" err="1">
                          <a:solidFill>
                            <a:schemeClr val="bg1"/>
                          </a:solidFill>
                          <a:effectLst/>
                          <a:latin typeface="Times New Roman" panose="02020603050405020304" pitchFamily="18" charset="0"/>
                          <a:cs typeface="Times New Roman" panose="02020603050405020304" pitchFamily="18" charset="0"/>
                        </a:rPr>
                        <a:t>Chưa</a:t>
                      </a:r>
                      <a:r>
                        <a:rPr lang="en-US" sz="4800" dirty="0">
                          <a:solidFill>
                            <a:schemeClr val="bg1"/>
                          </a:solidFill>
                          <a:effectLst/>
                          <a:latin typeface="Times New Roman" panose="02020603050405020304" pitchFamily="18" charset="0"/>
                          <a:cs typeface="Times New Roman" panose="02020603050405020304" pitchFamily="18" charset="0"/>
                        </a:rPr>
                        <a:t> </a:t>
                      </a:r>
                      <a:r>
                        <a:rPr lang="en-US" sz="4800" dirty="0" err="1">
                          <a:solidFill>
                            <a:schemeClr val="bg1"/>
                          </a:solidFill>
                          <a:effectLst/>
                          <a:latin typeface="Times New Roman" panose="02020603050405020304" pitchFamily="18" charset="0"/>
                          <a:cs typeface="Times New Roman" panose="02020603050405020304" pitchFamily="18" charset="0"/>
                        </a:rPr>
                        <a:t>đạt</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extLst>
                  <a:ext uri="{0D108BD9-81ED-4DB2-BD59-A6C34878D82A}">
                    <a16:rowId xmlns:a16="http://schemas.microsoft.com/office/drawing/2014/main" val="10000"/>
                  </a:ext>
                </a:extLst>
              </a:tr>
              <a:tr h="1392684">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Đảm bảo hình thức đoạn văn với dung lượng khoảng 6- 8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2017883">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đúng chủ đề: </a:t>
                      </a:r>
                      <a:r>
                        <a:rPr lang="vi-VN" sz="4000">
                          <a:effectLst/>
                          <a:latin typeface="Times New Roman" panose="02020603050405020304" pitchFamily="18" charset="0"/>
                          <a:cs typeface="Times New Roman" panose="02020603050405020304" pitchFamily="18" charset="0"/>
                        </a:rPr>
                        <a:t>nêu ý kiến của em về một tác phẩm văn học về đề tài tuổi thơ hoặc quê hương, đất nước mà em đã 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Lí lẽ dẫn chứng thuyết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1345255">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2133600" y="876300"/>
            <a:ext cx="13716000" cy="923330"/>
          </a:xfrm>
          <a:prstGeom prst="rect">
            <a:avLst/>
          </a:prstGeom>
        </p:spPr>
        <p:txBody>
          <a:bodyPr wrap="square">
            <a:spAutoFit/>
          </a:bodyPr>
          <a:lstStyle/>
          <a:p>
            <a:pPr algn="ctr">
              <a:spcAft>
                <a:spcPts val="0"/>
              </a:spcAft>
            </a:pP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800" dirty="0" smtClean="0">
                <a:solidFill>
                  <a:srgbClr val="FF0000"/>
                </a:solidFill>
                <a:latin typeface="Times New Roman" panose="02020603050405020304" pitchFamily="18" charset="0"/>
                <a:ea typeface="Calibri" panose="020F0502020204030204" pitchFamily="34"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74221260"/>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770409" y="6409034"/>
            <a:ext cx="6517591" cy="3877966"/>
          </a:xfrm>
          <a:prstGeom prst="rect">
            <a:avLst/>
          </a:prstGeom>
        </p:spPr>
      </p:pic>
      <p:pic>
        <p:nvPicPr>
          <p:cNvPr id="3" name="Picture 4"/>
          <p:cNvPicPr>
            <a:picLocks noChangeAspect="1"/>
          </p:cNvPicPr>
          <p:nvPr/>
        </p:nvPicPr>
        <p:blipFill>
          <a:blip r:embed="rId5"/>
          <a:srcRect/>
          <a:stretch>
            <a:fillRect/>
          </a:stretch>
        </p:blipFill>
        <p:spPr>
          <a:xfrm>
            <a:off x="-335376" y="342900"/>
            <a:ext cx="6757930" cy="4953000"/>
          </a:xfrm>
          <a:prstGeom prst="rect">
            <a:avLst/>
          </a:prstGeom>
        </p:spPr>
      </p:pic>
      <p:sp>
        <p:nvSpPr>
          <p:cNvPr id="5" name="Rectangle 4"/>
          <p:cNvSpPr/>
          <p:nvPr/>
        </p:nvSpPr>
        <p:spPr>
          <a:xfrm>
            <a:off x="1231370" y="1104900"/>
            <a:ext cx="3962400" cy="3477875"/>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Bổ</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sung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6" name="Picture 4"/>
          <p:cNvPicPr>
            <a:picLocks noChangeAspect="1"/>
          </p:cNvPicPr>
          <p:nvPr/>
        </p:nvPicPr>
        <p:blipFill>
          <a:blip r:embed="rId5"/>
          <a:srcRect/>
          <a:stretch>
            <a:fillRect/>
          </a:stretch>
        </p:blipFill>
        <p:spPr>
          <a:xfrm>
            <a:off x="5398478" y="342900"/>
            <a:ext cx="6757930" cy="4953000"/>
          </a:xfrm>
          <a:prstGeom prst="rect">
            <a:avLst/>
          </a:prstGeom>
        </p:spPr>
      </p:pic>
      <p:sp>
        <p:nvSpPr>
          <p:cNvPr id="7" name="Rectangle 6"/>
          <p:cNvSpPr/>
          <p:nvPr/>
        </p:nvSpPr>
        <p:spPr>
          <a:xfrm>
            <a:off x="6829406" y="1104900"/>
            <a:ext cx="4453053" cy="3477875"/>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khởi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endParaRPr lang="en-US" sz="4400" dirty="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a:srcRect/>
          <a:stretch>
            <a:fillRect/>
          </a:stretch>
        </p:blipFill>
        <p:spPr>
          <a:xfrm>
            <a:off x="11530070" y="342900"/>
            <a:ext cx="6757930" cy="4953000"/>
          </a:xfrm>
          <a:prstGeom prst="rect">
            <a:avLst/>
          </a:prstGeom>
        </p:spPr>
      </p:pic>
      <p:sp>
        <p:nvSpPr>
          <p:cNvPr id="9" name="Rectangle 8"/>
          <p:cNvSpPr/>
          <p:nvPr/>
        </p:nvSpPr>
        <p:spPr>
          <a:xfrm>
            <a:off x="12960998" y="1104900"/>
            <a:ext cx="4453053" cy="3477875"/>
          </a:xfrm>
          <a:prstGeom prst="rect">
            <a:avLst/>
          </a:prstGeom>
        </p:spPr>
        <p:txBody>
          <a:bodyPr wrap="square">
            <a:spAutoFit/>
          </a:bodyPr>
          <a:lstStyle/>
          <a:p>
            <a:pPr lvl="0" algn="just">
              <a:spcBef>
                <a:spcPct val="50000"/>
              </a:spcBef>
            </a:pPr>
            <a:r>
              <a:rPr lang="vi-VN" sz="4400" dirty="0">
                <a:latin typeface="+mj-lt"/>
                <a:ea typeface="Arial" panose="020B0604020202020204" pitchFamily="34" charset="0"/>
                <a:cs typeface="Times New Roman" panose="02020603050405020304" pitchFamily="18" charset="0"/>
              </a:rPr>
              <a:t>Có thể mang đến lớp vài cuốn sách em yêu thích và muốn các bạn cùng đọc.</a:t>
            </a:r>
            <a:endParaRPr lang="en-US" altLang="en-US" sz="4400" kern="0" dirty="0">
              <a:latin typeface="+mj-lt"/>
              <a:ea typeface="微软雅黑"/>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3543300"/>
            <a:ext cx="8722549" cy="87225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22124" flipH="1">
            <a:off x="-624709" y="7056370"/>
            <a:ext cx="2669477" cy="4114800"/>
          </a:xfrm>
          <a:prstGeom prst="rect">
            <a:avLst/>
          </a:prstGeom>
        </p:spPr>
      </p:pic>
      <p:pic>
        <p:nvPicPr>
          <p:cNvPr id="12"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246181" y="6970969"/>
            <a:ext cx="4660819" cy="2883882"/>
          </a:xfrm>
          <a:prstGeom prst="rect">
            <a:avLst/>
          </a:prstGeom>
        </p:spPr>
      </p:pic>
      <p:pic>
        <p:nvPicPr>
          <p:cNvPr id="13"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00000" flipH="1">
            <a:off x="1616488" y="8078224"/>
            <a:ext cx="2024824" cy="3121116"/>
          </a:xfrm>
          <a:prstGeom prst="rect">
            <a:avLst/>
          </a:prstGeom>
        </p:spPr>
      </p:pic>
    </p:spTree>
    <p:extLst>
      <p:ext uri="{BB962C8B-B14F-4D97-AF65-F5344CB8AC3E}">
        <p14:creationId xmlns:p14="http://schemas.microsoft.com/office/powerpoint/2010/main" val="26429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rotWithShape="1">
          <a:blip r:embed="rId3"/>
          <a:srcRect r="53000"/>
          <a:stretch/>
        </p:blipFill>
        <p:spPr>
          <a:xfrm rot="5400000">
            <a:off x="11163298" y="3284073"/>
            <a:ext cx="4724401" cy="10881657"/>
          </a:xfrm>
          <a:prstGeom prst="rect">
            <a:avLst/>
          </a:prstGeom>
        </p:spPr>
      </p:pic>
      <p:pic>
        <p:nvPicPr>
          <p:cNvPr id="2" name="Picture 1"/>
          <p:cNvPicPr>
            <a:picLocks noChangeAspect="1"/>
          </p:cNvPicPr>
          <p:nvPr/>
        </p:nvPicPr>
        <p:blipFill rotWithShape="1">
          <a:blip r:embed="rId4"/>
          <a:srcRect l="30088" r="30088"/>
          <a:stretch/>
        </p:blipFill>
        <p:spPr>
          <a:xfrm>
            <a:off x="1600200" y="419100"/>
            <a:ext cx="7467600" cy="105424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0" y="1714500"/>
            <a:ext cx="7104506" cy="4648200"/>
          </a:xfrm>
          <a:prstGeom prst="rect">
            <a:avLst/>
          </a:prstGeom>
        </p:spPr>
      </p:pic>
      <p:sp>
        <p:nvSpPr>
          <p:cNvPr id="4" name="Rectangle 3"/>
          <p:cNvSpPr/>
          <p:nvPr/>
        </p:nvSpPr>
        <p:spPr>
          <a:xfrm>
            <a:off x="10820400" y="2889580"/>
            <a:ext cx="5410200" cy="1446550"/>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4 </a:t>
            </a:r>
            <a:r>
              <a:rPr lang="en-US" sz="4400" dirty="0" err="1" smtClean="0">
                <a:latin typeface="Times New Roman" panose="02020603050405020304" pitchFamily="18" charset="0"/>
                <a:cs typeface="Times New Roman" panose="02020603050405020304" pitchFamily="18" charset="0"/>
              </a:rPr>
              <a:t>nhóm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endParaRPr lang="en-US" sz="4400" dirty="0" smtClean="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42421" y="6397726"/>
            <a:ext cx="3363849" cy="4114800"/>
          </a:xfrm>
          <a:prstGeom prst="rect">
            <a:avLst/>
          </a:prstGeom>
        </p:spPr>
      </p:pic>
      <p:pic>
        <p:nvPicPr>
          <p:cNvPr id="7"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5246857" y="2535188"/>
            <a:ext cx="3363849" cy="4114800"/>
          </a:xfrm>
          <a:prstGeom prst="rect">
            <a:avLst/>
          </a:prstGeom>
        </p:spPr>
      </p:pic>
    </p:spTree>
    <p:extLst>
      <p:ext uri="{BB962C8B-B14F-4D97-AF65-F5344CB8AC3E}">
        <p14:creationId xmlns:p14="http://schemas.microsoft.com/office/powerpoint/2010/main" val="35486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a:stretch>
            <a:fillRect/>
          </a:stretch>
        </p:blipFill>
        <p:spPr>
          <a:xfrm rot="5400000">
            <a:off x="12652665" y="-5181696"/>
            <a:ext cx="10051930" cy="10881657"/>
          </a:xfrm>
          <a:prstGeom prst="rect">
            <a:avLst/>
          </a:prstGeom>
        </p:spPr>
      </p:pic>
      <p:pic>
        <p:nvPicPr>
          <p:cNvPr id="8" name="Picture 3"/>
          <p:cNvPicPr>
            <a:picLocks noChangeAspect="1"/>
          </p:cNvPicPr>
          <p:nvPr/>
        </p:nvPicPr>
        <p:blipFill>
          <a:blip r:embed="rId3"/>
          <a:srcRect/>
          <a:stretch>
            <a:fillRect/>
          </a:stretch>
        </p:blipFill>
        <p:spPr>
          <a:xfrm rot="5400000">
            <a:off x="-2745519" y="6473243"/>
            <a:ext cx="10051930" cy="10881657"/>
          </a:xfrm>
          <a:prstGeom prst="rect">
            <a:avLst/>
          </a:prstGeom>
        </p:spPr>
      </p:pic>
      <p:pic>
        <p:nvPicPr>
          <p:cNvPr id="9"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3549513" y="-169675"/>
            <a:ext cx="3363849" cy="4114800"/>
          </a:xfrm>
          <a:prstGeom prst="rect">
            <a:avLst/>
          </a:prstGeom>
        </p:spPr>
      </p:pic>
      <p:pic>
        <p:nvPicPr>
          <p:cNvPr id="10"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1" y="6490826"/>
            <a:ext cx="3363849" cy="4114800"/>
          </a:xfrm>
          <a:prstGeom prst="rect">
            <a:avLst/>
          </a:prstGeom>
        </p:spPr>
      </p:pic>
      <p:pic>
        <p:nvPicPr>
          <p:cNvPr id="2" name="Picture 11"/>
          <p:cNvPicPr>
            <a:picLocks noChangeAspect="1"/>
          </p:cNvPicPr>
          <p:nvPr/>
        </p:nvPicPr>
        <p:blipFill>
          <a:blip r:embed="rId6"/>
          <a:srcRect/>
          <a:stretch>
            <a:fillRect/>
          </a:stretch>
        </p:blipFill>
        <p:spPr>
          <a:xfrm rot="20751865">
            <a:off x="1133152" y="528664"/>
            <a:ext cx="3066963" cy="4667851"/>
          </a:xfrm>
          <a:prstGeom prst="rect">
            <a:avLst/>
          </a:prstGeom>
        </p:spPr>
      </p:pic>
      <p:pic>
        <p:nvPicPr>
          <p:cNvPr id="3" name="Picture 12"/>
          <p:cNvPicPr>
            <a:picLocks noChangeAspect="1"/>
          </p:cNvPicPr>
          <p:nvPr/>
        </p:nvPicPr>
        <p:blipFill>
          <a:blip r:embed="rId7"/>
          <a:srcRect/>
          <a:stretch>
            <a:fillRect/>
          </a:stretch>
        </p:blipFill>
        <p:spPr>
          <a:xfrm rot="20923030">
            <a:off x="4080769" y="4890995"/>
            <a:ext cx="2573241" cy="4091165"/>
          </a:xfrm>
          <a:prstGeom prst="rect">
            <a:avLst/>
          </a:prstGeom>
        </p:spPr>
      </p:pic>
      <p:pic>
        <p:nvPicPr>
          <p:cNvPr id="4" name="Picture 13"/>
          <p:cNvPicPr>
            <a:picLocks noChangeAspect="1"/>
          </p:cNvPicPr>
          <p:nvPr/>
        </p:nvPicPr>
        <p:blipFill>
          <a:blip r:embed="rId8"/>
          <a:srcRect/>
          <a:stretch>
            <a:fillRect/>
          </a:stretch>
        </p:blipFill>
        <p:spPr>
          <a:xfrm rot="680364">
            <a:off x="7967691" y="4894185"/>
            <a:ext cx="2632181" cy="4184872"/>
          </a:xfrm>
          <a:prstGeom prst="rect">
            <a:avLst/>
          </a:prstGeom>
        </p:spPr>
      </p:pic>
      <p:pic>
        <p:nvPicPr>
          <p:cNvPr id="5" name="Picture 17"/>
          <p:cNvPicPr>
            <a:picLocks noChangeAspect="1"/>
          </p:cNvPicPr>
          <p:nvPr/>
        </p:nvPicPr>
        <p:blipFill>
          <a:blip r:embed="rId9"/>
          <a:srcRect/>
          <a:stretch>
            <a:fillRect/>
          </a:stretch>
        </p:blipFill>
        <p:spPr>
          <a:xfrm rot="1221963">
            <a:off x="11010769" y="743291"/>
            <a:ext cx="3163173" cy="4727570"/>
          </a:xfrm>
          <a:prstGeom prst="rect">
            <a:avLst/>
          </a:prstGeom>
        </p:spPr>
      </p:pic>
      <p:pic>
        <p:nvPicPr>
          <p:cNvPr id="6" name="Picture 18"/>
          <p:cNvPicPr>
            <a:picLocks noChangeAspect="1"/>
          </p:cNvPicPr>
          <p:nvPr/>
        </p:nvPicPr>
        <p:blipFill>
          <a:blip r:embed="rId10"/>
          <a:srcRect/>
          <a:stretch>
            <a:fillRect/>
          </a:stretch>
        </p:blipFill>
        <p:spPr>
          <a:xfrm>
            <a:off x="5204085" y="224831"/>
            <a:ext cx="4602496" cy="4343481"/>
          </a:xfrm>
          <a:prstGeom prst="rect">
            <a:avLst/>
          </a:prstGeom>
        </p:spPr>
      </p:pic>
      <p:pic>
        <p:nvPicPr>
          <p:cNvPr id="12" name="Picture 11"/>
          <p:cNvPicPr>
            <a:picLocks noChangeAspect="1"/>
          </p:cNvPicPr>
          <p:nvPr/>
        </p:nvPicPr>
        <p:blipFill>
          <a:blip r:embed="rId11"/>
          <a:stretch>
            <a:fillRect/>
          </a:stretch>
        </p:blipFill>
        <p:spPr>
          <a:xfrm>
            <a:off x="11538196" y="5795409"/>
            <a:ext cx="5724640" cy="3926164"/>
          </a:xfrm>
          <a:prstGeom prst="rect">
            <a:avLst/>
          </a:prstGeom>
        </p:spPr>
      </p:pic>
    </p:spTree>
    <p:extLst>
      <p:ext uri="{BB962C8B-B14F-4D97-AF65-F5344CB8AC3E}">
        <p14:creationId xmlns:p14="http://schemas.microsoft.com/office/powerpoint/2010/main" val="32531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4289033" y="-11713"/>
            <a:ext cx="10902409" cy="7212612"/>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302313" y="6984028"/>
            <a:ext cx="10446313" cy="1044631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353208" y="2730896"/>
            <a:ext cx="4293875" cy="35912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08676" y="8297878"/>
            <a:ext cx="1392924" cy="1349395"/>
          </a:xfrm>
          <a:prstGeom prst="rect">
            <a:avLst/>
          </a:prstGeom>
        </p:spPr>
      </p:pic>
      <p:pic>
        <p:nvPicPr>
          <p:cNvPr id="24"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39586" y="5323815"/>
            <a:ext cx="3448951" cy="4114800"/>
          </a:xfrm>
          <a:prstGeom prst="rect">
            <a:avLst/>
          </a:prstGeom>
        </p:spPr>
      </p:pic>
      <p:pic>
        <p:nvPicPr>
          <p:cNvPr id="2" name="Picture 1"/>
          <p:cNvPicPr>
            <a:picLocks noChangeAspect="1"/>
          </p:cNvPicPr>
          <p:nvPr/>
        </p:nvPicPr>
        <p:blipFill>
          <a:blip r:embed="rId19"/>
          <a:stretch>
            <a:fillRect/>
          </a:stretch>
        </p:blipFill>
        <p:spPr>
          <a:xfrm>
            <a:off x="4352128" y="124562"/>
            <a:ext cx="9583743" cy="4279763"/>
          </a:xfrm>
          <a:prstGeom prst="rect">
            <a:avLst/>
          </a:prstGeom>
        </p:spPr>
      </p:pic>
    </p:spTree>
    <p:extLst>
      <p:ext uri="{BB962C8B-B14F-4D97-AF65-F5344CB8AC3E}">
        <p14:creationId xmlns:p14="http://schemas.microsoft.com/office/powerpoint/2010/main" val="29586905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53000"/>
          <a:stretch/>
        </p:blipFill>
        <p:spPr>
          <a:xfrm rot="5400000">
            <a:off x="11163298" y="3284073"/>
            <a:ext cx="4724401" cy="108816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0" y="2552700"/>
            <a:ext cx="7104506" cy="3505200"/>
          </a:xfrm>
          <a:prstGeom prst="rect">
            <a:avLst/>
          </a:prstGeom>
        </p:spPr>
      </p:pic>
      <p:sp>
        <p:nvSpPr>
          <p:cNvPr id="4" name="Rectangle 3"/>
          <p:cNvSpPr/>
          <p:nvPr/>
        </p:nvSpPr>
        <p:spPr>
          <a:xfrm>
            <a:off x="10820400" y="2889580"/>
            <a:ext cx="5410200" cy="2123658"/>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Xác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quả</a:t>
            </a:r>
            <a:endParaRPr lang="en-US" sz="4400" dirty="0" smtClean="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487851"/>
              </p:ext>
            </p:extLst>
          </p:nvPr>
        </p:nvGraphicFramePr>
        <p:xfrm>
          <a:off x="1277494" y="517438"/>
          <a:ext cx="7848600" cy="449580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3513227608"/>
                    </a:ext>
                  </a:extLst>
                </a:gridCol>
              </a:tblGrid>
              <a:tr h="1210329">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Mụ</a:t>
                      </a:r>
                      <a:r>
                        <a:rPr lang="en-US" sz="4400" baseline="0" dirty="0" err="1" smtClean="0">
                          <a:solidFill>
                            <a:schemeClr val="tx1"/>
                          </a:solidFill>
                          <a:latin typeface="Times New Roman" panose="02020603050405020304" pitchFamily="18" charset="0"/>
                          <a:cs typeface="Times New Roman" panose="02020603050405020304" pitchFamily="18" charset="0"/>
                        </a:rPr>
                        <a:t>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tiêu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sách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E8D0"/>
                    </a:solidFill>
                  </a:tcPr>
                </a:tc>
                <a:extLst>
                  <a:ext uri="{0D108BD9-81ED-4DB2-BD59-A6C34878D82A}">
                    <a16:rowId xmlns:a16="http://schemas.microsoft.com/office/drawing/2014/main" val="1929461571"/>
                  </a:ext>
                </a:extLst>
              </a:tr>
              <a:tr h="3285471">
                <a:tc>
                  <a:txBody>
                    <a:bodyPr/>
                    <a:lstStyle/>
                    <a:p>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240244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22002676"/>
              </p:ext>
            </p:extLst>
          </p:nvPr>
        </p:nvGraphicFramePr>
        <p:xfrm>
          <a:off x="1277494" y="5479731"/>
          <a:ext cx="7848600" cy="449580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3513227608"/>
                    </a:ext>
                  </a:extLst>
                </a:gridCol>
              </a:tblGrid>
              <a:tr h="1210329">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Cách</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sách</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hiệu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quả</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E8D0"/>
                    </a:solidFill>
                  </a:tcPr>
                </a:tc>
                <a:extLst>
                  <a:ext uri="{0D108BD9-81ED-4DB2-BD59-A6C34878D82A}">
                    <a16:rowId xmlns:a16="http://schemas.microsoft.com/office/drawing/2014/main" val="1929461571"/>
                  </a:ext>
                </a:extLst>
              </a:tr>
              <a:tr h="3285471">
                <a:tc>
                  <a:txBody>
                    <a:bodyPr/>
                    <a:lstStyle/>
                    <a:p>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2402444"/>
                  </a:ext>
                </a:extLst>
              </a:tr>
            </a:tbl>
          </a:graphicData>
        </a:graphic>
      </p:graphicFrame>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5709581" y="-1666705"/>
            <a:ext cx="3363849" cy="4114800"/>
          </a:xfrm>
          <a:prstGeom prst="rect">
            <a:avLst/>
          </a:prstGeom>
        </p:spPr>
      </p:pic>
    </p:spTree>
    <p:extLst>
      <p:ext uri="{BB962C8B-B14F-4D97-AF65-F5344CB8AC3E}">
        <p14:creationId xmlns:p14="http://schemas.microsoft.com/office/powerpoint/2010/main" val="80800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2140</Words>
  <Application>Microsoft Office PowerPoint</Application>
  <PresentationFormat>Custom</PresentationFormat>
  <Paragraphs>263</Paragraphs>
  <Slides>43</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Calibri</vt:lpstr>
      <vt:lpstr>Wingdings</vt:lpstr>
      <vt:lpstr>Roboto Condensed</vt:lpstr>
      <vt:lpstr>微软雅黑</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Tosca Green Cute Illustration Earth Science Class Presentation</dc:title>
  <dc:creator>PC</dc:creator>
  <cp:lastModifiedBy>PC</cp:lastModifiedBy>
  <cp:revision>35</cp:revision>
  <dcterms:created xsi:type="dcterms:W3CDTF">2006-08-16T00:00:00Z</dcterms:created>
  <dcterms:modified xsi:type="dcterms:W3CDTF">2025-04-25T02:25:05Z</dcterms:modified>
  <dc:identifier>DAFddsMijDE</dc:identifier>
</cp:coreProperties>
</file>