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90" r:id="rId3"/>
    <p:sldId id="273" r:id="rId4"/>
    <p:sldId id="291" r:id="rId5"/>
    <p:sldId id="297" r:id="rId6"/>
    <p:sldId id="261" r:id="rId7"/>
    <p:sldId id="299" r:id="rId8"/>
    <p:sldId id="300" r:id="rId9"/>
    <p:sldId id="301" r:id="rId10"/>
    <p:sldId id="302" r:id="rId11"/>
    <p:sldId id="303" r:id="rId12"/>
    <p:sldId id="304" r:id="rId13"/>
    <p:sldId id="264" r:id="rId14"/>
    <p:sldId id="323" r:id="rId15"/>
    <p:sldId id="306" r:id="rId16"/>
    <p:sldId id="322" r:id="rId17"/>
    <p:sldId id="307" r:id="rId18"/>
    <p:sldId id="309" r:id="rId19"/>
    <p:sldId id="310" r:id="rId20"/>
    <p:sldId id="311" r:id="rId21"/>
    <p:sldId id="312" r:id="rId22"/>
    <p:sldId id="313" r:id="rId23"/>
    <p:sldId id="314" r:id="rId24"/>
    <p:sldId id="305" r:id="rId25"/>
    <p:sldId id="324" r:id="rId26"/>
    <p:sldId id="315" r:id="rId27"/>
    <p:sldId id="316" r:id="rId28"/>
    <p:sldId id="263" r:id="rId29"/>
    <p:sldId id="317" r:id="rId30"/>
    <p:sldId id="318" r:id="rId31"/>
    <p:sldId id="319" r:id="rId32"/>
    <p:sldId id="320" r:id="rId33"/>
    <p:sldId id="325"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Roboto Condensed"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E8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7091" autoAdjust="0"/>
  </p:normalViewPr>
  <p:slideViewPr>
    <p:cSldViewPr>
      <p:cViewPr varScale="1">
        <p:scale>
          <a:sx n="54" d="100"/>
          <a:sy n="54" d="100"/>
        </p:scale>
        <p:origin x="92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51F4C-E720-4D1F-A012-A8E1D28A6D13}" type="datetimeFigureOut">
              <a:rPr lang="en-US" smtClean="0"/>
              <a:t>02/10/2024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9F210C-8954-4545-9490-F73BCFD08227}" type="slidenum">
              <a:rPr lang="en-US" smtClean="0"/>
              <a:t>‹#›</a:t>
            </a:fld>
            <a:endParaRPr lang="en-US"/>
          </a:p>
        </p:txBody>
      </p:sp>
    </p:spTree>
    <p:extLst>
      <p:ext uri="{BB962C8B-B14F-4D97-AF65-F5344CB8AC3E}">
        <p14:creationId xmlns:p14="http://schemas.microsoft.com/office/powerpoint/2010/main" val="373504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a:t>
            </a:fld>
            <a:endParaRPr lang="en-US"/>
          </a:p>
        </p:txBody>
      </p:sp>
    </p:spTree>
    <p:extLst>
      <p:ext uri="{BB962C8B-B14F-4D97-AF65-F5344CB8AC3E}">
        <p14:creationId xmlns:p14="http://schemas.microsoft.com/office/powerpoint/2010/main" val="843978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10</a:t>
            </a:fld>
            <a:endParaRPr lang="en-US"/>
          </a:p>
        </p:txBody>
      </p:sp>
    </p:spTree>
    <p:extLst>
      <p:ext uri="{BB962C8B-B14F-4D97-AF65-F5344CB8AC3E}">
        <p14:creationId xmlns:p14="http://schemas.microsoft.com/office/powerpoint/2010/main" val="1309834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11</a:t>
            </a:fld>
            <a:endParaRPr lang="en-US"/>
          </a:p>
        </p:txBody>
      </p:sp>
    </p:spTree>
    <p:extLst>
      <p:ext uri="{BB962C8B-B14F-4D97-AF65-F5344CB8AC3E}">
        <p14:creationId xmlns:p14="http://schemas.microsoft.com/office/powerpoint/2010/main" val="1750475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12</a:t>
            </a:fld>
            <a:endParaRPr lang="en-US"/>
          </a:p>
        </p:txBody>
      </p:sp>
    </p:spTree>
    <p:extLst>
      <p:ext uri="{BB962C8B-B14F-4D97-AF65-F5344CB8AC3E}">
        <p14:creationId xmlns:p14="http://schemas.microsoft.com/office/powerpoint/2010/main" val="3831930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13</a:t>
            </a:fld>
            <a:endParaRPr lang="en-US"/>
          </a:p>
        </p:txBody>
      </p:sp>
    </p:spTree>
    <p:extLst>
      <p:ext uri="{BB962C8B-B14F-4D97-AF65-F5344CB8AC3E}">
        <p14:creationId xmlns:p14="http://schemas.microsoft.com/office/powerpoint/2010/main" val="3372458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14</a:t>
            </a:fld>
            <a:endParaRPr lang="en-US"/>
          </a:p>
        </p:txBody>
      </p:sp>
    </p:spTree>
    <p:extLst>
      <p:ext uri="{BB962C8B-B14F-4D97-AF65-F5344CB8AC3E}">
        <p14:creationId xmlns:p14="http://schemas.microsoft.com/office/powerpoint/2010/main" val="1036133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15</a:t>
            </a:fld>
            <a:endParaRPr lang="en-US"/>
          </a:p>
        </p:txBody>
      </p:sp>
    </p:spTree>
    <p:extLst>
      <p:ext uri="{BB962C8B-B14F-4D97-AF65-F5344CB8AC3E}">
        <p14:creationId xmlns:p14="http://schemas.microsoft.com/office/powerpoint/2010/main" val="1180708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16</a:t>
            </a:fld>
            <a:endParaRPr lang="en-US"/>
          </a:p>
        </p:txBody>
      </p:sp>
    </p:spTree>
    <p:extLst>
      <p:ext uri="{BB962C8B-B14F-4D97-AF65-F5344CB8AC3E}">
        <p14:creationId xmlns:p14="http://schemas.microsoft.com/office/powerpoint/2010/main" val="3803219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17</a:t>
            </a:fld>
            <a:endParaRPr lang="en-US"/>
          </a:p>
        </p:txBody>
      </p:sp>
    </p:spTree>
    <p:extLst>
      <p:ext uri="{BB962C8B-B14F-4D97-AF65-F5344CB8AC3E}">
        <p14:creationId xmlns:p14="http://schemas.microsoft.com/office/powerpoint/2010/main" val="294626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18</a:t>
            </a:fld>
            <a:endParaRPr lang="en-US"/>
          </a:p>
        </p:txBody>
      </p:sp>
    </p:spTree>
    <p:extLst>
      <p:ext uri="{BB962C8B-B14F-4D97-AF65-F5344CB8AC3E}">
        <p14:creationId xmlns:p14="http://schemas.microsoft.com/office/powerpoint/2010/main" val="3477793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19</a:t>
            </a:fld>
            <a:endParaRPr lang="en-US"/>
          </a:p>
        </p:txBody>
      </p:sp>
    </p:spTree>
    <p:extLst>
      <p:ext uri="{BB962C8B-B14F-4D97-AF65-F5344CB8AC3E}">
        <p14:creationId xmlns:p14="http://schemas.microsoft.com/office/powerpoint/2010/main" val="549218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smtClean="0">
                <a:solidFill>
                  <a:schemeClr val="tx1"/>
                </a:solidFill>
                <a:effectLst/>
                <a:latin typeface="+mn-lt"/>
                <a:ea typeface="+mn-ea"/>
                <a:cs typeface="+mn-cs"/>
              </a:rPr>
              <a:t>Phê bình văn học</a:t>
            </a:r>
            <a:r>
              <a:rPr lang="vi-VN" sz="1200" b="0" i="0" kern="1200" dirty="0" smtClean="0">
                <a:solidFill>
                  <a:schemeClr val="tx1"/>
                </a:solidFill>
                <a:effectLst/>
                <a:latin typeface="+mn-lt"/>
                <a:ea typeface="+mn-ea"/>
                <a:cs typeface="+mn-cs"/>
              </a:rPr>
              <a:t> là sự phán đoán, bình phẩm, đánh giá và giải thích </a:t>
            </a:r>
            <a:r>
              <a:rPr lang="en-US" sz="1200" b="0" i="0" kern="1200" dirty="0" err="1" smtClean="0">
                <a:solidFill>
                  <a:schemeClr val="tx1"/>
                </a:solidFill>
                <a:effectLst/>
                <a:latin typeface="+mn-lt"/>
                <a:ea typeface="+mn-ea"/>
                <a:cs typeface="+mn-cs"/>
              </a:rPr>
              <a:t>tác</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phẩm</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văn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học</a:t>
            </a:r>
            <a:r>
              <a:rPr lang="vi-VN" sz="1200" b="0" i="0" kern="1200" dirty="0" smtClean="0">
                <a:solidFill>
                  <a:schemeClr val="tx1"/>
                </a:solidFill>
                <a:effectLst/>
                <a:latin typeface="+mn-lt"/>
                <a:ea typeface="+mn-ea"/>
                <a:cs typeface="+mn-cs"/>
              </a:rPr>
              <a:t>, đồng thời kèm theo việc phán đoán, bình luận, giải thích, đánh giá những hiện tượng đời sống mà tác phẩm nói tới.</a:t>
            </a:r>
            <a:r>
              <a:rPr lang="en-US"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Nhà phê bình chuyên nghiệp vừa có phẩm chất của một nhà khoa học, vừa có phẩm chất của một nghệ sĩ. Sự mẫn cảm, tinh nhạy trong việc phát hiện ra các giá trị sâu xa gửi gắm trong văn chương nghệ thuật, hoặc giải mã được các cấu trúc thẩm mỹ định hình từ văn bản là điểm khác biệt làm nên giá trị của nhà phê bình. Không chỉ như thế, từ sự quan sát, thẩm định của mình, các thao tác khoa học được triển khai, nhằm diễn giải một cách logic, sáng rõ kinh nghiệm nội tại trong tinh thần và trí tưởng của nhà phê bình, đưa đến cho công chúng những tiêu điểm để có thể nhận diện, đánh giá hay lựa chọn giá trị văn chương phù hợp.</a:t>
            </a:r>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a:t>
            </a:fld>
            <a:endParaRPr lang="en-US"/>
          </a:p>
        </p:txBody>
      </p:sp>
    </p:spTree>
    <p:extLst>
      <p:ext uri="{BB962C8B-B14F-4D97-AF65-F5344CB8AC3E}">
        <p14:creationId xmlns:p14="http://schemas.microsoft.com/office/powerpoint/2010/main" val="1610317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20</a:t>
            </a:fld>
            <a:endParaRPr lang="en-US"/>
          </a:p>
        </p:txBody>
      </p:sp>
    </p:spTree>
    <p:extLst>
      <p:ext uri="{BB962C8B-B14F-4D97-AF65-F5344CB8AC3E}">
        <p14:creationId xmlns:p14="http://schemas.microsoft.com/office/powerpoint/2010/main" val="1683634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21</a:t>
            </a:fld>
            <a:endParaRPr lang="en-US"/>
          </a:p>
        </p:txBody>
      </p:sp>
    </p:spTree>
    <p:extLst>
      <p:ext uri="{BB962C8B-B14F-4D97-AF65-F5344CB8AC3E}">
        <p14:creationId xmlns:p14="http://schemas.microsoft.com/office/powerpoint/2010/main" val="810308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22</a:t>
            </a:fld>
            <a:endParaRPr lang="en-US"/>
          </a:p>
        </p:txBody>
      </p:sp>
    </p:spTree>
    <p:extLst>
      <p:ext uri="{BB962C8B-B14F-4D97-AF65-F5344CB8AC3E}">
        <p14:creationId xmlns:p14="http://schemas.microsoft.com/office/powerpoint/2010/main" val="3147095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23</a:t>
            </a:fld>
            <a:endParaRPr lang="en-US"/>
          </a:p>
        </p:txBody>
      </p:sp>
    </p:spTree>
    <p:extLst>
      <p:ext uri="{BB962C8B-B14F-4D97-AF65-F5344CB8AC3E}">
        <p14:creationId xmlns:p14="http://schemas.microsoft.com/office/powerpoint/2010/main" val="2452228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24</a:t>
            </a:fld>
            <a:endParaRPr lang="en-US"/>
          </a:p>
        </p:txBody>
      </p:sp>
    </p:spTree>
    <p:extLst>
      <p:ext uri="{BB962C8B-B14F-4D97-AF65-F5344CB8AC3E}">
        <p14:creationId xmlns:p14="http://schemas.microsoft.com/office/powerpoint/2010/main" val="3508862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25</a:t>
            </a:fld>
            <a:endParaRPr lang="en-US"/>
          </a:p>
        </p:txBody>
      </p:sp>
    </p:spTree>
    <p:extLst>
      <p:ext uri="{BB962C8B-B14F-4D97-AF65-F5344CB8AC3E}">
        <p14:creationId xmlns:p14="http://schemas.microsoft.com/office/powerpoint/2010/main" val="2649659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26</a:t>
            </a:fld>
            <a:endParaRPr lang="en-US"/>
          </a:p>
        </p:txBody>
      </p:sp>
    </p:spTree>
    <p:extLst>
      <p:ext uri="{BB962C8B-B14F-4D97-AF65-F5344CB8AC3E}">
        <p14:creationId xmlns:p14="http://schemas.microsoft.com/office/powerpoint/2010/main" val="175565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27</a:t>
            </a:fld>
            <a:endParaRPr lang="en-US"/>
          </a:p>
        </p:txBody>
      </p:sp>
    </p:spTree>
    <p:extLst>
      <p:ext uri="{BB962C8B-B14F-4D97-AF65-F5344CB8AC3E}">
        <p14:creationId xmlns:p14="http://schemas.microsoft.com/office/powerpoint/2010/main" val="1076290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28</a:t>
            </a:fld>
            <a:endParaRPr lang="en-US"/>
          </a:p>
        </p:txBody>
      </p:sp>
    </p:spTree>
    <p:extLst>
      <p:ext uri="{BB962C8B-B14F-4D97-AF65-F5344CB8AC3E}">
        <p14:creationId xmlns:p14="http://schemas.microsoft.com/office/powerpoint/2010/main" val="4144148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29</a:t>
            </a:fld>
            <a:endParaRPr lang="en-US"/>
          </a:p>
        </p:txBody>
      </p:sp>
    </p:spTree>
    <p:extLst>
      <p:ext uri="{BB962C8B-B14F-4D97-AF65-F5344CB8AC3E}">
        <p14:creationId xmlns:p14="http://schemas.microsoft.com/office/powerpoint/2010/main" val="996936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3</a:t>
            </a:fld>
            <a:endParaRPr lang="en-US"/>
          </a:p>
        </p:txBody>
      </p:sp>
    </p:spTree>
    <p:extLst>
      <p:ext uri="{BB962C8B-B14F-4D97-AF65-F5344CB8AC3E}">
        <p14:creationId xmlns:p14="http://schemas.microsoft.com/office/powerpoint/2010/main" val="3337247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30</a:t>
            </a:fld>
            <a:endParaRPr lang="en-US"/>
          </a:p>
        </p:txBody>
      </p:sp>
    </p:spTree>
    <p:extLst>
      <p:ext uri="{BB962C8B-B14F-4D97-AF65-F5344CB8AC3E}">
        <p14:creationId xmlns:p14="http://schemas.microsoft.com/office/powerpoint/2010/main" val="3790032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31</a:t>
            </a:fld>
            <a:endParaRPr lang="en-US"/>
          </a:p>
        </p:txBody>
      </p:sp>
    </p:spTree>
    <p:extLst>
      <p:ext uri="{BB962C8B-B14F-4D97-AF65-F5344CB8AC3E}">
        <p14:creationId xmlns:p14="http://schemas.microsoft.com/office/powerpoint/2010/main" val="2234377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32</a:t>
            </a:fld>
            <a:endParaRPr lang="en-US"/>
          </a:p>
        </p:txBody>
      </p:sp>
    </p:spTree>
    <p:extLst>
      <p:ext uri="{BB962C8B-B14F-4D97-AF65-F5344CB8AC3E}">
        <p14:creationId xmlns:p14="http://schemas.microsoft.com/office/powerpoint/2010/main" val="284586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33</a:t>
            </a:fld>
            <a:endParaRPr lang="en-US"/>
          </a:p>
        </p:txBody>
      </p:sp>
    </p:spTree>
    <p:extLst>
      <p:ext uri="{BB962C8B-B14F-4D97-AF65-F5344CB8AC3E}">
        <p14:creationId xmlns:p14="http://schemas.microsoft.com/office/powerpoint/2010/main" val="385286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4</a:t>
            </a:fld>
            <a:endParaRPr lang="en-US"/>
          </a:p>
        </p:txBody>
      </p:sp>
    </p:spTree>
    <p:extLst>
      <p:ext uri="{BB962C8B-B14F-4D97-AF65-F5344CB8AC3E}">
        <p14:creationId xmlns:p14="http://schemas.microsoft.com/office/powerpoint/2010/main" val="1843820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5</a:t>
            </a:fld>
            <a:endParaRPr lang="en-US"/>
          </a:p>
        </p:txBody>
      </p:sp>
    </p:spTree>
    <p:extLst>
      <p:ext uri="{BB962C8B-B14F-4D97-AF65-F5344CB8AC3E}">
        <p14:creationId xmlns:p14="http://schemas.microsoft.com/office/powerpoint/2010/main" val="3160484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6</a:t>
            </a:fld>
            <a:endParaRPr lang="en-US"/>
          </a:p>
        </p:txBody>
      </p:sp>
    </p:spTree>
    <p:extLst>
      <p:ext uri="{BB962C8B-B14F-4D97-AF65-F5344CB8AC3E}">
        <p14:creationId xmlns:p14="http://schemas.microsoft.com/office/powerpoint/2010/main" val="670641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7</a:t>
            </a:fld>
            <a:endParaRPr lang="en-US"/>
          </a:p>
        </p:txBody>
      </p:sp>
    </p:spTree>
    <p:extLst>
      <p:ext uri="{BB962C8B-B14F-4D97-AF65-F5344CB8AC3E}">
        <p14:creationId xmlns:p14="http://schemas.microsoft.com/office/powerpoint/2010/main" val="3368057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8</a:t>
            </a:fld>
            <a:endParaRPr lang="en-US"/>
          </a:p>
        </p:txBody>
      </p:sp>
    </p:spTree>
    <p:extLst>
      <p:ext uri="{BB962C8B-B14F-4D97-AF65-F5344CB8AC3E}">
        <p14:creationId xmlns:p14="http://schemas.microsoft.com/office/powerpoint/2010/main" val="753879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Người</a:t>
            </a:r>
            <a:r>
              <a:rPr lang="en-US" baseline="0" dirty="0" smtClean="0"/>
              <a:t> </a:t>
            </a:r>
            <a:r>
              <a:rPr lang="en-US" baseline="0" dirty="0" err="1" smtClean="0"/>
              <a:t>viết</a:t>
            </a:r>
            <a:r>
              <a:rPr lang="en-US" baseline="0" dirty="0" smtClean="0"/>
              <a:t> </a:t>
            </a:r>
            <a:r>
              <a:rPr lang="en-US" baseline="0" dirty="0" err="1" smtClean="0"/>
              <a:t>tập</a:t>
            </a:r>
            <a:r>
              <a:rPr lang="en-US" baseline="0" dirty="0" smtClean="0"/>
              <a:t> </a:t>
            </a:r>
            <a:r>
              <a:rPr lang="en-US" baseline="0" dirty="0" err="1" smtClean="0"/>
              <a:t>trung</a:t>
            </a:r>
            <a:r>
              <a:rPr lang="en-US" baseline="0" dirty="0" smtClean="0"/>
              <a:t> </a:t>
            </a:r>
            <a:r>
              <a:rPr lang="en-US" baseline="0" dirty="0" err="1" smtClean="0"/>
              <a:t>bàn</a:t>
            </a:r>
            <a:r>
              <a:rPr lang="en-US" baseline="0" dirty="0" smtClean="0"/>
              <a:t> </a:t>
            </a:r>
            <a:r>
              <a:rPr lang="en-US" baseline="0" dirty="0" err="1" smtClean="0"/>
              <a:t>luận</a:t>
            </a:r>
            <a:r>
              <a:rPr lang="en-US" baseline="0" dirty="0" smtClean="0"/>
              <a:t> </a:t>
            </a:r>
            <a:r>
              <a:rPr lang="en-US" baseline="0" dirty="0" err="1" smtClean="0"/>
              <a:t>về</a:t>
            </a:r>
            <a:r>
              <a:rPr lang="en-US" baseline="0" dirty="0" smtClean="0"/>
              <a:t> </a:t>
            </a:r>
            <a:r>
              <a:rPr lang="en-US" baseline="0" dirty="0" err="1" smtClean="0"/>
              <a:t>vấn</a:t>
            </a:r>
            <a:r>
              <a:rPr lang="en-US" baseline="0" dirty="0" smtClean="0"/>
              <a:t> </a:t>
            </a:r>
            <a:r>
              <a:rPr lang="en-US" baseline="0" dirty="0" err="1" smtClean="0"/>
              <a:t>đề</a:t>
            </a:r>
            <a:r>
              <a:rPr lang="en-US" baseline="0" dirty="0" smtClean="0"/>
              <a:t> </a:t>
            </a:r>
            <a:r>
              <a:rPr lang="en-US" baseline="0" dirty="0" err="1" smtClean="0"/>
              <a:t>gì</a:t>
            </a:r>
            <a:r>
              <a:rPr lang="en-US" baseline="0" dirty="0" smtClean="0"/>
              <a:t> </a:t>
            </a:r>
            <a:r>
              <a:rPr lang="en-US" baseline="0" dirty="0" err="1" smtClean="0"/>
              <a:t>trong</a:t>
            </a:r>
            <a:r>
              <a:rPr lang="en-US" baseline="0" dirty="0" smtClean="0"/>
              <a:t> </a:t>
            </a:r>
            <a:r>
              <a:rPr lang="en-US" baseline="0" dirty="0" err="1" smtClean="0"/>
              <a:t>tác</a:t>
            </a:r>
            <a:r>
              <a:rPr lang="en-US" baseline="0" dirty="0" smtClean="0"/>
              <a:t> </a:t>
            </a:r>
            <a:r>
              <a:rPr lang="en-US" baseline="0" dirty="0" err="1" smtClean="0"/>
              <a:t>phẩm</a:t>
            </a:r>
            <a:r>
              <a:rPr lang="en-US" baseline="0" dirty="0" smtClean="0"/>
              <a:t> </a:t>
            </a:r>
            <a:r>
              <a:rPr lang="en-US" i="1" baseline="0" dirty="0" err="1" smtClean="0"/>
              <a:t>Quê</a:t>
            </a:r>
            <a:r>
              <a:rPr lang="en-US" i="1" baseline="0" dirty="0" smtClean="0"/>
              <a:t> </a:t>
            </a:r>
            <a:r>
              <a:rPr lang="en-US" i="1" baseline="0" dirty="0" err="1" smtClean="0"/>
              <a:t>nội</a:t>
            </a:r>
            <a:r>
              <a:rPr lang="en-US" i="1" baseline="0" dirty="0" smtClean="0"/>
              <a:t> </a:t>
            </a:r>
            <a:r>
              <a:rPr lang="en-US" i="0" baseline="0" dirty="0" err="1" smtClean="0"/>
              <a:t>của</a:t>
            </a:r>
            <a:r>
              <a:rPr lang="en-US" i="0" baseline="0" dirty="0" smtClean="0"/>
              <a:t> </a:t>
            </a:r>
            <a:r>
              <a:rPr lang="en-US" i="0" baseline="0" dirty="0" err="1" smtClean="0"/>
              <a:t>Võ</a:t>
            </a:r>
            <a:r>
              <a:rPr lang="en-US" i="0" baseline="0" dirty="0" smtClean="0"/>
              <a:t> </a:t>
            </a:r>
            <a:r>
              <a:rPr lang="en-US" i="0" baseline="0" dirty="0" err="1" smtClean="0"/>
              <a:t>Quảng</a:t>
            </a:r>
            <a:r>
              <a:rPr lang="en-US" i="0" baseline="0" dirty="0" smtClean="0"/>
              <a:t>?</a:t>
            </a:r>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9</a:t>
            </a:fld>
            <a:endParaRPr lang="en-US"/>
          </a:p>
        </p:txBody>
      </p:sp>
    </p:spTree>
    <p:extLst>
      <p:ext uri="{BB962C8B-B14F-4D97-AF65-F5344CB8AC3E}">
        <p14:creationId xmlns:p14="http://schemas.microsoft.com/office/powerpoint/2010/main" val="3393051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02/10/2024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svg"/><Relationship Id="rId5" Type="http://schemas.openxmlformats.org/officeDocument/2006/relationships/image" Target="../media/image2.pn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svg"/><Relationship Id="rId9" Type="http://schemas.openxmlformats.org/officeDocument/2006/relationships/image" Target="../media/image7.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41.png"/><Relationship Id="rId3" Type="http://schemas.openxmlformats.org/officeDocument/2006/relationships/image" Target="../media/image34.png"/><Relationship Id="rId17" Type="http://schemas.openxmlformats.org/officeDocument/2006/relationships/image" Target="../media/image10.svg"/><Relationship Id="rId2" Type="http://schemas.openxmlformats.org/officeDocument/2006/relationships/notesSlide" Target="../notesSlides/notesSlide10.xml"/><Relationship Id="rId16" Type="http://schemas.openxmlformats.org/officeDocument/2006/relationships/image" Target="../media/image40.png"/><Relationship Id="rId1" Type="http://schemas.openxmlformats.org/officeDocument/2006/relationships/slideLayout" Target="../slideLayouts/slideLayout7.xml"/><Relationship Id="rId11" Type="http://schemas.openxmlformats.org/officeDocument/2006/relationships/image" Target="../media/image50.svg"/><Relationship Id="rId5" Type="http://schemas.openxmlformats.org/officeDocument/2006/relationships/image" Target="../media/image36.png"/><Relationship Id="rId15" Type="http://schemas.openxmlformats.org/officeDocument/2006/relationships/image" Target="../media/image35.png"/><Relationship Id="rId4" Type="http://schemas.openxmlformats.org/officeDocument/2006/relationships/image" Target="../media/image48.svg"/><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13" Type="http://schemas.openxmlformats.org/officeDocument/2006/relationships/image" Target="../media/image52.svg"/><Relationship Id="rId3" Type="http://schemas.openxmlformats.org/officeDocument/2006/relationships/image" Target="../media/image34.png"/><Relationship Id="rId17" Type="http://schemas.openxmlformats.org/officeDocument/2006/relationships/image" Target="../media/image10.svg"/><Relationship Id="rId2" Type="http://schemas.openxmlformats.org/officeDocument/2006/relationships/notesSlide" Target="../notesSlides/notesSlide11.xml"/><Relationship Id="rId16" Type="http://schemas.openxmlformats.org/officeDocument/2006/relationships/image" Target="../media/image40.png"/><Relationship Id="rId1" Type="http://schemas.openxmlformats.org/officeDocument/2006/relationships/slideLayout" Target="../slideLayouts/slideLayout7.xml"/><Relationship Id="rId11" Type="http://schemas.openxmlformats.org/officeDocument/2006/relationships/image" Target="../media/image50.svg"/><Relationship Id="rId5" Type="http://schemas.openxmlformats.org/officeDocument/2006/relationships/image" Target="../media/image36.png"/><Relationship Id="rId15" Type="http://schemas.openxmlformats.org/officeDocument/2006/relationships/image" Target="../media/image35.png"/><Relationship Id="rId4" Type="http://schemas.openxmlformats.org/officeDocument/2006/relationships/image" Target="../media/image48.svg"/><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2.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2.png"/><Relationship Id="rId5" Type="http://schemas.openxmlformats.org/officeDocument/2006/relationships/image" Target="../media/image4.sv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14.svg"/></Relationships>
</file>

<file path=ppt/slides/_rels/slide1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9.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image" Target="../media/image690.svg"/><Relationship Id="rId4" Type="http://schemas.openxmlformats.org/officeDocument/2006/relationships/image" Target="../media/image33.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png"/><Relationship Id="rId7" Type="http://schemas.openxmlformats.org/officeDocument/2006/relationships/image" Target="../media/image65.sv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2.wdp"/><Relationship Id="rId10"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690.svg"/></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80.svg"/><Relationship Id="rId10" Type="http://schemas.openxmlformats.org/officeDocument/2006/relationships/image" Target="../media/image690.svg"/><Relationship Id="rId4" Type="http://schemas.openxmlformats.org/officeDocument/2006/relationships/image" Target="../media/image49.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180.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80.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80.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10.png"/><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0.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7.sv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180.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37.svg"/><Relationship Id="rId9" Type="http://schemas.openxmlformats.org/officeDocument/2006/relationships/image" Target="../media/image200.sv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80.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9.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56.png"/><Relationship Id="rId5" Type="http://schemas.openxmlformats.org/officeDocument/2006/relationships/image" Target="../media/image43.png"/><Relationship Id="rId10" Type="http://schemas.openxmlformats.org/officeDocument/2006/relationships/image" Target="../media/image690.svg"/><Relationship Id="rId4" Type="http://schemas.openxmlformats.org/officeDocument/2006/relationships/image" Target="../media/image33.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png"/><Relationship Id="rId7" Type="http://schemas.openxmlformats.org/officeDocument/2006/relationships/image" Target="../media/image65.sv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2.wdp"/><Relationship Id="rId10"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690.svg"/></Relationships>
</file>

<file path=ppt/slides/_rels/slide26.xml.rels><?xml version="1.0" encoding="UTF-8" standalone="yes"?>
<Relationships xmlns="http://schemas.openxmlformats.org/package/2006/relationships"><Relationship Id="rId18" Type="http://schemas.openxmlformats.org/officeDocument/2006/relationships/image" Target="../media/image19.png"/><Relationship Id="rId3" Type="http://schemas.openxmlformats.org/officeDocument/2006/relationships/image" Target="../media/image2.png"/><Relationship Id="rId17" Type="http://schemas.openxmlformats.org/officeDocument/2006/relationships/image" Target="../media/image24.svg"/><Relationship Id="rId2" Type="http://schemas.openxmlformats.org/officeDocument/2006/relationships/notesSlide" Target="../notesSlides/notesSlide26.xml"/><Relationship Id="rId16" Type="http://schemas.microsoft.com/office/2007/relationships/hdphoto" Target="../media/hdphoto3.wdp"/><Relationship Id="rId1" Type="http://schemas.openxmlformats.org/officeDocument/2006/relationships/slideLayout" Target="../slideLayouts/slideLayout7.xml"/><Relationship Id="rId11" Type="http://schemas.openxmlformats.org/officeDocument/2006/relationships/image" Target="../media/image160.svg"/><Relationship Id="rId6" Type="http://schemas.openxmlformats.org/officeDocument/2006/relationships/image" Target="../media/image30.svg"/><Relationship Id="rId15" Type="http://schemas.openxmlformats.org/officeDocument/2006/relationships/image" Target="../media/image58.png"/><Relationship Id="rId4" Type="http://schemas.openxmlformats.org/officeDocument/2006/relationships/image" Target="../media/image57.png"/><Relationship Id="rId14" Type="http://schemas.openxmlformats.org/officeDocument/2006/relationships/image" Target="../media/image24.sv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2.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9.png"/><Relationship Id="rId5" Type="http://schemas.openxmlformats.org/officeDocument/2006/relationships/image" Target="../media/image4.sv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14.svg"/></Relationships>
</file>

<file path=ppt/slides/_rels/slide2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3.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44.png"/><Relationship Id="rId5" Type="http://schemas.openxmlformats.org/officeDocument/2006/relationships/image" Target="../media/image30.svg"/><Relationship Id="rId10" Type="http://schemas.openxmlformats.org/officeDocument/2006/relationships/image" Target="../media/image63.svg"/><Relationship Id="rId4" Type="http://schemas.openxmlformats.org/officeDocument/2006/relationships/image" Target="../media/image19.png"/><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3.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44.png"/><Relationship Id="rId5" Type="http://schemas.openxmlformats.org/officeDocument/2006/relationships/image" Target="../media/image30.svg"/><Relationship Id="rId10" Type="http://schemas.openxmlformats.org/officeDocument/2006/relationships/image" Target="../media/image63.svg"/><Relationship Id="rId4" Type="http://schemas.openxmlformats.org/officeDocument/2006/relationships/image" Target="../media/image19.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13" Type="http://schemas.openxmlformats.org/officeDocument/2006/relationships/image" Target="../media/image75.svg"/><Relationship Id="rId18" Type="http://schemas.openxmlformats.org/officeDocument/2006/relationships/image" Target="../media/image85.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8.svg"/><Relationship Id="rId5" Type="http://schemas.openxmlformats.org/officeDocument/2006/relationships/image" Target="../media/image3.png"/><Relationship Id="rId15" Type="http://schemas.openxmlformats.org/officeDocument/2006/relationships/image" Target="../media/image77.svg"/><Relationship Id="rId10" Type="http://schemas.openxmlformats.org/officeDocument/2006/relationships/image" Target="../media/image12.png"/><Relationship Id="rId19" Type="http://schemas.openxmlformats.org/officeDocument/2006/relationships/image" Target="../media/image17.png"/><Relationship Id="rId4" Type="http://schemas.openxmlformats.org/officeDocument/2006/relationships/image" Target="../media/image71.svg"/><Relationship Id="rId9" Type="http://schemas.openxmlformats.org/officeDocument/2006/relationships/image" Target="../media/image9.sv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3.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44.png"/><Relationship Id="rId5" Type="http://schemas.openxmlformats.org/officeDocument/2006/relationships/image" Target="../media/image30.svg"/><Relationship Id="rId10" Type="http://schemas.openxmlformats.org/officeDocument/2006/relationships/image" Target="../media/image63.svg"/><Relationship Id="rId4" Type="http://schemas.openxmlformats.org/officeDocument/2006/relationships/image" Target="../media/image19.png"/><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2.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62.png"/><Relationship Id="rId5" Type="http://schemas.openxmlformats.org/officeDocument/2006/relationships/image" Target="../media/image4.sv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14.sv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20.png"/><Relationship Id="rId3" Type="http://schemas.openxmlformats.org/officeDocument/2006/relationships/image" Target="../media/image18.png"/><Relationship Id="rId12" Type="http://schemas.openxmlformats.org/officeDocument/2006/relationships/image" Target="../media/image19.png"/><Relationship Id="rId7"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7.xml"/><Relationship Id="rId11" Type="http://schemas.openxmlformats.org/officeDocument/2006/relationships/image" Target="../media/image160.svg"/><Relationship Id="rId15" Type="http://schemas.openxmlformats.org/officeDocument/2006/relationships/image" Target="../media/image22.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4.sv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57.svg"/><Relationship Id="rId2" Type="http://schemas.openxmlformats.org/officeDocument/2006/relationships/notesSlide" Target="../notesSlides/notesSlide6.xml"/><Relationship Id="rId1" Type="http://schemas.openxmlformats.org/officeDocument/2006/relationships/slideLayout" Target="../slideLayouts/slideLayout7.xml"/><Relationship Id="rId11" Type="http://schemas.openxmlformats.org/officeDocument/2006/relationships/image" Target="../media/image31.png"/><Relationship Id="rId10" Type="http://schemas.openxmlformats.org/officeDocument/2006/relationships/image" Target="../media/image55.svg"/><Relationship Id="rId4" Type="http://schemas.openxmlformats.org/officeDocument/2006/relationships/image" Target="../media/image28.png"/><Relationship Id="rId9" Type="http://schemas.openxmlformats.org/officeDocument/2006/relationships/image" Target="../media/image30.png"/><Relationship Id="rId14" Type="http://schemas.openxmlformats.org/officeDocument/2006/relationships/image" Target="../media/image59.svg"/></Relationships>
</file>

<file path=ppt/slides/_rels/slide7.xml.rels><?xml version="1.0" encoding="UTF-8" standalone="yes"?>
<Relationships xmlns="http://schemas.openxmlformats.org/package/2006/relationships"><Relationship Id="rId13" Type="http://schemas.openxmlformats.org/officeDocument/2006/relationships/image" Target="../media/image52.sv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0.svg"/><Relationship Id="rId5" Type="http://schemas.openxmlformats.org/officeDocument/2006/relationships/image" Target="../media/image34.png"/><Relationship Id="rId15" Type="http://schemas.openxmlformats.org/officeDocument/2006/relationships/image" Target="../media/image8.svg"/><Relationship Id="rId4" Type="http://schemas.openxmlformats.org/officeDocument/2006/relationships/image" Target="../media/image2.png"/><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38.png"/><Relationship Id="rId3" Type="http://schemas.openxmlformats.org/officeDocument/2006/relationships/image" Target="../media/image33.png"/><Relationship Id="rId17" Type="http://schemas.openxmlformats.org/officeDocument/2006/relationships/image" Target="../media/image8.svg"/><Relationship Id="rId2" Type="http://schemas.openxmlformats.org/officeDocument/2006/relationships/notesSlide" Target="../notesSlides/notesSlide8.xml"/><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0.svg"/><Relationship Id="rId5" Type="http://schemas.openxmlformats.org/officeDocument/2006/relationships/image" Target="../media/image48.svg"/><Relationship Id="rId15" Type="http://schemas.openxmlformats.org/officeDocument/2006/relationships/image" Target="../media/image35.png"/><Relationship Id="rId4" Type="http://schemas.openxmlformats.org/officeDocument/2006/relationships/image" Target="../media/image34.png"/><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10.svg"/><Relationship Id="rId3" Type="http://schemas.openxmlformats.org/officeDocument/2006/relationships/image" Target="../media/image34.png"/><Relationship Id="rId17" Type="http://schemas.openxmlformats.org/officeDocument/2006/relationships/image" Target="../media/image40.png"/><Relationship Id="rId2" Type="http://schemas.openxmlformats.org/officeDocument/2006/relationships/notesSlide" Target="../notesSlides/notesSlide9.xml"/><Relationship Id="rId16" Type="http://schemas.openxmlformats.org/officeDocument/2006/relationships/image" Target="../media/image39.png"/><Relationship Id="rId1" Type="http://schemas.openxmlformats.org/officeDocument/2006/relationships/slideLayout" Target="../slideLayouts/slideLayout7.xml"/><Relationship Id="rId11" Type="http://schemas.openxmlformats.org/officeDocument/2006/relationships/image" Target="../media/image50.svg"/><Relationship Id="rId5" Type="http://schemas.openxmlformats.org/officeDocument/2006/relationships/image" Target="../media/image36.png"/><Relationship Id="rId15" Type="http://schemas.openxmlformats.org/officeDocument/2006/relationships/image" Target="../media/image35.png"/><Relationship Id="rId4" Type="http://schemas.openxmlformats.org/officeDocument/2006/relationships/image" Target="../media/image48.svg"/><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21739" y="446055"/>
            <a:ext cx="10902409" cy="13910569"/>
          </a:xfrm>
          <a:prstGeom prst="rect">
            <a:avLst/>
          </a:prstGeom>
        </p:spPr>
      </p:pic>
      <p:pic>
        <p:nvPicPr>
          <p:cNvPr id="3" name="Picture 3"/>
          <p:cNvPicPr>
            <a:picLocks noChangeAspect="1"/>
          </p:cNvPicPr>
          <p:nvPr/>
        </p:nvPicPr>
        <p:blipFill>
          <a:blip r:embed="rId5"/>
          <a:srcRect/>
          <a:stretch>
            <a:fillRect/>
          </a:stretch>
        </p:blipFill>
        <p:spPr>
          <a:xfrm>
            <a:off x="-187168" y="7254588"/>
            <a:ext cx="7602093" cy="8229600"/>
          </a:xfrm>
          <a:prstGeom prst="rect">
            <a:avLst/>
          </a:prstGeom>
        </p:spPr>
      </p:pic>
      <p:grpSp>
        <p:nvGrpSpPr>
          <p:cNvPr id="4" name="Group 4"/>
          <p:cNvGrpSpPr/>
          <p:nvPr/>
        </p:nvGrpSpPr>
        <p:grpSpPr>
          <a:xfrm>
            <a:off x="15201900" y="0"/>
            <a:ext cx="3086100" cy="102870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FF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Picture 7"/>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042587" y="-159313"/>
            <a:ext cx="10446313" cy="1044631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521739" y="7151040"/>
            <a:ext cx="5779572" cy="408182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621946" y="623716"/>
            <a:ext cx="4146568" cy="3468039"/>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9946020" y="623716"/>
            <a:ext cx="1050310" cy="911144"/>
          </a:xfrm>
          <a:prstGeom prst="rect">
            <a:avLst/>
          </a:prstGeom>
        </p:spPr>
      </p:pic>
      <p:pic>
        <p:nvPicPr>
          <p:cNvPr id="16" name="Picture 6"/>
          <p:cNvPicPr>
            <a:picLocks noChangeAspect="1"/>
          </p:cNvPicPr>
          <p:nvPr/>
        </p:nvPicPr>
        <p:blipFill>
          <a:blip r:embed="rId14"/>
          <a:srcRect/>
          <a:stretch>
            <a:fillRect/>
          </a:stretch>
        </p:blipFill>
        <p:spPr>
          <a:xfrm>
            <a:off x="10278311" y="3058213"/>
            <a:ext cx="3285289" cy="7240306"/>
          </a:xfrm>
          <a:prstGeom prst="rect">
            <a:avLst/>
          </a:prstGeom>
        </p:spPr>
      </p:pic>
      <p:pic>
        <p:nvPicPr>
          <p:cNvPr id="12" name="Picture 11"/>
          <p:cNvPicPr>
            <a:picLocks noChangeAspect="1"/>
          </p:cNvPicPr>
          <p:nvPr/>
        </p:nvPicPr>
        <p:blipFill>
          <a:blip r:embed="rId15"/>
          <a:stretch>
            <a:fillRect/>
          </a:stretch>
        </p:blipFill>
        <p:spPr>
          <a:xfrm>
            <a:off x="542028" y="2019300"/>
            <a:ext cx="9516681" cy="571244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770409" y="6409034"/>
            <a:ext cx="6517591" cy="3877966"/>
          </a:xfrm>
          <a:prstGeom prst="rect">
            <a:avLst/>
          </a:prstGeom>
        </p:spPr>
      </p:pic>
      <p:pic>
        <p:nvPicPr>
          <p:cNvPr id="13"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246181" y="6970969"/>
            <a:ext cx="4660819" cy="2883882"/>
          </a:xfrm>
          <a:prstGeom prst="rect">
            <a:avLst/>
          </a:prstGeom>
        </p:spPr>
      </p:pic>
      <p:pic>
        <p:nvPicPr>
          <p:cNvPr id="8" name="Picture 2"/>
          <p:cNvPicPr>
            <a:picLocks noChangeAspect="1"/>
          </p:cNvPicPr>
          <p:nvPr/>
        </p:nvPicPr>
        <p:blipFill rotWithShape="1">
          <a:blip r:embed="rId14"/>
          <a:srcRect l="-2369" t="44554"/>
          <a:stretch/>
        </p:blipFill>
        <p:spPr>
          <a:xfrm rot="-305422">
            <a:off x="12366888" y="-887501"/>
            <a:ext cx="10290047" cy="6033429"/>
          </a:xfrm>
          <a:prstGeom prst="rect">
            <a:avLst/>
          </a:prstGeom>
        </p:spPr>
      </p:pic>
      <p:pic>
        <p:nvPicPr>
          <p:cNvPr id="10"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H="1">
            <a:off x="13872030" y="1965612"/>
            <a:ext cx="2024824" cy="3121116"/>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036374"/>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8" y="-1028702"/>
            <a:ext cx="2669477" cy="4114800"/>
          </a:xfrm>
          <a:prstGeom prst="rect">
            <a:avLst/>
          </a:prstGeom>
        </p:spPr>
      </p:pic>
      <p:pic>
        <p:nvPicPr>
          <p:cNvPr id="23" name="Picture 3"/>
          <p:cNvPicPr>
            <a:picLocks noChangeAspect="1"/>
          </p:cNvPicPr>
          <p:nvPr/>
        </p:nvPicPr>
        <p:blipFill>
          <a:blip r:embed="rId16">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55328" y="3400007"/>
            <a:ext cx="5562600" cy="5477293"/>
          </a:xfrm>
          <a:prstGeom prst="rect">
            <a:avLst/>
          </a:prstGeom>
        </p:spPr>
      </p:pic>
      <p:sp>
        <p:nvSpPr>
          <p:cNvPr id="24" name="TextBox 13"/>
          <p:cNvSpPr txBox="1"/>
          <p:nvPr/>
        </p:nvSpPr>
        <p:spPr>
          <a:xfrm>
            <a:off x="-128746" y="4006482"/>
            <a:ext cx="4374017"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Nhan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đề</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5" name="TextBox 13"/>
          <p:cNvSpPr txBox="1"/>
          <p:nvPr/>
        </p:nvSpPr>
        <p:spPr>
          <a:xfrm>
            <a:off x="-121312" y="5132899"/>
            <a:ext cx="4374017" cy="2808461"/>
          </a:xfrm>
          <a:prstGeom prst="rect">
            <a:avLst/>
          </a:prstGeom>
        </p:spPr>
        <p:txBody>
          <a:bodyPr wrap="square" lIns="0" tIns="0" rIns="0" bIns="0" rtlCol="0" anchor="t">
            <a:spAutoFit/>
          </a:bodyPr>
          <a:lstStyle/>
          <a:p>
            <a:pPr marL="485774" lvl="1" algn="ctr">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Cho </a:t>
            </a:r>
            <a:r>
              <a:rPr lang="en-US" sz="4499" dirty="0" err="1" smtClean="0">
                <a:solidFill>
                  <a:srgbClr val="000000"/>
                </a:solidFill>
                <a:latin typeface="Times New Roman" panose="02020603050405020304" pitchFamily="18" charset="0"/>
                <a:cs typeface="Times New Roman" panose="02020603050405020304" pitchFamily="18" charset="0"/>
              </a:rPr>
              <a:t>thấy</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nội</a:t>
            </a:r>
            <a:r>
              <a:rPr lang="en-US" sz="4499" dirty="0" smtClean="0">
                <a:solidFill>
                  <a:srgbClr val="000000"/>
                </a:solidFill>
                <a:latin typeface="Times New Roman" panose="02020603050405020304" pitchFamily="18" charset="0"/>
                <a:cs typeface="Times New Roman" panose="02020603050405020304" pitchFamily="18" charset="0"/>
              </a:rPr>
              <a:t> dung </a:t>
            </a:r>
            <a:r>
              <a:rPr lang="en-US" sz="4499" dirty="0" err="1" smtClean="0">
                <a:solidFill>
                  <a:srgbClr val="000000"/>
                </a:solidFill>
                <a:latin typeface="Times New Roman" panose="02020603050405020304" pitchFamily="18" charset="0"/>
                <a:cs typeface="Times New Roman" panose="02020603050405020304" pitchFamily="18" charset="0"/>
              </a:rPr>
              <a:t>chính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bản</a:t>
            </a:r>
            <a:endParaRPr lang="en-US" sz="4499" dirty="0">
              <a:solidFill>
                <a:srgbClr val="000000"/>
              </a:solidFill>
              <a:latin typeface="Times New Roman" panose="02020603050405020304" pitchFamily="18" charset="0"/>
              <a:cs typeface="Times New Roman" panose="02020603050405020304" pitchFamily="18" charset="0"/>
            </a:endParaRPr>
          </a:p>
        </p:txBody>
      </p:sp>
      <p:pic>
        <p:nvPicPr>
          <p:cNvPr id="26" name="Picture 3"/>
          <p:cNvPicPr>
            <a:picLocks noChangeAspect="1"/>
          </p:cNvPicPr>
          <p:nvPr/>
        </p:nvPicPr>
        <p:blipFill>
          <a:blip r:embed="rId16">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4686721" y="3083041"/>
            <a:ext cx="9105479" cy="9835490"/>
          </a:xfrm>
          <a:prstGeom prst="rect">
            <a:avLst/>
          </a:prstGeom>
        </p:spPr>
      </p:pic>
      <p:sp>
        <p:nvSpPr>
          <p:cNvPr id="27" name="TextBox 13"/>
          <p:cNvSpPr txBox="1"/>
          <p:nvPr/>
        </p:nvSpPr>
        <p:spPr>
          <a:xfrm>
            <a:off x="6062745" y="3907673"/>
            <a:ext cx="4744281"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Mục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đích</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8" name="TextBox 13"/>
          <p:cNvSpPr txBox="1"/>
          <p:nvPr/>
        </p:nvSpPr>
        <p:spPr>
          <a:xfrm>
            <a:off x="5540273" y="4891770"/>
            <a:ext cx="7524804" cy="5186805"/>
          </a:xfrm>
          <a:prstGeom prst="rect">
            <a:avLst/>
          </a:prstGeom>
        </p:spPr>
        <p:txBody>
          <a:bodyPr wrap="square" lIns="0" tIns="0" rIns="0" bIns="0" rtlCol="0" anchor="t">
            <a:spAutoFit/>
          </a:bodyPr>
          <a:lstStyle/>
          <a:p>
            <a:pPr algn="just">
              <a:lnSpc>
                <a:spcPct val="107000"/>
              </a:lnSpc>
              <a:spcAft>
                <a:spcPts val="800"/>
              </a:spcAft>
            </a:pPr>
            <a:r>
              <a:rPr lang="vi-VN" sz="4500" dirty="0">
                <a:latin typeface="Times New Roman" panose="02020603050405020304" pitchFamily="18" charset="0"/>
                <a:ea typeface="Arial" panose="020B0604020202020204" pitchFamily="34" charset="0"/>
                <a:cs typeface="Times New Roman" panose="02020603050405020304" pitchFamily="18" charset="0"/>
              </a:rPr>
              <a:t>Bằng</a:t>
            </a:r>
            <a:r>
              <a:rPr lang="vi-VN" sz="4500" b="1" dirty="0">
                <a:latin typeface="Times New Roman" panose="02020603050405020304" pitchFamily="18" charset="0"/>
                <a:ea typeface="Arial" panose="020B0604020202020204" pitchFamily="34" charset="0"/>
                <a:cs typeface="Times New Roman" panose="02020603050405020304" pitchFamily="18" charset="0"/>
              </a:rPr>
              <a:t> </a:t>
            </a:r>
            <a:r>
              <a:rPr lang="vi-VN" sz="4500" dirty="0">
                <a:latin typeface="Times New Roman" panose="02020603050405020304" pitchFamily="18" charset="0"/>
                <a:ea typeface="Arial" panose="020B0604020202020204" pitchFamily="34" charset="0"/>
                <a:cs typeface="Times New Roman" panose="02020603050405020304" pitchFamily="18" charset="0"/>
              </a:rPr>
              <a:t>hệ thống ý kiến, lí lẽ, dẫn chứng tác giả</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đem</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vẻ</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giản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dị</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thật</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sức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hấp</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4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4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Võ</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Quảng</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500" dirty="0">
              <a:latin typeface="Arial" panose="020B0604020202020204" pitchFamily="34" charset="0"/>
              <a:ea typeface="Arial" panose="020B0604020202020204" pitchFamily="34" charset="0"/>
              <a:cs typeface="Times New Roman" panose="02020603050405020304" pitchFamily="18" charset="0"/>
            </a:endParaRPr>
          </a:p>
        </p:txBody>
      </p:sp>
      <p:grpSp>
        <p:nvGrpSpPr>
          <p:cNvPr id="17" name="Group 7"/>
          <p:cNvGrpSpPr>
            <a:grpSpLocks noChangeAspect="1"/>
          </p:cNvGrpSpPr>
          <p:nvPr/>
        </p:nvGrpSpPr>
        <p:grpSpPr>
          <a:xfrm>
            <a:off x="13246181" y="3633676"/>
            <a:ext cx="6318585" cy="6666184"/>
            <a:chOff x="0" y="0"/>
            <a:chExt cx="2077720" cy="2192020"/>
          </a:xfrm>
        </p:grpSpPr>
        <p:sp>
          <p:nvSpPr>
            <p:cNvPr id="18" name="Freeform 8"/>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18"/>
              <a:stretch>
                <a:fillRect t="-20318" b="-20318"/>
              </a:stretch>
            </a:blipFill>
          </p:spPr>
        </p:sp>
      </p:grpSp>
    </p:spTree>
    <p:extLst>
      <p:ext uri="{BB962C8B-B14F-4D97-AF65-F5344CB8AC3E}">
        <p14:creationId xmlns:p14="http://schemas.microsoft.com/office/powerpoint/2010/main" val="407942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barn(inVertical)">
                                      <p:cBhvr>
                                        <p:cTn id="3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384292" y="5089222"/>
            <a:ext cx="6517591" cy="3877966"/>
          </a:xfrm>
          <a:prstGeom prst="rect">
            <a:avLst/>
          </a:prstGeom>
        </p:spPr>
      </p:pic>
      <p:pic>
        <p:nvPicPr>
          <p:cNvPr id="13"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21312" y="7630773"/>
            <a:ext cx="4660819" cy="2883882"/>
          </a:xfrm>
          <a:prstGeom prst="rect">
            <a:avLst/>
          </a:prstGeom>
        </p:spPr>
      </p:pic>
      <p:pic>
        <p:nvPicPr>
          <p:cNvPr id="8" name="Picture 2"/>
          <p:cNvPicPr>
            <a:picLocks noChangeAspect="1"/>
          </p:cNvPicPr>
          <p:nvPr/>
        </p:nvPicPr>
        <p:blipFill rotWithShape="1">
          <a:blip r:embed="rId14"/>
          <a:srcRect l="-2369" t="44554"/>
          <a:stretch/>
        </p:blipFill>
        <p:spPr>
          <a:xfrm rot="6568742">
            <a:off x="11843636" y="3868484"/>
            <a:ext cx="10290047" cy="6033429"/>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036374"/>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8" y="-1028702"/>
            <a:ext cx="2669477" cy="4114800"/>
          </a:xfrm>
          <a:prstGeom prst="rect">
            <a:avLst/>
          </a:prstGeom>
        </p:spPr>
      </p:pic>
      <p:pic>
        <p:nvPicPr>
          <p:cNvPr id="23" name="Picture 3"/>
          <p:cNvPicPr>
            <a:picLocks noChangeAspect="1"/>
          </p:cNvPicPr>
          <p:nvPr/>
        </p:nvPicPr>
        <p:blipFill>
          <a:blip r:embed="rId16">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46856" y="3352667"/>
            <a:ext cx="4047813" cy="3985736"/>
          </a:xfrm>
          <a:prstGeom prst="rect">
            <a:avLst/>
          </a:prstGeom>
        </p:spPr>
      </p:pic>
      <p:sp>
        <p:nvSpPr>
          <p:cNvPr id="24" name="TextBox 13"/>
          <p:cNvSpPr txBox="1"/>
          <p:nvPr/>
        </p:nvSpPr>
        <p:spPr>
          <a:xfrm>
            <a:off x="-128746" y="4006482"/>
            <a:ext cx="4374017"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Bố</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cục</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5" name="TextBox 13"/>
          <p:cNvSpPr txBox="1"/>
          <p:nvPr/>
        </p:nvSpPr>
        <p:spPr>
          <a:xfrm>
            <a:off x="-121312" y="5132899"/>
            <a:ext cx="4374017" cy="837345"/>
          </a:xfrm>
          <a:prstGeom prst="rect">
            <a:avLst/>
          </a:prstGeom>
        </p:spPr>
        <p:txBody>
          <a:bodyPr wrap="square" lIns="0" tIns="0" rIns="0" bIns="0" rtlCol="0" anchor="t">
            <a:spAutoFit/>
          </a:bodyPr>
          <a:lstStyle/>
          <a:p>
            <a:pPr marL="485774" lvl="1" algn="ctr">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4 </a:t>
            </a:r>
            <a:r>
              <a:rPr lang="en-US" sz="4499" dirty="0" err="1" smtClean="0">
                <a:solidFill>
                  <a:srgbClr val="000000"/>
                </a:solidFill>
                <a:latin typeface="Times New Roman" panose="02020603050405020304" pitchFamily="18" charset="0"/>
                <a:cs typeface="Times New Roman" panose="02020603050405020304" pitchFamily="18" charset="0"/>
              </a:rPr>
              <a:t>phần</a:t>
            </a:r>
            <a:endParaRPr lang="en-US" sz="4499" dirty="0">
              <a:solidFill>
                <a:srgbClr val="000000"/>
              </a:solidFill>
              <a:latin typeface="Times New Roman" panose="02020603050405020304" pitchFamily="18" charset="0"/>
              <a:cs typeface="Times New Roman" panose="02020603050405020304" pitchFamily="18" charset="0"/>
            </a:endParaRPr>
          </a:p>
        </p:txBody>
      </p:sp>
      <p:sp>
        <p:nvSpPr>
          <p:cNvPr id="19" name="Freeform: Shape 7">
            <a:extLst>
              <a:ext uri="{FF2B5EF4-FFF2-40B4-BE49-F238E27FC236}">
                <a16:creationId xmlns="" xmlns:a16="http://schemas.microsoft.com/office/drawing/2014/main" id="{87736D0D-65FA-16DE-4723-E3F3A462BB9A}"/>
              </a:ext>
            </a:extLst>
          </p:cNvPr>
          <p:cNvSpPr/>
          <p:nvPr/>
        </p:nvSpPr>
        <p:spPr>
          <a:xfrm>
            <a:off x="5043253" y="2496798"/>
            <a:ext cx="5396146" cy="347344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239" tIns="84239" rIns="84239" bIns="84239" numCol="1" spcCol="1270" anchor="ctr" anchorCtr="0">
            <a:noAutofit/>
          </a:bodyPr>
          <a:lstStyle/>
          <a:p>
            <a:pPr marL="0" lvl="0" indent="0" algn="just" defTabSz="40005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Bàn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hoàn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cảnh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đời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sống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trong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phẩm</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từ</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đầu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đến</a:t>
            </a:r>
            <a:r>
              <a:rPr lang="en-US" sz="4400"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sau</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cách</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mạng</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tháng</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tám</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thành</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công</a:t>
            </a:r>
            <a:r>
              <a:rPr lang="en-US" sz="4400" i="1" kern="1200" dirty="0">
                <a:latin typeface="Times New Roman" panose="02020603050405020304" pitchFamily="18" charset="0"/>
                <a:cs typeface="Times New Roman" panose="02020603050405020304" pitchFamily="18" charset="0"/>
              </a:rPr>
              <a:t>”</a:t>
            </a:r>
            <a:endParaRPr lang="en-US" sz="4400" kern="1200" dirty="0">
              <a:latin typeface="Times New Roman" panose="02020603050405020304" pitchFamily="18" charset="0"/>
              <a:cs typeface="Times New Roman" panose="02020603050405020304" pitchFamily="18" charset="0"/>
            </a:endParaRPr>
          </a:p>
        </p:txBody>
      </p:sp>
      <p:sp>
        <p:nvSpPr>
          <p:cNvPr id="20" name="Freeform: Shape 9">
            <a:extLst>
              <a:ext uri="{FF2B5EF4-FFF2-40B4-BE49-F238E27FC236}">
                <a16:creationId xmlns="" xmlns:a16="http://schemas.microsoft.com/office/drawing/2014/main" id="{550B08F9-78C3-C90E-5B16-3847EA5947ED}"/>
              </a:ext>
            </a:extLst>
          </p:cNvPr>
          <p:cNvSpPr/>
          <p:nvPr/>
        </p:nvSpPr>
        <p:spPr>
          <a:xfrm>
            <a:off x="10892659" y="2496798"/>
            <a:ext cx="5642741" cy="347344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p:spPr>
        <p:style>
          <a:lnRef idx="2">
            <a:schemeClr val="accent4">
              <a:hueOff val="3266964"/>
              <a:satOff val="-13592"/>
              <a:lumOff val="320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239" tIns="84239" rIns="84239" bIns="84239" numCol="1" spcCol="1270" anchor="ctr" anchorCtr="0">
            <a:noAutofit/>
          </a:bodyPr>
          <a:lstStyle/>
          <a:p>
            <a:pPr marL="0" lvl="0" indent="0" algn="just" defTabSz="40005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Bàn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thế</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giới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nhân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vật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trong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phẩm</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tiếp</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theo</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đến</a:t>
            </a:r>
            <a:r>
              <a:rPr lang="en-US" sz="4400"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sợ</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sệt</a:t>
            </a:r>
            <a:r>
              <a:rPr lang="en-US" sz="4400" i="1" kern="1200" dirty="0">
                <a:latin typeface="Times New Roman" panose="02020603050405020304" pitchFamily="18" charset="0"/>
                <a:cs typeface="Times New Roman" panose="02020603050405020304" pitchFamily="18" charset="0"/>
              </a:rPr>
              <a:t>, hay an </a:t>
            </a:r>
            <a:r>
              <a:rPr lang="en-US" sz="4400" i="1" kern="1200" dirty="0" err="1">
                <a:latin typeface="Times New Roman" panose="02020603050405020304" pitchFamily="18" charset="0"/>
                <a:cs typeface="Times New Roman" panose="02020603050405020304" pitchFamily="18" charset="0"/>
              </a:rPr>
              <a:t>phận</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thủ</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thường</a:t>
            </a:r>
            <a:r>
              <a:rPr lang="en-US" sz="4400" i="1" kern="1200" dirty="0">
                <a:latin typeface="Times New Roman" panose="02020603050405020304" pitchFamily="18" charset="0"/>
                <a:cs typeface="Times New Roman" panose="02020603050405020304" pitchFamily="18" charset="0"/>
              </a:rPr>
              <a:t>”</a:t>
            </a:r>
            <a:endParaRPr lang="en-US" sz="4400" kern="1200" dirty="0">
              <a:latin typeface="Times New Roman" panose="02020603050405020304" pitchFamily="18" charset="0"/>
              <a:cs typeface="Times New Roman" panose="02020603050405020304" pitchFamily="18" charset="0"/>
            </a:endParaRPr>
          </a:p>
        </p:txBody>
      </p:sp>
      <p:sp>
        <p:nvSpPr>
          <p:cNvPr id="21" name="Freeform: Shape 11">
            <a:extLst>
              <a:ext uri="{FF2B5EF4-FFF2-40B4-BE49-F238E27FC236}">
                <a16:creationId xmlns="" xmlns:a16="http://schemas.microsoft.com/office/drawing/2014/main" id="{B9509CB1-8DA8-6C30-770E-184E1DD81406}"/>
              </a:ext>
            </a:extLst>
          </p:cNvPr>
          <p:cNvSpPr/>
          <p:nvPr/>
        </p:nvSpPr>
        <p:spPr>
          <a:xfrm>
            <a:off x="5041684" y="6173386"/>
            <a:ext cx="5397715" cy="361831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p:spPr>
        <p:style>
          <a:lnRef idx="2">
            <a:schemeClr val="accent4">
              <a:hueOff val="6533927"/>
              <a:satOff val="-27185"/>
              <a:lumOff val="640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239" tIns="84239" rIns="84239" bIns="84239" numCol="1" spcCol="1270" anchor="ctr" anchorCtr="0">
            <a:noAutofit/>
          </a:bodyPr>
          <a:lstStyle/>
          <a:p>
            <a:pPr marL="0" lvl="0" indent="0" algn="just" defTabSz="40005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Bàn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người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kể</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chuyện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trong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phẩm</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tiếp</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đến</a:t>
            </a:r>
            <a:r>
              <a:rPr lang="en-US" sz="4400"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các</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nhân</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vật</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trực</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diện</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khác</a:t>
            </a:r>
            <a:r>
              <a:rPr lang="en-US" sz="4400" i="1" kern="1200" dirty="0">
                <a:latin typeface="Times New Roman" panose="02020603050405020304" pitchFamily="18" charset="0"/>
                <a:cs typeface="Times New Roman" panose="02020603050405020304" pitchFamily="18" charset="0"/>
              </a:rPr>
              <a:t>”</a:t>
            </a:r>
            <a:endParaRPr lang="en-US" sz="4400" kern="1200" dirty="0">
              <a:latin typeface="Times New Roman" panose="02020603050405020304" pitchFamily="18" charset="0"/>
              <a:cs typeface="Times New Roman" panose="02020603050405020304" pitchFamily="18" charset="0"/>
            </a:endParaRPr>
          </a:p>
        </p:txBody>
      </p:sp>
      <p:sp>
        <p:nvSpPr>
          <p:cNvPr id="22" name="Freeform: Shape 13">
            <a:extLst>
              <a:ext uri="{FF2B5EF4-FFF2-40B4-BE49-F238E27FC236}">
                <a16:creationId xmlns="" xmlns:a16="http://schemas.microsoft.com/office/drawing/2014/main" id="{1D3C88B6-2D39-6E87-1C03-D7EED91A50E8}"/>
              </a:ext>
            </a:extLst>
          </p:cNvPr>
          <p:cNvSpPr/>
          <p:nvPr/>
        </p:nvSpPr>
        <p:spPr>
          <a:xfrm>
            <a:off x="10892659" y="6173386"/>
            <a:ext cx="5642741" cy="361831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239" tIns="84239" rIns="84239" bIns="84239" numCol="1" spcCol="1270" anchor="ctr" anchorCtr="0">
            <a:noAutofit/>
          </a:bodyPr>
          <a:lstStyle/>
          <a:p>
            <a:pPr marL="0" lvl="0" indent="0" algn="just" defTabSz="40005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Nhận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xét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chung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sức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hấp</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dẫn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của</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phẩm</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còn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lại</a:t>
            </a:r>
            <a:endParaRPr lang="en-US" sz="4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902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52700" y="800100"/>
            <a:ext cx="12877800" cy="7404735"/>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58600" y="6147435"/>
            <a:ext cx="6270171" cy="4114800"/>
          </a:xfrm>
          <a:prstGeom prst="rect">
            <a:avLst/>
          </a:prstGeom>
        </p:spPr>
      </p:pic>
      <p:pic>
        <p:nvPicPr>
          <p:cNvPr id="4"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5676900"/>
            <a:ext cx="7315200" cy="3657600"/>
          </a:xfrm>
          <a:prstGeom prst="rect">
            <a:avLst/>
          </a:prstGeom>
        </p:spPr>
      </p:pic>
      <p:pic>
        <p:nvPicPr>
          <p:cNvPr id="6" name="Picture 7"/>
          <p:cNvPicPr>
            <a:picLocks noChangeAspect="1"/>
          </p:cNvPicPr>
          <p:nvPr/>
        </p:nvPicPr>
        <p:blipFill>
          <a:blip r:embed="rId10"/>
          <a:srcRect/>
          <a:stretch>
            <a:fillRect/>
          </a:stretch>
        </p:blipFill>
        <p:spPr>
          <a:xfrm>
            <a:off x="13259082" y="5406430"/>
            <a:ext cx="3581118" cy="4880570"/>
          </a:xfrm>
          <a:prstGeom prst="rect">
            <a:avLst/>
          </a:prstGeom>
        </p:spPr>
      </p:pic>
      <p:pic>
        <p:nvPicPr>
          <p:cNvPr id="2" name="Picture 1"/>
          <p:cNvPicPr>
            <a:picLocks noChangeAspect="1"/>
          </p:cNvPicPr>
          <p:nvPr/>
        </p:nvPicPr>
        <p:blipFill>
          <a:blip r:embed="rId11"/>
          <a:stretch>
            <a:fillRect/>
          </a:stretch>
        </p:blipFill>
        <p:spPr>
          <a:xfrm>
            <a:off x="1379712" y="501316"/>
            <a:ext cx="15698561" cy="5803895"/>
          </a:xfrm>
          <a:prstGeom prst="rect">
            <a:avLst/>
          </a:prstGeom>
        </p:spPr>
      </p:pic>
    </p:spTree>
    <p:extLst>
      <p:ext uri="{BB962C8B-B14F-4D97-AF65-F5344CB8AC3E}">
        <p14:creationId xmlns:p14="http://schemas.microsoft.com/office/powerpoint/2010/main" val="32335470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2652663" y="-5181696"/>
            <a:ext cx="10051930" cy="10881657"/>
          </a:xfrm>
          <a:prstGeom prst="rect">
            <a:avLst/>
          </a:prstGeom>
        </p:spPr>
      </p:pic>
      <p:pic>
        <p:nvPicPr>
          <p:cNvPr id="3" name="Picture 3"/>
          <p:cNvPicPr>
            <a:picLocks noChangeAspect="1"/>
          </p:cNvPicPr>
          <p:nvPr/>
        </p:nvPicPr>
        <p:blipFill>
          <a:blip r:embed="rId3"/>
          <a:srcRect/>
          <a:stretch>
            <a:fillRect/>
          </a:stretch>
        </p:blipFill>
        <p:spPr>
          <a:xfrm rot="5400000">
            <a:off x="-2745520" y="6473243"/>
            <a:ext cx="10051930" cy="10881657"/>
          </a:xfrm>
          <a:prstGeom prst="rect">
            <a:avLst/>
          </a:prstGeom>
        </p:spPr>
      </p:pic>
      <p:pic>
        <p:nvPicPr>
          <p:cNvPr id="4" name="Picture 4"/>
          <p:cNvPicPr>
            <a:picLocks noChangeAspect="1"/>
          </p:cNvPicPr>
          <p:nvPr/>
        </p:nvPicPr>
        <p:blipFill>
          <a:blip r:embed="rId4">
            <a:biLevel thresh="25000"/>
          </a:blip>
          <a:srcRect/>
          <a:stretch>
            <a:fillRect/>
          </a:stretch>
        </p:blipFill>
        <p:spPr>
          <a:xfrm rot="5400000">
            <a:off x="6321576" y="879764"/>
            <a:ext cx="5666422" cy="102870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3549512" y="-169675"/>
            <a:ext cx="3363849" cy="41148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6490826"/>
            <a:ext cx="3363849" cy="411480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400220" y="-483807"/>
            <a:ext cx="2083117"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5231436" y="6888106"/>
            <a:ext cx="2083117"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79804" y="3048187"/>
            <a:ext cx="1000641" cy="896938"/>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72354" y="6490826"/>
            <a:ext cx="1000641" cy="896938"/>
          </a:xfrm>
          <a:prstGeom prst="rect">
            <a:avLst/>
          </a:prstGeom>
        </p:spPr>
      </p:pic>
      <p:pic>
        <p:nvPicPr>
          <p:cNvPr id="14" name="Picture 3"/>
          <p:cNvPicPr>
            <a:picLocks noChangeAspect="1"/>
          </p:cNvPicPr>
          <p:nvPr/>
        </p:nvPicPr>
        <p:blipFill>
          <a:blip r:embed="rId3"/>
          <a:srcRect/>
          <a:stretch>
            <a:fillRect/>
          </a:stretch>
        </p:blipFill>
        <p:spPr>
          <a:xfrm rot="5400000">
            <a:off x="-2745519" y="6473243"/>
            <a:ext cx="10051930" cy="10881657"/>
          </a:xfrm>
          <a:prstGeom prst="rect">
            <a:avLst/>
          </a:prstGeom>
        </p:spPr>
      </p:pic>
      <p:pic>
        <p:nvPicPr>
          <p:cNvPr id="1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3549513" y="-169675"/>
            <a:ext cx="3363849" cy="4114800"/>
          </a:xfrm>
          <a:prstGeom prst="rect">
            <a:avLst/>
          </a:prstGeom>
        </p:spPr>
      </p:pic>
      <p:pic>
        <p:nvPicPr>
          <p:cNvPr id="1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1" y="6490826"/>
            <a:ext cx="3363849" cy="4114800"/>
          </a:xfrm>
          <a:prstGeom prst="rect">
            <a:avLst/>
          </a:prstGeom>
        </p:spPr>
      </p:pic>
      <p:pic>
        <p:nvPicPr>
          <p:cNvPr id="10" name="Picture 9"/>
          <p:cNvPicPr>
            <a:picLocks noChangeAspect="1"/>
          </p:cNvPicPr>
          <p:nvPr/>
        </p:nvPicPr>
        <p:blipFill>
          <a:blip r:embed="rId11"/>
          <a:stretch>
            <a:fillRect/>
          </a:stretch>
        </p:blipFill>
        <p:spPr>
          <a:xfrm>
            <a:off x="4500087" y="4342405"/>
            <a:ext cx="9309399" cy="41212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rotWithShape="1">
          <a:blip r:embed="rId3"/>
          <a:srcRect t="59211"/>
          <a:stretch/>
        </p:blipFill>
        <p:spPr>
          <a:xfrm rot="9039730">
            <a:off x="11585635" y="6869543"/>
            <a:ext cx="10051930" cy="4438504"/>
          </a:xfrm>
          <a:prstGeom prst="rect">
            <a:avLst/>
          </a:prstGeom>
        </p:spPr>
      </p:pic>
      <p:pic>
        <p:nvPicPr>
          <p:cNvPr id="3"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V="1">
            <a:off x="-249763" y="-943327"/>
            <a:ext cx="2083117" cy="4114800"/>
          </a:xfrm>
          <a:prstGeom prst="rect">
            <a:avLst/>
          </a:prstGeom>
        </p:spPr>
      </p:pic>
      <p:pic>
        <p:nvPicPr>
          <p:cNvPr id="4"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53621" y="2588667"/>
            <a:ext cx="1000641" cy="896938"/>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588667"/>
            <a:ext cx="7772400" cy="7772400"/>
          </a:xfrm>
          <a:prstGeom prst="rect">
            <a:avLst/>
          </a:prstGeom>
        </p:spPr>
      </p:pic>
      <p:sp>
        <p:nvSpPr>
          <p:cNvPr id="6" name="TextBox 13"/>
          <p:cNvSpPr txBox="1"/>
          <p:nvPr/>
        </p:nvSpPr>
        <p:spPr>
          <a:xfrm>
            <a:off x="5410200" y="2235319"/>
            <a:ext cx="11582400" cy="2808461"/>
          </a:xfrm>
          <a:prstGeom prst="rect">
            <a:avLst/>
          </a:prstGeom>
        </p:spPr>
        <p:txBody>
          <a:bodyPr wrap="square" lIns="0" tIns="0" rIns="0" bIns="0" rtlCol="0" anchor="t">
            <a:spAutoFit/>
          </a:bodyPr>
          <a:lstStyle/>
          <a:p>
            <a:pPr marL="485774" lvl="1" algn="just">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Để</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bàn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vấn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đã</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nêu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những</a:t>
            </a:r>
            <a:r>
              <a:rPr lang="en-US" sz="4499" dirty="0" smtClean="0">
                <a:solidFill>
                  <a:srgbClr val="000000"/>
                </a:solidFill>
                <a:latin typeface="Times New Roman" panose="02020603050405020304" pitchFamily="18" charset="0"/>
                <a:cs typeface="Times New Roman" panose="02020603050405020304" pitchFamily="18" charset="0"/>
              </a:rPr>
              <a:t> 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gì</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đặc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điểm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nội</a:t>
            </a:r>
            <a:r>
              <a:rPr lang="en-US" sz="4499" dirty="0" smtClean="0">
                <a:solidFill>
                  <a:srgbClr val="000000"/>
                </a:solidFill>
                <a:latin typeface="Times New Roman" panose="02020603050405020304" pitchFamily="18" charset="0"/>
                <a:cs typeface="Times New Roman" panose="02020603050405020304" pitchFamily="18" charset="0"/>
              </a:rPr>
              <a:t> dung, </a:t>
            </a:r>
            <a:r>
              <a:rPr lang="en-US" sz="4499" dirty="0" err="1" smtClean="0">
                <a:solidFill>
                  <a:srgbClr val="000000"/>
                </a:solidFill>
                <a:latin typeface="Times New Roman" panose="02020603050405020304" pitchFamily="18" charset="0"/>
                <a:cs typeface="Times New Roman" panose="02020603050405020304" pitchFamily="18" charset="0"/>
              </a:rPr>
              <a:t>nghệ</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thuật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Em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cứ</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vào</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đâu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để</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xác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định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như</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vậy</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363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p:cNvPicPr>
            <a:picLocks noChangeAspect="1"/>
          </p:cNvPicPr>
          <p:nvPr/>
        </p:nvPicPr>
        <p:blipFill rotWithShape="1">
          <a:blip r:embed="rId3"/>
          <a:srcRect t="59211"/>
          <a:stretch/>
        </p:blipFill>
        <p:spPr>
          <a:xfrm rot="9039730">
            <a:off x="11585635" y="6869543"/>
            <a:ext cx="10051930" cy="4438504"/>
          </a:xfrm>
          <a:prstGeom prst="rect">
            <a:avLst/>
          </a:prstGeom>
        </p:spPr>
      </p:pic>
      <p:sp>
        <p:nvSpPr>
          <p:cNvPr id="2" name="TextBox 13"/>
          <p:cNvSpPr txBox="1"/>
          <p:nvPr/>
        </p:nvSpPr>
        <p:spPr>
          <a:xfrm>
            <a:off x="3162300" y="242857"/>
            <a:ext cx="11582400"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Mạch</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nội</a:t>
            </a:r>
            <a:r>
              <a:rPr lang="en-US" sz="4499" b="1" dirty="0" smtClean="0">
                <a:solidFill>
                  <a:srgbClr val="000000"/>
                </a:solidFill>
                <a:latin typeface="Times New Roman" panose="02020603050405020304" pitchFamily="18" charset="0"/>
                <a:cs typeface="Times New Roman" panose="02020603050405020304" pitchFamily="18" charset="0"/>
              </a:rPr>
              <a:t> dung </a:t>
            </a:r>
            <a:r>
              <a:rPr lang="en-US" sz="4499" b="1" dirty="0" err="1" smtClean="0">
                <a:solidFill>
                  <a:srgbClr val="000000"/>
                </a:solidFill>
                <a:latin typeface="Times New Roman" panose="02020603050405020304" pitchFamily="18" charset="0"/>
                <a:cs typeface="Times New Roman" panose="02020603050405020304" pitchFamily="18" charset="0"/>
              </a:rPr>
              <a:t>chính</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endParaRPr lang="en-US" sz="4499" b="1" dirty="0">
              <a:solidFill>
                <a:srgbClr val="0000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2133600" y="1409700"/>
            <a:ext cx="13411200" cy="2062759"/>
            <a:chOff x="2133600" y="1409700"/>
            <a:chExt cx="13411200" cy="2062759"/>
          </a:xfrm>
        </p:grpSpPr>
        <p:pic>
          <p:nvPicPr>
            <p:cNvPr id="3"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09800" y="1409700"/>
              <a:ext cx="13335000" cy="2062759"/>
            </a:xfrm>
            <a:prstGeom prst="rect">
              <a:avLst/>
            </a:prstGeom>
          </p:spPr>
        </p:pic>
        <p:sp>
          <p:nvSpPr>
            <p:cNvPr id="4" name="TextBox 13"/>
            <p:cNvSpPr txBox="1"/>
            <p:nvPr/>
          </p:nvSpPr>
          <p:spPr>
            <a:xfrm>
              <a:off x="2133600" y="1453111"/>
              <a:ext cx="13030200" cy="1872307"/>
            </a:xfrm>
            <a:prstGeom prst="rect">
              <a:avLst/>
            </a:prstGeom>
          </p:spPr>
          <p:txBody>
            <a:bodyPr wrap="square" lIns="0" tIns="0" rIns="0" bIns="0" rtlCol="0" anchor="t">
              <a:spAutoFit/>
            </a:bodyPr>
            <a:lstStyle/>
            <a:p>
              <a:pPr marL="485774" lvl="1" algn="just">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Vấn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Bàn</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về</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đặc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điểm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nghệ</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thuật</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và</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nội</a:t>
              </a:r>
              <a:r>
                <a:rPr lang="en-US" sz="4400" dirty="0">
                  <a:latin typeface="Times New Roman" panose="02020603050405020304" pitchFamily="18" charset="0"/>
                  <a:ea typeface="Arial" panose="020B0604020202020204" pitchFamily="34" charset="0"/>
                  <a:cs typeface="Times New Roman" panose="02020603050405020304" pitchFamily="18" charset="0"/>
                </a:rPr>
                <a:t> dung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tác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phẩm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b="1" i="1" dirty="0" err="1">
                  <a:latin typeface="Times New Roman" panose="02020603050405020304" pitchFamily="18" charset="0"/>
                  <a:ea typeface="Arial" panose="020B0604020202020204" pitchFamily="34" charset="0"/>
                  <a:cs typeface="Times New Roman" panose="02020603050405020304" pitchFamily="18" charset="0"/>
                </a:rPr>
                <a:t>Quê</a:t>
              </a:r>
              <a:r>
                <a:rPr lang="en-US" sz="4400" b="1" i="1" dirty="0">
                  <a:latin typeface="Times New Roman" panose="02020603050405020304" pitchFamily="18" charset="0"/>
                  <a:ea typeface="Arial" panose="020B0604020202020204" pitchFamily="34" charset="0"/>
                  <a:cs typeface="Times New Roman" panose="02020603050405020304" pitchFamily="18" charset="0"/>
                </a:rPr>
                <a:t> </a:t>
              </a:r>
              <a:r>
                <a:rPr lang="en-US" sz="4400" b="1" i="1" dirty="0" err="1">
                  <a:latin typeface="Times New Roman" panose="02020603050405020304" pitchFamily="18" charset="0"/>
                  <a:ea typeface="Arial" panose="020B0604020202020204" pitchFamily="34" charset="0"/>
                  <a:cs typeface="Times New Roman" panose="02020603050405020304" pitchFamily="18" charset="0"/>
                </a:rPr>
                <a:t>nội</a:t>
              </a:r>
              <a:r>
                <a:rPr lang="en-US" sz="4400" b="1" i="1"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nhà</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văn</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Võ</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Quảng</a:t>
              </a:r>
              <a:r>
                <a:rPr lang="en-US" sz="4400" dirty="0" smtClean="0">
                  <a:latin typeface="Times New Roman" panose="02020603050405020304" pitchFamily="18" charset="0"/>
                  <a:ea typeface="Arial" panose="020B0604020202020204" pitchFamily="34" charset="0"/>
                  <a:cs typeface="Times New Roman" panose="02020603050405020304" pitchFamily="18" charset="0"/>
                </a:rPr>
                <a:t>.</a:t>
              </a:r>
              <a:r>
                <a:rPr lang="en-US" sz="4499" dirty="0" smtClean="0">
                  <a:solidFill>
                    <a:srgbClr val="000000"/>
                  </a:solidFill>
                  <a:latin typeface="Times New Roman" panose="02020603050405020304" pitchFamily="18" charset="0"/>
                  <a:cs typeface="Times New Roman" panose="02020603050405020304" pitchFamily="18" charset="0"/>
                </a:rPr>
                <a:t> </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76200" y="4310155"/>
            <a:ext cx="4586654" cy="5616922"/>
            <a:chOff x="-76200" y="4310659"/>
            <a:chExt cx="4586654" cy="5616922"/>
          </a:xfrm>
        </p:grpSpPr>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400" y="4310659"/>
              <a:ext cx="4358054" cy="5600700"/>
            </a:xfrm>
            <a:prstGeom prst="rect">
              <a:avLst/>
            </a:prstGeom>
          </p:spPr>
        </p:pic>
        <p:sp>
          <p:nvSpPr>
            <p:cNvPr id="8" name="TextBox 13"/>
            <p:cNvSpPr txBox="1"/>
            <p:nvPr/>
          </p:nvSpPr>
          <p:spPr>
            <a:xfrm>
              <a:off x="-76200" y="4310659"/>
              <a:ext cx="4267200" cy="5616922"/>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hoàn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cảnh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sống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739054" y="4310659"/>
            <a:ext cx="4686300" cy="5693122"/>
            <a:chOff x="4739054" y="4310659"/>
            <a:chExt cx="4686300" cy="5693122"/>
          </a:xfrm>
        </p:grpSpPr>
        <p:pic>
          <p:nvPicPr>
            <p:cNvPr id="6"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903177" y="4310659"/>
              <a:ext cx="4522177" cy="5616922"/>
            </a:xfrm>
            <a:prstGeom prst="rect">
              <a:avLst/>
            </a:prstGeom>
          </p:spPr>
        </p:pic>
        <p:sp>
          <p:nvSpPr>
            <p:cNvPr id="9" name="TextBox 13"/>
            <p:cNvSpPr txBox="1"/>
            <p:nvPr/>
          </p:nvSpPr>
          <p:spPr>
            <a:xfrm>
              <a:off x="4739054" y="4386859"/>
              <a:ext cx="4366846" cy="5616922"/>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thế</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giới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nhân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vật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9522015" y="4310155"/>
            <a:ext cx="4583723" cy="5707776"/>
            <a:chOff x="9522015" y="4310155"/>
            <a:chExt cx="4583723" cy="5707776"/>
          </a:xfrm>
        </p:grpSpPr>
        <p:pic>
          <p:nvPicPr>
            <p:cNvPr id="7"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650969" y="4310155"/>
              <a:ext cx="4454769" cy="5616922"/>
            </a:xfrm>
            <a:prstGeom prst="rect">
              <a:avLst/>
            </a:prstGeom>
          </p:spPr>
        </p:pic>
        <p:sp>
          <p:nvSpPr>
            <p:cNvPr id="10" name="TextBox 13"/>
            <p:cNvSpPr txBox="1"/>
            <p:nvPr/>
          </p:nvSpPr>
          <p:spPr>
            <a:xfrm>
              <a:off x="9522015" y="4401009"/>
              <a:ext cx="4355123" cy="5616922"/>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kể</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chuyện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14351759" y="4310155"/>
            <a:ext cx="3807069" cy="5722430"/>
            <a:chOff x="14351759" y="4310155"/>
            <a:chExt cx="3807069" cy="5722430"/>
          </a:xfrm>
        </p:grpSpPr>
        <p:pic>
          <p:nvPicPr>
            <p:cNvPr id="1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495366" y="4310155"/>
              <a:ext cx="3663462" cy="5616922"/>
            </a:xfrm>
            <a:prstGeom prst="rect">
              <a:avLst/>
            </a:prstGeom>
          </p:spPr>
        </p:pic>
        <p:sp>
          <p:nvSpPr>
            <p:cNvPr id="11" name="TextBox 13"/>
            <p:cNvSpPr txBox="1"/>
            <p:nvPr/>
          </p:nvSpPr>
          <p:spPr>
            <a:xfrm>
              <a:off x="14351759" y="4415663"/>
              <a:ext cx="3578469" cy="5616922"/>
            </a:xfrm>
            <a:prstGeom prst="rect">
              <a:avLst/>
            </a:prstGeom>
          </p:spPr>
          <p:txBody>
            <a:bodyPr wrap="square" lIns="0" tIns="0" rIns="0" bIns="0" rtlCol="0" anchor="t">
              <a:spAutoFit/>
            </a:bodyPr>
            <a:lstStyle/>
            <a:p>
              <a:pPr marL="485774" lvl="1" algn="just">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Nhận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xét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chung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sức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hấp</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dẫn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2133600" y="3471955"/>
            <a:ext cx="14401800" cy="610103"/>
            <a:chOff x="2133600" y="3472459"/>
            <a:chExt cx="14401800" cy="610103"/>
          </a:xfrm>
        </p:grpSpPr>
        <p:cxnSp>
          <p:nvCxnSpPr>
            <p:cNvPr id="17" name="Straight Connector 16"/>
            <p:cNvCxnSpPr>
              <a:stCxn id="3" idx="2"/>
            </p:cNvCxnSpPr>
            <p:nvPr/>
          </p:nvCxnSpPr>
          <p:spPr>
            <a:xfrm>
              <a:off x="8877300" y="3472459"/>
              <a:ext cx="0" cy="223241"/>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2133600" y="3695700"/>
              <a:ext cx="14401800"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2133600" y="3695700"/>
              <a:ext cx="0" cy="381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16535400" y="3695700"/>
              <a:ext cx="0" cy="381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6922477" y="3695700"/>
              <a:ext cx="0" cy="38100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11881338" y="3701562"/>
              <a:ext cx="0" cy="381000"/>
            </a:xfrm>
            <a:prstGeom prst="line">
              <a:avLst/>
            </a:prstGeom>
          </p:spPr>
          <p:style>
            <a:lnRef idx="1">
              <a:schemeClr val="dk1"/>
            </a:lnRef>
            <a:fillRef idx="0">
              <a:schemeClr val="dk1"/>
            </a:fillRef>
            <a:effectRef idx="0">
              <a:schemeClr val="dk1"/>
            </a:effectRef>
            <a:fontRef idx="minor">
              <a:schemeClr val="tx1"/>
            </a:fontRef>
          </p:style>
        </p:cxnSp>
      </p:grpSp>
      <p:pic>
        <p:nvPicPr>
          <p:cNvPr id="31" name="Picture 7"/>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249763" y="-943327"/>
            <a:ext cx="2083117" cy="4114800"/>
          </a:xfrm>
          <a:prstGeom prst="rect">
            <a:avLst/>
          </a:prstGeom>
        </p:spPr>
      </p:pic>
      <p:pic>
        <p:nvPicPr>
          <p:cNvPr id="32"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53621" y="2588667"/>
            <a:ext cx="1000641" cy="896938"/>
          </a:xfrm>
          <a:prstGeom prst="rect">
            <a:avLst/>
          </a:prstGeom>
        </p:spPr>
      </p:pic>
    </p:spTree>
    <p:extLst>
      <p:ext uri="{BB962C8B-B14F-4D97-AF65-F5344CB8AC3E}">
        <p14:creationId xmlns:p14="http://schemas.microsoft.com/office/powerpoint/2010/main" val="139163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p:cNvPicPr>
          <p:nvPr/>
        </p:nvPicPr>
        <p:blipFill rotWithShape="1">
          <a:blip r:embed="rId3"/>
          <a:srcRect t="59211"/>
          <a:stretch/>
        </p:blipFill>
        <p:spPr>
          <a:xfrm rot="16200000" flipH="1">
            <a:off x="-4145893" y="2812392"/>
            <a:ext cx="11511089" cy="4438504"/>
          </a:xfrm>
          <a:prstGeom prst="rect">
            <a:avLst/>
          </a:prstGeom>
        </p:spPr>
      </p:pic>
      <p:pic>
        <p:nvPicPr>
          <p:cNvPr id="2" name="Picture 1"/>
          <p:cNvPicPr>
            <a:picLocks noChangeAspect="1"/>
          </p:cNvPicPr>
          <p:nvPr/>
        </p:nvPicPr>
        <p:blipFill rotWithShape="1">
          <a:blip r:embed="rId4"/>
          <a:srcRect l="30088" r="30673"/>
          <a:stretch/>
        </p:blipFill>
        <p:spPr>
          <a:xfrm>
            <a:off x="990600" y="342900"/>
            <a:ext cx="8001000" cy="11464119"/>
          </a:xfrm>
          <a:prstGeom prst="rect">
            <a:avLst/>
          </a:prstGeom>
        </p:spPr>
      </p:pic>
      <p:sp>
        <p:nvSpPr>
          <p:cNvPr id="5" name="TextBox 13"/>
          <p:cNvSpPr txBox="1"/>
          <p:nvPr/>
        </p:nvSpPr>
        <p:spPr>
          <a:xfrm>
            <a:off x="9144000" y="2247900"/>
            <a:ext cx="8763000" cy="7489230"/>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 Chia </a:t>
            </a:r>
            <a:r>
              <a:rPr lang="en-US" sz="4499" dirty="0" err="1" smtClean="0">
                <a:solidFill>
                  <a:srgbClr val="000000"/>
                </a:solidFill>
                <a:latin typeface="Times New Roman" panose="02020603050405020304" pitchFamily="18" charset="0"/>
                <a:cs typeface="Times New Roman" panose="02020603050405020304" pitchFamily="18" charset="0"/>
              </a:rPr>
              <a:t>lớp</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thành</a:t>
            </a:r>
            <a:r>
              <a:rPr lang="en-US" sz="4499" dirty="0" smtClean="0">
                <a:solidFill>
                  <a:srgbClr val="000000"/>
                </a:solidFill>
                <a:latin typeface="Times New Roman" panose="02020603050405020304" pitchFamily="18" charset="0"/>
                <a:cs typeface="Times New Roman" panose="02020603050405020304" pitchFamily="18" charset="0"/>
              </a:rPr>
              <a:t> 4 </a:t>
            </a:r>
            <a:r>
              <a:rPr lang="en-US" sz="4499" dirty="0" err="1" smtClean="0">
                <a:solidFill>
                  <a:srgbClr val="000000"/>
                </a:solidFill>
                <a:latin typeface="Times New Roman" panose="02020603050405020304" pitchFamily="18" charset="0"/>
                <a:cs typeface="Times New Roman" panose="02020603050405020304" pitchFamily="18" charset="0"/>
              </a:rPr>
              <a:t>nhóm</a:t>
            </a:r>
            <a:endParaRPr lang="en-US" sz="4499" dirty="0" smtClean="0">
              <a:solidFill>
                <a:srgbClr val="000000"/>
              </a:solidFill>
              <a:latin typeface="Times New Roman" panose="02020603050405020304" pitchFamily="18" charset="0"/>
              <a:cs typeface="Times New Roman" panose="02020603050405020304" pitchFamily="18" charset="0"/>
            </a:endParaRPr>
          </a:p>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Yêu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cầu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Hãy</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tìm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những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được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dụng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nhằm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làm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sáng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tỏ</a:t>
            </a:r>
            <a:r>
              <a:rPr lang="en-US" sz="4499" dirty="0" smtClean="0">
                <a:solidFill>
                  <a:srgbClr val="000000"/>
                </a:solidFill>
                <a:latin typeface="Times New Roman" panose="02020603050405020304" pitchFamily="18" charset="0"/>
                <a:cs typeface="Times New Roman" panose="02020603050405020304" pitchFamily="18" charset="0"/>
              </a:rPr>
              <a:t> 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đặc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điểm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i="1" dirty="0" err="1" smtClean="0">
                <a:solidFill>
                  <a:srgbClr val="000000"/>
                </a:solidFill>
                <a:latin typeface="Times New Roman" panose="02020603050405020304" pitchFamily="18" charset="0"/>
                <a:cs typeface="Times New Roman" panose="02020603050405020304" pitchFamily="18" charset="0"/>
              </a:rPr>
              <a:t>Quê</a:t>
            </a:r>
            <a:r>
              <a:rPr lang="en-US" sz="4499" i="1" dirty="0" smtClean="0">
                <a:solidFill>
                  <a:srgbClr val="000000"/>
                </a:solidFill>
                <a:latin typeface="Times New Roman" panose="02020603050405020304" pitchFamily="18" charset="0"/>
                <a:cs typeface="Times New Roman" panose="02020603050405020304" pitchFamily="18" charset="0"/>
              </a:rPr>
              <a:t> </a:t>
            </a:r>
            <a:r>
              <a:rPr lang="en-US" sz="4499" i="1" dirty="0" err="1" smtClean="0">
                <a:solidFill>
                  <a:srgbClr val="000000"/>
                </a:solidFill>
                <a:latin typeface="Times New Roman" panose="02020603050405020304" pitchFamily="18" charset="0"/>
                <a:cs typeface="Times New Roman" panose="02020603050405020304" pitchFamily="18" charset="0"/>
              </a:rPr>
              <a:t>nội</a:t>
            </a:r>
            <a:r>
              <a:rPr lang="en-US" sz="4499" i="1"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Cách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trình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bày</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có</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điều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gì</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đáng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chú</a:t>
            </a:r>
            <a:r>
              <a:rPr lang="en-US" sz="4499" dirty="0" smtClean="0">
                <a:solidFill>
                  <a:srgbClr val="000000"/>
                </a:solidFill>
                <a:latin typeface="Times New Roman" panose="02020603050405020304" pitchFamily="18" charset="0"/>
                <a:cs typeface="Times New Roman" panose="02020603050405020304" pitchFamily="18" charset="0"/>
              </a:rPr>
              <a:t> ý?</a:t>
            </a:r>
          </a:p>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gian</a:t>
            </a:r>
            <a:r>
              <a:rPr lang="en-US" sz="4499" dirty="0" smtClean="0">
                <a:solidFill>
                  <a:srgbClr val="000000"/>
                </a:solidFill>
                <a:latin typeface="Times New Roman" panose="02020603050405020304" pitchFamily="18" charset="0"/>
                <a:cs typeface="Times New Roman" panose="02020603050405020304" pitchFamily="18" charset="0"/>
              </a:rPr>
              <a:t>: 5 </a:t>
            </a:r>
            <a:r>
              <a:rPr lang="en-US" sz="4499" dirty="0" err="1" smtClean="0">
                <a:solidFill>
                  <a:srgbClr val="000000"/>
                </a:solidFill>
                <a:latin typeface="Times New Roman" panose="02020603050405020304" pitchFamily="18" charset="0"/>
                <a:cs typeface="Times New Roman" panose="02020603050405020304" pitchFamily="18" charset="0"/>
              </a:rPr>
              <a:t>phút</a:t>
            </a:r>
            <a:endParaRPr lang="en-US" sz="4499"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9144000" y="644513"/>
            <a:ext cx="7693819" cy="1603387"/>
          </a:xfrm>
          <a:prstGeom prst="rect">
            <a:avLst/>
          </a:prstGeom>
        </p:spPr>
      </p:pic>
    </p:spTree>
    <p:extLst>
      <p:ext uri="{BB962C8B-B14F-4D97-AF65-F5344CB8AC3E}">
        <p14:creationId xmlns:p14="http://schemas.microsoft.com/office/powerpoint/2010/main" val="283821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sp>
        <p:nvSpPr>
          <p:cNvPr id="2" name="TextBox 13"/>
          <p:cNvSpPr txBox="1"/>
          <p:nvPr/>
        </p:nvSpPr>
        <p:spPr>
          <a:xfrm>
            <a:off x="152400" y="266700"/>
            <a:ext cx="17373600" cy="837345"/>
          </a:xfrm>
          <a:prstGeom prst="rect">
            <a:avLst/>
          </a:prstGeom>
        </p:spPr>
        <p:txBody>
          <a:bodyPr wrap="square" lIns="0" tIns="0" rIns="0" bIns="0" rtlCol="0" anchor="t">
            <a:spAutoFit/>
          </a:bodyPr>
          <a:lstStyle/>
          <a:p>
            <a:pPr marL="485774" lvl="1" algn="just">
              <a:lnSpc>
                <a:spcPts val="7289"/>
              </a:lnSpc>
            </a:pPr>
            <a:r>
              <a:rPr lang="en-US" sz="4499" b="1" dirty="0" smtClean="0">
                <a:solidFill>
                  <a:srgbClr val="000000"/>
                </a:solidFill>
                <a:latin typeface="Times New Roman" panose="02020603050405020304" pitchFamily="18" charset="0"/>
                <a:cs typeface="Times New Roman" panose="02020603050405020304" pitchFamily="18" charset="0"/>
              </a:rPr>
              <a:t>a.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nội</a:t>
            </a:r>
            <a:r>
              <a:rPr lang="en-US" sz="4499" b="1" dirty="0" smtClean="0">
                <a:solidFill>
                  <a:srgbClr val="000000"/>
                </a:solidFill>
                <a:latin typeface="Times New Roman" panose="02020603050405020304" pitchFamily="18" charset="0"/>
                <a:cs typeface="Times New Roman" panose="02020603050405020304" pitchFamily="18" charset="0"/>
              </a:rPr>
              <a:t> dung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81708" y="2857500"/>
            <a:ext cx="4557346" cy="5616922"/>
            <a:chOff x="181708" y="2857500"/>
            <a:chExt cx="4557346" cy="5616922"/>
          </a:xfrm>
        </p:grpSpPr>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3" name="TextBox 13"/>
            <p:cNvSpPr txBox="1"/>
            <p:nvPr/>
          </p:nvSpPr>
          <p:spPr>
            <a:xfrm>
              <a:off x="181708" y="2857500"/>
              <a:ext cx="4267200" cy="5616922"/>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hoàn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cảnh</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đời</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sống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sp>
        <p:nvSpPr>
          <p:cNvPr id="5" name="TextBox 13"/>
          <p:cNvSpPr txBox="1"/>
          <p:nvPr/>
        </p:nvSpPr>
        <p:spPr>
          <a:xfrm>
            <a:off x="4961792" y="1790700"/>
            <a:ext cx="13097608" cy="1770549"/>
          </a:xfrm>
          <a:prstGeom prst="rect">
            <a:avLst/>
          </a:prstGeom>
        </p:spPr>
        <p:txBody>
          <a:bodyPr wrap="square" lIns="0" tIns="0" rIns="0" bIns="0" rtlCol="0" anchor="t">
            <a:spAutoFit/>
          </a:bodyPr>
          <a:lstStyle/>
          <a:p>
            <a:pPr marL="485774" lvl="1" algn="just">
              <a:lnSpc>
                <a:spcPts val="7289"/>
              </a:lnSpc>
            </a:pPr>
            <a:r>
              <a:rPr lang="en-US" sz="4400" b="1" dirty="0" err="1" smtClean="0">
                <a:solidFill>
                  <a:srgbClr val="000000"/>
                </a:solidFill>
                <a:latin typeface="Times New Roman" panose="02020603050405020304" pitchFamily="18" charset="0"/>
                <a:cs typeface="Times New Roman" panose="02020603050405020304" pitchFamily="18" charset="0"/>
              </a:rPr>
              <a:t>Lí</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lẽ</a:t>
            </a:r>
            <a:r>
              <a:rPr lang="en-US" sz="4400" b="1" dirty="0" smtClean="0">
                <a:solidFill>
                  <a:srgbClr val="000000"/>
                </a:solidFill>
                <a:latin typeface="Times New Roman" panose="02020603050405020304" pitchFamily="18" charset="0"/>
                <a:cs typeface="Times New Roman" panose="02020603050405020304" pitchFamily="18" charset="0"/>
              </a:rPr>
              <a:t>: </a:t>
            </a:r>
            <a:r>
              <a:rPr lang="vi-VN" sz="4400" dirty="0" smtClean="0">
                <a:solidFill>
                  <a:srgbClr val="000000"/>
                </a:solidFill>
                <a:latin typeface="Times New Roman" panose="02020603050405020304" pitchFamily="18" charset="0"/>
                <a:cs typeface="Times New Roman" panose="02020603050405020304" pitchFamily="18" charset="0"/>
              </a:rPr>
              <a:t>Nội </a:t>
            </a:r>
            <a:r>
              <a:rPr lang="vi-VN" sz="4400" dirty="0">
                <a:solidFill>
                  <a:srgbClr val="000000"/>
                </a:solidFill>
                <a:latin typeface="Times New Roman" panose="02020603050405020304" pitchFamily="18" charset="0"/>
                <a:cs typeface="Times New Roman" panose="02020603050405020304" pitchFamily="18" charset="0"/>
              </a:rPr>
              <a:t>dung câu chuyện xảy ra trong những khung cảnh quê hương.</a:t>
            </a:r>
            <a:r>
              <a:rPr lang="en-US" sz="4400" dirty="0" smtClean="0">
                <a:solidFill>
                  <a:srgbClr val="000000"/>
                </a:solidFill>
                <a:latin typeface="Times New Roman" panose="02020603050405020304" pitchFamily="18" charset="0"/>
                <a:cs typeface="Times New Roman" panose="02020603050405020304" pitchFamily="18" charset="0"/>
              </a:rPr>
              <a:t>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7" name="TextBox 13"/>
          <p:cNvSpPr txBox="1"/>
          <p:nvPr/>
        </p:nvSpPr>
        <p:spPr>
          <a:xfrm>
            <a:off x="4961792" y="3793653"/>
            <a:ext cx="13097608" cy="3744615"/>
          </a:xfrm>
          <a:prstGeom prst="rect">
            <a:avLst/>
          </a:prstGeom>
        </p:spPr>
        <p:txBody>
          <a:bodyPr wrap="square" lIns="0" tIns="0" rIns="0" bIns="0" rtlCol="0" anchor="t">
            <a:spAutoFit/>
          </a:bodyPr>
          <a:lstStyle/>
          <a:p>
            <a:pPr marL="485774" lvl="1" algn="just">
              <a:lnSpc>
                <a:spcPts val="7289"/>
              </a:lnSpc>
            </a:pPr>
            <a:r>
              <a:rPr lang="en-US" sz="4400" b="1" dirty="0" err="1" smtClean="0">
                <a:solidFill>
                  <a:srgbClr val="000000"/>
                </a:solidFill>
                <a:latin typeface="Times New Roman" panose="02020603050405020304" pitchFamily="18" charset="0"/>
                <a:cs typeface="Times New Roman" panose="02020603050405020304" pitchFamily="18" charset="0"/>
              </a:rPr>
              <a:t>Bằng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chứng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nông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thôn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miền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Trung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thôn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Hòa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Phước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bên</a:t>
            </a:r>
            <a:r>
              <a:rPr lang="en-US" sz="4400" dirty="0" smtClean="0">
                <a:solidFill>
                  <a:srgbClr val="000000"/>
                </a:solidFill>
                <a:latin typeface="Times New Roman" panose="02020603050405020304" pitchFamily="18" charset="0"/>
                <a:cs typeface="Times New Roman" panose="02020603050405020304" pitchFamily="18" charset="0"/>
              </a:rPr>
              <a:t> con </a:t>
            </a:r>
            <a:r>
              <a:rPr lang="en-US" sz="4400" dirty="0" err="1" smtClean="0">
                <a:solidFill>
                  <a:srgbClr val="000000"/>
                </a:solidFill>
                <a:latin typeface="Times New Roman" panose="02020603050405020304" pitchFamily="18" charset="0"/>
                <a:cs typeface="Times New Roman" panose="02020603050405020304" pitchFamily="18" charset="0"/>
              </a:rPr>
              <a:t>sông</a:t>
            </a:r>
            <a:r>
              <a:rPr lang="en-US" sz="4400" dirty="0" smtClean="0">
                <a:solidFill>
                  <a:srgbClr val="000000"/>
                </a:solidFill>
                <a:latin typeface="Times New Roman" panose="02020603050405020304" pitchFamily="18" charset="0"/>
                <a:cs typeface="Times New Roman" panose="02020603050405020304" pitchFamily="18" charset="0"/>
              </a:rPr>
              <a:t> Thu </a:t>
            </a:r>
            <a:r>
              <a:rPr lang="en-US" sz="4400" dirty="0" err="1" smtClean="0">
                <a:solidFill>
                  <a:srgbClr val="000000"/>
                </a:solidFill>
                <a:latin typeface="Times New Roman" panose="02020603050405020304" pitchFamily="18" charset="0"/>
                <a:cs typeface="Times New Roman" panose="02020603050405020304" pitchFamily="18" charset="0"/>
              </a:rPr>
              <a:t>Bồn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những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rất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mới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mẻ</a:t>
            </a:r>
            <a:r>
              <a:rPr lang="en-US" sz="4400" dirty="0" smtClean="0">
                <a:solidFill>
                  <a:srgbClr val="000000"/>
                </a:solidFill>
                <a:latin typeface="Times New Roman" panose="02020603050405020304" pitchFamily="18" charset="0"/>
                <a:cs typeface="Times New Roman" panose="02020603050405020304" pitchFamily="18" charset="0"/>
              </a:rPr>
              <a:t> - </a:t>
            </a:r>
            <a:r>
              <a:rPr lang="en-US" sz="4400" dirty="0" err="1" smtClean="0">
                <a:solidFill>
                  <a:srgbClr val="000000"/>
                </a:solidFill>
                <a:latin typeface="Times New Roman" panose="02020603050405020304" pitchFamily="18" charset="0"/>
                <a:cs typeface="Times New Roman" panose="02020603050405020304" pitchFamily="18" charset="0"/>
              </a:rPr>
              <a:t>như</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buổi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tảng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sáng</a:t>
            </a:r>
            <a:r>
              <a:rPr lang="en-US" sz="4400" dirty="0" smtClean="0">
                <a:solidFill>
                  <a:srgbClr val="000000"/>
                </a:solidFill>
                <a:latin typeface="Times New Roman" panose="02020603050405020304" pitchFamily="18" charset="0"/>
                <a:cs typeface="Times New Roman" panose="02020603050405020304" pitchFamily="18" charset="0"/>
              </a:rPr>
              <a:t> – </a:t>
            </a:r>
            <a:r>
              <a:rPr lang="en-US" sz="4400" dirty="0" err="1" smtClean="0">
                <a:solidFill>
                  <a:srgbClr val="000000"/>
                </a:solidFill>
                <a:latin typeface="Times New Roman" panose="02020603050405020304" pitchFamily="18" charset="0"/>
                <a:cs typeface="Times New Roman" panose="02020603050405020304" pitchFamily="18" charset="0"/>
              </a:rPr>
              <a:t>sau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Tám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công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8" name="Picture 3"/>
          <p:cNvPicPr>
            <a:picLocks noChangeAspect="1"/>
          </p:cNvPicPr>
          <p:nvPr/>
        </p:nvPicPr>
        <p:blipFill>
          <a:blip r:embed="rId8"/>
          <a:srcRect/>
          <a:stretch>
            <a:fillRect/>
          </a:stretch>
        </p:blipFill>
        <p:spPr>
          <a:xfrm>
            <a:off x="9448800" y="6591300"/>
            <a:ext cx="9431490" cy="5258055"/>
          </a:xfrm>
          <a:prstGeom prst="rect">
            <a:avLst/>
          </a:prstGeom>
        </p:spPr>
      </p:pic>
    </p:spTree>
    <p:extLst>
      <p:ext uri="{BB962C8B-B14F-4D97-AF65-F5344CB8AC3E}">
        <p14:creationId xmlns:p14="http://schemas.microsoft.com/office/powerpoint/2010/main" val="94507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sp>
        <p:nvSpPr>
          <p:cNvPr id="2" name="TextBox 13"/>
          <p:cNvSpPr txBox="1"/>
          <p:nvPr/>
        </p:nvSpPr>
        <p:spPr>
          <a:xfrm>
            <a:off x="152400" y="266700"/>
            <a:ext cx="17373600" cy="837345"/>
          </a:xfrm>
          <a:prstGeom prst="rect">
            <a:avLst/>
          </a:prstGeom>
        </p:spPr>
        <p:txBody>
          <a:bodyPr wrap="square" lIns="0" tIns="0" rIns="0" bIns="0" rtlCol="0" anchor="t">
            <a:spAutoFit/>
          </a:bodyPr>
          <a:lstStyle/>
          <a:p>
            <a:pPr marL="485774" lvl="1" algn="just">
              <a:lnSpc>
                <a:spcPts val="7289"/>
              </a:lnSpc>
            </a:pPr>
            <a:r>
              <a:rPr lang="en-US" sz="4499" b="1" dirty="0" smtClean="0">
                <a:solidFill>
                  <a:srgbClr val="000000"/>
                </a:solidFill>
                <a:latin typeface="Times New Roman" panose="02020603050405020304" pitchFamily="18" charset="0"/>
                <a:cs typeface="Times New Roman" panose="02020603050405020304" pitchFamily="18" charset="0"/>
              </a:rPr>
              <a:t>a.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nội</a:t>
            </a:r>
            <a:r>
              <a:rPr lang="en-US" sz="4499" b="1" dirty="0" smtClean="0">
                <a:solidFill>
                  <a:srgbClr val="000000"/>
                </a:solidFill>
                <a:latin typeface="Times New Roman" panose="02020603050405020304" pitchFamily="18" charset="0"/>
                <a:cs typeface="Times New Roman" panose="02020603050405020304" pitchFamily="18" charset="0"/>
              </a:rPr>
              <a:t> dung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81708" y="2857500"/>
            <a:ext cx="4557346" cy="5616922"/>
            <a:chOff x="181708" y="2857500"/>
            <a:chExt cx="4557346" cy="5616922"/>
          </a:xfrm>
        </p:grpSpPr>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3" name="TextBox 13"/>
            <p:cNvSpPr txBox="1"/>
            <p:nvPr/>
          </p:nvSpPr>
          <p:spPr>
            <a:xfrm>
              <a:off x="181708" y="2857500"/>
              <a:ext cx="4267200" cy="5616922"/>
            </a:xfrm>
            <a:prstGeom prst="rect">
              <a:avLst/>
            </a:prstGeom>
          </p:spPr>
          <p:txBody>
            <a:bodyPr wrap="square" lIns="0" tIns="0" rIns="0" bIns="0" rtlCol="0" anchor="t">
              <a:spAutoFit/>
            </a:bodyPr>
            <a:lstStyle/>
            <a:p>
              <a:pPr marL="485774" lvl="1" algn="just">
                <a:lnSpc>
                  <a:spcPts val="7289"/>
                </a:lnSpc>
              </a:pPr>
              <a:r>
                <a:rPr lang="vi-VN" sz="4499" dirty="0">
                  <a:solidFill>
                    <a:srgbClr val="000000"/>
                  </a:solidFill>
                  <a:latin typeface="Times New Roman" panose="02020603050405020304" pitchFamily="18" charset="0"/>
                  <a:cs typeface="Times New Roman" panose="02020603050405020304" pitchFamily="18" charset="0"/>
                </a:rPr>
                <a:t>Ý kiến của người viết về </a:t>
              </a:r>
              <a:r>
                <a:rPr lang="vi-VN" sz="4499" b="1" dirty="0">
                  <a:solidFill>
                    <a:srgbClr val="000000"/>
                  </a:solidFill>
                  <a:latin typeface="Times New Roman" panose="02020603050405020304" pitchFamily="18" charset="0"/>
                  <a:cs typeface="Times New Roman" panose="02020603050405020304" pitchFamily="18" charset="0"/>
                </a:rPr>
                <a:t>thế giới nhân vật </a:t>
              </a:r>
              <a:r>
                <a:rPr lang="vi-VN" sz="4499" dirty="0">
                  <a:solidFill>
                    <a:srgbClr val="000000"/>
                  </a:solidFill>
                  <a:latin typeface="Times New Roman" panose="02020603050405020304" pitchFamily="18" charset="0"/>
                  <a:cs typeface="Times New Roman" panose="02020603050405020304" pitchFamily="18" charset="0"/>
                </a:rPr>
                <a:t>trong tác phẩm (lí lẽ và bằng chứng)</a:t>
              </a:r>
            </a:p>
          </p:txBody>
        </p:sp>
      </p:grpSp>
      <p:sp>
        <p:nvSpPr>
          <p:cNvPr id="5" name="TextBox 13"/>
          <p:cNvSpPr txBox="1"/>
          <p:nvPr/>
        </p:nvSpPr>
        <p:spPr>
          <a:xfrm>
            <a:off x="4766932" y="4229100"/>
            <a:ext cx="13097608" cy="5758821"/>
          </a:xfrm>
          <a:prstGeom prst="rect">
            <a:avLst/>
          </a:prstGeom>
        </p:spPr>
        <p:txBody>
          <a:bodyPr wrap="square" lIns="0" tIns="0" rIns="0" bIns="0" rtlCol="0" anchor="t">
            <a:spAutoFit/>
          </a:bodyPr>
          <a:lstStyle/>
          <a:p>
            <a:pPr marL="485774" lvl="1" algn="just">
              <a:lnSpc>
                <a:spcPts val="6500"/>
              </a:lnSpc>
            </a:pPr>
            <a:r>
              <a:rPr lang="en-US" sz="4400" b="1" dirty="0" err="1" smtClean="0">
                <a:solidFill>
                  <a:srgbClr val="000000"/>
                </a:solidFill>
                <a:latin typeface="Times New Roman" panose="02020603050405020304" pitchFamily="18" charset="0"/>
                <a:cs typeface="Times New Roman" panose="02020603050405020304" pitchFamily="18" charset="0"/>
              </a:rPr>
              <a:t>Lí</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lẽ</a:t>
            </a:r>
            <a:r>
              <a:rPr lang="en-US" sz="4400" b="1" dirty="0" smtClean="0">
                <a:solidFill>
                  <a:srgbClr val="000000"/>
                </a:solidFill>
                <a:latin typeface="Times New Roman" panose="02020603050405020304" pitchFamily="18" charset="0"/>
                <a:cs typeface="Times New Roman" panose="02020603050405020304" pitchFamily="18" charset="0"/>
              </a:rPr>
              <a:t>: </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Đây là một sự chuyển mình toàn bộ, thay đổi toàn diện của chế độ xã hội mới…</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Nó làm thay đổi hẳn nếp sống thường ngày từ trước.</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Họ làm việc hơi quá sức mình một chút. Suốt ngày họ lo đến công việc xã hội hơn là công việc nhà mình.</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Nông thôn sôi động như một gia đình vừa thức giấc.</a:t>
            </a:r>
          </a:p>
        </p:txBody>
      </p:sp>
      <p:sp>
        <p:nvSpPr>
          <p:cNvPr id="11" name="TextBox 13"/>
          <p:cNvSpPr txBox="1"/>
          <p:nvPr/>
        </p:nvSpPr>
        <p:spPr>
          <a:xfrm>
            <a:off x="4766932" y="1327401"/>
            <a:ext cx="13097608" cy="2808461"/>
          </a:xfrm>
          <a:prstGeom prst="rect">
            <a:avLst/>
          </a:prstGeom>
        </p:spPr>
        <p:txBody>
          <a:bodyPr wrap="square" lIns="0" tIns="0" rIns="0" bIns="0" rtlCol="0" anchor="t">
            <a:spAutoFit/>
          </a:bodyPr>
          <a:lstStyle/>
          <a:p>
            <a:pPr marL="485774" lvl="1" algn="just">
              <a:lnSpc>
                <a:spcPts val="7289"/>
              </a:lnSpc>
            </a:pPr>
            <a:r>
              <a:rPr lang="vi-VN" sz="4400" dirty="0" smtClean="0">
                <a:solidFill>
                  <a:srgbClr val="000000"/>
                </a:solidFill>
                <a:latin typeface="Times New Roman" panose="02020603050405020304" pitchFamily="18" charset="0"/>
                <a:cs typeface="Times New Roman" panose="02020603050405020304" pitchFamily="18" charset="0"/>
              </a:rPr>
              <a:t>Các </a:t>
            </a:r>
            <a:r>
              <a:rPr lang="vi-VN" sz="4400" dirty="0">
                <a:solidFill>
                  <a:srgbClr val="000000"/>
                </a:solidFill>
                <a:latin typeface="Times New Roman" panose="02020603050405020304" pitchFamily="18" charset="0"/>
                <a:cs typeface="Times New Roman" panose="02020603050405020304" pitchFamily="18" charset="0"/>
              </a:rPr>
              <a:t>nhân vật là những người nông dân bình thường, mấy cô bác …vừa tự xây chính quyền cách mạng địa phương vừa chuẩn bị công tác chống giặc giữ làng.</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650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500"/>
                                        <p:tgtEl>
                                          <p:spTgt spid="5">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barn(inVertical)">
                                      <p:cBhvr>
                                        <p:cTn id="2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2" name="TextBox 13"/>
          <p:cNvSpPr txBox="1"/>
          <p:nvPr/>
        </p:nvSpPr>
        <p:spPr>
          <a:xfrm>
            <a:off x="152400" y="266700"/>
            <a:ext cx="17373600" cy="837345"/>
          </a:xfrm>
          <a:prstGeom prst="rect">
            <a:avLst/>
          </a:prstGeom>
        </p:spPr>
        <p:txBody>
          <a:bodyPr wrap="square" lIns="0" tIns="0" rIns="0" bIns="0" rtlCol="0" anchor="t">
            <a:spAutoFit/>
          </a:bodyPr>
          <a:lstStyle/>
          <a:p>
            <a:pPr marL="485774" lvl="1" algn="just">
              <a:lnSpc>
                <a:spcPts val="7289"/>
              </a:lnSpc>
            </a:pPr>
            <a:r>
              <a:rPr lang="en-US" sz="4499" b="1" dirty="0" smtClean="0">
                <a:solidFill>
                  <a:srgbClr val="000000"/>
                </a:solidFill>
                <a:latin typeface="Times New Roman" panose="02020603050405020304" pitchFamily="18" charset="0"/>
                <a:cs typeface="Times New Roman" panose="02020603050405020304" pitchFamily="18" charset="0"/>
              </a:rPr>
              <a:t>a.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nội</a:t>
            </a:r>
            <a:r>
              <a:rPr lang="en-US" sz="4499" b="1" dirty="0" smtClean="0">
                <a:solidFill>
                  <a:srgbClr val="000000"/>
                </a:solidFill>
                <a:latin typeface="Times New Roman" panose="02020603050405020304" pitchFamily="18" charset="0"/>
                <a:cs typeface="Times New Roman" panose="02020603050405020304" pitchFamily="18" charset="0"/>
              </a:rPr>
              <a:t> dung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3" name="TextBox 13"/>
          <p:cNvSpPr txBox="1"/>
          <p:nvPr/>
        </p:nvSpPr>
        <p:spPr>
          <a:xfrm>
            <a:off x="181708" y="2857500"/>
            <a:ext cx="4267200" cy="5616922"/>
          </a:xfrm>
          <a:prstGeom prst="rect">
            <a:avLst/>
          </a:prstGeom>
        </p:spPr>
        <p:txBody>
          <a:bodyPr wrap="square" lIns="0" tIns="0" rIns="0" bIns="0" rtlCol="0" anchor="t">
            <a:spAutoFit/>
          </a:bodyPr>
          <a:lstStyle/>
          <a:p>
            <a:pPr marL="485774" lvl="1" algn="just">
              <a:lnSpc>
                <a:spcPts val="7289"/>
              </a:lnSpc>
            </a:pPr>
            <a:r>
              <a:rPr lang="vi-VN" sz="4499" dirty="0">
                <a:solidFill>
                  <a:srgbClr val="000000"/>
                </a:solidFill>
                <a:latin typeface="Times New Roman" panose="02020603050405020304" pitchFamily="18" charset="0"/>
                <a:cs typeface="Times New Roman" panose="02020603050405020304" pitchFamily="18" charset="0"/>
              </a:rPr>
              <a:t>Ý kiến của người viết về </a:t>
            </a:r>
            <a:r>
              <a:rPr lang="vi-VN" sz="4499" b="1" dirty="0">
                <a:solidFill>
                  <a:srgbClr val="000000"/>
                </a:solidFill>
                <a:latin typeface="Times New Roman" panose="02020603050405020304" pitchFamily="18" charset="0"/>
                <a:cs typeface="Times New Roman" panose="02020603050405020304" pitchFamily="18" charset="0"/>
              </a:rPr>
              <a:t>thế giới nhân vật </a:t>
            </a:r>
            <a:r>
              <a:rPr lang="vi-VN" sz="4499" dirty="0">
                <a:solidFill>
                  <a:srgbClr val="000000"/>
                </a:solidFill>
                <a:latin typeface="Times New Roman" panose="02020603050405020304" pitchFamily="18" charset="0"/>
                <a:cs typeface="Times New Roman" panose="02020603050405020304" pitchFamily="18" charset="0"/>
              </a:rPr>
              <a:t>trong tác phẩm (lí lẽ và bằng chứng)</a:t>
            </a:r>
          </a:p>
        </p:txBody>
      </p:sp>
      <p:sp>
        <p:nvSpPr>
          <p:cNvPr id="5" name="TextBox 13"/>
          <p:cNvSpPr txBox="1"/>
          <p:nvPr/>
        </p:nvSpPr>
        <p:spPr>
          <a:xfrm>
            <a:off x="4938346" y="1562100"/>
            <a:ext cx="13097608" cy="8335615"/>
          </a:xfrm>
          <a:prstGeom prst="rect">
            <a:avLst/>
          </a:prstGeom>
        </p:spPr>
        <p:txBody>
          <a:bodyPr wrap="square" lIns="0" tIns="0" rIns="0" bIns="0" rtlCol="0" anchor="t">
            <a:spAutoFit/>
          </a:bodyPr>
          <a:lstStyle/>
          <a:p>
            <a:pPr marL="485774" lvl="1" algn="just">
              <a:lnSpc>
                <a:spcPts val="6500"/>
              </a:lnSpc>
            </a:pPr>
            <a:r>
              <a:rPr lang="en-US" sz="4400" b="1" dirty="0" err="1" smtClean="0">
                <a:solidFill>
                  <a:srgbClr val="000000"/>
                </a:solidFill>
                <a:latin typeface="Times New Roman" panose="02020603050405020304" pitchFamily="18" charset="0"/>
                <a:cs typeface="Times New Roman" panose="02020603050405020304" pitchFamily="18" charset="0"/>
              </a:rPr>
              <a:t>Bằng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chứng</a:t>
            </a:r>
            <a:r>
              <a:rPr lang="en-US" sz="4400" b="1" dirty="0" smtClean="0">
                <a:solidFill>
                  <a:srgbClr val="000000"/>
                </a:solidFill>
                <a:latin typeface="Times New Roman" panose="02020603050405020304" pitchFamily="18" charset="0"/>
                <a:cs typeface="Times New Roman" panose="02020603050405020304" pitchFamily="18" charset="0"/>
              </a:rPr>
              <a:t>: </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Trong Tảng sáng đó là những Cục, những Cục, Cù Lao, bà Kiến, ông Hai Dĩ, thầy Lê Tảo,... là những con người thật đáng yêu..</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Một tuyến nhân vật thứ hai nữa có mặt ít hơn, nhưng vẫn xuất sắc và lí thú không kém các nhân vật trên: chị ba, anh Bốn Linh, chú Năm Mùi, anh Bảy Hoành, ông Tư Đàm, cô tuyết Hạnh, …</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Rồi một tuyến nhân vật thứ ba: anh Tư Lĩnh, những chú chó, …</a:t>
            </a:r>
          </a:p>
        </p:txBody>
      </p:sp>
    </p:spTree>
    <p:extLst>
      <p:ext uri="{BB962C8B-B14F-4D97-AF65-F5344CB8AC3E}">
        <p14:creationId xmlns:p14="http://schemas.microsoft.com/office/powerpoint/2010/main" val="257254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839200" y="952500"/>
            <a:ext cx="8285186" cy="840069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95400" y="1050687"/>
            <a:ext cx="6553200" cy="8204320"/>
          </a:xfrm>
          <a:prstGeom prst="rect">
            <a:avLst/>
          </a:prstGeom>
        </p:spPr>
      </p:pic>
      <p:sp>
        <p:nvSpPr>
          <p:cNvPr id="4" name="TextBox 12"/>
          <p:cNvSpPr txBox="1"/>
          <p:nvPr/>
        </p:nvSpPr>
        <p:spPr>
          <a:xfrm>
            <a:off x="1714499" y="2152025"/>
            <a:ext cx="5715001" cy="5001369"/>
          </a:xfrm>
          <a:prstGeom prst="rect">
            <a:avLst/>
          </a:prstGeom>
        </p:spPr>
        <p:txBody>
          <a:bodyPr wrap="square" lIns="0" tIns="0" rIns="0" bIns="0" rtlCol="0" anchor="t">
            <a:spAutoFit/>
          </a:bodyPr>
          <a:lstStyle/>
          <a:p>
            <a:pPr algn="just">
              <a:lnSpc>
                <a:spcPts val="7800"/>
              </a:lnSpc>
            </a:pPr>
            <a:r>
              <a:rPr lang="en-US" sz="5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Theo </a:t>
            </a:r>
            <a:r>
              <a:rPr lang="en-US" sz="54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5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phê</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bình</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văn</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là</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gì</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Nhà</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phê</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bình</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văn</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cần</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có</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những</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phẩm</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chất</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nào</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a:t>
            </a:r>
            <a:endParaRPr lang="en-US" sz="5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5265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3"/>
          <a:srcRect/>
          <a:stretch>
            <a:fillRect/>
          </a:stretch>
        </p:blipFill>
        <p:spPr>
          <a:xfrm>
            <a:off x="-1887416" y="6057900"/>
            <a:ext cx="6626470" cy="7173445"/>
          </a:xfrm>
          <a:prstGeom prst="rect">
            <a:avLst/>
          </a:prstGeom>
        </p:spPr>
      </p:pic>
      <p:sp>
        <p:nvSpPr>
          <p:cNvPr id="2" name="TextBox 13"/>
          <p:cNvSpPr txBox="1"/>
          <p:nvPr/>
        </p:nvSpPr>
        <p:spPr>
          <a:xfrm>
            <a:off x="152400" y="266700"/>
            <a:ext cx="17373600" cy="936154"/>
          </a:xfrm>
          <a:prstGeom prst="rect">
            <a:avLst/>
          </a:prstGeom>
        </p:spPr>
        <p:txBody>
          <a:bodyPr wrap="square" lIns="0" tIns="0" rIns="0" bIns="0" rtlCol="0" anchor="t">
            <a:spAutoFit/>
          </a:bodyPr>
          <a:lstStyle/>
          <a:p>
            <a:pPr marL="485774" lvl="1" algn="just">
              <a:lnSpc>
                <a:spcPts val="7289"/>
              </a:lnSpc>
            </a:pPr>
            <a:r>
              <a:rPr lang="en-US" sz="4499" b="1" dirty="0">
                <a:solidFill>
                  <a:srgbClr val="000000"/>
                </a:solidFill>
                <a:latin typeface="Times New Roman" panose="02020603050405020304" pitchFamily="18" charset="0"/>
                <a:cs typeface="Times New Roman" panose="02020603050405020304" pitchFamily="18" charset="0"/>
              </a:rPr>
              <a:t>b</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nghệ</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thuật</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rotWithShape="1">
          <a:blip r:embed="rId4">
            <a:alphaModFix amt="5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40541"/>
          <a:stretch/>
        </p:blipFill>
        <p:spPr>
          <a:xfrm>
            <a:off x="-417924" y="734777"/>
            <a:ext cx="5594261" cy="9408561"/>
          </a:xfrm>
          <a:prstGeom prst="rect">
            <a:avLst/>
          </a:prstGeom>
        </p:spPr>
      </p:pic>
      <p:grpSp>
        <p:nvGrpSpPr>
          <p:cNvPr id="6" name="Group 5"/>
          <p:cNvGrpSpPr/>
          <p:nvPr/>
        </p:nvGrpSpPr>
        <p:grpSpPr>
          <a:xfrm>
            <a:off x="184061" y="2847251"/>
            <a:ext cx="4554993" cy="5620819"/>
            <a:chOff x="184061" y="2847251"/>
            <a:chExt cx="4554993" cy="5620819"/>
          </a:xfrm>
        </p:grpSpPr>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67370"/>
              <a:ext cx="4358054" cy="5600700"/>
            </a:xfrm>
            <a:prstGeom prst="rect">
              <a:avLst/>
            </a:prstGeom>
          </p:spPr>
        </p:pic>
        <p:sp>
          <p:nvSpPr>
            <p:cNvPr id="3" name="TextBox 13"/>
            <p:cNvSpPr txBox="1"/>
            <p:nvPr/>
          </p:nvSpPr>
          <p:spPr>
            <a:xfrm>
              <a:off x="184061" y="2847251"/>
              <a:ext cx="4390292" cy="5616922"/>
            </a:xfrm>
            <a:prstGeom prst="rect">
              <a:avLst/>
            </a:prstGeom>
          </p:spPr>
          <p:txBody>
            <a:bodyPr wrap="square" lIns="0" tIns="0" rIns="0" bIns="0" rtlCol="0" anchor="t">
              <a:spAutoFit/>
            </a:bodyPr>
            <a:lstStyle/>
            <a:p>
              <a:pPr marL="485774" lvl="1" algn="just">
                <a:lnSpc>
                  <a:spcPts val="7289"/>
                </a:lnSpc>
              </a:pPr>
              <a:r>
                <a:rPr lang="vi-VN" sz="4499" dirty="0">
                  <a:solidFill>
                    <a:srgbClr val="000000"/>
                  </a:solidFill>
                  <a:latin typeface="Times New Roman" panose="02020603050405020304" pitchFamily="18" charset="0"/>
                  <a:cs typeface="Times New Roman" panose="02020603050405020304" pitchFamily="18" charset="0"/>
                </a:rPr>
                <a:t>Ý kiến của người viết về </a:t>
              </a:r>
              <a:r>
                <a:rPr lang="vi-VN" sz="4499" b="1" dirty="0">
                  <a:solidFill>
                    <a:srgbClr val="000000"/>
                  </a:solidFill>
                  <a:latin typeface="Times New Roman" panose="02020603050405020304" pitchFamily="18" charset="0"/>
                  <a:cs typeface="Times New Roman" panose="02020603050405020304" pitchFamily="18" charset="0"/>
                </a:rPr>
                <a:t>người kể chuyện </a:t>
              </a:r>
              <a:r>
                <a:rPr lang="vi-VN" sz="4499" dirty="0">
                  <a:solidFill>
                    <a:srgbClr val="000000"/>
                  </a:solidFill>
                  <a:latin typeface="Times New Roman" panose="02020603050405020304" pitchFamily="18" charset="0"/>
                  <a:cs typeface="Times New Roman" panose="02020603050405020304" pitchFamily="18" charset="0"/>
                </a:rPr>
                <a:t>trong tác phẩm (lí lẽ và bằng chứng)</a:t>
              </a:r>
            </a:p>
          </p:txBody>
        </p:sp>
      </p:grpSp>
      <p:sp>
        <p:nvSpPr>
          <p:cNvPr id="8" name="TextBox 13"/>
          <p:cNvSpPr txBox="1"/>
          <p:nvPr/>
        </p:nvSpPr>
        <p:spPr>
          <a:xfrm>
            <a:off x="4955353" y="2552700"/>
            <a:ext cx="13097608" cy="7489230"/>
          </a:xfrm>
          <a:prstGeom prst="rect">
            <a:avLst/>
          </a:prstGeom>
        </p:spPr>
        <p:txBody>
          <a:bodyPr wrap="square" lIns="0" tIns="0" rIns="0" bIns="0" rtlCol="0" anchor="t">
            <a:spAutoFit/>
          </a:bodyPr>
          <a:lstStyle/>
          <a:p>
            <a:pPr marL="485774" lvl="1" algn="just">
              <a:lnSpc>
                <a:spcPts val="7289"/>
              </a:lnSpc>
            </a:pPr>
            <a:r>
              <a:rPr lang="en-US" sz="4400" b="1" dirty="0" err="1" smtClean="0">
                <a:solidFill>
                  <a:srgbClr val="000000"/>
                </a:solidFill>
                <a:latin typeface="Times New Roman" panose="02020603050405020304" pitchFamily="18" charset="0"/>
                <a:cs typeface="Times New Roman" panose="02020603050405020304" pitchFamily="18" charset="0"/>
              </a:rPr>
              <a:t>Lí</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lẽ</a:t>
            </a:r>
            <a:r>
              <a:rPr lang="en-US" sz="4400" b="1" dirty="0" smtClean="0">
                <a:solidFill>
                  <a:srgbClr val="000000"/>
                </a:solidFill>
                <a:latin typeface="Times New Roman" panose="02020603050405020304" pitchFamily="18" charset="0"/>
                <a:cs typeface="Times New Roman" panose="02020603050405020304" pitchFamily="18" charset="0"/>
              </a:rPr>
              <a:t>:</a:t>
            </a:r>
          </a:p>
          <a:p>
            <a:pPr marL="485774" lvl="1" algn="just">
              <a:lnSpc>
                <a:spcPts val="7289"/>
              </a:lnSpc>
            </a:pPr>
            <a:r>
              <a:rPr lang="vi-VN" sz="4400" dirty="0">
                <a:solidFill>
                  <a:srgbClr val="000000"/>
                </a:solidFill>
                <a:latin typeface="Times New Roman" panose="02020603050405020304" pitchFamily="18" charset="0"/>
                <a:cs typeface="Times New Roman" panose="02020603050405020304" pitchFamily="18" charset="0"/>
              </a:rPr>
              <a:t>+ Vai “tôi” trong tiểu thuyết thường có những thế mạnh, tương như bộc tuệch gửi gắm cả “tấm lòng” của tác giả.</a:t>
            </a:r>
          </a:p>
          <a:p>
            <a:pPr marL="485774" lvl="1" algn="just">
              <a:lnSpc>
                <a:spcPts val="7289"/>
              </a:lnSpc>
            </a:pPr>
            <a:r>
              <a:rPr lang="vi-VN" sz="4400" dirty="0">
                <a:solidFill>
                  <a:srgbClr val="000000"/>
                </a:solidFill>
                <a:latin typeface="Times New Roman" panose="02020603050405020304" pitchFamily="18" charset="0"/>
                <a:cs typeface="Times New Roman" panose="02020603050405020304" pitchFamily="18" charset="0"/>
              </a:rPr>
              <a:t>+ Có điều kiện để dẫn dắt bạn đọc đi vào những suy nghĩ thầm kín của nhân vật…</a:t>
            </a:r>
          </a:p>
          <a:p>
            <a:pPr marL="485774" lvl="1" algn="just">
              <a:lnSpc>
                <a:spcPts val="7289"/>
              </a:lnSpc>
            </a:pPr>
            <a:r>
              <a:rPr lang="vi-VN" sz="4400" dirty="0">
                <a:solidFill>
                  <a:srgbClr val="000000"/>
                </a:solidFill>
                <a:latin typeface="Times New Roman" panose="02020603050405020304" pitchFamily="18" charset="0"/>
                <a:cs typeface="Times New Roman" panose="02020603050405020304" pitchFamily="18" charset="0"/>
              </a:rPr>
              <a:t>+ Vai “tôi” cũng có khá nhiều nhược điểm…không nhìn xa được, không nói được nội dung, suy nghĩ của các nhân vật trực diện khác</a:t>
            </a:r>
            <a:r>
              <a:rPr lang="vi-VN" sz="4400" dirty="0" smtClean="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12" name="TextBox 13"/>
          <p:cNvSpPr txBox="1"/>
          <p:nvPr/>
        </p:nvSpPr>
        <p:spPr>
          <a:xfrm>
            <a:off x="4955353" y="1714500"/>
            <a:ext cx="13097608" cy="936154"/>
          </a:xfrm>
          <a:prstGeom prst="rect">
            <a:avLst/>
          </a:prstGeom>
        </p:spPr>
        <p:txBody>
          <a:bodyPr wrap="square" lIns="0" tIns="0" rIns="0" bIns="0" rtlCol="0" anchor="t">
            <a:spAutoFit/>
          </a:bodyPr>
          <a:lstStyle/>
          <a:p>
            <a:pPr marL="485774" lvl="1" algn="just">
              <a:lnSpc>
                <a:spcPts val="7289"/>
              </a:lnSpc>
            </a:pPr>
            <a:r>
              <a:rPr lang="vi-VN" sz="4400" dirty="0" smtClean="0">
                <a:solidFill>
                  <a:srgbClr val="000000"/>
                </a:solidFill>
                <a:latin typeface="Times New Roman" panose="02020603050405020304" pitchFamily="18" charset="0"/>
                <a:cs typeface="Times New Roman" panose="02020603050405020304" pitchFamily="18" charset="0"/>
              </a:rPr>
              <a:t>Quê </a:t>
            </a:r>
            <a:r>
              <a:rPr lang="vi-VN" sz="4400" dirty="0">
                <a:solidFill>
                  <a:srgbClr val="000000"/>
                </a:solidFill>
                <a:latin typeface="Times New Roman" panose="02020603050405020304" pitchFamily="18" charset="0"/>
                <a:cs typeface="Times New Roman" panose="02020603050405020304" pitchFamily="18" charset="0"/>
              </a:rPr>
              <a:t>nội được viết theo lối tự sự vai “tôi”</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218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arn(inVertical)">
                                      <p:cBhvr>
                                        <p:cTn id="25" dur="500"/>
                                        <p:tgtEl>
                                          <p:spTgt spid="8">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barn(inVertical)">
                                      <p:cBhvr>
                                        <p:cTn id="28" dur="500"/>
                                        <p:tgtEl>
                                          <p:spTgt spid="8">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barn(inVertical)">
                                      <p:cBhvr>
                                        <p:cTn id="3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sp>
        <p:nvSpPr>
          <p:cNvPr id="2" name="TextBox 13"/>
          <p:cNvSpPr txBox="1"/>
          <p:nvPr/>
        </p:nvSpPr>
        <p:spPr>
          <a:xfrm>
            <a:off x="152400" y="266700"/>
            <a:ext cx="17373600" cy="936154"/>
          </a:xfrm>
          <a:prstGeom prst="rect">
            <a:avLst/>
          </a:prstGeom>
        </p:spPr>
        <p:txBody>
          <a:bodyPr wrap="square" lIns="0" tIns="0" rIns="0" bIns="0" rtlCol="0" anchor="t">
            <a:spAutoFit/>
          </a:bodyPr>
          <a:lstStyle/>
          <a:p>
            <a:pPr marL="485774" lvl="1" algn="just">
              <a:lnSpc>
                <a:spcPts val="7289"/>
              </a:lnSpc>
            </a:pPr>
            <a:r>
              <a:rPr lang="en-US" sz="4499" b="1" dirty="0">
                <a:solidFill>
                  <a:srgbClr val="000000"/>
                </a:solidFill>
                <a:latin typeface="Times New Roman" panose="02020603050405020304" pitchFamily="18" charset="0"/>
                <a:cs typeface="Times New Roman" panose="02020603050405020304" pitchFamily="18" charset="0"/>
              </a:rPr>
              <a:t>b</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nghệ</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thuật</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04800" y="2857500"/>
            <a:ext cx="4434254" cy="5600700"/>
            <a:chOff x="304800" y="2857500"/>
            <a:chExt cx="4434254" cy="5600700"/>
          </a:xfrm>
        </p:grpSpPr>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3" name="TextBox 13"/>
            <p:cNvSpPr txBox="1"/>
            <p:nvPr/>
          </p:nvSpPr>
          <p:spPr>
            <a:xfrm>
              <a:off x="304800" y="3205931"/>
              <a:ext cx="4114800" cy="4680769"/>
            </a:xfrm>
            <a:prstGeom prst="rect">
              <a:avLst/>
            </a:prstGeom>
          </p:spPr>
          <p:txBody>
            <a:bodyPr wrap="square" lIns="0" tIns="0" rIns="0" bIns="0" rtlCol="0" anchor="t">
              <a:spAutoFit/>
            </a:bodyPr>
            <a:lstStyle/>
            <a:p>
              <a:pPr marL="485774" lvl="1" algn="just">
                <a:lnSpc>
                  <a:spcPts val="7289"/>
                </a:lnSpc>
              </a:pPr>
              <a:r>
                <a:rPr lang="vi-VN" sz="4499" b="1" dirty="0">
                  <a:solidFill>
                    <a:srgbClr val="000000"/>
                  </a:solidFill>
                  <a:latin typeface="Times New Roman" panose="02020603050405020304" pitchFamily="18" charset="0"/>
                  <a:cs typeface="Times New Roman" panose="02020603050405020304" pitchFamily="18" charset="0"/>
                </a:rPr>
                <a:t>Nhận xét chung </a:t>
              </a:r>
              <a:r>
                <a:rPr lang="vi-VN" sz="4499" dirty="0">
                  <a:solidFill>
                    <a:srgbClr val="000000"/>
                  </a:solidFill>
                  <a:latin typeface="Times New Roman" panose="02020603050405020304" pitchFamily="18" charset="0"/>
                  <a:cs typeface="Times New Roman" panose="02020603050405020304" pitchFamily="18" charset="0"/>
                </a:rPr>
                <a:t>về sức hấp dẫn của tác phẩm (lí lẽ và bằng chứng)</a:t>
              </a:r>
            </a:p>
          </p:txBody>
        </p:sp>
      </p:grpSp>
      <p:sp>
        <p:nvSpPr>
          <p:cNvPr id="8" name="TextBox 13"/>
          <p:cNvSpPr txBox="1"/>
          <p:nvPr/>
        </p:nvSpPr>
        <p:spPr>
          <a:xfrm>
            <a:off x="5068295" y="4142085"/>
            <a:ext cx="12838705" cy="936154"/>
          </a:xfrm>
          <a:prstGeom prst="rect">
            <a:avLst/>
          </a:prstGeom>
        </p:spPr>
        <p:txBody>
          <a:bodyPr wrap="square" lIns="0" tIns="0" rIns="0" bIns="0" rtlCol="0" anchor="t">
            <a:spAutoFit/>
          </a:bodyPr>
          <a:lstStyle/>
          <a:p>
            <a:pPr marL="485774" lvl="1" algn="just">
              <a:lnSpc>
                <a:spcPts val="7289"/>
              </a:lnSpc>
            </a:pPr>
            <a:r>
              <a:rPr lang="en-US" sz="4400" b="1" dirty="0" err="1" smtClean="0">
                <a:solidFill>
                  <a:srgbClr val="000000"/>
                </a:solidFill>
                <a:latin typeface="Times New Roman" panose="02020603050405020304" pitchFamily="18" charset="0"/>
                <a:cs typeface="Times New Roman" panose="02020603050405020304" pitchFamily="18" charset="0"/>
              </a:rPr>
              <a:t>Lí</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lẽ</a:t>
            </a:r>
            <a:r>
              <a:rPr lang="en-US" sz="4400" b="1" dirty="0" smtClean="0">
                <a:solidFill>
                  <a:srgbClr val="000000"/>
                </a:solidFill>
                <a:latin typeface="Times New Roman" panose="02020603050405020304" pitchFamily="18" charset="0"/>
                <a:cs typeface="Times New Roman" panose="02020603050405020304" pitchFamily="18" charset="0"/>
              </a:rPr>
              <a:t>: </a:t>
            </a:r>
            <a:r>
              <a:rPr lang="vi-VN" sz="4400" dirty="0" smtClean="0">
                <a:solidFill>
                  <a:srgbClr val="000000"/>
                </a:solidFill>
                <a:latin typeface="Times New Roman" panose="02020603050405020304" pitchFamily="18" charset="0"/>
                <a:cs typeface="Times New Roman" panose="02020603050405020304" pitchFamily="18" charset="0"/>
              </a:rPr>
              <a:t>tâm </a:t>
            </a:r>
            <a:r>
              <a:rPr lang="vi-VN" sz="4400" dirty="0">
                <a:solidFill>
                  <a:srgbClr val="000000"/>
                </a:solidFill>
                <a:latin typeface="Times New Roman" panose="02020603050405020304" pitchFamily="18" charset="0"/>
                <a:cs typeface="Times New Roman" panose="02020603050405020304" pitchFamily="18" charset="0"/>
              </a:rPr>
              <a:t>hồn bạn đọc cũng lớn như trẻ em</a:t>
            </a:r>
          </a:p>
        </p:txBody>
      </p:sp>
      <p:sp>
        <p:nvSpPr>
          <p:cNvPr id="12" name="TextBox 13"/>
          <p:cNvSpPr txBox="1"/>
          <p:nvPr/>
        </p:nvSpPr>
        <p:spPr>
          <a:xfrm>
            <a:off x="5068295" y="1350283"/>
            <a:ext cx="12838705" cy="2808461"/>
          </a:xfrm>
          <a:prstGeom prst="rect">
            <a:avLst/>
          </a:prstGeom>
        </p:spPr>
        <p:txBody>
          <a:bodyPr wrap="square" lIns="0" tIns="0" rIns="0" bIns="0" rtlCol="0" anchor="t">
            <a:spAutoFit/>
          </a:bodyPr>
          <a:lstStyle/>
          <a:p>
            <a:pPr marL="485774" lvl="1" algn="just">
              <a:lnSpc>
                <a:spcPts val="7289"/>
              </a:lnSpc>
            </a:pPr>
            <a:r>
              <a:rPr lang="en-US" sz="4400" dirty="0">
                <a:solidFill>
                  <a:srgbClr val="000000"/>
                </a:solidFill>
                <a:latin typeface="Times New Roman" panose="02020603050405020304" pitchFamily="18" charset="0"/>
                <a:cs typeface="Times New Roman" panose="02020603050405020304" pitchFamily="18" charset="0"/>
              </a:rPr>
              <a:t>Đ</a:t>
            </a:r>
            <a:r>
              <a:rPr lang="vi-VN" sz="4400" dirty="0" smtClean="0">
                <a:solidFill>
                  <a:srgbClr val="000000"/>
                </a:solidFill>
                <a:latin typeface="Times New Roman" panose="02020603050405020304" pitchFamily="18" charset="0"/>
                <a:cs typeface="Times New Roman" panose="02020603050405020304" pitchFamily="18" charset="0"/>
              </a:rPr>
              <a:t>ó </a:t>
            </a:r>
            <a:r>
              <a:rPr lang="vi-VN" sz="4400" dirty="0">
                <a:solidFill>
                  <a:srgbClr val="000000"/>
                </a:solidFill>
                <a:latin typeface="Times New Roman" panose="02020603050405020304" pitchFamily="18" charset="0"/>
                <a:cs typeface="Times New Roman" panose="02020603050405020304" pitchFamily="18" charset="0"/>
              </a:rPr>
              <a:t>là sự hấp dẫn của những trang văn tả cảnh sinh hoạt của người dân, quang cảnh làng quê qua từng chương và cả tác phẩm.</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366209" y="5872820"/>
            <a:ext cx="11693191" cy="4414180"/>
          </a:xfrm>
          <a:prstGeom prst="rect">
            <a:avLst/>
          </a:prstGeom>
        </p:spPr>
      </p:pic>
    </p:spTree>
    <p:extLst>
      <p:ext uri="{BB962C8B-B14F-4D97-AF65-F5344CB8AC3E}">
        <p14:creationId xmlns:p14="http://schemas.microsoft.com/office/powerpoint/2010/main" val="12388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2" name="TextBox 13"/>
          <p:cNvSpPr txBox="1"/>
          <p:nvPr/>
        </p:nvSpPr>
        <p:spPr>
          <a:xfrm>
            <a:off x="152400" y="266700"/>
            <a:ext cx="17373600" cy="936154"/>
          </a:xfrm>
          <a:prstGeom prst="rect">
            <a:avLst/>
          </a:prstGeom>
        </p:spPr>
        <p:txBody>
          <a:bodyPr wrap="square" lIns="0" tIns="0" rIns="0" bIns="0" rtlCol="0" anchor="t">
            <a:spAutoFit/>
          </a:bodyPr>
          <a:lstStyle/>
          <a:p>
            <a:pPr marL="485774" lvl="1" algn="just">
              <a:lnSpc>
                <a:spcPts val="7289"/>
              </a:lnSpc>
            </a:pPr>
            <a:r>
              <a:rPr lang="en-US" sz="4499" b="1" dirty="0">
                <a:solidFill>
                  <a:srgbClr val="000000"/>
                </a:solidFill>
                <a:latin typeface="Times New Roman" panose="02020603050405020304" pitchFamily="18" charset="0"/>
                <a:cs typeface="Times New Roman" panose="02020603050405020304" pitchFamily="18" charset="0"/>
              </a:rPr>
              <a:t>b</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nghệ</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thuật</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3" name="TextBox 13"/>
          <p:cNvSpPr txBox="1"/>
          <p:nvPr/>
        </p:nvSpPr>
        <p:spPr>
          <a:xfrm>
            <a:off x="304800" y="3205931"/>
            <a:ext cx="4114800" cy="4680769"/>
          </a:xfrm>
          <a:prstGeom prst="rect">
            <a:avLst/>
          </a:prstGeom>
        </p:spPr>
        <p:txBody>
          <a:bodyPr wrap="square" lIns="0" tIns="0" rIns="0" bIns="0" rtlCol="0" anchor="t">
            <a:spAutoFit/>
          </a:bodyPr>
          <a:lstStyle/>
          <a:p>
            <a:pPr marL="485774" lvl="1" algn="just">
              <a:lnSpc>
                <a:spcPts val="7289"/>
              </a:lnSpc>
            </a:pPr>
            <a:r>
              <a:rPr lang="vi-VN" sz="4499" b="1" dirty="0">
                <a:solidFill>
                  <a:srgbClr val="000000"/>
                </a:solidFill>
                <a:latin typeface="Times New Roman" panose="02020603050405020304" pitchFamily="18" charset="0"/>
                <a:cs typeface="Times New Roman" panose="02020603050405020304" pitchFamily="18" charset="0"/>
              </a:rPr>
              <a:t>Nhận xét chung </a:t>
            </a:r>
            <a:r>
              <a:rPr lang="vi-VN" sz="4499" dirty="0">
                <a:solidFill>
                  <a:srgbClr val="000000"/>
                </a:solidFill>
                <a:latin typeface="Times New Roman" panose="02020603050405020304" pitchFamily="18" charset="0"/>
                <a:cs typeface="Times New Roman" panose="02020603050405020304" pitchFamily="18" charset="0"/>
              </a:rPr>
              <a:t>về sức hấp dẫn của tác phẩm (lí lẽ và bằng chứng)</a:t>
            </a:r>
          </a:p>
        </p:txBody>
      </p:sp>
      <p:sp>
        <p:nvSpPr>
          <p:cNvPr id="11" name="TextBox 13"/>
          <p:cNvSpPr txBox="1"/>
          <p:nvPr/>
        </p:nvSpPr>
        <p:spPr>
          <a:xfrm>
            <a:off x="5060861" y="1375373"/>
            <a:ext cx="12838705" cy="8419805"/>
          </a:xfrm>
          <a:prstGeom prst="rect">
            <a:avLst/>
          </a:prstGeom>
        </p:spPr>
        <p:txBody>
          <a:bodyPr wrap="square" lIns="0" tIns="0" rIns="0" bIns="0" rtlCol="0" anchor="t">
            <a:spAutoFit/>
          </a:bodyPr>
          <a:lstStyle/>
          <a:p>
            <a:pPr marL="485774" lvl="1" algn="just">
              <a:lnSpc>
                <a:spcPts val="5500"/>
              </a:lnSpc>
            </a:pPr>
            <a:r>
              <a:rPr lang="en-US" sz="4400" b="1" dirty="0" err="1" smtClean="0">
                <a:solidFill>
                  <a:srgbClr val="000000"/>
                </a:solidFill>
                <a:latin typeface="Times New Roman" panose="02020603050405020304" pitchFamily="18" charset="0"/>
                <a:cs typeface="Times New Roman" panose="02020603050405020304" pitchFamily="18" charset="0"/>
              </a:rPr>
              <a:t>Bằng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chứng</a:t>
            </a:r>
            <a:r>
              <a:rPr lang="en-US" sz="4400" b="1" dirty="0" smtClean="0">
                <a:solidFill>
                  <a:srgbClr val="000000"/>
                </a:solidFill>
                <a:latin typeface="Times New Roman" panose="02020603050405020304" pitchFamily="18" charset="0"/>
                <a:cs typeface="Times New Roman" panose="02020603050405020304" pitchFamily="18" charset="0"/>
              </a:rPr>
              <a:t>:</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tả cảnh đồng bào gọi nhau í ới đi học ban đêm những ngọn đèn bồng bềnh từ nhà này sang nhà khác;</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đặc tả một đốm lửa xoẹt lên từ mẩu que diêm lúc ban đầu còn ốm yếu, do dự;</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tả về bà Kiến học đánh vần mà cứ thêm vào từng câu ca dao ứng khẩu tài tình;</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viết về bọn chó nổi xung dượt đuổi ông Hai Dĩ;</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chấm phá hình dáng những thân sung nhìn qua buổi chiều vàng; </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tả cảnh sông nước bập bềnh</a:t>
            </a:r>
            <a:r>
              <a:rPr lang="vi-VN" sz="4400" dirty="0" smtClean="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132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p:cNvPicPr>
            <a:picLocks noChangeAspect="1"/>
          </p:cNvPicPr>
          <p:nvPr/>
        </p:nvPicPr>
        <p:blipFill rotWithShape="1">
          <a:blip r:embed="rId3"/>
          <a:srcRect t="59211"/>
          <a:stretch/>
        </p:blipFill>
        <p:spPr>
          <a:xfrm rot="5400000">
            <a:off x="11764802" y="2812393"/>
            <a:ext cx="11511089" cy="4438504"/>
          </a:xfrm>
          <a:prstGeom prst="rect">
            <a:avLst/>
          </a:prstGeom>
        </p:spPr>
      </p:pic>
      <p:sp>
        <p:nvSpPr>
          <p:cNvPr id="2" name="TextBox 13"/>
          <p:cNvSpPr txBox="1"/>
          <p:nvPr/>
        </p:nvSpPr>
        <p:spPr>
          <a:xfrm>
            <a:off x="-46366" y="121513"/>
            <a:ext cx="4025582" cy="936154"/>
          </a:xfrm>
          <a:prstGeom prst="rect">
            <a:avLst/>
          </a:prstGeom>
        </p:spPr>
        <p:txBody>
          <a:bodyPr wrap="square" lIns="0" tIns="0" rIns="0" bIns="0" rtlCol="0" anchor="t">
            <a:spAutoFit/>
          </a:bodyPr>
          <a:lstStyle/>
          <a:p>
            <a:pPr marL="485774" lvl="1" algn="just">
              <a:lnSpc>
                <a:spcPts val="7289"/>
              </a:lnSpc>
            </a:pPr>
            <a:r>
              <a:rPr lang="en-US" sz="4800" b="1" dirty="0" err="1" smtClean="0">
                <a:solidFill>
                  <a:srgbClr val="000000"/>
                </a:solidFill>
                <a:latin typeface="Times New Roman" panose="02020603050405020304" pitchFamily="18" charset="0"/>
                <a:cs typeface="Times New Roman" panose="02020603050405020304" pitchFamily="18" charset="0"/>
              </a:rPr>
              <a:t>Nhận</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xét</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2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25891" y="121513"/>
            <a:ext cx="8292125" cy="6073982"/>
          </a:xfrm>
          <a:prstGeom prst="rect">
            <a:avLst/>
          </a:prstGeom>
        </p:spPr>
      </p:pic>
      <p:sp>
        <p:nvSpPr>
          <p:cNvPr id="23" name="TextBox 13"/>
          <p:cNvSpPr txBox="1"/>
          <p:nvPr/>
        </p:nvSpPr>
        <p:spPr>
          <a:xfrm>
            <a:off x="2430641" y="1643172"/>
            <a:ext cx="6283404" cy="3385542"/>
          </a:xfrm>
          <a:prstGeom prst="rect">
            <a:avLst/>
          </a:prstGeom>
        </p:spPr>
        <p:txBody>
          <a:bodyPr wrap="square" lIns="0" tIns="0" rIns="0" bIns="0" rtlCol="0" anchor="t">
            <a:spAutoFit/>
          </a:bodyPr>
          <a:lstStyle/>
          <a:p>
            <a:pPr algn="just"/>
            <a:r>
              <a:rPr lang="en-US" sz="4400" b="1" i="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ngẫm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đắn</a:t>
            </a:r>
            <a:r>
              <a:rPr lang="en-US" sz="4400" dirty="0">
                <a:latin typeface="Times New Roman" panose="02020603050405020304" pitchFamily="18" charset="0"/>
                <a:cs typeface="Times New Roman" panose="02020603050405020304" pitchFamily="18" charset="0"/>
              </a:rPr>
              <a:t> g</a:t>
            </a:r>
            <a:r>
              <a:rPr lang="vi-VN" sz="4400" dirty="0">
                <a:latin typeface="Times New Roman" panose="02020603050405020304" pitchFamily="18" charset="0"/>
                <a:cs typeface="Times New Roman" panose="02020603050405020304" pitchFamily="18" charset="0"/>
              </a:rPr>
              <a:t>iúp người đọc hiểu hơn về vẻ đẹp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nội</a:t>
            </a:r>
            <a:endParaRPr lang="en-US" sz="4000" i="1" dirty="0">
              <a:latin typeface="Times New Roman" panose="02020603050405020304" pitchFamily="18" charset="0"/>
              <a:cs typeface="Times New Roman" panose="02020603050405020304" pitchFamily="18" charset="0"/>
            </a:endParaRPr>
          </a:p>
        </p:txBody>
      </p:sp>
      <p:pic>
        <p:nvPicPr>
          <p:cNvPr id="2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618016" y="121513"/>
            <a:ext cx="8991600" cy="6586348"/>
          </a:xfrm>
          <a:prstGeom prst="rect">
            <a:avLst/>
          </a:prstGeom>
        </p:spPr>
      </p:pic>
      <p:sp>
        <p:nvSpPr>
          <p:cNvPr id="27" name="TextBox 13"/>
          <p:cNvSpPr txBox="1"/>
          <p:nvPr/>
        </p:nvSpPr>
        <p:spPr>
          <a:xfrm>
            <a:off x="11353141" y="1617751"/>
            <a:ext cx="5964763" cy="4062651"/>
          </a:xfrm>
          <a:prstGeom prst="rect">
            <a:avLst/>
          </a:prstGeom>
        </p:spPr>
        <p:txBody>
          <a:bodyPr wrap="square" lIns="0" tIns="0" rIns="0" bIns="0" rtlCol="0" anchor="t">
            <a:spAutoFit/>
          </a:bodyPr>
          <a:lstStyle/>
          <a:p>
            <a:pPr algn="just"/>
            <a:r>
              <a:rPr lang="vi-VN" sz="4400" b="1" dirty="0">
                <a:latin typeface="Times New Roman" panose="02020603050405020304" pitchFamily="18" charset="0"/>
                <a:cs typeface="Times New Roman" panose="02020603050405020304" pitchFamily="18" charset="0"/>
              </a:rPr>
              <a:t>Bằng chứng: </a:t>
            </a:r>
            <a:r>
              <a:rPr lang="vi-VN" sz="4400" dirty="0">
                <a:latin typeface="Times New Roman" panose="02020603050405020304" pitchFamily="18" charset="0"/>
                <a:cs typeface="Times New Roman" panose="02020603050405020304" pitchFamily="18" charset="0"/>
              </a:rPr>
              <a:t>cụ thể, được chọn lọc, trích dẫn gián tiếp thông qua việc tóm tắt các sự việc chính của tác phẩm của Võ Quảng làm cơ sở cho lí lẽ. </a:t>
            </a:r>
            <a:endParaRPr lang="en-US" sz="4000" dirty="0">
              <a:latin typeface="Times New Roman" panose="02020603050405020304" pitchFamily="18" charset="0"/>
              <a:cs typeface="Times New Roman" panose="02020603050405020304" pitchFamily="18" charset="0"/>
            </a:endParaRPr>
          </a:p>
        </p:txBody>
      </p:sp>
      <p:sp>
        <p:nvSpPr>
          <p:cNvPr id="13" name="Rectangle 12"/>
          <p:cNvSpPr/>
          <p:nvPr/>
        </p:nvSpPr>
        <p:spPr>
          <a:xfrm>
            <a:off x="838200" y="5905500"/>
            <a:ext cx="14310494" cy="4154984"/>
          </a:xfrm>
          <a:prstGeom prst="rect">
            <a:avLst/>
          </a:prstGeom>
        </p:spPr>
        <p:txBody>
          <a:bodyPr wrap="square">
            <a:spAutoFit/>
          </a:bodyPr>
          <a:lstStyle/>
          <a:p>
            <a:pPr algn="just"/>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latin typeface="Times New Roman" panose="02020603050405020304" pitchFamily="18" charset="0"/>
              <a:ea typeface="Calibri" panose="020F0502020204030204" pitchFamily="34" charset="0"/>
            </a:endParaRPr>
          </a:p>
          <a:p>
            <a:pPr algn="just"/>
            <a:r>
              <a:rPr lang="en-US" sz="4400" dirty="0">
                <a:latin typeface="Times New Roman" panose="02020603050405020304" pitchFamily="18" charset="0"/>
                <a:ea typeface="Calibri" panose="020F0502020204030204" pitchFamily="34" charset="0"/>
                <a:cs typeface="Times New Roman" panose="02020603050405020304" pitchFamily="18" charset="0"/>
              </a:rPr>
              <a:t>+ L</a:t>
            </a:r>
            <a:r>
              <a:rPr lang="vi-VN" sz="4400" dirty="0">
                <a:latin typeface="Times New Roman" panose="02020603050405020304" pitchFamily="18" charset="0"/>
                <a:ea typeface="Calibri" panose="020F0502020204030204" pitchFamily="34" charset="0"/>
                <a:cs typeface="Times New Roman" panose="02020603050405020304" pitchFamily="18" charset="0"/>
              </a:rPr>
              <a:t>àm cho người đọc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đắm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chìm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rạo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rực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vừa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giản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dị</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thật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a:latin typeface="Times New Roman" panose="02020603050405020304" pitchFamily="18" charset="0"/>
                <a:ea typeface="Calibri" panose="020F0502020204030204" pitchFamily="34" charset="0"/>
                <a:cs typeface="Times New Roman" panose="02020603050405020304" pitchFamily="18" charset="0"/>
              </a:rPr>
              <a:t>đem đến ngạc nhiên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động</a:t>
            </a:r>
            <a:r>
              <a:rPr lang="vi-VN" sz="4400" dirty="0">
                <a:latin typeface="Times New Roman" panose="02020603050405020304" pitchFamily="18" charset="0"/>
                <a:ea typeface="Calibri" panose="020F0502020204030204" pitchFamily="34" charset="0"/>
                <a:cs typeface="Times New Roman" panose="02020603050405020304" pitchFamily="18" charset="0"/>
              </a:rPr>
              <a:t> cho người đọc.</a:t>
            </a:r>
            <a:endParaRPr lang="en-US" sz="4400" dirty="0">
              <a:latin typeface="Times New Roman" panose="02020603050405020304" pitchFamily="18" charset="0"/>
              <a:ea typeface="Calibri" panose="020F0502020204030204" pitchFamily="34" charset="0"/>
            </a:endParaRPr>
          </a:p>
          <a:p>
            <a:pPr algn="just"/>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tỏ</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a:latin typeface="Times New Roman" panose="02020603050405020304" pitchFamily="18" charset="0"/>
                <a:ea typeface="Calibri" panose="020F0502020204030204" pitchFamily="34" charset="0"/>
                <a:cs typeface="Times New Roman" panose="02020603050405020304" pitchFamily="18" charset="0"/>
              </a:rPr>
              <a:t>rất yêu thích, hiểu rõ về tác phẩm.</a:t>
            </a:r>
            <a:endParaRPr lang="en-US" sz="4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2218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7"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2652663" y="-5181696"/>
            <a:ext cx="10051930" cy="10881657"/>
          </a:xfrm>
          <a:prstGeom prst="rect">
            <a:avLst/>
          </a:prstGeom>
        </p:spPr>
      </p:pic>
      <p:pic>
        <p:nvPicPr>
          <p:cNvPr id="3" name="Picture 3"/>
          <p:cNvPicPr>
            <a:picLocks noChangeAspect="1"/>
          </p:cNvPicPr>
          <p:nvPr/>
        </p:nvPicPr>
        <p:blipFill>
          <a:blip r:embed="rId3"/>
          <a:srcRect/>
          <a:stretch>
            <a:fillRect/>
          </a:stretch>
        </p:blipFill>
        <p:spPr>
          <a:xfrm rot="5400000">
            <a:off x="-2745520" y="6473243"/>
            <a:ext cx="10051930" cy="10881657"/>
          </a:xfrm>
          <a:prstGeom prst="rect">
            <a:avLst/>
          </a:prstGeom>
        </p:spPr>
      </p:pic>
      <p:pic>
        <p:nvPicPr>
          <p:cNvPr id="4" name="Picture 4"/>
          <p:cNvPicPr>
            <a:picLocks noChangeAspect="1"/>
          </p:cNvPicPr>
          <p:nvPr/>
        </p:nvPicPr>
        <p:blipFill>
          <a:blip r:embed="rId4">
            <a:biLevel thresh="25000"/>
          </a:blip>
          <a:srcRect/>
          <a:stretch>
            <a:fillRect/>
          </a:stretch>
        </p:blipFill>
        <p:spPr>
          <a:xfrm rot="5400000">
            <a:off x="6321576" y="879764"/>
            <a:ext cx="5666422" cy="102870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3549512" y="-169675"/>
            <a:ext cx="3363849" cy="41148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6490826"/>
            <a:ext cx="3363849" cy="411480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400220" y="-483807"/>
            <a:ext cx="2083117"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5231436" y="6888106"/>
            <a:ext cx="2083117"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79804" y="3048187"/>
            <a:ext cx="1000641" cy="896938"/>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72354" y="6490826"/>
            <a:ext cx="1000641" cy="896938"/>
          </a:xfrm>
          <a:prstGeom prst="rect">
            <a:avLst/>
          </a:prstGeom>
        </p:spPr>
      </p:pic>
      <p:pic>
        <p:nvPicPr>
          <p:cNvPr id="1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3549513" y="-169675"/>
            <a:ext cx="3363849" cy="4114800"/>
          </a:xfrm>
          <a:prstGeom prst="rect">
            <a:avLst/>
          </a:prstGeom>
        </p:spPr>
      </p:pic>
      <p:pic>
        <p:nvPicPr>
          <p:cNvPr id="1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1" y="6490826"/>
            <a:ext cx="3363849" cy="4114800"/>
          </a:xfrm>
          <a:prstGeom prst="rect">
            <a:avLst/>
          </a:prstGeom>
        </p:spPr>
      </p:pic>
      <p:pic>
        <p:nvPicPr>
          <p:cNvPr id="10" name="Picture 9"/>
          <p:cNvPicPr>
            <a:picLocks noChangeAspect="1"/>
          </p:cNvPicPr>
          <p:nvPr/>
        </p:nvPicPr>
        <p:blipFill>
          <a:blip r:embed="rId11"/>
          <a:stretch>
            <a:fillRect/>
          </a:stretch>
        </p:blipFill>
        <p:spPr>
          <a:xfrm>
            <a:off x="4314143" y="3881512"/>
            <a:ext cx="9681287" cy="5218628"/>
          </a:xfrm>
          <a:prstGeom prst="rect">
            <a:avLst/>
          </a:prstGeom>
        </p:spPr>
      </p:pic>
    </p:spTree>
    <p:extLst>
      <p:ext uri="{BB962C8B-B14F-4D97-AF65-F5344CB8AC3E}">
        <p14:creationId xmlns:p14="http://schemas.microsoft.com/office/powerpoint/2010/main" val="233445124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rotWithShape="1">
          <a:blip r:embed="rId3"/>
          <a:srcRect t="59211"/>
          <a:stretch/>
        </p:blipFill>
        <p:spPr>
          <a:xfrm rot="9039730">
            <a:off x="11585635" y="6869543"/>
            <a:ext cx="10051930" cy="4438504"/>
          </a:xfrm>
          <a:prstGeom prst="rect">
            <a:avLst/>
          </a:prstGeom>
        </p:spPr>
      </p:pic>
      <p:pic>
        <p:nvPicPr>
          <p:cNvPr id="3"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V="1">
            <a:off x="-249763" y="-943327"/>
            <a:ext cx="2083117" cy="4114800"/>
          </a:xfrm>
          <a:prstGeom prst="rect">
            <a:avLst/>
          </a:prstGeom>
        </p:spPr>
      </p:pic>
      <p:pic>
        <p:nvPicPr>
          <p:cNvPr id="4"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53621" y="2588667"/>
            <a:ext cx="1000641" cy="896938"/>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588667"/>
            <a:ext cx="7772400" cy="7772400"/>
          </a:xfrm>
          <a:prstGeom prst="rect">
            <a:avLst/>
          </a:prstGeom>
        </p:spPr>
      </p:pic>
      <p:sp>
        <p:nvSpPr>
          <p:cNvPr id="6" name="TextBox 13"/>
          <p:cNvSpPr txBox="1"/>
          <p:nvPr/>
        </p:nvSpPr>
        <p:spPr>
          <a:xfrm>
            <a:off x="5410200" y="2235319"/>
            <a:ext cx="11582400" cy="3744615"/>
          </a:xfrm>
          <a:prstGeom prst="rect">
            <a:avLst/>
          </a:prstGeom>
        </p:spPr>
        <p:txBody>
          <a:bodyPr wrap="square" lIns="0" tIns="0" rIns="0" bIns="0" rtlCol="0" anchor="t">
            <a:spAutoFit/>
          </a:bodyPr>
          <a:lstStyle/>
          <a:p>
            <a:pPr marL="485774" lvl="1" algn="just">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Mối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quan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hệ</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giữa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mục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đích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đặc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điểm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nội</a:t>
            </a:r>
            <a:r>
              <a:rPr lang="en-US" sz="4499" dirty="0" smtClean="0">
                <a:solidFill>
                  <a:srgbClr val="000000"/>
                </a:solidFill>
                <a:latin typeface="Times New Roman" panose="02020603050405020304" pitchFamily="18" charset="0"/>
                <a:cs typeface="Times New Roman" panose="02020603050405020304" pitchFamily="18" charset="0"/>
              </a:rPr>
              <a:t> dung </a:t>
            </a:r>
            <a:r>
              <a:rPr lang="en-US" sz="4499" dirty="0" err="1" smtClean="0">
                <a:solidFill>
                  <a:srgbClr val="000000"/>
                </a:solidFill>
                <a:latin typeface="Times New Roman" panose="02020603050405020304" pitchFamily="18" charset="0"/>
                <a:cs typeface="Times New Roman" panose="02020603050405020304" pitchFamily="18" charset="0"/>
              </a:rPr>
              <a:t>chính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bản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nghị</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luận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phân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tích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một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học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được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thể</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hiện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như</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thế</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nào</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bài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này</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4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srcRect/>
          <a:stretch>
            <a:fillRect/>
          </a:stretch>
        </p:blipFill>
        <p:spPr>
          <a:xfrm>
            <a:off x="13763054" y="3662958"/>
            <a:ext cx="7602093" cy="8229600"/>
          </a:xfrm>
          <a:prstGeom prst="rect">
            <a:avLst/>
          </a:prstGeom>
        </p:spPr>
      </p:pic>
      <p:pic>
        <p:nvPicPr>
          <p:cNvPr id="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554200" y="-1333500"/>
            <a:ext cx="5441058" cy="4114800"/>
          </a:xfrm>
          <a:prstGeom prst="rect">
            <a:avLst/>
          </a:prstGeom>
        </p:spPr>
      </p:pic>
      <p:pic>
        <p:nvPicPr>
          <p:cNvPr id="5" name="Picture 6"/>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95400" y="3394411"/>
            <a:ext cx="16078200" cy="4581510"/>
          </a:xfrm>
          <a:prstGeom prst="rect">
            <a:avLst/>
          </a:prstGeom>
        </p:spPr>
      </p:pic>
      <p:sp>
        <p:nvSpPr>
          <p:cNvPr id="6" name="TextBox 13"/>
          <p:cNvSpPr txBox="1"/>
          <p:nvPr/>
        </p:nvSpPr>
        <p:spPr>
          <a:xfrm>
            <a:off x="1582176" y="3662958"/>
            <a:ext cx="15395556" cy="4062651"/>
          </a:xfrm>
          <a:prstGeom prst="rect">
            <a:avLst/>
          </a:prstGeom>
        </p:spPr>
        <p:txBody>
          <a:bodyPr wrap="square" lIns="0" tIns="0" rIns="0" bIns="0" rtlCol="0" anchor="t">
            <a:spAutoFit/>
          </a:bodyPr>
          <a:lstStyle/>
          <a:p>
            <a:pPr algn="just"/>
            <a:r>
              <a:rPr lang="vi-VN" sz="4400" dirty="0">
                <a:latin typeface="Times New Roman" panose="02020603050405020304" pitchFamily="18" charset="0"/>
                <a:cs typeface="Times New Roman" panose="02020603050405020304" pitchFamily="18" charset="0"/>
              </a:rPr>
              <a:t>Trong bài viết </a:t>
            </a:r>
            <a:r>
              <a:rPr lang="en-US" sz="4400" i="1" dirty="0" smtClean="0">
                <a:latin typeface="Times New Roman" panose="02020603050405020304" pitchFamily="18" charset="0"/>
                <a:cs typeface="Times New Roman" panose="02020603050405020304" pitchFamily="18" charset="0"/>
              </a:rPr>
              <a:t>V</a:t>
            </a:r>
            <a:r>
              <a:rPr lang="vi-VN" sz="4400" i="1" dirty="0" smtClean="0">
                <a:latin typeface="Times New Roman" panose="02020603050405020304" pitchFamily="18" charset="0"/>
                <a:cs typeface="Times New Roman" panose="02020603050405020304" pitchFamily="18" charset="0"/>
              </a:rPr>
              <a:t>ẻ </a:t>
            </a:r>
            <a:r>
              <a:rPr lang="vi-VN" sz="4400" i="1" dirty="0">
                <a:latin typeface="Times New Roman" panose="02020603050405020304" pitchFamily="18" charset="0"/>
                <a:cs typeface="Times New Roman" panose="02020603050405020304" pitchFamily="18" charset="0"/>
              </a:rPr>
              <a:t>đẹp giản dị và chân thật của “Quê nội” (Võ Quảng)</a:t>
            </a:r>
            <a:r>
              <a:rPr lang="vi-VN" sz="4400" dirty="0">
                <a:latin typeface="Times New Roman" panose="02020603050405020304" pitchFamily="18" charset="0"/>
                <a:cs typeface="Times New Roman" panose="02020603050405020304" pitchFamily="18" charset="0"/>
              </a:rPr>
              <a:t>, những đặc điểm nghệ thuật và nội dung của tác phẩm đã được thể hiện trong việc người viết nêu ý kiến về hoàn cảnh đời sống, về thế giới nhân vật, về người kể chuyện (sử dụng lí lẽ rõ ràng và bằng chứng cụ thể). Đồng thời, người viết cũng đã nhận xét chung về sức hấp dẫn cúa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(phần cuối).</a:t>
            </a:r>
            <a:endParaRPr lang="en-US" sz="4000" dirty="0">
              <a:latin typeface="Times New Roman" panose="02020603050405020304" pitchFamily="18" charset="0"/>
              <a:cs typeface="Times New Roman" panose="02020603050405020304" pitchFamily="18" charset="0"/>
            </a:endParaRPr>
          </a:p>
        </p:txBody>
      </p:sp>
      <p:pic>
        <p:nvPicPr>
          <p:cNvPr id="7"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259505" y="6773059"/>
            <a:ext cx="5441058" cy="4114800"/>
          </a:xfrm>
          <a:prstGeom prst="rect">
            <a:avLst/>
          </a:prstGeom>
        </p:spPr>
      </p:pic>
      <p:grpSp>
        <p:nvGrpSpPr>
          <p:cNvPr id="8" name="Group 7"/>
          <p:cNvGrpSpPr/>
          <p:nvPr/>
        </p:nvGrpSpPr>
        <p:grpSpPr>
          <a:xfrm>
            <a:off x="209074" y="-25952"/>
            <a:ext cx="17164526" cy="3248081"/>
            <a:chOff x="209074" y="-25952"/>
            <a:chExt cx="17164526" cy="3248081"/>
          </a:xfrm>
        </p:grpSpPr>
        <p:pic>
          <p:nvPicPr>
            <p:cNvPr id="3" name="Picture 6"/>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95400" y="419100"/>
              <a:ext cx="16078200" cy="2803029"/>
            </a:xfrm>
            <a:prstGeom prst="rect">
              <a:avLst/>
            </a:prstGeom>
          </p:spPr>
        </p:pic>
        <p:sp>
          <p:nvSpPr>
            <p:cNvPr id="4" name="TextBox 13"/>
            <p:cNvSpPr txBox="1"/>
            <p:nvPr/>
          </p:nvSpPr>
          <p:spPr>
            <a:xfrm>
              <a:off x="1597044" y="859929"/>
              <a:ext cx="15395556" cy="2031325"/>
            </a:xfrm>
            <a:prstGeom prst="rect">
              <a:avLst/>
            </a:prstGeom>
          </p:spPr>
          <p:txBody>
            <a:bodyPr wrap="square" lIns="0" tIns="0" rIns="0" bIns="0" rtlCol="0" anchor="t">
              <a:spAutoFit/>
            </a:bodyPr>
            <a:lstStyle/>
            <a:p>
              <a:pPr algn="just"/>
              <a:r>
                <a:rPr lang="vi-VN" sz="4400" dirty="0">
                  <a:latin typeface="Times New Roman" panose="02020603050405020304" pitchFamily="18" charset="0"/>
                  <a:cs typeface="Times New Roman" panose="02020603050405020304" pitchFamily="18" charset="0"/>
                </a:rPr>
                <a:t>Mục đích của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nghị luận phân tích một tác phẩm văn học là bàn luận về đặc điểm nghệ thuật và nội dung của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đồng thời đánh giá chung được về giá trị của tác phẩm.</a:t>
              </a:r>
              <a:endParaRPr lang="en-US" sz="4000" dirty="0">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09074" y="-25952"/>
              <a:ext cx="2775940" cy="787357"/>
            </a:xfrm>
            <a:prstGeom prst="rect">
              <a:avLst/>
            </a:prstGeom>
          </p:spPr>
        </p:pic>
      </p:grpSp>
      <p:pic>
        <p:nvPicPr>
          <p:cNvPr id="11" name="Picture 6"/>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12127" y="8210085"/>
            <a:ext cx="16078200" cy="1886415"/>
          </a:xfrm>
          <a:prstGeom prst="rect">
            <a:avLst/>
          </a:prstGeom>
        </p:spPr>
      </p:pic>
      <p:sp>
        <p:nvSpPr>
          <p:cNvPr id="12" name="TextBox 13"/>
          <p:cNvSpPr txBox="1"/>
          <p:nvPr/>
        </p:nvSpPr>
        <p:spPr>
          <a:xfrm>
            <a:off x="1582176" y="8375945"/>
            <a:ext cx="15395556" cy="1354217"/>
          </a:xfrm>
          <a:prstGeom prst="rect">
            <a:avLst/>
          </a:prstGeom>
        </p:spPr>
        <p:txBody>
          <a:bodyPr wrap="square" lIns="0" tIns="0" rIns="0" bIns="0" rtlCol="0" anchor="t">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smtClean="0">
                <a:latin typeface="Times New Roman" panose="02020603050405020304" pitchFamily="18" charset="0"/>
                <a:cs typeface="Times New Roman" panose="02020603050405020304" pitchFamily="18" charset="0"/>
              </a:rPr>
              <a:t>Mục </a:t>
            </a:r>
            <a:r>
              <a:rPr lang="vi-VN" sz="4400" b="1" dirty="0">
                <a:latin typeface="Times New Roman" panose="02020603050405020304" pitchFamily="18" charset="0"/>
                <a:cs typeface="Times New Roman" panose="02020603050405020304" pitchFamily="18" charset="0"/>
              </a:rPr>
              <a:t>tiêu của </a:t>
            </a:r>
            <a:r>
              <a:rPr lang="en-US" sz="4400" b="1" dirty="0" err="1" smtClean="0">
                <a:latin typeface="Times New Roman" panose="02020603050405020304" pitchFamily="18" charset="0"/>
                <a:cs typeface="Times New Roman" panose="02020603050405020304" pitchFamily="18" charset="0"/>
              </a:rPr>
              <a:t>văn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bản</a:t>
            </a:r>
            <a:r>
              <a:rPr lang="vi-VN" sz="4400" b="1" dirty="0" smtClean="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nghị luận phân tích một tác phẩm văn học được thể hiện nhất quán trong toàn bộ bài viết.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169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52700" y="800100"/>
            <a:ext cx="12877800" cy="7404735"/>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58600" y="6147435"/>
            <a:ext cx="6270171" cy="4114800"/>
          </a:xfrm>
          <a:prstGeom prst="rect">
            <a:avLst/>
          </a:prstGeom>
        </p:spPr>
      </p:pic>
      <p:pic>
        <p:nvPicPr>
          <p:cNvPr id="4"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5676900"/>
            <a:ext cx="7315200" cy="3657600"/>
          </a:xfrm>
          <a:prstGeom prst="rect">
            <a:avLst/>
          </a:prstGeom>
        </p:spPr>
      </p:pic>
      <p:pic>
        <p:nvPicPr>
          <p:cNvPr id="6" name="Picture 7"/>
          <p:cNvPicPr>
            <a:picLocks noChangeAspect="1"/>
          </p:cNvPicPr>
          <p:nvPr/>
        </p:nvPicPr>
        <p:blipFill>
          <a:blip r:embed="rId10"/>
          <a:srcRect/>
          <a:stretch>
            <a:fillRect/>
          </a:stretch>
        </p:blipFill>
        <p:spPr>
          <a:xfrm>
            <a:off x="13259082" y="5406430"/>
            <a:ext cx="3581118" cy="4880570"/>
          </a:xfrm>
          <a:prstGeom prst="rect">
            <a:avLst/>
          </a:prstGeom>
        </p:spPr>
      </p:pic>
      <p:pic>
        <p:nvPicPr>
          <p:cNvPr id="2" name="Picture 1"/>
          <p:cNvPicPr>
            <a:picLocks noChangeAspect="1"/>
          </p:cNvPicPr>
          <p:nvPr/>
        </p:nvPicPr>
        <p:blipFill>
          <a:blip r:embed="rId11"/>
          <a:stretch>
            <a:fillRect/>
          </a:stretch>
        </p:blipFill>
        <p:spPr>
          <a:xfrm>
            <a:off x="1142319" y="942323"/>
            <a:ext cx="15698561" cy="5803895"/>
          </a:xfrm>
          <a:prstGeom prst="rect">
            <a:avLst/>
          </a:prstGeom>
        </p:spPr>
      </p:pic>
    </p:spTree>
    <p:extLst>
      <p:ext uri="{BB962C8B-B14F-4D97-AF65-F5344CB8AC3E}">
        <p14:creationId xmlns:p14="http://schemas.microsoft.com/office/powerpoint/2010/main" val="3597639965"/>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00805" y="1249550"/>
            <a:ext cx="10308574" cy="988284"/>
          </a:xfrm>
          <a:prstGeom prst="rect">
            <a:avLst/>
          </a:prstGeom>
        </p:spPr>
        <p:txBody>
          <a:bodyPr lIns="0" tIns="0" rIns="0" bIns="0" rtlCol="0" anchor="t">
            <a:spAutoFit/>
          </a:bodyPr>
          <a:lstStyle/>
          <a:p>
            <a:pPr algn="ctr">
              <a:lnSpc>
                <a:spcPts val="8400"/>
              </a:lnSpc>
              <a:spcBef>
                <a:spcPct val="0"/>
              </a:spcBef>
            </a:pP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1.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Nghệ</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thuật</a:t>
            </a:r>
            <a:endParaRPr lang="en-US" sz="6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3"/>
          <a:srcRect/>
          <a:stretch>
            <a:fillRect/>
          </a:stretch>
        </p:blipFill>
        <p:spPr>
          <a:xfrm rot="5400000">
            <a:off x="3732667" y="879764"/>
            <a:ext cx="5666422"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4409" y="5629585"/>
            <a:ext cx="2775940" cy="78735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0321409" y="5629585"/>
            <a:ext cx="2775940" cy="787357"/>
          </a:xfrm>
          <a:prstGeom prst="rect">
            <a:avLst/>
          </a:prstGeom>
        </p:spPr>
      </p:pic>
      <p:pic>
        <p:nvPicPr>
          <p:cNvPr id="6" name="Picture 6"/>
          <p:cNvPicPr>
            <a:picLocks noChangeAspect="1"/>
          </p:cNvPicPr>
          <p:nvPr/>
        </p:nvPicPr>
        <p:blipFill>
          <a:blip r:embed="rId6"/>
          <a:srcRect/>
          <a:stretch>
            <a:fillRect/>
          </a:stretch>
        </p:blipFill>
        <p:spPr>
          <a:xfrm rot="5400000">
            <a:off x="14340559" y="-414863"/>
            <a:ext cx="10051930" cy="1088165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0029903" y="788616"/>
            <a:ext cx="1050310" cy="91114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142421" y="6397726"/>
            <a:ext cx="336384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12519789" y="-357640"/>
            <a:ext cx="3363849" cy="411480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856796" y="6799075"/>
            <a:ext cx="2083117" cy="4114800"/>
          </a:xfrm>
          <a:prstGeom prst="rect">
            <a:avLst/>
          </a:prstGeom>
        </p:spPr>
      </p:pic>
      <p:sp>
        <p:nvSpPr>
          <p:cNvPr id="11" name="TextBox 11"/>
          <p:cNvSpPr txBox="1"/>
          <p:nvPr/>
        </p:nvSpPr>
        <p:spPr>
          <a:xfrm>
            <a:off x="3163900" y="4132681"/>
            <a:ext cx="6803957" cy="3385542"/>
          </a:xfrm>
          <a:prstGeom prst="rect">
            <a:avLst/>
          </a:prstGeom>
        </p:spPr>
        <p:txBody>
          <a:bodyPr lIns="0" tIns="0" rIns="0" bIns="0" rtlCol="0" anchor="t">
            <a:spAutoFit/>
          </a:bodyPr>
          <a:lstStyle/>
          <a:p>
            <a:pPr algn="just">
              <a:spcBef>
                <a:spcPct val="0"/>
              </a:spcBef>
            </a:pP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Lập</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luận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chặt</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chẽ</a:t>
            </a:r>
            <a:r>
              <a:rPr lang="en-US" sz="4400" dirty="0">
                <a:solidFill>
                  <a:srgbClr val="FFFFFF"/>
                </a:solidFill>
                <a:latin typeface="Times New Roman" panose="02020603050405020304" pitchFamily="18" charset="0"/>
                <a:cs typeface="Times New Roman" panose="02020603050405020304" pitchFamily="18" charset="0"/>
              </a:rPr>
              <a:t>, logic, </a:t>
            </a:r>
            <a:r>
              <a:rPr lang="en-US" sz="4400" dirty="0" err="1">
                <a:solidFill>
                  <a:srgbClr val="FFFFFF"/>
                </a:solidFill>
                <a:latin typeface="Times New Roman" panose="02020603050405020304" pitchFamily="18" charset="0"/>
                <a:cs typeface="Times New Roman" panose="02020603050405020304" pitchFamily="18" charset="0"/>
              </a:rPr>
              <a:t>rành</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mạch</a:t>
            </a:r>
            <a:r>
              <a:rPr lang="en-US" sz="4400" dirty="0">
                <a:solidFill>
                  <a:srgbClr val="FFFFFF"/>
                </a:solidFill>
                <a:latin typeface="Times New Roman" panose="02020603050405020304" pitchFamily="18" charset="0"/>
                <a:cs typeface="Times New Roman" panose="02020603050405020304" pitchFamily="18" charset="0"/>
              </a:rPr>
              <a:t>.</a:t>
            </a:r>
          </a:p>
          <a:p>
            <a:pPr algn="just">
              <a:spcBef>
                <a:spcPct val="0"/>
              </a:spcBef>
            </a:pP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Lối</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viết</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cuốn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hút</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thể</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hiện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rõ</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quan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điểm</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cá</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nhân</a:t>
            </a:r>
            <a:r>
              <a:rPr lang="en-US" sz="4400" dirty="0">
                <a:solidFill>
                  <a:srgbClr val="FFFFFF"/>
                </a:solidFill>
                <a:latin typeface="Times New Roman" panose="02020603050405020304" pitchFamily="18" charset="0"/>
                <a:cs typeface="Times New Roman" panose="02020603050405020304" pitchFamily="18" charset="0"/>
              </a:rPr>
              <a:t>.</a:t>
            </a:r>
          </a:p>
          <a:p>
            <a:pPr algn="just">
              <a:spcBef>
                <a:spcPct val="0"/>
              </a:spcBef>
            </a:pP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Cách</a:t>
            </a:r>
            <a:r>
              <a:rPr lang="en-US" sz="4400" dirty="0">
                <a:solidFill>
                  <a:srgbClr val="FFFFFF"/>
                </a:solidFill>
                <a:latin typeface="Times New Roman" panose="02020603050405020304" pitchFamily="18" charset="0"/>
                <a:cs typeface="Times New Roman" panose="02020603050405020304" pitchFamily="18" charset="0"/>
              </a:rPr>
              <a:t> so </a:t>
            </a:r>
            <a:r>
              <a:rPr lang="en-US" sz="4400" dirty="0" err="1">
                <a:solidFill>
                  <a:srgbClr val="FFFFFF"/>
                </a:solidFill>
                <a:latin typeface="Times New Roman" panose="02020603050405020304" pitchFamily="18" charset="0"/>
                <a:cs typeface="Times New Roman" panose="02020603050405020304" pitchFamily="18" charset="0"/>
              </a:rPr>
              <a:t>sánh</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hấp</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dẫn</a:t>
            </a:r>
            <a:endParaRPr lang="en-US" sz="4400"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00805" y="1249550"/>
            <a:ext cx="10308574" cy="988284"/>
          </a:xfrm>
          <a:prstGeom prst="rect">
            <a:avLst/>
          </a:prstGeom>
        </p:spPr>
        <p:txBody>
          <a:bodyPr lIns="0" tIns="0" rIns="0" bIns="0" rtlCol="0" anchor="t">
            <a:spAutoFit/>
          </a:bodyPr>
          <a:lstStyle/>
          <a:p>
            <a:pPr algn="ctr">
              <a:lnSpc>
                <a:spcPts val="8400"/>
              </a:lnSpc>
              <a:spcBef>
                <a:spcPct val="0"/>
              </a:spcBef>
            </a:pP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dung</a:t>
            </a:r>
            <a:endParaRPr lang="en-US" sz="6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3"/>
          <a:srcRect/>
          <a:stretch>
            <a:fillRect/>
          </a:stretch>
        </p:blipFill>
        <p:spPr>
          <a:xfrm rot="5400000">
            <a:off x="3732667" y="879764"/>
            <a:ext cx="5666422"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4409" y="5629585"/>
            <a:ext cx="2775940" cy="78735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0321409" y="5629585"/>
            <a:ext cx="2775940" cy="787357"/>
          </a:xfrm>
          <a:prstGeom prst="rect">
            <a:avLst/>
          </a:prstGeom>
        </p:spPr>
      </p:pic>
      <p:pic>
        <p:nvPicPr>
          <p:cNvPr id="6" name="Picture 6"/>
          <p:cNvPicPr>
            <a:picLocks noChangeAspect="1"/>
          </p:cNvPicPr>
          <p:nvPr/>
        </p:nvPicPr>
        <p:blipFill>
          <a:blip r:embed="rId6"/>
          <a:srcRect/>
          <a:stretch>
            <a:fillRect/>
          </a:stretch>
        </p:blipFill>
        <p:spPr>
          <a:xfrm rot="5400000">
            <a:off x="14340559" y="-414863"/>
            <a:ext cx="10051930" cy="1088165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0029903" y="788616"/>
            <a:ext cx="1050310" cy="91114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142421" y="6397726"/>
            <a:ext cx="336384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12519789" y="-357640"/>
            <a:ext cx="3363849" cy="411480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856796" y="6799075"/>
            <a:ext cx="2083117" cy="4114800"/>
          </a:xfrm>
          <a:prstGeom prst="rect">
            <a:avLst/>
          </a:prstGeom>
        </p:spPr>
      </p:pic>
      <p:sp>
        <p:nvSpPr>
          <p:cNvPr id="11" name="TextBox 11"/>
          <p:cNvSpPr txBox="1"/>
          <p:nvPr/>
        </p:nvSpPr>
        <p:spPr>
          <a:xfrm>
            <a:off x="3163900" y="4132681"/>
            <a:ext cx="6803957" cy="3385542"/>
          </a:xfrm>
          <a:prstGeom prst="rect">
            <a:avLst/>
          </a:prstGeom>
        </p:spPr>
        <p:txBody>
          <a:bodyPr lIns="0" tIns="0" rIns="0" bIns="0" rtlCol="0" anchor="t">
            <a:spAutoFit/>
          </a:bodyPr>
          <a:lstStyle/>
          <a:p>
            <a:pPr algn="just">
              <a:spcBef>
                <a:spcPct val="0"/>
              </a:spcBef>
            </a:pPr>
            <a:r>
              <a:rPr lang="en-US" sz="4400" dirty="0" err="1">
                <a:solidFill>
                  <a:srgbClr val="FFFFFF"/>
                </a:solidFill>
                <a:latin typeface="Times New Roman" panose="02020603050405020304" pitchFamily="18" charset="0"/>
                <a:cs typeface="Times New Roman" panose="02020603050405020304" pitchFamily="18" charset="0"/>
              </a:rPr>
              <a:t>Bài</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văn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là</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tấm</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lòng</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yêu</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mến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trân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trọng</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và</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xúc</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động</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của</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tác</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giả</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khi</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bình</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về</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vẻ</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đẹp</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giản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dị</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và</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chân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thật</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của</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tác</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phẩm</a:t>
            </a:r>
            <a:r>
              <a:rPr lang="en-US" sz="4400" dirty="0">
                <a:solidFill>
                  <a:srgbClr val="FFFFFF"/>
                </a:solidFill>
                <a:latin typeface="Times New Roman" panose="02020603050405020304" pitchFamily="18" charset="0"/>
                <a:cs typeface="Times New Roman" panose="02020603050405020304" pitchFamily="18" charset="0"/>
              </a:rPr>
              <a:t> </a:t>
            </a:r>
            <a:r>
              <a:rPr lang="en-US" sz="4400" i="1" dirty="0" err="1">
                <a:solidFill>
                  <a:srgbClr val="FFFFFF"/>
                </a:solidFill>
                <a:latin typeface="Times New Roman" panose="02020603050405020304" pitchFamily="18" charset="0"/>
                <a:cs typeface="Times New Roman" panose="02020603050405020304" pitchFamily="18" charset="0"/>
              </a:rPr>
              <a:t>Quê</a:t>
            </a:r>
            <a:r>
              <a:rPr lang="en-US" sz="4400" i="1" dirty="0">
                <a:solidFill>
                  <a:srgbClr val="FFFFFF"/>
                </a:solidFill>
                <a:latin typeface="Times New Roman" panose="02020603050405020304" pitchFamily="18" charset="0"/>
                <a:cs typeface="Times New Roman" panose="02020603050405020304" pitchFamily="18" charset="0"/>
              </a:rPr>
              <a:t> </a:t>
            </a:r>
            <a:r>
              <a:rPr lang="en-US" sz="4400" i="1" dirty="0" err="1">
                <a:solidFill>
                  <a:srgbClr val="FFFFFF"/>
                </a:solidFill>
                <a:latin typeface="Times New Roman" panose="02020603050405020304" pitchFamily="18" charset="0"/>
                <a:cs typeface="Times New Roman" panose="02020603050405020304" pitchFamily="18" charset="0"/>
              </a:rPr>
              <a:t>nội</a:t>
            </a:r>
            <a:r>
              <a:rPr lang="en-US" sz="4400" i="1" dirty="0">
                <a:solidFill>
                  <a:srgbClr val="FFFFFF"/>
                </a:solidFill>
                <a:latin typeface="Times New Roman" panose="02020603050405020304" pitchFamily="18" charset="0"/>
                <a:cs typeface="Times New Roman" panose="02020603050405020304" pitchFamily="18" charset="0"/>
              </a:rPr>
              <a:t> </a:t>
            </a:r>
            <a:r>
              <a:rPr lang="en-US" sz="4400" dirty="0">
                <a:solidFill>
                  <a:srgbClr val="FFFFFF"/>
                </a:solidFill>
                <a:latin typeface="Times New Roman" panose="02020603050405020304" pitchFamily="18" charset="0"/>
                <a:cs typeface="Times New Roman" panose="02020603050405020304" pitchFamily="18" charset="0"/>
              </a:rPr>
              <a:t>(</a:t>
            </a:r>
            <a:r>
              <a:rPr lang="en-US" sz="4400" dirty="0" err="1">
                <a:solidFill>
                  <a:srgbClr val="FFFFFF"/>
                </a:solidFill>
                <a:latin typeface="Times New Roman" panose="02020603050405020304" pitchFamily="18" charset="0"/>
                <a:cs typeface="Times New Roman" panose="02020603050405020304" pitchFamily="18" charset="0"/>
              </a:rPr>
              <a:t>Võ</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Quảng</a:t>
            </a:r>
            <a:r>
              <a:rPr lang="en-US" sz="4400" dirty="0">
                <a:solidFill>
                  <a:srgbClr val="FFFF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66712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4289033" y="-11713"/>
            <a:ext cx="10902409" cy="7212612"/>
          </a:xfrm>
          <a:prstGeom prst="rect">
            <a:avLst/>
          </a:prstGeom>
        </p:spPr>
      </p:pic>
      <p:grpSp>
        <p:nvGrpSpPr>
          <p:cNvPr id="3" name="Group 3"/>
          <p:cNvGrpSpPr/>
          <p:nvPr/>
        </p:nvGrpSpPr>
        <p:grpSpPr>
          <a:xfrm rot="5400000">
            <a:off x="7600950" y="-400050"/>
            <a:ext cx="3086100" cy="18288000"/>
            <a:chOff x="0" y="0"/>
            <a:chExt cx="812800" cy="4816593"/>
          </a:xfrm>
        </p:grpSpPr>
        <p:sp>
          <p:nvSpPr>
            <p:cNvPr id="4" name="Freeform 4"/>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9084153" y="6984028"/>
            <a:ext cx="10446313" cy="10446313"/>
          </a:xfrm>
          <a:prstGeom prst="rect">
            <a:avLst/>
          </a:prstGeom>
        </p:spPr>
      </p:pic>
      <p:pic>
        <p:nvPicPr>
          <p:cNvPr id="7" name="Picture 7"/>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1302313" y="6984028"/>
            <a:ext cx="10446313" cy="1044631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353208" y="2730896"/>
            <a:ext cx="4293875" cy="359124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41676" y="1028700"/>
            <a:ext cx="1501435" cy="39412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143111" y="2533833"/>
            <a:ext cx="1501435" cy="394127"/>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757865" y="634573"/>
            <a:ext cx="1501435" cy="394127"/>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486400" y="8476488"/>
            <a:ext cx="7315200" cy="181051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175492" y="8297878"/>
            <a:ext cx="1583424" cy="1533942"/>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387691" y="9381744"/>
            <a:ext cx="1392924" cy="1349395"/>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408676" y="8297878"/>
            <a:ext cx="1392924" cy="1349395"/>
          </a:xfrm>
          <a:prstGeom prst="rect">
            <a:avLst/>
          </a:prstGeom>
        </p:spPr>
      </p:pic>
      <p:pic>
        <p:nvPicPr>
          <p:cNvPr id="23"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224409" y="5414773"/>
            <a:ext cx="7139243" cy="4114800"/>
          </a:xfrm>
          <a:prstGeom prst="rect">
            <a:avLst/>
          </a:prstGeom>
        </p:spPr>
      </p:pic>
      <p:pic>
        <p:nvPicPr>
          <p:cNvPr id="2" name="Picture 1"/>
          <p:cNvPicPr>
            <a:picLocks noChangeAspect="1"/>
          </p:cNvPicPr>
          <p:nvPr/>
        </p:nvPicPr>
        <p:blipFill>
          <a:blip r:embed="rId19"/>
          <a:stretch>
            <a:fillRect/>
          </a:stretch>
        </p:blipFill>
        <p:spPr>
          <a:xfrm>
            <a:off x="4278575" y="197287"/>
            <a:ext cx="9583743" cy="4188315"/>
          </a:xfrm>
          <a:prstGeom prst="rect">
            <a:avLst/>
          </a:prstGeom>
        </p:spPr>
      </p:pic>
    </p:spTree>
    <p:extLst>
      <p:ext uri="{BB962C8B-B14F-4D97-AF65-F5344CB8AC3E}">
        <p14:creationId xmlns:p14="http://schemas.microsoft.com/office/powerpoint/2010/main" val="1004644001"/>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00805" y="1249550"/>
            <a:ext cx="10308574" cy="988284"/>
          </a:xfrm>
          <a:prstGeom prst="rect">
            <a:avLst/>
          </a:prstGeom>
        </p:spPr>
        <p:txBody>
          <a:bodyPr lIns="0" tIns="0" rIns="0" bIns="0" rtlCol="0" anchor="t">
            <a:spAutoFit/>
          </a:bodyPr>
          <a:lstStyle/>
          <a:p>
            <a:pPr algn="ctr">
              <a:lnSpc>
                <a:spcPts val="8400"/>
              </a:lnSpc>
              <a:spcBef>
                <a:spcPct val="0"/>
              </a:spcBef>
            </a:pP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3.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nghị</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luận</a:t>
            </a:r>
            <a:endParaRPr lang="en-US" sz="6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3"/>
          <a:srcRect/>
          <a:stretch>
            <a:fillRect/>
          </a:stretch>
        </p:blipFill>
        <p:spPr>
          <a:xfrm rot="5400000">
            <a:off x="4320227" y="292204"/>
            <a:ext cx="7107524" cy="1290322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4409" y="5629585"/>
            <a:ext cx="2775940" cy="78735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2813743" y="5703670"/>
            <a:ext cx="2775940" cy="787357"/>
          </a:xfrm>
          <a:prstGeom prst="rect">
            <a:avLst/>
          </a:prstGeom>
        </p:spPr>
      </p:pic>
      <p:pic>
        <p:nvPicPr>
          <p:cNvPr id="6" name="Picture 6"/>
          <p:cNvPicPr>
            <a:picLocks noChangeAspect="1"/>
          </p:cNvPicPr>
          <p:nvPr/>
        </p:nvPicPr>
        <p:blipFill>
          <a:blip r:embed="rId6"/>
          <a:srcRect/>
          <a:stretch>
            <a:fillRect/>
          </a:stretch>
        </p:blipFill>
        <p:spPr>
          <a:xfrm rot="5400000">
            <a:off x="14956218" y="-363385"/>
            <a:ext cx="10051930" cy="1088165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0226503" y="363496"/>
            <a:ext cx="1050310" cy="91114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142421" y="6397726"/>
            <a:ext cx="336384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12519789" y="-357640"/>
            <a:ext cx="3363849" cy="411480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7653" y="6799074"/>
            <a:ext cx="2083117" cy="4114800"/>
          </a:xfrm>
          <a:prstGeom prst="rect">
            <a:avLst/>
          </a:prstGeom>
        </p:spPr>
      </p:pic>
      <p:sp>
        <p:nvSpPr>
          <p:cNvPr id="11" name="TextBox 11"/>
          <p:cNvSpPr txBox="1"/>
          <p:nvPr/>
        </p:nvSpPr>
        <p:spPr>
          <a:xfrm>
            <a:off x="3163900" y="4374832"/>
            <a:ext cx="10097105" cy="5416868"/>
          </a:xfrm>
          <a:prstGeom prst="rect">
            <a:avLst/>
          </a:prstGeom>
        </p:spPr>
        <p:txBody>
          <a:bodyPr wrap="square" lIns="0" tIns="0" rIns="0" bIns="0" rtlCol="0" anchor="t">
            <a:spAutoFit/>
          </a:bodyPr>
          <a:lstStyle/>
          <a:p>
            <a:pPr algn="just">
              <a:spcBef>
                <a:spcPct val="0"/>
              </a:spcBef>
            </a:pPr>
            <a:r>
              <a:rPr lang="vi-VN" sz="4400" dirty="0" smtClean="0">
                <a:solidFill>
                  <a:srgbClr val="FFFFFF"/>
                </a:solidFill>
                <a:latin typeface="Times New Roman" panose="02020603050405020304" pitchFamily="18" charset="0"/>
                <a:cs typeface="Times New Roman" panose="02020603050405020304" pitchFamily="18" charset="0"/>
              </a:rPr>
              <a:t>- </a:t>
            </a:r>
            <a:r>
              <a:rPr lang="vi-VN" sz="4400" dirty="0">
                <a:solidFill>
                  <a:srgbClr val="FFFFFF"/>
                </a:solidFill>
                <a:latin typeface="Times New Roman" panose="02020603050405020304" pitchFamily="18" charset="0"/>
                <a:cs typeface="Times New Roman" panose="02020603050405020304" pitchFamily="18" charset="0"/>
              </a:rPr>
              <a:t>Xác định được vấn đề nghị luận, mục đích viết của văn bản. </a:t>
            </a:r>
          </a:p>
          <a:p>
            <a:pPr algn="just">
              <a:spcBef>
                <a:spcPct val="0"/>
              </a:spcBef>
            </a:pPr>
            <a:r>
              <a:rPr lang="vi-VN" sz="4400" dirty="0">
                <a:solidFill>
                  <a:srgbClr val="FFFFFF"/>
                </a:solidFill>
                <a:latin typeface="Times New Roman" panose="02020603050405020304" pitchFamily="18" charset="0"/>
                <a:cs typeface="Times New Roman" panose="02020603050405020304" pitchFamily="18" charset="0"/>
              </a:rPr>
              <a:t>- Nhận diện ý kiến của người viết về tác phẩm. Xác định được hệ thống lí lẽ, dẫn chứng và mối quan hệ của lí lẽ, dẫn chứng được tác giả đưa vào bài viết .</a:t>
            </a:r>
          </a:p>
          <a:p>
            <a:pPr algn="just">
              <a:spcBef>
                <a:spcPct val="0"/>
              </a:spcBef>
            </a:pPr>
            <a:r>
              <a:rPr lang="vi-VN" sz="4400" dirty="0">
                <a:solidFill>
                  <a:srgbClr val="FFFFFF"/>
                </a:solidFill>
                <a:latin typeface="Times New Roman" panose="02020603050405020304" pitchFamily="18" charset="0"/>
                <a:cs typeface="Times New Roman" panose="02020603050405020304" pitchFamily="18" charset="0"/>
              </a:rPr>
              <a:t>- Cách triển khai vấn đề nghị luận.</a:t>
            </a:r>
          </a:p>
          <a:p>
            <a:pPr algn="just">
              <a:spcBef>
                <a:spcPct val="0"/>
              </a:spcBef>
            </a:pPr>
            <a:r>
              <a:rPr lang="vi-VN" sz="4400" dirty="0">
                <a:solidFill>
                  <a:srgbClr val="FFFFFF"/>
                </a:solidFill>
                <a:latin typeface="Times New Roman" panose="02020603050405020304" pitchFamily="18" charset="0"/>
                <a:cs typeface="Times New Roman" panose="02020603050405020304" pitchFamily="18" charset="0"/>
              </a:rPr>
              <a:t>- Ý nghĩa vấn đề nghị luận.</a:t>
            </a:r>
            <a:endParaRPr lang="en-US" sz="44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136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52700" y="800100"/>
            <a:ext cx="12877800" cy="7404735"/>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58600" y="6147435"/>
            <a:ext cx="6270171" cy="4114800"/>
          </a:xfrm>
          <a:prstGeom prst="rect">
            <a:avLst/>
          </a:prstGeom>
        </p:spPr>
      </p:pic>
      <p:pic>
        <p:nvPicPr>
          <p:cNvPr id="4"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5676900"/>
            <a:ext cx="7315200" cy="3657600"/>
          </a:xfrm>
          <a:prstGeom prst="rect">
            <a:avLst/>
          </a:prstGeom>
        </p:spPr>
      </p:pic>
      <p:pic>
        <p:nvPicPr>
          <p:cNvPr id="6" name="Picture 7"/>
          <p:cNvPicPr>
            <a:picLocks noChangeAspect="1"/>
          </p:cNvPicPr>
          <p:nvPr/>
        </p:nvPicPr>
        <p:blipFill>
          <a:blip r:embed="rId10"/>
          <a:srcRect/>
          <a:stretch>
            <a:fillRect/>
          </a:stretch>
        </p:blipFill>
        <p:spPr>
          <a:xfrm>
            <a:off x="13259082" y="5406430"/>
            <a:ext cx="3581118" cy="4880570"/>
          </a:xfrm>
          <a:prstGeom prst="rect">
            <a:avLst/>
          </a:prstGeom>
        </p:spPr>
      </p:pic>
      <p:pic>
        <p:nvPicPr>
          <p:cNvPr id="2" name="Picture 1"/>
          <p:cNvPicPr>
            <a:picLocks noChangeAspect="1"/>
          </p:cNvPicPr>
          <p:nvPr/>
        </p:nvPicPr>
        <p:blipFill>
          <a:blip r:embed="rId11"/>
          <a:stretch>
            <a:fillRect/>
          </a:stretch>
        </p:blipFill>
        <p:spPr>
          <a:xfrm>
            <a:off x="1409020" y="527693"/>
            <a:ext cx="15698561" cy="5803895"/>
          </a:xfrm>
          <a:prstGeom prst="rect">
            <a:avLst/>
          </a:prstGeom>
        </p:spPr>
      </p:pic>
    </p:spTree>
    <p:extLst>
      <p:ext uri="{BB962C8B-B14F-4D97-AF65-F5344CB8AC3E}">
        <p14:creationId xmlns:p14="http://schemas.microsoft.com/office/powerpoint/2010/main" val="820889261"/>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0674" r="30673"/>
          <a:stretch/>
        </p:blipFill>
        <p:spPr>
          <a:xfrm>
            <a:off x="7772400" y="-1638300"/>
            <a:ext cx="9982200" cy="14519563"/>
          </a:xfrm>
          <a:prstGeom prst="rect">
            <a:avLst/>
          </a:prstGeom>
        </p:spPr>
      </p:pic>
      <p:pic>
        <p:nvPicPr>
          <p:cNvPr id="4" name="Picture 2"/>
          <p:cNvPicPr>
            <a:picLocks noChangeAspect="1"/>
          </p:cNvPicPr>
          <p:nvPr/>
        </p:nvPicPr>
        <p:blipFill>
          <a:blip r:embed="rId4"/>
          <a:srcRect/>
          <a:stretch>
            <a:fillRect/>
          </a:stretch>
        </p:blipFill>
        <p:spPr>
          <a:xfrm>
            <a:off x="0" y="0"/>
            <a:ext cx="5666422" cy="10287000"/>
          </a:xfrm>
          <a:prstGeom prst="rect">
            <a:avLst/>
          </a:prstGeom>
        </p:spPr>
      </p:pic>
      <p:pic>
        <p:nvPicPr>
          <p:cNvPr id="5" name="Picture 4"/>
          <p:cNvPicPr>
            <a:picLocks noChangeAspect="1"/>
          </p:cNvPicPr>
          <p:nvPr/>
        </p:nvPicPr>
        <p:blipFill>
          <a:blip r:embed="rId5"/>
          <a:srcRect/>
          <a:stretch>
            <a:fillRect/>
          </a:stretch>
        </p:blipFill>
        <p:spPr>
          <a:xfrm>
            <a:off x="-1143000" y="3467100"/>
            <a:ext cx="9141549" cy="6456219"/>
          </a:xfrm>
          <a:prstGeom prst="rect">
            <a:avLst/>
          </a:prstGeom>
        </p:spPr>
      </p:pic>
    </p:spTree>
    <p:extLst>
      <p:ext uri="{BB962C8B-B14F-4D97-AF65-F5344CB8AC3E}">
        <p14:creationId xmlns:p14="http://schemas.microsoft.com/office/powerpoint/2010/main" val="2705922227"/>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5598241"/>
              </p:ext>
            </p:extLst>
          </p:nvPr>
        </p:nvGraphicFramePr>
        <p:xfrm>
          <a:off x="762000" y="2324100"/>
          <a:ext cx="16916400" cy="7379170"/>
        </p:xfrm>
        <a:graphic>
          <a:graphicData uri="http://schemas.openxmlformats.org/drawingml/2006/table">
            <a:tbl>
              <a:tblPr firstRow="1" firstCol="1" bandRow="1">
                <a:tableStyleId>{5940675A-B579-460E-94D1-54222C63F5DA}</a:tableStyleId>
              </a:tblPr>
              <a:tblGrid>
                <a:gridCol w="1329922"/>
                <a:gridCol w="11471678"/>
                <a:gridCol w="1447800"/>
                <a:gridCol w="2667000"/>
              </a:tblGrid>
              <a:tr h="672628">
                <a:tc>
                  <a:txBody>
                    <a:bodyPr/>
                    <a:lstStyle/>
                    <a:p>
                      <a:pPr algn="ctr">
                        <a:spcAft>
                          <a:spcPts val="0"/>
                        </a:spcAft>
                      </a:pPr>
                      <a:r>
                        <a:rPr lang="en-US" sz="4800">
                          <a:solidFill>
                            <a:schemeClr val="bg1"/>
                          </a:solidFill>
                          <a:effectLst/>
                          <a:latin typeface="Times New Roman" panose="02020603050405020304" pitchFamily="18" charset="0"/>
                          <a:cs typeface="Times New Roman" panose="02020603050405020304" pitchFamily="18" charset="0"/>
                        </a:rPr>
                        <a:t>STT</a:t>
                      </a:r>
                      <a:endPar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75000"/>
                      </a:schemeClr>
                    </a:solidFill>
                  </a:tcPr>
                </a:tc>
                <a:tc>
                  <a:txBody>
                    <a:bodyPr/>
                    <a:lstStyle/>
                    <a:p>
                      <a:pPr algn="ctr">
                        <a:spcAft>
                          <a:spcPts val="0"/>
                        </a:spcAft>
                      </a:pPr>
                      <a:r>
                        <a:rPr lang="en-US" sz="4800">
                          <a:solidFill>
                            <a:schemeClr val="bg1"/>
                          </a:solidFill>
                          <a:effectLst/>
                          <a:latin typeface="Times New Roman" panose="02020603050405020304" pitchFamily="18" charset="0"/>
                          <a:cs typeface="Times New Roman" panose="02020603050405020304" pitchFamily="18" charset="0"/>
                        </a:rPr>
                        <a:t>Tiêu chí</a:t>
                      </a:r>
                      <a:endPar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75000"/>
                      </a:schemeClr>
                    </a:solidFill>
                  </a:tcPr>
                </a:tc>
                <a:tc>
                  <a:txBody>
                    <a:bodyPr/>
                    <a:lstStyle/>
                    <a:p>
                      <a:pPr algn="ctr">
                        <a:spcAft>
                          <a:spcPts val="0"/>
                        </a:spcAft>
                      </a:pPr>
                      <a:r>
                        <a:rPr lang="en-US" sz="4800">
                          <a:solidFill>
                            <a:schemeClr val="bg1"/>
                          </a:solidFill>
                          <a:effectLst/>
                          <a:latin typeface="Times New Roman" panose="02020603050405020304" pitchFamily="18" charset="0"/>
                          <a:cs typeface="Times New Roman" panose="02020603050405020304" pitchFamily="18" charset="0"/>
                        </a:rPr>
                        <a:t>Đạt</a:t>
                      </a:r>
                      <a:endPar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75000"/>
                      </a:schemeClr>
                    </a:solidFill>
                  </a:tcPr>
                </a:tc>
                <a:tc>
                  <a:txBody>
                    <a:bodyPr/>
                    <a:lstStyle/>
                    <a:p>
                      <a:pPr algn="ctr">
                        <a:spcAft>
                          <a:spcPts val="0"/>
                        </a:spcAft>
                      </a:pPr>
                      <a:r>
                        <a:rPr lang="en-US" sz="4800" dirty="0" err="1">
                          <a:solidFill>
                            <a:schemeClr val="bg1"/>
                          </a:solidFill>
                          <a:effectLst/>
                          <a:latin typeface="Times New Roman" panose="02020603050405020304" pitchFamily="18" charset="0"/>
                          <a:cs typeface="Times New Roman" panose="02020603050405020304" pitchFamily="18" charset="0"/>
                        </a:rPr>
                        <a:t>Chưa</a:t>
                      </a:r>
                      <a:r>
                        <a:rPr lang="en-US" sz="4800" dirty="0">
                          <a:solidFill>
                            <a:schemeClr val="bg1"/>
                          </a:solidFill>
                          <a:effectLst/>
                          <a:latin typeface="Times New Roman" panose="02020603050405020304" pitchFamily="18" charset="0"/>
                          <a:cs typeface="Times New Roman" panose="02020603050405020304" pitchFamily="18" charset="0"/>
                        </a:rPr>
                        <a:t> </a:t>
                      </a:r>
                      <a:r>
                        <a:rPr lang="en-US" sz="4800" dirty="0" err="1">
                          <a:solidFill>
                            <a:schemeClr val="bg1"/>
                          </a:solidFill>
                          <a:effectLst/>
                          <a:latin typeface="Times New Roman" panose="02020603050405020304" pitchFamily="18" charset="0"/>
                          <a:cs typeface="Times New Roman" panose="02020603050405020304" pitchFamily="18" charset="0"/>
                        </a:rPr>
                        <a:t>đạt</a:t>
                      </a:r>
                      <a:endPar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75000"/>
                      </a:schemeClr>
                    </a:solidFill>
                  </a:tcPr>
                </a:tc>
              </a:tr>
              <a:tr h="1392684">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Đảm bảo hình thức đoạn văn với dung lượng khoảng 6- 8 câu.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r>
              <a:tr h="2017883">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Đoạn văn đúng chủ đề: </a:t>
                      </a:r>
                      <a:r>
                        <a:rPr lang="vi-VN" sz="4000">
                          <a:effectLst/>
                          <a:latin typeface="Times New Roman" panose="02020603050405020304" pitchFamily="18" charset="0"/>
                          <a:cs typeface="Times New Roman" panose="02020603050405020304" pitchFamily="18" charset="0"/>
                        </a:rPr>
                        <a:t>nêu ý kiến của em về một tác phẩm văn học về đề tài tuổi thơ hoặc quê hương, đất nước mà em đã đọc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r>
              <a:tr h="672628">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Lí lẽ dẫn chứng thuyết phục.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r>
              <a:tr h="672628">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Đoạn văn đảm bảo tính liên kết giữa các câu trong đoạn văn.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r>
              <a:tr h="1345255">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r>
            </a:tbl>
          </a:graphicData>
        </a:graphic>
      </p:graphicFrame>
      <p:sp>
        <p:nvSpPr>
          <p:cNvPr id="3" name="Rectangle 2"/>
          <p:cNvSpPr/>
          <p:nvPr/>
        </p:nvSpPr>
        <p:spPr>
          <a:xfrm>
            <a:off x="2133600" y="876300"/>
            <a:ext cx="13716000" cy="923330"/>
          </a:xfrm>
          <a:prstGeom prst="rect">
            <a:avLst/>
          </a:prstGeom>
        </p:spPr>
        <p:txBody>
          <a:bodyPr wrap="square">
            <a:spAutoFit/>
          </a:bodyPr>
          <a:lstStyle/>
          <a:p>
            <a:pPr algn="ctr">
              <a:spcAft>
                <a:spcPts val="0"/>
              </a:spcAft>
            </a:pP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4800" dirty="0" smtClean="0">
                <a:solidFill>
                  <a:srgbClr val="FF0000"/>
                </a:solidFill>
                <a:latin typeface="Times New Roman" panose="02020603050405020304" pitchFamily="18" charset="0"/>
                <a:ea typeface="Calibri" panose="020F0502020204030204" pitchFamily="34" charset="0"/>
              </a:rPr>
              <a:t> </a:t>
            </a:r>
            <a:r>
              <a:rPr lang="en-US" sz="5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Đánh</a:t>
            </a:r>
            <a:r>
              <a:rPr lang="en-US" sz="5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endParaRPr lang="en-US" sz="48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64662851"/>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514600" y="723900"/>
            <a:ext cx="13411200" cy="8013191"/>
          </a:xfrm>
          <a:prstGeom prst="rect">
            <a:avLst/>
          </a:prstGeom>
        </p:spPr>
      </p:pic>
      <p:pic>
        <p:nvPicPr>
          <p:cNvPr id="4"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87352">
            <a:off x="1532721" y="766378"/>
            <a:ext cx="2775940" cy="787357"/>
          </a:xfrm>
          <a:prstGeom prst="rect">
            <a:avLst/>
          </a:prstGeom>
        </p:spPr>
      </p:pic>
      <p:pic>
        <p:nvPicPr>
          <p:cNvPr id="6" name="Picture 2"/>
          <p:cNvPicPr>
            <a:picLocks noChangeAspect="1"/>
          </p:cNvPicPr>
          <p:nvPr/>
        </p:nvPicPr>
        <p:blipFill>
          <a:blip r:embed="rId13"/>
          <a:srcRect/>
          <a:stretch>
            <a:fillRect/>
          </a:stretch>
        </p:blipFill>
        <p:spPr>
          <a:xfrm>
            <a:off x="-1828800" y="7048500"/>
            <a:ext cx="16230600" cy="4341686"/>
          </a:xfrm>
          <a:prstGeom prst="rect">
            <a:avLst/>
          </a:prstGeom>
        </p:spPr>
      </p:pic>
      <p:pic>
        <p:nvPicPr>
          <p:cNvPr id="7" name="Picture 4"/>
          <p:cNvPicPr>
            <a:picLocks noChangeAspect="1"/>
          </p:cNvPicPr>
          <p:nvPr/>
        </p:nvPicPr>
        <p:blipFill>
          <a:blip r:embed="rId14"/>
          <a:srcRect t="47830"/>
          <a:stretch>
            <a:fillRect/>
          </a:stretch>
        </p:blipFill>
        <p:spPr>
          <a:xfrm>
            <a:off x="11658601" y="5051331"/>
            <a:ext cx="6765816" cy="5235669"/>
          </a:xfrm>
          <a:prstGeom prst="rect">
            <a:avLst/>
          </a:prstGeom>
        </p:spPr>
      </p:pic>
      <p:pic>
        <p:nvPicPr>
          <p:cNvPr id="5" name="Picture 4"/>
          <p:cNvPicPr>
            <a:picLocks noChangeAspect="1"/>
          </p:cNvPicPr>
          <p:nvPr/>
        </p:nvPicPr>
        <p:blipFill>
          <a:blip r:embed="rId15"/>
          <a:stretch>
            <a:fillRect/>
          </a:stretch>
        </p:blipFill>
        <p:spPr>
          <a:xfrm>
            <a:off x="3013353" y="1603050"/>
            <a:ext cx="12912447" cy="4566300"/>
          </a:xfrm>
          <a:prstGeom prst="rect">
            <a:avLst/>
          </a:prstGeom>
        </p:spPr>
      </p:pic>
    </p:spTree>
    <p:extLst>
      <p:ext uri="{BB962C8B-B14F-4D97-AF65-F5344CB8AC3E}">
        <p14:creationId xmlns:p14="http://schemas.microsoft.com/office/powerpoint/2010/main" val="2838961001"/>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52700" y="800100"/>
            <a:ext cx="12877800" cy="7404735"/>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58600" y="6147435"/>
            <a:ext cx="6270171" cy="4114800"/>
          </a:xfrm>
          <a:prstGeom prst="rect">
            <a:avLst/>
          </a:prstGeom>
        </p:spPr>
      </p:pic>
      <p:pic>
        <p:nvPicPr>
          <p:cNvPr id="4"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5676900"/>
            <a:ext cx="7315200" cy="3657600"/>
          </a:xfrm>
          <a:prstGeom prst="rect">
            <a:avLst/>
          </a:prstGeom>
        </p:spPr>
      </p:pic>
      <p:pic>
        <p:nvPicPr>
          <p:cNvPr id="6" name="Picture 7"/>
          <p:cNvPicPr>
            <a:picLocks noChangeAspect="1"/>
          </p:cNvPicPr>
          <p:nvPr/>
        </p:nvPicPr>
        <p:blipFill>
          <a:blip r:embed="rId10"/>
          <a:srcRect/>
          <a:stretch>
            <a:fillRect/>
          </a:stretch>
        </p:blipFill>
        <p:spPr>
          <a:xfrm>
            <a:off x="13259082" y="5406430"/>
            <a:ext cx="3581118" cy="4880570"/>
          </a:xfrm>
          <a:prstGeom prst="rect">
            <a:avLst/>
          </a:prstGeom>
        </p:spPr>
      </p:pic>
      <p:pic>
        <p:nvPicPr>
          <p:cNvPr id="2" name="Picture 1"/>
          <p:cNvPicPr>
            <a:picLocks noChangeAspect="1"/>
          </p:cNvPicPr>
          <p:nvPr/>
        </p:nvPicPr>
        <p:blipFill>
          <a:blip r:embed="rId11"/>
          <a:stretch>
            <a:fillRect/>
          </a:stretch>
        </p:blipFill>
        <p:spPr>
          <a:xfrm>
            <a:off x="1403158" y="314904"/>
            <a:ext cx="15698561" cy="5828281"/>
          </a:xfrm>
          <a:prstGeom prst="rect">
            <a:avLst/>
          </a:prstGeom>
        </p:spPr>
      </p:pic>
    </p:spTree>
    <p:extLst>
      <p:ext uri="{BB962C8B-B14F-4D97-AF65-F5344CB8AC3E}">
        <p14:creationId xmlns:p14="http://schemas.microsoft.com/office/powerpoint/2010/main" val="99901849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p:cNvPicPr>
          <p:nvPr/>
        </p:nvPicPr>
        <p:blipFill rotWithShape="1">
          <a:blip r:embed="rId3"/>
          <a:srcRect b="54205"/>
          <a:stretch/>
        </p:blipFill>
        <p:spPr>
          <a:xfrm>
            <a:off x="11658600" y="8421930"/>
            <a:ext cx="7602093" cy="3768762"/>
          </a:xfrm>
          <a:prstGeom prst="rect">
            <a:avLst/>
          </a:prstGeom>
        </p:spPr>
      </p:pic>
      <p:pic>
        <p:nvPicPr>
          <p:cNvPr id="1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859966" y="3009900"/>
            <a:ext cx="12010662" cy="5343522"/>
          </a:xfrm>
          <a:prstGeom prst="rect">
            <a:avLst/>
          </a:prstGeom>
        </p:spPr>
      </p:pic>
      <p:pic>
        <p:nvPicPr>
          <p:cNvPr id="3" name="Picture 3"/>
          <p:cNvPicPr>
            <a:picLocks noChangeAspect="1"/>
          </p:cNvPicPr>
          <p:nvPr/>
        </p:nvPicPr>
        <p:blipFill rotWithShape="1">
          <a:blip r:embed="rId8"/>
          <a:srcRect b="39440"/>
          <a:stretch/>
        </p:blipFill>
        <p:spPr>
          <a:xfrm rot="5876313">
            <a:off x="-2818363" y="4079402"/>
            <a:ext cx="10051930" cy="658989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0" y="7077980"/>
            <a:ext cx="5509047" cy="320902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V="1">
            <a:off x="-156641" y="1791322"/>
            <a:ext cx="3801967" cy="3317216"/>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flipV="1">
            <a:off x="681577" y="7077980"/>
            <a:ext cx="2708213" cy="2687901"/>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1. </a:t>
            </a:r>
            <a:r>
              <a:rPr lang="en-US" sz="6000" b="1" dirty="0" err="1" smtClean="0">
                <a:latin typeface="Times New Roman" panose="02020603050405020304" pitchFamily="18" charset="0"/>
                <a:cs typeface="Times New Roman" panose="02020603050405020304" pitchFamily="18" charset="0"/>
              </a:rPr>
              <a:t>Đọc</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văn</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bản</a:t>
            </a:r>
            <a:endParaRPr lang="en-US" sz="60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5859966" y="3025698"/>
            <a:ext cx="11277600" cy="4811574"/>
          </a:xfrm>
          <a:prstGeom prst="rect">
            <a:avLst/>
          </a:prstGeom>
        </p:spPr>
        <p:txBody>
          <a:bodyPr wrap="square">
            <a:spAutoFit/>
          </a:bodyPr>
          <a:lstStyle/>
          <a:p>
            <a:pPr marL="850795" lvl="2" algn="just">
              <a:lnSpc>
                <a:spcPts val="9164"/>
              </a:lnSpc>
            </a:pPr>
            <a:r>
              <a:rPr lang="en-US" sz="4200" dirty="0" smtClean="0">
                <a:solidFill>
                  <a:srgbClr val="262626"/>
                </a:solidFill>
                <a:latin typeface="Times New Roman" panose="02020603050405020304" pitchFamily="18" charset="0"/>
                <a:cs typeface="Times New Roman" panose="02020603050405020304" pitchFamily="18" charset="0"/>
              </a:rPr>
              <a:t>- HS </a:t>
            </a:r>
            <a:r>
              <a:rPr lang="en-US" sz="4200" dirty="0" err="1">
                <a:solidFill>
                  <a:srgbClr val="262626"/>
                </a:solidFill>
                <a:latin typeface="Times New Roman" panose="02020603050405020304" pitchFamily="18" charset="0"/>
                <a:cs typeface="Times New Roman" panose="02020603050405020304" pitchFamily="18" charset="0"/>
              </a:rPr>
              <a:t>đọc</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diễn</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cảm</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nối</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tiếp</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văn</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bản</a:t>
            </a:r>
            <a:r>
              <a:rPr lang="en-US" sz="4200"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Vẻ</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đẹp</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giản</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dị</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và</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chân</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thật</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của</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Quê</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nội</a:t>
            </a:r>
            <a:r>
              <a:rPr lang="en-US" sz="4200" i="1" dirty="0">
                <a:solidFill>
                  <a:srgbClr val="262626"/>
                </a:solidFill>
                <a:latin typeface="Times New Roman" panose="02020603050405020304" pitchFamily="18" charset="0"/>
                <a:cs typeface="Times New Roman" panose="02020603050405020304" pitchFamily="18" charset="0"/>
              </a:rPr>
              <a:t> </a:t>
            </a:r>
            <a:r>
              <a:rPr lang="en-US" sz="4200" dirty="0">
                <a:solidFill>
                  <a:srgbClr val="262626"/>
                </a:solidFill>
                <a:latin typeface="Times New Roman" panose="02020603050405020304" pitchFamily="18" charset="0"/>
                <a:cs typeface="Times New Roman" panose="02020603050405020304" pitchFamily="18" charset="0"/>
              </a:rPr>
              <a:t>(</a:t>
            </a:r>
            <a:r>
              <a:rPr lang="en-US" sz="4200" dirty="0" err="1">
                <a:solidFill>
                  <a:srgbClr val="262626"/>
                </a:solidFill>
                <a:latin typeface="Times New Roman" panose="02020603050405020304" pitchFamily="18" charset="0"/>
                <a:cs typeface="Times New Roman" panose="02020603050405020304" pitchFamily="18" charset="0"/>
              </a:rPr>
              <a:t>Võ</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Quảng</a:t>
            </a:r>
            <a:r>
              <a:rPr lang="en-US" sz="4200" dirty="0">
                <a:solidFill>
                  <a:srgbClr val="262626"/>
                </a:solidFill>
                <a:latin typeface="Times New Roman" panose="02020603050405020304" pitchFamily="18" charset="0"/>
                <a:cs typeface="Times New Roman" panose="02020603050405020304" pitchFamily="18" charset="0"/>
              </a:rPr>
              <a:t>)</a:t>
            </a:r>
          </a:p>
          <a:p>
            <a:pPr marL="850795" lvl="2" algn="just">
              <a:lnSpc>
                <a:spcPts val="9164"/>
              </a:lnSpc>
            </a:pPr>
            <a:r>
              <a:rPr lang="en-US" sz="4200" dirty="0" smtClean="0">
                <a:solidFill>
                  <a:srgbClr val="262626"/>
                </a:solidFill>
                <a:latin typeface="Times New Roman" panose="02020603050405020304" pitchFamily="18" charset="0"/>
                <a:cs typeface="Times New Roman" panose="02020603050405020304" pitchFamily="18" charset="0"/>
              </a:rPr>
              <a:t>- </a:t>
            </a:r>
            <a:r>
              <a:rPr lang="en-US" sz="4200" dirty="0" err="1" smtClean="0">
                <a:solidFill>
                  <a:srgbClr val="262626"/>
                </a:solidFill>
                <a:latin typeface="Times New Roman" panose="02020603050405020304" pitchFamily="18" charset="0"/>
                <a:cs typeface="Times New Roman" panose="02020603050405020304" pitchFamily="18" charset="0"/>
              </a:rPr>
              <a:t>Các</a:t>
            </a:r>
            <a:r>
              <a:rPr lang="en-US" sz="4200" dirty="0" smtClean="0">
                <a:solidFill>
                  <a:srgbClr val="262626"/>
                </a:solidFill>
                <a:latin typeface="Times New Roman" panose="02020603050405020304" pitchFamily="18" charset="0"/>
                <a:cs typeface="Times New Roman" panose="02020603050405020304" pitchFamily="18" charset="0"/>
              </a:rPr>
              <a:t> </a:t>
            </a:r>
            <a:r>
              <a:rPr lang="en-US" sz="4200" dirty="0">
                <a:solidFill>
                  <a:srgbClr val="262626"/>
                </a:solidFill>
                <a:latin typeface="Times New Roman" panose="02020603050405020304" pitchFamily="18" charset="0"/>
                <a:cs typeface="Times New Roman" panose="02020603050405020304" pitchFamily="18" charset="0"/>
              </a:rPr>
              <a:t>HS </a:t>
            </a:r>
            <a:r>
              <a:rPr lang="en-US" sz="4200" dirty="0" err="1">
                <a:solidFill>
                  <a:srgbClr val="262626"/>
                </a:solidFill>
                <a:latin typeface="Times New Roman" panose="02020603050405020304" pitchFamily="18" charset="0"/>
                <a:cs typeface="Times New Roman" panose="02020603050405020304" pitchFamily="18" charset="0"/>
              </a:rPr>
              <a:t>khác</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lắng</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nghe</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theo</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dõi</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và</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nhận</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xét</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kĩ</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năng</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đọc</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diễn</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cảm</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của</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smtClean="0">
                <a:solidFill>
                  <a:srgbClr val="262626"/>
                </a:solidFill>
                <a:latin typeface="Times New Roman" panose="02020603050405020304" pitchFamily="18" charset="0"/>
                <a:cs typeface="Times New Roman" panose="02020603050405020304" pitchFamily="18" charset="0"/>
              </a:rPr>
              <a:t>bạn</a:t>
            </a:r>
            <a:endParaRPr lang="en-US" sz="4200" dirty="0">
              <a:solidFill>
                <a:srgbClr val="262626"/>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p:cNvPicPr>
          <p:nvPr/>
        </p:nvPicPr>
        <p:blipFill>
          <a:blip r:embed="rId3"/>
          <a:srcRect/>
          <a:stretch>
            <a:fillRect/>
          </a:stretch>
        </p:blipFill>
        <p:spPr>
          <a:xfrm>
            <a:off x="956232" y="2628902"/>
            <a:ext cx="4710189" cy="6205504"/>
          </a:xfrm>
          <a:prstGeom prst="rect">
            <a:avLst/>
          </a:prstGeom>
        </p:spPr>
      </p:pic>
      <p:pic>
        <p:nvPicPr>
          <p:cNvPr id="19" name="Picture 2"/>
          <p:cNvPicPr>
            <a:picLocks noChangeAspect="1"/>
          </p:cNvPicPr>
          <p:nvPr/>
        </p:nvPicPr>
        <p:blipFill rotWithShape="1">
          <a:blip r:embed="rId4"/>
          <a:srcRect l="-2369" t="44554"/>
          <a:stretch/>
        </p:blipFill>
        <p:spPr>
          <a:xfrm rot="-305422">
            <a:off x="12366887" y="-887501"/>
            <a:ext cx="10290047" cy="6033429"/>
          </a:xfrm>
          <a:prstGeom prst="rect">
            <a:avLst/>
          </a:prstGeom>
        </p:spPr>
      </p:pic>
      <p:pic>
        <p:nvPicPr>
          <p:cNvPr id="22"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770409" y="6409034"/>
            <a:ext cx="6517591" cy="3877966"/>
          </a:xfrm>
          <a:prstGeom prst="rect">
            <a:avLst/>
          </a:prstGeom>
        </p:spPr>
      </p:pic>
      <p:pic>
        <p:nvPicPr>
          <p:cNvPr id="2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H="1">
            <a:off x="13933797" y="1095733"/>
            <a:ext cx="2024824" cy="3121116"/>
          </a:xfrm>
          <a:prstGeom prst="rect">
            <a:avLst/>
          </a:prstGeom>
        </p:spPr>
      </p:pic>
      <p:pic>
        <p:nvPicPr>
          <p:cNvPr id="23"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246181" y="6970969"/>
            <a:ext cx="4660819" cy="2883882"/>
          </a:xfrm>
          <a:prstGeom prst="rect">
            <a:avLst/>
          </a:prstGeom>
        </p:spPr>
      </p:pic>
      <p:pic>
        <p:nvPicPr>
          <p:cNvPr id="24" name="Picture 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162800" y="2864871"/>
            <a:ext cx="10286999" cy="5519574"/>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205458"/>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6"/>
          <a:stretch>
            <a:fillRect/>
          </a:stretch>
        </p:blipFill>
        <p:spPr>
          <a:xfrm>
            <a:off x="1676400" y="2628901"/>
            <a:ext cx="4630261" cy="6205504"/>
          </a:xfrm>
          <a:prstGeom prst="rect">
            <a:avLst/>
          </a:prstGeom>
        </p:spPr>
      </p:pic>
      <p:sp>
        <p:nvSpPr>
          <p:cNvPr id="17" name="TextBox 13"/>
          <p:cNvSpPr txBox="1"/>
          <p:nvPr/>
        </p:nvSpPr>
        <p:spPr>
          <a:xfrm>
            <a:off x="7557556" y="3384248"/>
            <a:ext cx="9123917" cy="4581960"/>
          </a:xfrm>
          <a:prstGeom prst="rect">
            <a:avLst/>
          </a:prstGeom>
        </p:spPr>
        <p:txBody>
          <a:bodyPr lIns="0" tIns="0" rIns="0" bIns="0" rtlCol="0" anchor="t">
            <a:spAutoFit/>
          </a:bodyPr>
          <a:lstStyle/>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Quê</a:t>
            </a:r>
            <a:r>
              <a:rPr lang="en-US" sz="4499" dirty="0">
                <a:solidFill>
                  <a:srgbClr val="000000"/>
                </a:solidFill>
                <a:latin typeface="Times New Roman" panose="02020603050405020304" pitchFamily="18" charset="0"/>
                <a:cs typeface="Times New Roman" panose="02020603050405020304" pitchFamily="18" charset="0"/>
              </a:rPr>
              <a:t> ở </a:t>
            </a:r>
            <a:r>
              <a:rPr lang="en-US" sz="4499" dirty="0" err="1">
                <a:solidFill>
                  <a:srgbClr val="000000"/>
                </a:solidFill>
                <a:latin typeface="Times New Roman" panose="02020603050405020304" pitchFamily="18" charset="0"/>
                <a:cs typeface="Times New Roman" panose="02020603050405020304" pitchFamily="18" charset="0"/>
              </a:rPr>
              <a:t>Thừa</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Thiên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Huế</a:t>
            </a:r>
            <a:r>
              <a:rPr lang="en-US" sz="4499" dirty="0">
                <a:solidFill>
                  <a:srgbClr val="000000"/>
                </a:solidFill>
                <a:latin typeface="Times New Roman" panose="02020603050405020304" pitchFamily="18" charset="0"/>
                <a:cs typeface="Times New Roman" panose="02020603050405020304" pitchFamily="18" charset="0"/>
              </a:rPr>
              <a:t>,</a:t>
            </a:r>
          </a:p>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Là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văn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báo</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phê</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bình</a:t>
            </a:r>
            <a:endParaRPr lang="en-US" sz="4499" dirty="0">
              <a:solidFill>
                <a:srgbClr val="000000"/>
              </a:solidFill>
              <a:latin typeface="Times New Roman" panose="02020603050405020304" pitchFamily="18" charset="0"/>
              <a:cs typeface="Times New Roman" panose="02020603050405020304" pitchFamily="18" charset="0"/>
            </a:endParaRPr>
          </a:p>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Có</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nhiều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tác</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phẩm</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viết</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cho</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thiếu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nhi</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được</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yêu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mến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đánh</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giá</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cao</a:t>
            </a:r>
            <a:r>
              <a:rPr lang="en-US" sz="4499" dirty="0">
                <a:solidFill>
                  <a:srgbClr val="000000"/>
                </a:solidFill>
                <a:latin typeface="Times New Roman" panose="02020603050405020304" pitchFamily="18" charset="0"/>
                <a:cs typeface="Times New Roman" panose="02020603050405020304" pitchFamily="18" charset="0"/>
              </a:rPr>
              <a:t>.</a:t>
            </a:r>
          </a:p>
        </p:txBody>
      </p:sp>
      <p:sp>
        <p:nvSpPr>
          <p:cNvPr id="18" name="TextBox 13"/>
          <p:cNvSpPr txBox="1"/>
          <p:nvPr/>
        </p:nvSpPr>
        <p:spPr>
          <a:xfrm>
            <a:off x="1295400" y="8940341"/>
            <a:ext cx="9123917" cy="833433"/>
          </a:xfrm>
          <a:prstGeom prst="rect">
            <a:avLst/>
          </a:prstGeom>
        </p:spPr>
        <p:txBody>
          <a:bodyPr lIns="0" tIns="0" rIns="0" bIns="0" rtlCol="0" anchor="t">
            <a:spAutoFit/>
          </a:bodyPr>
          <a:lstStyle/>
          <a:p>
            <a:pPr marL="485774" lvl="1" algn="just">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Trần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Thanh</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Địch</a:t>
            </a:r>
            <a:endParaRPr lang="en-US" sz="4499" b="1" dirty="0">
              <a:solidFill>
                <a:srgbClr val="000000"/>
              </a:solidFill>
              <a:latin typeface="Times New Roman" panose="02020603050405020304" pitchFamily="18" charset="0"/>
              <a:cs typeface="Times New Roman" panose="02020603050405020304" pitchFamily="18" charset="0"/>
            </a:endParaRPr>
          </a:p>
        </p:txBody>
      </p:sp>
      <p:pic>
        <p:nvPicPr>
          <p:cNvPr id="20"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7" y="-1028702"/>
            <a:ext cx="2669477" cy="4114800"/>
          </a:xfrm>
          <a:prstGeom prst="rect">
            <a:avLst/>
          </a:prstGeom>
        </p:spPr>
      </p:pic>
    </p:spTree>
    <p:extLst>
      <p:ext uri="{BB962C8B-B14F-4D97-AF65-F5344CB8AC3E}">
        <p14:creationId xmlns:p14="http://schemas.microsoft.com/office/powerpoint/2010/main" val="331365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3"/>
          <a:srcRect/>
          <a:stretch>
            <a:fillRect/>
          </a:stretch>
        </p:blipFill>
        <p:spPr>
          <a:xfrm>
            <a:off x="956232" y="2723342"/>
            <a:ext cx="4710189" cy="6243540"/>
          </a:xfrm>
          <a:prstGeom prst="rect">
            <a:avLst/>
          </a:prstGeom>
        </p:spPr>
      </p:pic>
      <p:pic>
        <p:nvPicPr>
          <p:cNvPr id="11"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770409" y="6409034"/>
            <a:ext cx="6517591" cy="3877966"/>
          </a:xfrm>
          <a:prstGeom prst="rect">
            <a:avLst/>
          </a:prstGeom>
        </p:spPr>
      </p:pic>
      <p:pic>
        <p:nvPicPr>
          <p:cNvPr id="13"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246181" y="6970969"/>
            <a:ext cx="4660819" cy="2883882"/>
          </a:xfrm>
          <a:prstGeom prst="rect">
            <a:avLst/>
          </a:prstGeom>
        </p:spPr>
      </p:pic>
      <p:pic>
        <p:nvPicPr>
          <p:cNvPr id="8" name="Picture 2"/>
          <p:cNvPicPr>
            <a:picLocks noChangeAspect="1"/>
          </p:cNvPicPr>
          <p:nvPr/>
        </p:nvPicPr>
        <p:blipFill rotWithShape="1">
          <a:blip r:embed="rId14"/>
          <a:srcRect l="-2369" t="44554"/>
          <a:stretch/>
        </p:blipFill>
        <p:spPr>
          <a:xfrm rot="-305422">
            <a:off x="12366888" y="-887501"/>
            <a:ext cx="10290047" cy="6033429"/>
          </a:xfrm>
          <a:prstGeom prst="rect">
            <a:avLst/>
          </a:prstGeom>
        </p:spPr>
      </p:pic>
      <p:pic>
        <p:nvPicPr>
          <p:cNvPr id="10"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H="1">
            <a:off x="13872030" y="1965612"/>
            <a:ext cx="2024824" cy="3121116"/>
          </a:xfrm>
          <a:prstGeom prst="rect">
            <a:avLst/>
          </a:prstGeom>
        </p:spPr>
      </p:pic>
      <p:pic>
        <p:nvPicPr>
          <p:cNvPr id="14"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162800" y="2851433"/>
            <a:ext cx="10286999" cy="5519574"/>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205458"/>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17" name="TextBox 13"/>
          <p:cNvSpPr txBox="1"/>
          <p:nvPr/>
        </p:nvSpPr>
        <p:spPr>
          <a:xfrm>
            <a:off x="7162800" y="3384248"/>
            <a:ext cx="9733517" cy="4680769"/>
          </a:xfrm>
          <a:prstGeom prst="rect">
            <a:avLst/>
          </a:prstGeom>
        </p:spPr>
        <p:txBody>
          <a:bodyPr wrap="square" lIns="0" tIns="0" rIns="0" bIns="0" rtlCol="0" anchor="t">
            <a:spAutoFit/>
          </a:bodyPr>
          <a:lstStyle/>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Là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thơ</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văn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có</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nhiều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sáng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tác</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hấp</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dẫn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cảm</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động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về</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quê</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hương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tuổi</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thơ</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cách</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mạng</a:t>
            </a:r>
            <a:r>
              <a:rPr lang="en-US" sz="4499" dirty="0">
                <a:solidFill>
                  <a:srgbClr val="000000"/>
                </a:solidFill>
                <a:latin typeface="Times New Roman" panose="02020603050405020304" pitchFamily="18" charset="0"/>
                <a:cs typeface="Times New Roman" panose="02020603050405020304" pitchFamily="18" charset="0"/>
              </a:rPr>
              <a:t>.</a:t>
            </a:r>
          </a:p>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Tác</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phẩm</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tiêu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biểu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Quê</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nội</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Tảng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sáng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Chỗ</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cây</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đa</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làng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Nắng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sớm</a:t>
            </a:r>
            <a:r>
              <a:rPr lang="en-US" sz="4499" dirty="0">
                <a:solidFill>
                  <a:srgbClr val="000000"/>
                </a:solidFill>
                <a:latin typeface="Times New Roman" panose="02020603050405020304" pitchFamily="18" charset="0"/>
                <a:cs typeface="Times New Roman" panose="02020603050405020304" pitchFamily="18" charset="0"/>
              </a:rPr>
              <a:t>,...</a:t>
            </a:r>
          </a:p>
        </p:txBody>
      </p:sp>
      <p:sp>
        <p:nvSpPr>
          <p:cNvPr id="18" name="TextBox 13"/>
          <p:cNvSpPr txBox="1"/>
          <p:nvPr/>
        </p:nvSpPr>
        <p:spPr>
          <a:xfrm>
            <a:off x="2112619" y="9057227"/>
            <a:ext cx="9123917" cy="833433"/>
          </a:xfrm>
          <a:prstGeom prst="rect">
            <a:avLst/>
          </a:prstGeom>
        </p:spPr>
        <p:txBody>
          <a:bodyPr lIns="0" tIns="0" rIns="0" bIns="0" rtlCol="0" anchor="t">
            <a:spAutoFit/>
          </a:bodyPr>
          <a:lstStyle/>
          <a:p>
            <a:pPr marL="485774" lvl="1" algn="just">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Võ</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Quảng</a:t>
            </a:r>
            <a:endParaRPr lang="en-US" sz="4499" b="1"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8"/>
          <a:stretch>
            <a:fillRect/>
          </a:stretch>
        </p:blipFill>
        <p:spPr>
          <a:xfrm>
            <a:off x="1794434" y="2723341"/>
            <a:ext cx="4268311" cy="624354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8" y="-1028702"/>
            <a:ext cx="2669477" cy="4114800"/>
          </a:xfrm>
          <a:prstGeom prst="rect">
            <a:avLst/>
          </a:prstGeom>
        </p:spPr>
      </p:pic>
    </p:spTree>
    <p:extLst>
      <p:ext uri="{BB962C8B-B14F-4D97-AF65-F5344CB8AC3E}">
        <p14:creationId xmlns:p14="http://schemas.microsoft.com/office/powerpoint/2010/main" val="425961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770409" y="6409034"/>
            <a:ext cx="6517591" cy="3877966"/>
          </a:xfrm>
          <a:prstGeom prst="rect">
            <a:avLst/>
          </a:prstGeom>
        </p:spPr>
      </p:pic>
      <p:pic>
        <p:nvPicPr>
          <p:cNvPr id="13"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246181" y="6970969"/>
            <a:ext cx="4660819" cy="2883882"/>
          </a:xfrm>
          <a:prstGeom prst="rect">
            <a:avLst/>
          </a:prstGeom>
        </p:spPr>
      </p:pic>
      <p:pic>
        <p:nvPicPr>
          <p:cNvPr id="8" name="Picture 2"/>
          <p:cNvPicPr>
            <a:picLocks noChangeAspect="1"/>
          </p:cNvPicPr>
          <p:nvPr/>
        </p:nvPicPr>
        <p:blipFill rotWithShape="1">
          <a:blip r:embed="rId14"/>
          <a:srcRect l="-2369" t="44554"/>
          <a:stretch/>
        </p:blipFill>
        <p:spPr>
          <a:xfrm rot="-305422">
            <a:off x="12366888" y="-887501"/>
            <a:ext cx="10290047" cy="6033429"/>
          </a:xfrm>
          <a:prstGeom prst="rect">
            <a:avLst/>
          </a:prstGeom>
        </p:spPr>
      </p:pic>
      <p:pic>
        <p:nvPicPr>
          <p:cNvPr id="10"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H="1">
            <a:off x="13872030" y="1965612"/>
            <a:ext cx="2024824" cy="3121116"/>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036374"/>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8" y="-1028702"/>
            <a:ext cx="2669477" cy="4114800"/>
          </a:xfrm>
          <a:prstGeom prst="rect">
            <a:avLst/>
          </a:prstGeom>
        </p:spPr>
      </p:pic>
      <p:grpSp>
        <p:nvGrpSpPr>
          <p:cNvPr id="21" name="Group 5"/>
          <p:cNvGrpSpPr>
            <a:grpSpLocks noChangeAspect="1"/>
          </p:cNvGrpSpPr>
          <p:nvPr/>
        </p:nvGrpSpPr>
        <p:grpSpPr>
          <a:xfrm>
            <a:off x="11870967" y="3444769"/>
            <a:ext cx="7152371" cy="5246370"/>
            <a:chOff x="0" y="0"/>
            <a:chExt cx="4198620" cy="3079750"/>
          </a:xfrm>
        </p:grpSpPr>
        <p:sp>
          <p:nvSpPr>
            <p:cNvPr id="22"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6"/>
              <a:stretch>
                <a:fillRect t="-80602" r="-1865" b="-18616"/>
              </a:stretch>
            </a:blipFill>
          </p:spPr>
        </p:sp>
      </p:grpSp>
      <p:pic>
        <p:nvPicPr>
          <p:cNvPr id="23" name="Picture 3"/>
          <p:cNvPicPr>
            <a:picLocks noChangeAspect="1"/>
          </p:cNvPicPr>
          <p:nvPr/>
        </p:nvPicPr>
        <p:blipFill>
          <a:blip r:embed="rId17">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55513" y="3400007"/>
            <a:ext cx="5562600" cy="5068919"/>
          </a:xfrm>
          <a:prstGeom prst="rect">
            <a:avLst/>
          </a:prstGeom>
        </p:spPr>
      </p:pic>
      <p:sp>
        <p:nvSpPr>
          <p:cNvPr id="24" name="TextBox 13"/>
          <p:cNvSpPr txBox="1"/>
          <p:nvPr/>
        </p:nvSpPr>
        <p:spPr>
          <a:xfrm>
            <a:off x="-128931" y="4006482"/>
            <a:ext cx="4374017"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Thể</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loại</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5" name="TextBox 13"/>
          <p:cNvSpPr txBox="1"/>
          <p:nvPr/>
        </p:nvSpPr>
        <p:spPr>
          <a:xfrm>
            <a:off x="-121312" y="5132899"/>
            <a:ext cx="4374017" cy="1773499"/>
          </a:xfrm>
          <a:prstGeom prst="rect">
            <a:avLst/>
          </a:prstGeom>
        </p:spPr>
        <p:txBody>
          <a:bodyPr wrap="square" lIns="0" tIns="0" rIns="0" bIns="0" rtlCol="0" anchor="t">
            <a:spAutoFit/>
          </a:bodyPr>
          <a:lstStyle/>
          <a:p>
            <a:pPr marL="485774" lvl="1" algn="ctr">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Nghị</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luận</a:t>
            </a:r>
            <a:r>
              <a:rPr lang="en-US" sz="4499" dirty="0" smtClean="0">
                <a:solidFill>
                  <a:srgbClr val="000000"/>
                </a:solidFill>
                <a:latin typeface="Times New Roman" panose="02020603050405020304" pitchFamily="18" charset="0"/>
                <a:cs typeface="Times New Roman" panose="02020603050405020304" pitchFamily="18" charset="0"/>
              </a:rPr>
              <a:t> </a:t>
            </a:r>
          </a:p>
          <a:p>
            <a:pPr marL="485774" lvl="1" algn="ctr">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văn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học</a:t>
            </a:r>
            <a:endParaRPr lang="en-US" sz="4499" dirty="0">
              <a:solidFill>
                <a:srgbClr val="000000"/>
              </a:solidFill>
              <a:latin typeface="Times New Roman" panose="02020603050405020304" pitchFamily="18" charset="0"/>
              <a:cs typeface="Times New Roman" panose="02020603050405020304" pitchFamily="18" charset="0"/>
            </a:endParaRPr>
          </a:p>
        </p:txBody>
      </p:sp>
      <p:pic>
        <p:nvPicPr>
          <p:cNvPr id="26" name="Picture 3"/>
          <p:cNvPicPr>
            <a:picLocks noChangeAspect="1"/>
          </p:cNvPicPr>
          <p:nvPr/>
        </p:nvPicPr>
        <p:blipFill>
          <a:blip r:embed="rId17">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4827165" y="3056072"/>
            <a:ext cx="7516805" cy="6849688"/>
          </a:xfrm>
          <a:prstGeom prst="rect">
            <a:avLst/>
          </a:prstGeom>
        </p:spPr>
      </p:pic>
      <p:sp>
        <p:nvSpPr>
          <p:cNvPr id="27" name="TextBox 13"/>
          <p:cNvSpPr txBox="1"/>
          <p:nvPr/>
        </p:nvSpPr>
        <p:spPr>
          <a:xfrm>
            <a:off x="6062316" y="3907673"/>
            <a:ext cx="4744281" cy="936154"/>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Vấn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8" name="TextBox 13"/>
          <p:cNvSpPr txBox="1"/>
          <p:nvPr/>
        </p:nvSpPr>
        <p:spPr>
          <a:xfrm>
            <a:off x="5540273" y="4891770"/>
            <a:ext cx="6191143" cy="4680769"/>
          </a:xfrm>
          <a:prstGeom prst="rect">
            <a:avLst/>
          </a:prstGeom>
        </p:spPr>
        <p:txBody>
          <a:bodyPr wrap="square" lIns="0" tIns="0" rIns="0" bIns="0" rtlCol="0" anchor="t">
            <a:spAutoFit/>
          </a:bodyPr>
          <a:lstStyle/>
          <a:p>
            <a:pPr marL="485774" lvl="1" algn="just">
              <a:lnSpc>
                <a:spcPts val="7289"/>
              </a:lnSpc>
            </a:pPr>
            <a:r>
              <a:rPr lang="en-US" sz="4800" dirty="0" err="1">
                <a:latin typeface="Times New Roman" panose="02020603050405020304" pitchFamily="18" charset="0"/>
                <a:ea typeface="Arial" panose="020B0604020202020204" pitchFamily="34" charset="0"/>
                <a:cs typeface="Times New Roman" panose="02020603050405020304" pitchFamily="18" charset="0"/>
              </a:rPr>
              <a:t>Bàn</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về</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đặc</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điểm</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nghệ</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thuật</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và</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nội</a:t>
            </a:r>
            <a:r>
              <a:rPr lang="en-US" sz="4800" dirty="0">
                <a:latin typeface="Times New Roman" panose="02020603050405020304" pitchFamily="18" charset="0"/>
                <a:ea typeface="Arial" panose="020B0604020202020204" pitchFamily="34" charset="0"/>
                <a:cs typeface="Times New Roman" panose="02020603050405020304" pitchFamily="18" charset="0"/>
              </a:rPr>
              <a:t> dung </a:t>
            </a:r>
            <a:r>
              <a:rPr lang="en-US" sz="4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tác</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phẩm</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b="1" i="1" dirty="0" err="1">
                <a:latin typeface="Times New Roman" panose="02020603050405020304" pitchFamily="18" charset="0"/>
                <a:ea typeface="Arial" panose="020B0604020202020204" pitchFamily="34" charset="0"/>
                <a:cs typeface="Times New Roman" panose="02020603050405020304" pitchFamily="18" charset="0"/>
              </a:rPr>
              <a:t>Quê</a:t>
            </a:r>
            <a:r>
              <a:rPr lang="en-US" sz="4800" b="1" i="1" dirty="0">
                <a:latin typeface="Times New Roman" panose="02020603050405020304" pitchFamily="18" charset="0"/>
                <a:ea typeface="Arial" panose="020B0604020202020204" pitchFamily="34" charset="0"/>
                <a:cs typeface="Times New Roman" panose="02020603050405020304" pitchFamily="18" charset="0"/>
              </a:rPr>
              <a:t> </a:t>
            </a:r>
            <a:r>
              <a:rPr lang="en-US" sz="4800" b="1" i="1" dirty="0" err="1">
                <a:latin typeface="Times New Roman" panose="02020603050405020304" pitchFamily="18" charset="0"/>
                <a:ea typeface="Arial" panose="020B0604020202020204" pitchFamily="34" charset="0"/>
                <a:cs typeface="Times New Roman" panose="02020603050405020304" pitchFamily="18" charset="0"/>
              </a:rPr>
              <a:t>nội</a:t>
            </a:r>
            <a:r>
              <a:rPr lang="en-US" sz="4800" b="1" i="1"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nhà</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văn</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Võ</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Quảng</a:t>
            </a:r>
            <a:r>
              <a:rPr lang="en-US" sz="4800" dirty="0">
                <a:latin typeface="Times New Roman" panose="02020603050405020304" pitchFamily="18" charset="0"/>
                <a:ea typeface="Arial" panose="020B0604020202020204" pitchFamily="34" charset="0"/>
                <a:cs typeface="Times New Roman" panose="02020603050405020304" pitchFamily="18" charset="0"/>
              </a:rPr>
              <a:t>.</a:t>
            </a:r>
            <a:endParaRPr lang="en-US" sz="4800" dirty="0">
              <a:latin typeface="Arial" panose="020B0604020202020204" pitchFamily="34" charset="0"/>
              <a:ea typeface="Arial" panose="020B0604020202020204" pitchFamily="34" charset="0"/>
              <a:cs typeface="Times New Roman" panose="02020603050405020304" pitchFamily="18" charset="0"/>
            </a:endParaRPr>
          </a:p>
          <a:p>
            <a:pPr marL="485774" lvl="1" algn="just">
              <a:lnSpc>
                <a:spcPts val="7289"/>
              </a:lnSpc>
            </a:pPr>
            <a:endParaRPr lang="en-US" sz="4499"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04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fade">
                                      <p:cBhvr>
                                        <p:cTn id="24" dur="1000"/>
                                        <p:tgtEl>
                                          <p:spTgt spid="25">
                                            <p:txEl>
                                              <p:pRg st="0" end="0"/>
                                            </p:txEl>
                                          </p:spTgt>
                                        </p:tgtEl>
                                      </p:cBhvr>
                                    </p:animEffect>
                                    <p:anim calcmode="lin" valueType="num">
                                      <p:cBhvr>
                                        <p:cTn id="2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fade">
                                      <p:cBhvr>
                                        <p:cTn id="29" dur="1000"/>
                                        <p:tgtEl>
                                          <p:spTgt spid="25">
                                            <p:txEl>
                                              <p:pRg st="1" end="1"/>
                                            </p:txEl>
                                          </p:spTgt>
                                        </p:tgtEl>
                                      </p:cBhvr>
                                    </p:animEffect>
                                    <p:anim calcmode="lin" valueType="num">
                                      <p:cBhvr>
                                        <p:cTn id="30"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7"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1960</Words>
  <Application>Microsoft Office PowerPoint</Application>
  <PresentationFormat>Custom</PresentationFormat>
  <Paragraphs>225</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Calibri</vt:lpstr>
      <vt:lpstr>Wingdings</vt:lpstr>
      <vt:lpstr>Arial</vt:lpstr>
      <vt:lpstr>Times New Roman</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Tosca Green Cute Illustration Earth Science Class Presentation</dc:title>
  <cp:lastModifiedBy>Microsoft Cop.</cp:lastModifiedBy>
  <cp:revision>59</cp:revision>
  <dcterms:created xsi:type="dcterms:W3CDTF">2006-08-16T00:00:00Z</dcterms:created>
  <dcterms:modified xsi:type="dcterms:W3CDTF">2024-10-02T08:33:06Z</dcterms:modified>
  <dc:identifier>DAFddsMijDE</dc:identifier>
</cp:coreProperties>
</file>