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5" r:id="rId2"/>
    <p:sldId id="286" r:id="rId3"/>
    <p:sldId id="256" r:id="rId4"/>
    <p:sldId id="270" r:id="rId5"/>
    <p:sldId id="258" r:id="rId6"/>
    <p:sldId id="288" r:id="rId7"/>
    <p:sldId id="267" r:id="rId8"/>
    <p:sldId id="279" r:id="rId9"/>
    <p:sldId id="281" r:id="rId10"/>
    <p:sldId id="282" r:id="rId11"/>
    <p:sldId id="272" r:id="rId12"/>
    <p:sldId id="273" r:id="rId13"/>
    <p:sldId id="274" r:id="rId14"/>
    <p:sldId id="275" r:id="rId15"/>
    <p:sldId id="276" r:id="rId16"/>
    <p:sldId id="277" r:id="rId17"/>
    <p:sldId id="283" r:id="rId18"/>
    <p:sldId id="284" r:id="rId19"/>
    <p:sldId id="278" r:id="rId20"/>
    <p:sldId id="257" r:id="rId21"/>
    <p:sldId id="261" r:id="rId22"/>
    <p:sldId id="289" r:id="rId23"/>
    <p:sldId id="262" r:id="rId24"/>
    <p:sldId id="290" r:id="rId25"/>
    <p:sldId id="291" r:id="rId26"/>
    <p:sldId id="292" r:id="rId27"/>
    <p:sldId id="293" r:id="rId28"/>
  </p:sldIdLst>
  <p:sldSz cx="18288000" cy="10287000"/>
  <p:notesSz cx="6858000" cy="9144000"/>
  <p:embeddedFontLst>
    <p:embeddedFont>
      <p:font typeface="#9Slide07 SVNCinnamoncake" panose="020000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182" autoAdjust="0"/>
  </p:normalViewPr>
  <p:slideViewPr>
    <p:cSldViewPr>
      <p:cViewPr varScale="1">
        <p:scale>
          <a:sx n="50" d="100"/>
          <a:sy n="50" d="100"/>
        </p:scale>
        <p:origin x="11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415FF-AAF0-4282-8BDA-025B6121E5A0}" type="datetimeFigureOut">
              <a:rPr lang="en-US" smtClean="0"/>
              <a:t>02/10/2024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F71E-4573-4E2C-84E5-CC2404FF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AC93-23E6-4DE3-9BFD-978824A40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8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4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8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9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B4D6-6890-435E-8C93-72E58B2715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8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3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3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Vận</a:t>
            </a:r>
            <a:r>
              <a:rPr lang="vi-VN" baseline="0" dirty="0" smtClean="0"/>
              <a:t>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7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0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9" Type="http://schemas.openxmlformats.org/officeDocument/2006/relationships/image" Target="../media/image1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8.png"/><Relationship Id="rId21" Type="http://schemas.openxmlformats.org/officeDocument/2006/relationships/image" Target="../media/image52.png"/><Relationship Id="rId12" Type="http://schemas.openxmlformats.org/officeDocument/2006/relationships/image" Target="../media/image47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6" Type="http://schemas.openxmlformats.org/officeDocument/2006/relationships/image" Target="../media/image55.svg"/><Relationship Id="rId15" Type="http://schemas.openxmlformats.org/officeDocument/2006/relationships/image" Target="../media/image48.png"/><Relationship Id="rId10" Type="http://schemas.openxmlformats.org/officeDocument/2006/relationships/image" Target="../media/image13.svg"/><Relationship Id="rId19" Type="http://schemas.openxmlformats.org/officeDocument/2006/relationships/image" Target="../media/image51.png"/><Relationship Id="rId9" Type="http://schemas.openxmlformats.org/officeDocument/2006/relationships/image" Target="../media/image12.png"/><Relationship Id="rId14" Type="http://schemas.openxmlformats.org/officeDocument/2006/relationships/image" Target="../media/image49.sv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55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7.png"/><Relationship Id="rId15" Type="http://schemas.openxmlformats.org/officeDocument/2006/relationships/image" Target="../media/image53.png"/><Relationship Id="rId23" Type="http://schemas.openxmlformats.org/officeDocument/2006/relationships/image" Target="../media/image56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9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23" Type="http://schemas.openxmlformats.org/officeDocument/2006/relationships/image" Target="../media/image27.png"/><Relationship Id="rId19" Type="http://schemas.openxmlformats.org/officeDocument/2006/relationships/image" Target="../media/image63.png"/><Relationship Id="rId9" Type="http://schemas.openxmlformats.org/officeDocument/2006/relationships/image" Target="../media/image42.png"/><Relationship Id="rId22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47.svg"/><Relationship Id="rId8" Type="http://schemas.openxmlformats.org/officeDocument/2006/relationships/image" Target="../media/image57.svg"/><Relationship Id="rId3" Type="http://schemas.openxmlformats.org/officeDocument/2006/relationships/image" Target="../media/image65.png"/><Relationship Id="rId21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6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0.png"/><Relationship Id="rId15" Type="http://schemas.openxmlformats.org/officeDocument/2006/relationships/image" Target="../media/image66.png"/><Relationship Id="rId19" Type="http://schemas.openxmlformats.org/officeDocument/2006/relationships/image" Target="../media/image53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14" Type="http://schemas.openxmlformats.org/officeDocument/2006/relationships/image" Target="../media/image9.svg"/><Relationship Id="rId2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6" Type="http://schemas.openxmlformats.org/officeDocument/2006/relationships/image" Target="../media/image45.svg"/><Relationship Id="rId10" Type="http://schemas.openxmlformats.org/officeDocument/2006/relationships/image" Target="../media/image5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5.svg"/><Relationship Id="rId3" Type="http://schemas.openxmlformats.org/officeDocument/2006/relationships/image" Target="../media/image36.jpe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1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5" Type="http://schemas.openxmlformats.org/officeDocument/2006/relationships/image" Target="../media/image75.png"/><Relationship Id="rId10" Type="http://schemas.openxmlformats.org/officeDocument/2006/relationships/image" Target="../media/image74.png"/><Relationship Id="rId19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81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62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5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26" Type="http://schemas.microsoft.com/office/2007/relationships/hdphoto" Target="../media/hdphoto2.wdp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83.png"/><Relationship Id="rId21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9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4" Type="http://schemas.openxmlformats.org/officeDocument/2006/relationships/image" Target="../media/image102.svg"/><Relationship Id="rId9" Type="http://schemas.openxmlformats.org/officeDocument/2006/relationships/image" Target="../media/image11.png"/><Relationship Id="rId1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104.svg"/><Relationship Id="rId3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6" Type="http://schemas.openxmlformats.org/officeDocument/2006/relationships/image" Target="../media/image29.svg"/><Relationship Id="rId15" Type="http://schemas.openxmlformats.org/officeDocument/2006/relationships/image" Target="../media/image33.png"/><Relationship Id="rId10" Type="http://schemas.openxmlformats.org/officeDocument/2006/relationships/image" Target="../media/image73.svg"/><Relationship Id="rId4" Type="http://schemas.openxmlformats.org/officeDocument/2006/relationships/image" Target="../media/image102.sv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43.png"/><Relationship Id="rId3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8818" y="6342787"/>
            <a:ext cx="4377447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-190500"/>
            <a:ext cx="11156647" cy="46150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26276" y="3314700"/>
            <a:ext cx="10972636" cy="67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265" y="3427143"/>
            <a:ext cx="1355867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5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497985">
            <a:off x="15153631" y="-1228652"/>
            <a:ext cx="8992257" cy="16181809"/>
            <a:chOff x="0" y="0"/>
            <a:chExt cx="11989675" cy="21575745"/>
          </a:xfrm>
        </p:grpSpPr>
        <p:sp>
          <p:nvSpPr>
            <p:cNvPr id="7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615105">
            <a:off x="-676317" y="816084"/>
            <a:ext cx="2419435" cy="9999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477786" flipH="1">
            <a:off x="-2014856" y="7966800"/>
            <a:ext cx="3108687" cy="25378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222" y="408951"/>
            <a:ext cx="6831517" cy="9823497"/>
            <a:chOff x="120222" y="408951"/>
            <a:chExt cx="6831517" cy="98234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34670">
              <a:off x="120222" y="408951"/>
              <a:ext cx="5733350" cy="9823497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1110" y="2030755"/>
              <a:ext cx="5740629" cy="813302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90098" y="3070646"/>
            <a:ext cx="525528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7"/>
          <p:cNvGrpSpPr/>
          <p:nvPr/>
        </p:nvGrpSpPr>
        <p:grpSpPr>
          <a:xfrm>
            <a:off x="7340609" y="6526609"/>
            <a:ext cx="6733882" cy="2581275"/>
            <a:chOff x="0" y="0"/>
            <a:chExt cx="1773533" cy="679842"/>
          </a:xfrm>
        </p:grpSpPr>
        <p:sp>
          <p:nvSpPr>
            <p:cNvPr id="1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15"/>
          <p:cNvGrpSpPr/>
          <p:nvPr/>
        </p:nvGrpSpPr>
        <p:grpSpPr>
          <a:xfrm>
            <a:off x="8571563" y="2751256"/>
            <a:ext cx="3863667" cy="2581275"/>
            <a:chOff x="0" y="0"/>
            <a:chExt cx="1017591" cy="679842"/>
          </a:xfrm>
        </p:grpSpPr>
        <p:sp>
          <p:nvSpPr>
            <p:cNvPr id="22" name="Freeform 16"/>
            <p:cNvSpPr/>
            <p:nvPr/>
          </p:nvSpPr>
          <p:spPr>
            <a:xfrm>
              <a:off x="0" y="0"/>
              <a:ext cx="1017591" cy="679842"/>
            </a:xfrm>
            <a:custGeom>
              <a:avLst/>
              <a:gdLst/>
              <a:ahLst/>
              <a:cxnLst/>
              <a:rect l="l" t="t" r="r" b="b"/>
              <a:pathLst>
                <a:path w="1017591" h="679842">
                  <a:moveTo>
                    <a:pt x="102193" y="0"/>
                  </a:moveTo>
                  <a:lnTo>
                    <a:pt x="915399" y="0"/>
                  </a:lnTo>
                  <a:cubicBezTo>
                    <a:pt x="942502" y="0"/>
                    <a:pt x="968495" y="10767"/>
                    <a:pt x="987660" y="29932"/>
                  </a:cubicBezTo>
                  <a:cubicBezTo>
                    <a:pt x="1006824" y="49096"/>
                    <a:pt x="1017591" y="75089"/>
                    <a:pt x="1017591" y="102193"/>
                  </a:cubicBezTo>
                  <a:lnTo>
                    <a:pt x="1017591" y="577649"/>
                  </a:lnTo>
                  <a:cubicBezTo>
                    <a:pt x="1017591" y="604753"/>
                    <a:pt x="1006824" y="630746"/>
                    <a:pt x="987660" y="649910"/>
                  </a:cubicBezTo>
                  <a:cubicBezTo>
                    <a:pt x="968495" y="669075"/>
                    <a:pt x="942502" y="679842"/>
                    <a:pt x="915399" y="679842"/>
                  </a:cubicBezTo>
                  <a:lnTo>
                    <a:pt x="102193" y="679842"/>
                  </a:lnTo>
                  <a:cubicBezTo>
                    <a:pt x="45753" y="679842"/>
                    <a:pt x="0" y="634089"/>
                    <a:pt x="0" y="577649"/>
                  </a:cubicBezTo>
                  <a:lnTo>
                    <a:pt x="0" y="102193"/>
                  </a:lnTo>
                  <a:cubicBezTo>
                    <a:pt x="0" y="75089"/>
                    <a:pt x="10767" y="49096"/>
                    <a:pt x="29932" y="29932"/>
                  </a:cubicBezTo>
                  <a:cubicBezTo>
                    <a:pt x="49096" y="10767"/>
                    <a:pt x="75089" y="0"/>
                    <a:pt x="102193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8"/>
          <p:cNvSpPr txBox="1"/>
          <p:nvPr/>
        </p:nvSpPr>
        <p:spPr>
          <a:xfrm>
            <a:off x="8571563" y="2964037"/>
            <a:ext cx="357501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7340609" y="6733124"/>
            <a:ext cx="673388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oạn văn 6 sách Cánh diều, bài 6: Bài học đường đời đầu tiên - Sách Giải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710" l="49351" r="94372">
                        <a14:foregroundMark x1="60606" y1="38065" x2="64502" y2="38065"/>
                        <a14:backgroundMark x1="54978" y1="72581" x2="56277" y2="74839"/>
                        <a14:backgroundMark x1="63420" y1="75806" x2="64069" y2="78065"/>
                        <a14:backgroundMark x1="71429" y1="78387" x2="75108" y2="74194"/>
                        <a14:backgroundMark x1="51082" y1="67742" x2="51082" y2="6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2"/>
          <a:stretch/>
        </p:blipFill>
        <p:spPr bwMode="auto">
          <a:xfrm>
            <a:off x="12115800" y="1189882"/>
            <a:ext cx="4649485" cy="58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4510" y="230509"/>
            <a:ext cx="1279051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5"/>
          <p:cNvSpPr/>
          <p:nvPr/>
        </p:nvSpPr>
        <p:spPr>
          <a:xfrm rot="21291011">
            <a:off x="8499530" y="481878"/>
            <a:ext cx="6001692" cy="5684364"/>
          </a:xfrm>
          <a:prstGeom prst="rect">
            <a:avLst/>
          </a:prstGeom>
          <a:solidFill>
            <a:srgbClr val="468B91"/>
          </a:solidFill>
        </p:spPr>
      </p:sp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7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1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pic>
        <p:nvPicPr>
          <p:cNvPr id="1026" name="Picture 2" descr="Hoàn cảnh của chị Nhà Trò đáng thương như thế nào? Xem bài đọ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011">
            <a:off x="9026636" y="730353"/>
            <a:ext cx="5041414" cy="52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25960" y="613907"/>
            <a:ext cx="5559457" cy="6998490"/>
            <a:chOff x="8425960" y="613907"/>
            <a:chExt cx="5559457" cy="6998490"/>
          </a:xfrm>
        </p:grpSpPr>
        <p:sp>
          <p:nvSpPr>
            <p:cNvPr id="17" name="AutoShape 5"/>
            <p:cNvSpPr/>
            <p:nvPr/>
          </p:nvSpPr>
          <p:spPr>
            <a:xfrm rot="21291011">
              <a:off x="8425960" y="613907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0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4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5"/>
            <p:cNvSpPr/>
            <p:nvPr/>
          </p:nvSpPr>
          <p:spPr>
            <a:xfrm rot="21291011">
              <a:off x="10846009" y="3696002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2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6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AutoShape 5"/>
            <p:cNvSpPr/>
            <p:nvPr/>
          </p:nvSpPr>
          <p:spPr>
            <a:xfrm rot="21291011">
              <a:off x="8425960" y="613908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6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5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7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43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194736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848600" y="418462"/>
            <a:ext cx="8686800" cy="7115973"/>
            <a:chOff x="7848600" y="418462"/>
            <a:chExt cx="8686800" cy="7115973"/>
          </a:xfrm>
        </p:grpSpPr>
        <p:sp>
          <p:nvSpPr>
            <p:cNvPr id="21" name="AutoShape 5"/>
            <p:cNvSpPr/>
            <p:nvPr/>
          </p:nvSpPr>
          <p:spPr>
            <a:xfrm>
              <a:off x="7848600" y="418462"/>
              <a:ext cx="4415607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91762" y="758196"/>
              <a:ext cx="3871638" cy="3357562"/>
            </a:xfrm>
            <a:prstGeom prst="rect">
              <a:avLst/>
            </a:prstGeom>
          </p:spPr>
        </p:pic>
        <p:sp>
          <p:nvSpPr>
            <p:cNvPr id="22" name="AutoShape 5"/>
            <p:cNvSpPr/>
            <p:nvPr/>
          </p:nvSpPr>
          <p:spPr>
            <a:xfrm>
              <a:off x="11025802" y="3497406"/>
              <a:ext cx="5509598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3078" name="Picture 6" descr="Soạn bài Ếch ngồi đáy giếng (trang 4, 5) | Hay nhất Soạn văn 7 Cánh diều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" r="3446"/>
            <a:stretch/>
          </p:blipFill>
          <p:spPr bwMode="auto">
            <a:xfrm>
              <a:off x="11277600" y="3650191"/>
              <a:ext cx="5029200" cy="3855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4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0000" y="5812399"/>
            <a:ext cx="10071000" cy="4284101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935814" y="5986057"/>
            <a:ext cx="9654677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22659" y="569633"/>
            <a:ext cx="5002872" cy="5090485"/>
            <a:chOff x="9322728" y="827542"/>
            <a:chExt cx="5002872" cy="5090485"/>
          </a:xfrm>
        </p:grpSpPr>
        <p:sp>
          <p:nvSpPr>
            <p:cNvPr id="18" name="AutoShape 5"/>
            <p:cNvSpPr/>
            <p:nvPr/>
          </p:nvSpPr>
          <p:spPr>
            <a:xfrm>
              <a:off x="9322728" y="827542"/>
              <a:ext cx="5002872" cy="509048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7" name="Picture 2" descr="Soạn văn 6 sách Cánh diều, bài 6: Bài học đường đời đầu tiên - Sách Giải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90" b="3112"/>
            <a:stretch/>
          </p:blipFill>
          <p:spPr bwMode="auto">
            <a:xfrm>
              <a:off x="9709111" y="1181099"/>
              <a:ext cx="4171890" cy="4391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12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13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18" name="Freeform 17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9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91600" y="1107048"/>
            <a:ext cx="7322035" cy="5256392"/>
            <a:chOff x="8991600" y="1107048"/>
            <a:chExt cx="7322035" cy="5256392"/>
          </a:xfrm>
        </p:grpSpPr>
        <p:sp>
          <p:nvSpPr>
            <p:cNvPr id="21" name="AutoShape 5"/>
            <p:cNvSpPr/>
            <p:nvPr/>
          </p:nvSpPr>
          <p:spPr>
            <a:xfrm>
              <a:off x="8991600" y="1107048"/>
              <a:ext cx="7322035" cy="5256392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4098" name="Picture 2" descr="Bức tranh của em gái tôi- Tài liệu mẫu soạn bài đầy đủ nhấ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235" y="1366812"/>
              <a:ext cx="6667500" cy="469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10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1"/>
            <a:ext cx="9013313" cy="1905000"/>
            <a:chOff x="0" y="0"/>
            <a:chExt cx="8218678" cy="4082070"/>
          </a:xfrm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900"/>
              </a:lnSpc>
            </a:pP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4"/>
          <p:cNvGrpSpPr/>
          <p:nvPr/>
        </p:nvGrpSpPr>
        <p:grpSpPr>
          <a:xfrm>
            <a:off x="3887946" y="5446564"/>
            <a:ext cx="9013313" cy="3202135"/>
            <a:chOff x="0" y="0"/>
            <a:chExt cx="8218678" cy="4082070"/>
          </a:xfrm>
        </p:grpSpPr>
        <p:sp>
          <p:nvSpPr>
            <p:cNvPr id="29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1" name="TextBox 19"/>
          <p:cNvSpPr txBox="1"/>
          <p:nvPr/>
        </p:nvSpPr>
        <p:spPr>
          <a:xfrm>
            <a:off x="4234201" y="5806772"/>
            <a:ext cx="80772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19"/>
          <p:cNvSpPr txBox="1"/>
          <p:nvPr/>
        </p:nvSpPr>
        <p:spPr>
          <a:xfrm>
            <a:off x="3755616" y="3529826"/>
            <a:ext cx="912057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4400" b="1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741200" y="5136958"/>
            <a:ext cx="7040060" cy="6028851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53533" y="6494058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280" y="2662213"/>
            <a:ext cx="13101440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1391" y="794653"/>
            <a:ext cx="5235768" cy="8229600"/>
            <a:chOff x="531391" y="794653"/>
            <a:chExt cx="5235768" cy="8229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65603">
              <a:off x="531391" y="794653"/>
              <a:ext cx="4309318" cy="8229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3037" y="2005530"/>
              <a:ext cx="4554122" cy="586918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71676">
            <a:off x="16381573" y="-198764"/>
            <a:ext cx="2419435" cy="9999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770119" y="1079773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83871">
            <a:off x="5280786" y="8567274"/>
            <a:ext cx="810221" cy="9946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752902" y="8261518"/>
            <a:ext cx="1735525" cy="4710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030882" y="7682915"/>
            <a:ext cx="3120818" cy="3115144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1149187" y="2902005"/>
            <a:ext cx="471821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1396257" y="5042988"/>
            <a:ext cx="4127508" cy="1848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32636" y="2235915"/>
            <a:ext cx="6010349" cy="6492859"/>
            <a:chOff x="6132636" y="2235915"/>
            <a:chExt cx="6010349" cy="64928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132636" y="2235915"/>
              <a:ext cx="6010349" cy="5638800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749" y="2859589"/>
              <a:ext cx="4554122" cy="5869185"/>
            </a:xfrm>
            <a:prstGeom prst="rect">
              <a:avLst/>
            </a:prstGeom>
          </p:spPr>
        </p:pic>
      </p:grpSp>
      <p:sp>
        <p:nvSpPr>
          <p:cNvPr id="21" name="TextBox 19"/>
          <p:cNvSpPr txBox="1"/>
          <p:nvPr/>
        </p:nvSpPr>
        <p:spPr>
          <a:xfrm>
            <a:off x="6872781" y="3511141"/>
            <a:ext cx="452963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0137" y="6454899"/>
            <a:ext cx="461492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725400" y="1315725"/>
            <a:ext cx="5265040" cy="6661855"/>
            <a:chOff x="12725400" y="1315725"/>
            <a:chExt cx="5265040" cy="66618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1315725"/>
              <a:ext cx="5265040" cy="4939565"/>
            </a:xfrm>
            <a:prstGeom prst="rect">
              <a:avLst/>
            </a:prstGeom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096282" y="2108395"/>
              <a:ext cx="4554122" cy="5869185"/>
            </a:xfrm>
            <a:prstGeom prst="rect">
              <a:avLst/>
            </a:prstGeom>
          </p:spPr>
        </p:pic>
      </p:grpSp>
      <p:sp>
        <p:nvSpPr>
          <p:cNvPr id="24" name="TextBox 19"/>
          <p:cNvSpPr txBox="1"/>
          <p:nvPr/>
        </p:nvSpPr>
        <p:spPr>
          <a:xfrm>
            <a:off x="13120345" y="2528753"/>
            <a:ext cx="437457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13305" y="4126100"/>
            <a:ext cx="432007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820695" y="3848100"/>
            <a:ext cx="6746240" cy="6438900"/>
            <a:chOff x="9820695" y="3848100"/>
            <a:chExt cx="6746240" cy="6438900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096380" y="4076700"/>
              <a:ext cx="5470555" cy="6134100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820695" y="3848100"/>
              <a:ext cx="5801511" cy="64389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56209" y="4076700"/>
            <a:ext cx="6946286" cy="6254679"/>
            <a:chOff x="1361289" y="4076700"/>
            <a:chExt cx="6946286" cy="6254679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7020" y="4197279"/>
              <a:ext cx="5470555" cy="6134100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61289" y="4076700"/>
              <a:ext cx="5801511" cy="6134100"/>
            </a:xfrm>
            <a:prstGeom prst="rect">
              <a:avLst/>
            </a:prstGeom>
          </p:spPr>
        </p:pic>
      </p:grpSp>
      <p:sp>
        <p:nvSpPr>
          <p:cNvPr id="6" name="TextBox 13"/>
          <p:cNvSpPr txBox="1"/>
          <p:nvPr/>
        </p:nvSpPr>
        <p:spPr>
          <a:xfrm>
            <a:off x="381000" y="75605"/>
            <a:ext cx="175260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54392" y="4967196"/>
            <a:ext cx="3070947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11372542" y="4820828"/>
            <a:ext cx="3070947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2389450" y="5810705"/>
            <a:ext cx="591304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0576033" y="5708451"/>
            <a:ext cx="466396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96" t="8354" r="2640" b="107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38192" y="1657116"/>
            <a:ext cx="13354516" cy="74299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86779" y="3552725"/>
            <a:ext cx="496559" cy="496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33830" y="3552725"/>
            <a:ext cx="496559" cy="496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532084">
            <a:off x="2113087" y="4428368"/>
            <a:ext cx="1488825" cy="18277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93416" y="3801004"/>
            <a:ext cx="2540207" cy="7581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07668">
            <a:off x="13811595" y="5247002"/>
            <a:ext cx="22818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100000">
            <a:off x="1967408" y="758233"/>
            <a:ext cx="2726118" cy="44098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68901" y="5486144"/>
            <a:ext cx="90521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Trắc</a:t>
            </a:r>
            <a:r>
              <a:rPr lang="en-US" sz="8423" dirty="0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nghiệm</a:t>
            </a:r>
            <a:endParaRPr lang="en-US" sz="8423" dirty="0">
              <a:solidFill>
                <a:srgbClr val="000000"/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-720948" y="4687044"/>
            <a:ext cx="8102829" cy="6217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171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5472">
            <a:off x="15352047" y="6250793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10131605" y="2551807"/>
            <a:ext cx="6598230" cy="3582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80" y="3390900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200000">
            <a:off x="6358103" y="-254870"/>
            <a:ext cx="5878161" cy="152817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657450" y="-126052"/>
            <a:ext cx="9696350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43200" y="2074911"/>
            <a:ext cx="71572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5472">
            <a:off x="12782359" y="1015522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071676">
            <a:off x="-961336" y="5710287"/>
            <a:ext cx="2024505" cy="83668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2492665" y="4686300"/>
            <a:ext cx="1404273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6" y="4482117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901229" y="732372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6635" y="1028700"/>
            <a:ext cx="8004593" cy="9258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53027">
            <a:off x="7747338" y="9325242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4658611">
            <a:off x="11311703" y="7130010"/>
            <a:ext cx="894621" cy="10983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8732565" y="5620783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9512793" y="2498110"/>
            <a:ext cx="610820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1997217" y="1714500"/>
            <a:ext cx="632344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Giuyn Véc-nơ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của em về hiện tượng nghiện game online đối với giới trẻ hiện nay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hình ảnh Dế Mèn trong 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phiêu lưu kí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Tô Hoài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2" y="5936281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674127" y="-266700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200000">
            <a:off x="5315909" y="1128500"/>
            <a:ext cx="8004593" cy="14562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53027">
            <a:off x="11605380" y="2867597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189123" y="5286305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4216588" y="1329191"/>
            <a:ext cx="6108207" cy="2671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Câu 4: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179799" y="4963277"/>
            <a:ext cx="1305080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Không </a:t>
            </a:r>
            <a:r>
              <a:rPr lang="vi-VN" sz="4000" dirty="0">
                <a:latin typeface="+mj-lt"/>
              </a:rPr>
              <a:t>đồng nhất với con người thực ngoài đời.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Kết </a:t>
            </a:r>
            <a:r>
              <a:rPr lang="vi-VN" sz="4000" dirty="0">
                <a:latin typeface="+mj-lt"/>
              </a:rPr>
              <a:t>quả của những nghiên cứu, nhận xét từ các tác phẩm văn chương khác.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Sản </a:t>
            </a:r>
            <a:r>
              <a:rPr lang="vi-VN" sz="4000" dirty="0">
                <a:latin typeface="+mj-lt"/>
              </a:rPr>
              <a:t>phẩm của sự sáng tạo, hư cấu, chứa đựng nhiều gợi ý của nhà văn về một cách nhìn nhận, đánh giá đầy tính thẩm mĩ đối với cuộc sống.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Dựa </a:t>
            </a:r>
            <a:r>
              <a:rPr lang="vi-VN" sz="4000" dirty="0">
                <a:latin typeface="+mj-lt"/>
              </a:rPr>
              <a:t>trên những đánh giá khách quan, ý kiến góp ý của bạn đọc để tạo thành.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70" y="6854141"/>
            <a:ext cx="1142695" cy="1142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81" y="4693742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933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Trong văn bản đa phương thức, ngôn ngữ được sử dụng với vai trò nào?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5472">
            <a:off x="15768085" y="6980981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9797305" y="2065734"/>
            <a:ext cx="659823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chủ yếu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kết hợp hình ảnh, sơ đồ, đồ thị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chỉ là phương tiện hỗ trợ thêm trong việc truyền đạt thông tin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đáp án trên đều đúng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79" y="4343078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2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0"/>
            <a:ext cx="9013313" cy="2936995"/>
            <a:chOff x="0" y="0"/>
            <a:chExt cx="8218678" cy="40820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vẽ về nhân vật mà em yêu thích theo sự tưởng tượng và giới thiệu về nhân vật vật đó cho các bạn.</a:t>
            </a:r>
            <a:endParaRPr lang="en-US" sz="36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3898883" y="4666116"/>
            <a:ext cx="9013313" cy="2274302"/>
            <a:chOff x="0" y="0"/>
            <a:chExt cx="8218678" cy="408207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6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3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19"/>
          <p:cNvSpPr txBox="1"/>
          <p:nvPr/>
        </p:nvSpPr>
        <p:spPr>
          <a:xfrm>
            <a:off x="4270403" y="5014298"/>
            <a:ext cx="8470798" cy="12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trước nhóm/ lớp một cuốn sách hay đã hoặc sẽ đọc cho các bạn.</a:t>
            </a: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896054" y="5928923"/>
            <a:ext cx="6391947" cy="52174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454" r="30893"/>
          <a:stretch/>
        </p:blipFill>
        <p:spPr>
          <a:xfrm>
            <a:off x="9601200" y="723899"/>
            <a:ext cx="6553200" cy="9531927"/>
          </a:xfrm>
          <a:prstGeom prst="rect">
            <a:avLst/>
          </a:prstGeom>
        </p:spPr>
      </p:pic>
      <p:grpSp>
        <p:nvGrpSpPr>
          <p:cNvPr id="4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5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30594" r="30753"/>
          <a:stretch/>
        </p:blipFill>
        <p:spPr>
          <a:xfrm>
            <a:off x="2209800" y="723898"/>
            <a:ext cx="6553200" cy="953192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809" t="8118" r="1671" b="10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10067281" y="-215848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9871">
            <a:off x="2167959" y="1363754"/>
            <a:ext cx="13952082" cy="75594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534136" y="1505111"/>
            <a:ext cx="3365455" cy="33901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25581" y="4445824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838877">
            <a:off x="-823520" y="2700213"/>
            <a:ext cx="2419435" cy="9999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559729">
            <a:off x="17185312" y="7363127"/>
            <a:ext cx="1592859" cy="195551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56089" y="5910259"/>
            <a:ext cx="5871090" cy="4315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0410" y="2328184"/>
            <a:ext cx="12327180" cy="58587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5356"/>
          <a:stretch/>
        </p:blipFill>
        <p:spPr>
          <a:xfrm>
            <a:off x="-2819400" y="2103872"/>
            <a:ext cx="20549515" cy="67364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-2285849" y="-316813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96349">
            <a:off x="3347022" y="4488629"/>
            <a:ext cx="2828832" cy="4658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972464" y="68674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9465788">
            <a:off x="9842981" y="1603920"/>
            <a:ext cx="2419435" cy="99990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907668">
            <a:off x="15375047" y="198080"/>
            <a:ext cx="2281844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3649" y="3138418"/>
            <a:ext cx="13662320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2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2060" y="3331921"/>
            <a:ext cx="11790686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53027">
            <a:off x="278457" y="8701181"/>
            <a:ext cx="1809738" cy="5401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31206" y="-718778"/>
            <a:ext cx="16154400" cy="5254554"/>
            <a:chOff x="-381000" y="-266700"/>
            <a:chExt cx="9913630" cy="40375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81000" y="-266700"/>
              <a:ext cx="9913630" cy="4037551"/>
            </a:xfrm>
            <a:prstGeom prst="rect">
              <a:avLst/>
            </a:prstGeom>
          </p:spPr>
        </p:pic>
        <p:sp>
          <p:nvSpPr>
            <p:cNvPr id="13" name="AutoShape 6"/>
            <p:cNvSpPr/>
            <p:nvPr/>
          </p:nvSpPr>
          <p:spPr>
            <a:xfrm>
              <a:off x="612691" y="1464875"/>
              <a:ext cx="8243576" cy="2014447"/>
            </a:xfrm>
            <a:prstGeom prst="rect">
              <a:avLst/>
            </a:prstGeom>
            <a:solidFill>
              <a:schemeClr val="bg1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6127941" y="861660"/>
            <a:ext cx="218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221" y="1528275"/>
            <a:ext cx="14754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Hiểu được mối liên hệ giữa trang sách và thực tế,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những gì được học và những gì cần suy nghĩ, 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chọn, giải quyết trong cuộc sống được đặt ra 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học về văn bản nghị luận, văn bản thông tin.</a:t>
            </a: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cảm nhận, suy ngẫm, bàn luận để tiếp 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sáng tạo. Như vậy, việc học không chỉ tồn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trong trang sách mà gắn chặt với cuộc sống.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4210" y="3005593"/>
            <a:ext cx="18856520" cy="9912474"/>
            <a:chOff x="814210" y="3005593"/>
            <a:chExt cx="18856520" cy="991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25267">
              <a:off x="7303214" y="7197136"/>
              <a:ext cx="7315200" cy="287287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907668">
              <a:off x="11659790" y="6362699"/>
              <a:ext cx="2281844" cy="41148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957541" y="3005593"/>
              <a:ext cx="5713189" cy="991247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14210" y="4397052"/>
              <a:ext cx="11963400" cy="5566168"/>
              <a:chOff x="507874" y="3599833"/>
              <a:chExt cx="9913630" cy="4594960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7874" y="3599833"/>
                <a:ext cx="9913630" cy="4037551"/>
              </a:xfrm>
              <a:prstGeom prst="rect">
                <a:avLst/>
              </a:prstGeom>
            </p:spPr>
          </p:pic>
          <p:sp>
            <p:nvSpPr>
              <p:cNvPr id="15" name="AutoShape 6"/>
              <p:cNvSpPr/>
              <p:nvPr/>
            </p:nvSpPr>
            <p:spPr>
              <a:xfrm>
                <a:off x="1064018" y="5305904"/>
                <a:ext cx="9249649" cy="2888889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</p:grpSp>
      <p:sp>
        <p:nvSpPr>
          <p:cNvPr id="17" name="Rectangle 16"/>
          <p:cNvSpPr/>
          <p:nvPr/>
        </p:nvSpPr>
        <p:spPr>
          <a:xfrm>
            <a:off x="5930694" y="5761157"/>
            <a:ext cx="3677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45794" y="6386774"/>
            <a:ext cx="11215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Loại văn bản: nghị luận về tác phẩm văn 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9242" y="7043694"/>
            <a:ext cx="10753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 giải quyết những suy nghĩ, bàn luận những vấn đề của cuộc sống gợi ra từ trang sách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14309" y="8167605"/>
            <a:ext cx="10753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nghĩa của những điều đọc từ trang sách: trở thành một phần của cuộc sống, là hành trang tri thức để chúng ta bước vào thế giới rộng lớn.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07039" y="3331921"/>
            <a:ext cx="11790686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8852" y="3366362"/>
            <a:ext cx="1265029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2" name="AutoShape 6"/>
          <p:cNvSpPr/>
          <p:nvPr/>
        </p:nvSpPr>
        <p:spPr>
          <a:xfrm rot="-98493">
            <a:off x="2987292" y="4068167"/>
            <a:ext cx="3623768" cy="3892926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1288">
            <a:off x="4074932" y="3905120"/>
            <a:ext cx="1448489" cy="421379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 rot="21441125">
            <a:off x="3526428" y="4795635"/>
            <a:ext cx="254549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/>
          <p:nvPr/>
        </p:nvSpPr>
        <p:spPr>
          <a:xfrm rot="-98493">
            <a:off x="7666591" y="3090001"/>
            <a:ext cx="5686960" cy="6603061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72100" y="2836355"/>
            <a:ext cx="1448489" cy="421379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8006208" y="3806208"/>
            <a:ext cx="500772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2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6"/>
          <p:cNvSpPr/>
          <p:nvPr/>
        </p:nvSpPr>
        <p:spPr>
          <a:xfrm>
            <a:off x="14097000" y="5149580"/>
            <a:ext cx="3381687" cy="3890463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1288">
            <a:off x="15271766" y="4968086"/>
            <a:ext cx="1448489" cy="421379"/>
          </a:xfrm>
          <a:prstGeom prst="rect">
            <a:avLst/>
          </a:prstGeom>
        </p:spPr>
      </p:pic>
      <p:sp>
        <p:nvSpPr>
          <p:cNvPr id="16" name="TextBox 19"/>
          <p:cNvSpPr txBox="1"/>
          <p:nvPr/>
        </p:nvSpPr>
        <p:spPr>
          <a:xfrm>
            <a:off x="14400751" y="6210539"/>
            <a:ext cx="274609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08701" y="5903630"/>
            <a:ext cx="2021396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387" y="514881"/>
            <a:ext cx="1663742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1261</Words>
  <Application>Microsoft Office PowerPoint</Application>
  <PresentationFormat>Custom</PresentationFormat>
  <Paragraphs>132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Times New Roman</vt:lpstr>
      <vt:lpstr>#9Slide07 SVNCinnamoncake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Purple Playful Illustration Class Syllabus Presentation</dc:title>
  <cp:lastModifiedBy>Microsoft Cop.</cp:lastModifiedBy>
  <cp:revision>43</cp:revision>
  <dcterms:created xsi:type="dcterms:W3CDTF">2006-08-16T00:00:00Z</dcterms:created>
  <dcterms:modified xsi:type="dcterms:W3CDTF">2024-10-02T02:39:40Z</dcterms:modified>
  <dc:identifier>DAFdXm-ONlA</dc:identifier>
</cp:coreProperties>
</file>